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58" r:id="rId3"/>
    <p:sldId id="257" r:id="rId4"/>
    <p:sldId id="262" r:id="rId5"/>
    <p:sldId id="563" r:id="rId6"/>
    <p:sldId id="259" r:id="rId7"/>
    <p:sldId id="260" r:id="rId8"/>
    <p:sldId id="261" r:id="rId9"/>
    <p:sldId id="263" r:id="rId10"/>
    <p:sldId id="300" r:id="rId11"/>
    <p:sldId id="264" r:id="rId12"/>
    <p:sldId id="266" r:id="rId13"/>
    <p:sldId id="269" r:id="rId14"/>
    <p:sldId id="270" r:id="rId15"/>
    <p:sldId id="271" r:id="rId16"/>
    <p:sldId id="272" r:id="rId17"/>
    <p:sldId id="273" r:id="rId18"/>
    <p:sldId id="277" r:id="rId19"/>
    <p:sldId id="274" r:id="rId20"/>
    <p:sldId id="275" r:id="rId21"/>
    <p:sldId id="276" r:id="rId22"/>
    <p:sldId id="278" r:id="rId23"/>
    <p:sldId id="279" r:id="rId24"/>
    <p:sldId id="280" r:id="rId25"/>
    <p:sldId id="281" r:id="rId26"/>
    <p:sldId id="302" r:id="rId27"/>
    <p:sldId id="306" r:id="rId28"/>
    <p:sldId id="265" r:id="rId29"/>
    <p:sldId id="303" r:id="rId30"/>
    <p:sldId id="491" r:id="rId31"/>
    <p:sldId id="284" r:id="rId32"/>
    <p:sldId id="289" r:id="rId33"/>
    <p:sldId id="287" r:id="rId34"/>
    <p:sldId id="285" r:id="rId35"/>
    <p:sldId id="283" r:id="rId36"/>
    <p:sldId id="288" r:id="rId37"/>
    <p:sldId id="290" r:id="rId38"/>
    <p:sldId id="296" r:id="rId39"/>
    <p:sldId id="291" r:id="rId40"/>
    <p:sldId id="297" r:id="rId41"/>
    <p:sldId id="294" r:id="rId42"/>
    <p:sldId id="323" r:id="rId43"/>
    <p:sldId id="305" r:id="rId44"/>
    <p:sldId id="560" r:id="rId45"/>
    <p:sldId id="557" r:id="rId46"/>
    <p:sldId id="558" r:id="rId47"/>
    <p:sldId id="559" r:id="rId48"/>
    <p:sldId id="318" r:id="rId49"/>
    <p:sldId id="298" r:id="rId50"/>
    <p:sldId id="299" r:id="rId51"/>
    <p:sldId id="547" r:id="rId52"/>
    <p:sldId id="548" r:id="rId53"/>
    <p:sldId id="314" r:id="rId54"/>
    <p:sldId id="316" r:id="rId55"/>
    <p:sldId id="319" r:id="rId56"/>
    <p:sldId id="390" r:id="rId57"/>
    <p:sldId id="293" r:id="rId58"/>
    <p:sldId id="320" r:id="rId59"/>
    <p:sldId id="307" r:id="rId60"/>
    <p:sldId id="308" r:id="rId61"/>
    <p:sldId id="292" r:id="rId62"/>
    <p:sldId id="550" r:id="rId63"/>
    <p:sldId id="551" r:id="rId64"/>
    <p:sldId id="552" r:id="rId65"/>
    <p:sldId id="310" r:id="rId66"/>
    <p:sldId id="309" r:id="rId67"/>
    <p:sldId id="312" r:id="rId68"/>
    <p:sldId id="553" r:id="rId69"/>
    <p:sldId id="561" r:id="rId70"/>
    <p:sldId id="554" r:id="rId71"/>
    <p:sldId id="556" r:id="rId72"/>
    <p:sldId id="282" r:id="rId73"/>
    <p:sldId id="311" r:id="rId74"/>
    <p:sldId id="564" r:id="rId75"/>
    <p:sldId id="322" r:id="rId76"/>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2DA7F9-6855-4198-974A-89B742824D80}">
          <p14:sldIdLst>
            <p14:sldId id="256"/>
            <p14:sldId id="258"/>
            <p14:sldId id="257"/>
          </p14:sldIdLst>
        </p14:section>
        <p14:section name="Untitled Section" id="{40268120-4969-4337-B6D5-25DAB7F83017}">
          <p14:sldIdLst>
            <p14:sldId id="262"/>
            <p14:sldId id="563"/>
            <p14:sldId id="259"/>
            <p14:sldId id="260"/>
            <p14:sldId id="261"/>
            <p14:sldId id="263"/>
            <p14:sldId id="300"/>
            <p14:sldId id="264"/>
            <p14:sldId id="266"/>
            <p14:sldId id="269"/>
            <p14:sldId id="270"/>
            <p14:sldId id="271"/>
            <p14:sldId id="272"/>
            <p14:sldId id="273"/>
            <p14:sldId id="277"/>
            <p14:sldId id="274"/>
            <p14:sldId id="275"/>
            <p14:sldId id="276"/>
            <p14:sldId id="278"/>
            <p14:sldId id="279"/>
            <p14:sldId id="280"/>
            <p14:sldId id="281"/>
            <p14:sldId id="302"/>
            <p14:sldId id="306"/>
            <p14:sldId id="265"/>
            <p14:sldId id="303"/>
            <p14:sldId id="491"/>
            <p14:sldId id="284"/>
            <p14:sldId id="289"/>
            <p14:sldId id="287"/>
            <p14:sldId id="285"/>
            <p14:sldId id="283"/>
            <p14:sldId id="288"/>
            <p14:sldId id="290"/>
            <p14:sldId id="296"/>
            <p14:sldId id="291"/>
            <p14:sldId id="297"/>
            <p14:sldId id="294"/>
            <p14:sldId id="323"/>
            <p14:sldId id="305"/>
            <p14:sldId id="560"/>
            <p14:sldId id="557"/>
            <p14:sldId id="558"/>
            <p14:sldId id="559"/>
            <p14:sldId id="318"/>
            <p14:sldId id="298"/>
            <p14:sldId id="299"/>
            <p14:sldId id="547"/>
            <p14:sldId id="548"/>
            <p14:sldId id="314"/>
            <p14:sldId id="316"/>
            <p14:sldId id="319"/>
            <p14:sldId id="390"/>
            <p14:sldId id="293"/>
            <p14:sldId id="320"/>
            <p14:sldId id="307"/>
            <p14:sldId id="308"/>
            <p14:sldId id="292"/>
            <p14:sldId id="550"/>
            <p14:sldId id="551"/>
            <p14:sldId id="552"/>
            <p14:sldId id="310"/>
            <p14:sldId id="309"/>
            <p14:sldId id="312"/>
            <p14:sldId id="553"/>
            <p14:sldId id="561"/>
            <p14:sldId id="554"/>
            <p14:sldId id="556"/>
            <p14:sldId id="282"/>
            <p14:sldId id="311"/>
            <p14:sldId id="564"/>
            <p14:sldId id="32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ja" initials="A" lastIdx="1" clrIdx="0">
    <p:extLst>
      <p:ext uri="{19B8F6BF-5375-455C-9EA6-DF929625EA0E}">
        <p15:presenceInfo xmlns:p15="http://schemas.microsoft.com/office/powerpoint/2012/main" userId="Aij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8A12"/>
    <a:srgbClr val="340FD3"/>
    <a:srgbClr val="0081E2"/>
    <a:srgbClr val="D67C1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86" autoAdjust="0"/>
    <p:restoredTop sz="94660"/>
  </p:normalViewPr>
  <p:slideViewPr>
    <p:cSldViewPr snapToGrid="0">
      <p:cViewPr varScale="1">
        <p:scale>
          <a:sx n="60" d="100"/>
          <a:sy n="60" d="100"/>
        </p:scale>
        <p:origin x="43"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dgm:t>
        <a:bodyPr/>
        <a:lstStyle/>
        <a:p>
          <a:r>
            <a:rPr lang="lv-LV" sz="2000" b="1" dirty="0"/>
            <a:t>Uz-</a:t>
          </a:r>
        </a:p>
        <a:p>
          <a:r>
            <a:rPr lang="lv-LV" sz="2000" b="1" dirty="0" err="1"/>
            <a:t>raudzība</a:t>
          </a:r>
          <a:endParaRPr lang="lv-LV" sz="20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dgm:t>
        <a:bodyPr/>
        <a:lstStyle/>
        <a:p>
          <a:r>
            <a:rPr lang="lv-LV" sz="32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dgm:t>
        <a:bodyPr/>
        <a:lstStyle/>
        <a:p>
          <a:r>
            <a:rPr lang="lv-LV" sz="3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dgm:t>
        <a:bodyPr/>
        <a:lstStyle/>
        <a:p>
          <a:r>
            <a:rPr lang="lv-LV" sz="3200" b="1" dirty="0"/>
            <a:t>Kontroles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dgm:t>
        <a:bodyPr/>
        <a:lstStyle/>
        <a:p>
          <a:r>
            <a:rPr lang="lv-LV" sz="32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dgm:t>
        <a:bodyPr/>
        <a:lstStyle/>
        <a:p>
          <a:r>
            <a:rPr lang="lv-LV" sz="1000" b="1" dirty="0"/>
            <a:t>Uz-</a:t>
          </a:r>
        </a:p>
        <a:p>
          <a:r>
            <a:rPr lang="lv-LV" sz="1000" b="1" dirty="0" err="1"/>
            <a:t>raudzība</a:t>
          </a:r>
          <a:endParaRPr lang="lv-LV" sz="10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dgm:t>
        <a:bodyPr/>
        <a:lstStyle/>
        <a:p>
          <a:r>
            <a:rPr lang="lv-LV" sz="12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EE8A12"/>
        </a:solidFill>
        <a:ln>
          <a:solidFill>
            <a:srgbClr val="FFC000"/>
          </a:solidFill>
        </a:ln>
      </dgm:spPr>
      <dgm:t>
        <a:bodyPr/>
        <a:lstStyle/>
        <a:p>
          <a:r>
            <a:rPr lang="lv-LV" sz="1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a:solidFill>
          <a:srgbClr val="92D050"/>
        </a:solidFill>
      </dgm:spPr>
      <dgm:t>
        <a:bodyPr/>
        <a:lstStyle/>
        <a:p>
          <a:r>
            <a:rPr lang="lv-LV" sz="1400" b="1" dirty="0"/>
            <a:t>Kontroles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dgm:t>
        <a:bodyPr/>
        <a:lstStyle/>
        <a:p>
          <a:r>
            <a:rPr lang="lv-LV" sz="11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ScaleX="132484" custScaleY="103000"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LinFactNeighborX="1865" custLinFactNeighborY="-2467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dgm:t>
        <a:bodyPr/>
        <a:lstStyle/>
        <a:p>
          <a:r>
            <a:rPr lang="lv-LV" sz="1000" b="1" dirty="0"/>
            <a:t>Uz-</a:t>
          </a:r>
        </a:p>
        <a:p>
          <a:r>
            <a:rPr lang="lv-LV" sz="1000" b="1" dirty="0" err="1"/>
            <a:t>raudzība</a:t>
          </a:r>
          <a:endParaRPr lang="lv-LV" sz="10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dgm:t>
        <a:bodyPr/>
        <a:lstStyle/>
        <a:p>
          <a:r>
            <a:rPr lang="lv-LV" sz="12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EE8A12"/>
        </a:solidFill>
        <a:ln>
          <a:solidFill>
            <a:srgbClr val="FFC000"/>
          </a:solidFill>
        </a:ln>
      </dgm:spPr>
      <dgm:t>
        <a:bodyPr/>
        <a:lstStyle/>
        <a:p>
          <a:r>
            <a:rPr lang="lv-LV" sz="1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a:solidFill>
          <a:srgbClr val="92D050"/>
        </a:solidFill>
      </dgm:spPr>
      <dgm:t>
        <a:bodyPr/>
        <a:lstStyle/>
        <a:p>
          <a:r>
            <a:rPr lang="lv-LV" sz="1400" b="1" dirty="0"/>
            <a:t>Kontroles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dgm:t>
        <a:bodyPr/>
        <a:lstStyle/>
        <a:p>
          <a:r>
            <a:rPr lang="lv-LV" sz="11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ScaleX="132484" custScaleY="103000"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LinFactNeighborX="1865" custLinFactNeighborY="-2467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dgm:t>
        <a:bodyPr/>
        <a:lstStyle/>
        <a:p>
          <a:r>
            <a:rPr lang="lv-LV" sz="1000" b="1" dirty="0"/>
            <a:t>Uz-</a:t>
          </a:r>
        </a:p>
        <a:p>
          <a:r>
            <a:rPr lang="lv-LV" sz="1000" b="1" dirty="0" err="1"/>
            <a:t>raudzība</a:t>
          </a:r>
          <a:endParaRPr lang="lv-LV" sz="10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dgm:t>
        <a:bodyPr/>
        <a:lstStyle/>
        <a:p>
          <a:r>
            <a:rPr lang="lv-LV" sz="12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EE8A12"/>
        </a:solidFill>
        <a:ln>
          <a:solidFill>
            <a:srgbClr val="FFC000"/>
          </a:solidFill>
        </a:ln>
      </dgm:spPr>
      <dgm:t>
        <a:bodyPr/>
        <a:lstStyle/>
        <a:p>
          <a:r>
            <a:rPr lang="lv-LV" sz="1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a:solidFill>
          <a:srgbClr val="92D050"/>
        </a:solidFill>
      </dgm:spPr>
      <dgm:t>
        <a:bodyPr/>
        <a:lstStyle/>
        <a:p>
          <a:r>
            <a:rPr lang="lv-LV" sz="1400" b="1" dirty="0"/>
            <a:t>Kontroles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dgm:t>
        <a:bodyPr/>
        <a:lstStyle/>
        <a:p>
          <a:r>
            <a:rPr lang="lv-LV" sz="11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ScaleX="132484" custScaleY="103000"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LinFactNeighborX="1865" custLinFactNeighborY="-2467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a:solidFill>
          <a:srgbClr val="92D050"/>
        </a:solidFill>
      </dgm:spPr>
      <dgm:t>
        <a:bodyPr/>
        <a:lstStyle/>
        <a:p>
          <a:r>
            <a:rPr lang="lv-LV" sz="1400" b="1" dirty="0"/>
            <a:t>Uz-</a:t>
          </a:r>
        </a:p>
        <a:p>
          <a:r>
            <a:rPr lang="lv-LV" sz="1400" b="1" dirty="0" err="1"/>
            <a:t>raudzība</a:t>
          </a:r>
          <a:endParaRPr lang="lv-LV" sz="14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dgm:t>
        <a:bodyPr/>
        <a:lstStyle/>
        <a:p>
          <a:r>
            <a:rPr lang="lv-LV" sz="12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EE8A12"/>
        </a:solidFill>
        <a:ln>
          <a:solidFill>
            <a:srgbClr val="FFC000"/>
          </a:solidFill>
        </a:ln>
      </dgm:spPr>
      <dgm:t>
        <a:bodyPr/>
        <a:lstStyle/>
        <a:p>
          <a:r>
            <a:rPr lang="lv-LV" sz="1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dgm:t>
        <a:bodyPr/>
        <a:lstStyle/>
        <a:p>
          <a:r>
            <a:rPr lang="lv-LV" sz="1200" b="1" dirty="0"/>
            <a:t>Kontroles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dgm:t>
        <a:bodyPr/>
        <a:lstStyle/>
        <a:p>
          <a:r>
            <a:rPr lang="lv-LV" sz="11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ScaleX="157523"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LinFactNeighborX="1865" custLinFactNeighborY="-2467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a:solidFill>
          <a:srgbClr val="92D050"/>
        </a:solidFill>
      </dgm:spPr>
      <dgm:t>
        <a:bodyPr/>
        <a:lstStyle/>
        <a:p>
          <a:r>
            <a:rPr lang="lv-LV" sz="1400" b="1" dirty="0"/>
            <a:t>Uz-</a:t>
          </a:r>
        </a:p>
        <a:p>
          <a:r>
            <a:rPr lang="lv-LV" sz="1400" b="1" dirty="0" err="1"/>
            <a:t>raudzība</a:t>
          </a:r>
          <a:endParaRPr lang="lv-LV" sz="14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dgm:t>
        <a:bodyPr/>
        <a:lstStyle/>
        <a:p>
          <a:r>
            <a:rPr lang="lv-LV" sz="12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EE8A12"/>
        </a:solidFill>
        <a:ln>
          <a:solidFill>
            <a:srgbClr val="FFC000"/>
          </a:solidFill>
        </a:ln>
      </dgm:spPr>
      <dgm:t>
        <a:bodyPr/>
        <a:lstStyle/>
        <a:p>
          <a:r>
            <a:rPr lang="lv-LV" sz="1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dgm:t>
        <a:bodyPr/>
        <a:lstStyle/>
        <a:p>
          <a:r>
            <a:rPr lang="lv-LV" sz="1200" b="1" dirty="0"/>
            <a:t>Kontroles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dgm:t>
        <a:bodyPr/>
        <a:lstStyle/>
        <a:p>
          <a:r>
            <a:rPr lang="lv-LV" sz="11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ScaleX="157523"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LinFactNeighborX="1865" custLinFactNeighborY="-2467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a:solidFill>
          <a:srgbClr val="92D050"/>
        </a:solidFill>
      </dgm:spPr>
      <dgm:t>
        <a:bodyPr/>
        <a:lstStyle/>
        <a:p>
          <a:r>
            <a:rPr lang="lv-LV" sz="1400" b="1" dirty="0"/>
            <a:t>Uz-</a:t>
          </a:r>
        </a:p>
        <a:p>
          <a:r>
            <a:rPr lang="lv-LV" sz="1400" b="1" dirty="0" err="1"/>
            <a:t>raudzība</a:t>
          </a:r>
          <a:endParaRPr lang="lv-LV" sz="14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dgm:t>
        <a:bodyPr/>
        <a:lstStyle/>
        <a:p>
          <a:r>
            <a:rPr lang="lv-LV" sz="12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EE8A12"/>
        </a:solidFill>
        <a:ln>
          <a:solidFill>
            <a:srgbClr val="FFC000"/>
          </a:solidFill>
        </a:ln>
      </dgm:spPr>
      <dgm:t>
        <a:bodyPr/>
        <a:lstStyle/>
        <a:p>
          <a:r>
            <a:rPr lang="lv-LV" sz="1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dgm:t>
        <a:bodyPr/>
        <a:lstStyle/>
        <a:p>
          <a:r>
            <a:rPr lang="lv-LV" sz="1200" b="1" dirty="0"/>
            <a:t>Kontroles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dgm:t>
        <a:bodyPr/>
        <a:lstStyle/>
        <a:p>
          <a:r>
            <a:rPr lang="lv-LV" sz="11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ScaleX="157523"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LinFactNeighborX="1865" custLinFactNeighborY="-2467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dgm:t>
        <a:bodyPr/>
        <a:lstStyle/>
        <a:p>
          <a:r>
            <a:rPr lang="lv-LV" sz="1000" b="1" dirty="0"/>
            <a:t>Uz-</a:t>
          </a:r>
        </a:p>
        <a:p>
          <a:r>
            <a:rPr lang="lv-LV" sz="1000" b="1" dirty="0" err="1"/>
            <a:t>raudzība</a:t>
          </a:r>
          <a:endParaRPr lang="lv-LV" sz="10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dgm:t>
        <a:bodyPr/>
        <a:lstStyle/>
        <a:p>
          <a:r>
            <a:rPr lang="lv-LV" sz="12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EE8A12"/>
        </a:solidFill>
        <a:ln>
          <a:solidFill>
            <a:srgbClr val="FFC000"/>
          </a:solidFill>
        </a:ln>
      </dgm:spPr>
      <dgm:t>
        <a:bodyPr/>
        <a:lstStyle/>
        <a:p>
          <a:r>
            <a:rPr lang="lv-LV" sz="1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dgm:t>
        <a:bodyPr/>
        <a:lstStyle/>
        <a:p>
          <a:r>
            <a:rPr lang="lv-LV" sz="1200" b="1" dirty="0"/>
            <a:t>Kontroles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a:solidFill>
          <a:srgbClr val="EE8A12"/>
        </a:solidFill>
      </dgm:spPr>
      <dgm:t>
        <a:bodyPr/>
        <a:lstStyle/>
        <a:p>
          <a:r>
            <a:rPr lang="lv-LV" sz="14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ScaleX="88699" custScaleY="130277"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LinFactNeighborX="2385" custLinFactNeighborY="-826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dgm:t>
        <a:bodyPr/>
        <a:lstStyle/>
        <a:p>
          <a:r>
            <a:rPr lang="lv-LV" sz="1000" b="1" dirty="0"/>
            <a:t>Uz-</a:t>
          </a:r>
        </a:p>
        <a:p>
          <a:r>
            <a:rPr lang="lv-LV" sz="1000" b="1" dirty="0" err="1"/>
            <a:t>raudzība</a:t>
          </a:r>
          <a:endParaRPr lang="lv-LV" sz="10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dgm:t>
        <a:bodyPr/>
        <a:lstStyle/>
        <a:p>
          <a:r>
            <a:rPr lang="lv-LV" sz="12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EE8A12"/>
        </a:solidFill>
        <a:ln>
          <a:solidFill>
            <a:srgbClr val="FFC000"/>
          </a:solidFill>
        </a:ln>
      </dgm:spPr>
      <dgm:t>
        <a:bodyPr/>
        <a:lstStyle/>
        <a:p>
          <a:r>
            <a:rPr lang="lv-LV" sz="1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dgm:t>
        <a:bodyPr/>
        <a:lstStyle/>
        <a:p>
          <a:r>
            <a:rPr lang="lv-LV" sz="1200" b="1" dirty="0"/>
            <a:t>Kontroles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a:solidFill>
          <a:srgbClr val="EE8A12"/>
        </a:solidFill>
      </dgm:spPr>
      <dgm:t>
        <a:bodyPr/>
        <a:lstStyle/>
        <a:p>
          <a:r>
            <a:rPr lang="lv-LV" sz="14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ScaleX="88699" custScaleY="130277"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LinFactNeighborX="2385" custLinFactNeighborY="-826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dgm:t>
        <a:bodyPr/>
        <a:lstStyle/>
        <a:p>
          <a:r>
            <a:rPr lang="lv-LV" sz="1000" b="1" dirty="0"/>
            <a:t>Uz-</a:t>
          </a:r>
        </a:p>
        <a:p>
          <a:r>
            <a:rPr lang="lv-LV" sz="1000" b="1" dirty="0" err="1"/>
            <a:t>raudzība</a:t>
          </a:r>
          <a:endParaRPr lang="lv-LV" sz="10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dgm:t>
        <a:bodyPr/>
        <a:lstStyle/>
        <a:p>
          <a:r>
            <a:rPr lang="lv-LV" sz="12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EE8A12"/>
        </a:solidFill>
        <a:ln>
          <a:solidFill>
            <a:srgbClr val="FFC000"/>
          </a:solidFill>
        </a:ln>
      </dgm:spPr>
      <dgm:t>
        <a:bodyPr/>
        <a:lstStyle/>
        <a:p>
          <a:r>
            <a:rPr lang="lv-LV" sz="1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dgm:t>
        <a:bodyPr/>
        <a:lstStyle/>
        <a:p>
          <a:r>
            <a:rPr lang="lv-LV" sz="1200" b="1" dirty="0"/>
            <a:t>Kontroles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a:solidFill>
          <a:srgbClr val="EE8A12"/>
        </a:solidFill>
      </dgm:spPr>
      <dgm:t>
        <a:bodyPr/>
        <a:lstStyle/>
        <a:p>
          <a:r>
            <a:rPr lang="lv-LV" sz="14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ScaleX="88699" custScaleY="130277"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LinFactNeighborX="2385" custLinFactNeighborY="-826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DD128D5-F2FF-450C-BFF6-BA96421DC57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lv-LV"/>
        </a:p>
      </dgm:t>
    </dgm:pt>
    <dgm:pt modelId="{5DD11528-A406-4A39-A450-78AE837B33B4}">
      <dgm:prSet phldrT="[Text]" custT="1"/>
      <dgm:spPr/>
      <dgm:t>
        <a:bodyPr/>
        <a:lstStyle/>
        <a:p>
          <a:r>
            <a:rPr lang="lv-LV" sz="2400" dirty="0"/>
            <a:t>Plānot</a:t>
          </a:r>
        </a:p>
      </dgm:t>
    </dgm:pt>
    <dgm:pt modelId="{29A20B3C-DA53-44CE-9F1D-9796D123C4E3}" type="parTrans" cxnId="{BC8CB673-C41D-4FAF-A6DC-5FA7AE967F06}">
      <dgm:prSet/>
      <dgm:spPr/>
      <dgm:t>
        <a:bodyPr/>
        <a:lstStyle/>
        <a:p>
          <a:endParaRPr lang="lv-LV"/>
        </a:p>
      </dgm:t>
    </dgm:pt>
    <dgm:pt modelId="{96E1EC04-42B6-4866-AE81-B4D894D425A4}" type="sibTrans" cxnId="{BC8CB673-C41D-4FAF-A6DC-5FA7AE967F06}">
      <dgm:prSet custT="1"/>
      <dgm:spPr/>
      <dgm:t>
        <a:bodyPr/>
        <a:lstStyle/>
        <a:p>
          <a:r>
            <a:rPr lang="lv-LV" sz="2800" dirty="0"/>
            <a:t>Motivēt</a:t>
          </a:r>
        </a:p>
      </dgm:t>
    </dgm:pt>
    <dgm:pt modelId="{61A019A9-821D-4E01-8419-ABDE2522EE2E}">
      <dgm:prSet phldrT="[Text]"/>
      <dgm:spPr/>
      <dgm:t>
        <a:bodyPr/>
        <a:lstStyle/>
        <a:p>
          <a:endParaRPr lang="lv-LV" dirty="0"/>
        </a:p>
      </dgm:t>
    </dgm:pt>
    <dgm:pt modelId="{7DDCA8B9-0278-46A3-ACB4-2FBFD4C95188}" type="parTrans" cxnId="{0B317E1D-4D10-4AD8-8683-41514C83167B}">
      <dgm:prSet/>
      <dgm:spPr/>
      <dgm:t>
        <a:bodyPr/>
        <a:lstStyle/>
        <a:p>
          <a:endParaRPr lang="lv-LV"/>
        </a:p>
      </dgm:t>
    </dgm:pt>
    <dgm:pt modelId="{23F21A2C-5FED-4D9C-9E30-3FD3BC567B07}" type="sibTrans" cxnId="{0B317E1D-4D10-4AD8-8683-41514C83167B}">
      <dgm:prSet/>
      <dgm:spPr/>
      <dgm:t>
        <a:bodyPr/>
        <a:lstStyle/>
        <a:p>
          <a:endParaRPr lang="lv-LV"/>
        </a:p>
      </dgm:t>
    </dgm:pt>
    <dgm:pt modelId="{BB5CB2A4-E96D-4A92-A7E8-A2AA3202977F}">
      <dgm:prSet phldrT="[Text]" custT="1"/>
      <dgm:spPr>
        <a:solidFill>
          <a:srgbClr val="C00000"/>
        </a:solidFill>
      </dgm:spPr>
      <dgm:t>
        <a:bodyPr/>
        <a:lstStyle/>
        <a:p>
          <a:r>
            <a:rPr lang="lv-LV" sz="2400" b="1" dirty="0">
              <a:solidFill>
                <a:schemeClr val="tx1"/>
              </a:solidFill>
            </a:rPr>
            <a:t>Vadības</a:t>
          </a:r>
          <a:r>
            <a:rPr lang="lv-LV" sz="2400" b="1" dirty="0"/>
            <a:t> </a:t>
          </a:r>
          <a:r>
            <a:rPr lang="lv-LV" sz="2400" b="1" dirty="0">
              <a:solidFill>
                <a:schemeClr val="tx1"/>
              </a:solidFill>
            </a:rPr>
            <a:t>funkcijas</a:t>
          </a:r>
        </a:p>
      </dgm:t>
    </dgm:pt>
    <dgm:pt modelId="{EB5B1DE9-2A32-4E2A-8063-CCFF95EB2D95}" type="parTrans" cxnId="{74D40ADC-153B-4AA7-A043-82307AA8C771}">
      <dgm:prSet/>
      <dgm:spPr/>
      <dgm:t>
        <a:bodyPr/>
        <a:lstStyle/>
        <a:p>
          <a:endParaRPr lang="lv-LV"/>
        </a:p>
      </dgm:t>
    </dgm:pt>
    <dgm:pt modelId="{6DCDCE5C-6F75-45BE-9711-35CCE14E76EB}" type="sibTrans" cxnId="{74D40ADC-153B-4AA7-A043-82307AA8C771}">
      <dgm:prSet custT="1"/>
      <dgm:spPr/>
      <dgm:t>
        <a:bodyPr/>
        <a:lstStyle/>
        <a:p>
          <a:r>
            <a:rPr lang="lv-LV" sz="2000" dirty="0"/>
            <a:t>Deleģēt</a:t>
          </a:r>
        </a:p>
      </dgm:t>
    </dgm:pt>
    <dgm:pt modelId="{9D985826-707E-4EAD-B70E-C1940186CD3E}">
      <dgm:prSet phldrT="[Text]" custT="1"/>
      <dgm:spPr/>
      <dgm:t>
        <a:bodyPr/>
        <a:lstStyle/>
        <a:p>
          <a:r>
            <a:rPr lang="lv-LV" sz="2000" dirty="0"/>
            <a:t>Organizēt</a:t>
          </a:r>
        </a:p>
      </dgm:t>
    </dgm:pt>
    <dgm:pt modelId="{1A6153E1-C9A8-4B22-BAC4-E7E15BAE6614}" type="parTrans" cxnId="{1C2FA455-B083-45C0-B66C-07F32D71F39F}">
      <dgm:prSet/>
      <dgm:spPr/>
      <dgm:t>
        <a:bodyPr/>
        <a:lstStyle/>
        <a:p>
          <a:endParaRPr lang="lv-LV"/>
        </a:p>
      </dgm:t>
    </dgm:pt>
    <dgm:pt modelId="{7ADE95DE-369D-4CD1-952B-FD4E964C17B5}" type="sibTrans" cxnId="{1C2FA455-B083-45C0-B66C-07F32D71F39F}">
      <dgm:prSet/>
      <dgm:spPr/>
      <dgm:t>
        <a:bodyPr/>
        <a:lstStyle/>
        <a:p>
          <a:r>
            <a:rPr lang="lv-LV" dirty="0"/>
            <a:t>Kontrolēt</a:t>
          </a:r>
        </a:p>
      </dgm:t>
    </dgm:pt>
    <dgm:pt modelId="{AEEC975D-048B-48B9-88EA-48A8858E076C}" type="pres">
      <dgm:prSet presAssocID="{2DD128D5-F2FF-450C-BFF6-BA96421DC57D}" presName="Name0" presStyleCnt="0">
        <dgm:presLayoutVars>
          <dgm:chMax/>
          <dgm:chPref/>
          <dgm:dir/>
          <dgm:animLvl val="lvl"/>
        </dgm:presLayoutVars>
      </dgm:prSet>
      <dgm:spPr/>
    </dgm:pt>
    <dgm:pt modelId="{721E2E58-8A7B-4394-8010-8C49C0771497}" type="pres">
      <dgm:prSet presAssocID="{5DD11528-A406-4A39-A450-78AE837B33B4}" presName="composite" presStyleCnt="0"/>
      <dgm:spPr/>
    </dgm:pt>
    <dgm:pt modelId="{DC3355CD-F737-4B05-89D6-DF9BB44FC858}" type="pres">
      <dgm:prSet presAssocID="{5DD11528-A406-4A39-A450-78AE837B33B4}" presName="Parent1" presStyleLbl="node1" presStyleIdx="0" presStyleCnt="6" custScaleX="591949" custScaleY="412805" custLinFactX="100000" custLinFactY="-91903" custLinFactNeighborX="121751" custLinFactNeighborY="-100000">
        <dgm:presLayoutVars>
          <dgm:chMax val="1"/>
          <dgm:chPref val="1"/>
          <dgm:bulletEnabled val="1"/>
        </dgm:presLayoutVars>
      </dgm:prSet>
      <dgm:spPr/>
    </dgm:pt>
    <dgm:pt modelId="{AD98459D-050A-4F92-B5A8-0740A496593A}" type="pres">
      <dgm:prSet presAssocID="{5DD11528-A406-4A39-A450-78AE837B33B4}" presName="Childtext1" presStyleLbl="revTx" presStyleIdx="0" presStyleCnt="3" custScaleX="54066" custScaleY="49741" custLinFactX="-100000" custLinFactNeighborX="-132710" custLinFactNeighborY="42202">
        <dgm:presLayoutVars>
          <dgm:chMax val="0"/>
          <dgm:chPref val="0"/>
          <dgm:bulletEnabled val="1"/>
        </dgm:presLayoutVars>
      </dgm:prSet>
      <dgm:spPr/>
    </dgm:pt>
    <dgm:pt modelId="{1B08ED20-70FD-43F4-982D-C24139A79E13}" type="pres">
      <dgm:prSet presAssocID="{5DD11528-A406-4A39-A450-78AE837B33B4}" presName="BalanceSpacing" presStyleCnt="0"/>
      <dgm:spPr/>
    </dgm:pt>
    <dgm:pt modelId="{A8DFB293-B2A4-4111-AE77-616830E60C78}" type="pres">
      <dgm:prSet presAssocID="{5DD11528-A406-4A39-A450-78AE837B33B4}" presName="BalanceSpacing1" presStyleCnt="0"/>
      <dgm:spPr/>
    </dgm:pt>
    <dgm:pt modelId="{8C9F6683-9558-4D93-A2C6-C9160EA30A51}" type="pres">
      <dgm:prSet presAssocID="{96E1EC04-42B6-4866-AE81-B4D894D425A4}" presName="Accent1Text" presStyleLbl="node1" presStyleIdx="1" presStyleCnt="6" custScaleX="603084" custScaleY="478482" custLinFactX="-176220" custLinFactY="200000" custLinFactNeighborX="-200000" custLinFactNeighborY="263932"/>
      <dgm:spPr/>
    </dgm:pt>
    <dgm:pt modelId="{1C933F12-0B77-4434-88FE-EE0B5DB223B6}" type="pres">
      <dgm:prSet presAssocID="{96E1EC04-42B6-4866-AE81-B4D894D425A4}" presName="spaceBetweenRectangles" presStyleCnt="0"/>
      <dgm:spPr/>
    </dgm:pt>
    <dgm:pt modelId="{28F0860E-6032-407F-9B4F-A0AB16F8817F}" type="pres">
      <dgm:prSet presAssocID="{BB5CB2A4-E96D-4A92-A7E8-A2AA3202977F}" presName="composite" presStyleCnt="0"/>
      <dgm:spPr/>
    </dgm:pt>
    <dgm:pt modelId="{12939239-D630-45A7-936D-2FFAB0CB1159}" type="pres">
      <dgm:prSet presAssocID="{BB5CB2A4-E96D-4A92-A7E8-A2AA3202977F}" presName="Parent1" presStyleLbl="node1" presStyleIdx="2" presStyleCnt="6" custScaleX="674180" custScaleY="509840" custLinFactX="179872" custLinFactNeighborX="200000" custLinFactNeighborY="77978">
        <dgm:presLayoutVars>
          <dgm:chMax val="1"/>
          <dgm:chPref val="1"/>
          <dgm:bulletEnabled val="1"/>
        </dgm:presLayoutVars>
      </dgm:prSet>
      <dgm:spPr/>
    </dgm:pt>
    <dgm:pt modelId="{2A62A704-2618-4696-842D-ACE12E872796}" type="pres">
      <dgm:prSet presAssocID="{BB5CB2A4-E96D-4A92-A7E8-A2AA3202977F}" presName="Childtext1" presStyleLbl="revTx" presStyleIdx="1" presStyleCnt="3">
        <dgm:presLayoutVars>
          <dgm:chMax val="0"/>
          <dgm:chPref val="0"/>
          <dgm:bulletEnabled val="1"/>
        </dgm:presLayoutVars>
      </dgm:prSet>
      <dgm:spPr/>
    </dgm:pt>
    <dgm:pt modelId="{0778AE01-0EFF-42E9-BA30-D2EA720E10FF}" type="pres">
      <dgm:prSet presAssocID="{BB5CB2A4-E96D-4A92-A7E8-A2AA3202977F}" presName="BalanceSpacing" presStyleCnt="0"/>
      <dgm:spPr/>
    </dgm:pt>
    <dgm:pt modelId="{7208BCD7-6C9D-4EC1-82A7-3831B4BB052C}" type="pres">
      <dgm:prSet presAssocID="{BB5CB2A4-E96D-4A92-A7E8-A2AA3202977F}" presName="BalanceSpacing1" presStyleCnt="0"/>
      <dgm:spPr/>
    </dgm:pt>
    <dgm:pt modelId="{E33F9446-38C6-46A5-B23F-2D6320159019}" type="pres">
      <dgm:prSet presAssocID="{6DCDCE5C-6F75-45BE-9711-35CCE14E76EB}" presName="Accent1Text" presStyleLbl="node1" presStyleIdx="3" presStyleCnt="6" custScaleX="669961" custScaleY="533978" custLinFactX="491958" custLinFactY="-100000" custLinFactNeighborX="500000" custLinFactNeighborY="-194167"/>
      <dgm:spPr/>
    </dgm:pt>
    <dgm:pt modelId="{87C3FB38-B4D9-439B-9B3A-0B5FED88FA12}" type="pres">
      <dgm:prSet presAssocID="{6DCDCE5C-6F75-45BE-9711-35CCE14E76EB}" presName="spaceBetweenRectangles" presStyleCnt="0"/>
      <dgm:spPr/>
    </dgm:pt>
    <dgm:pt modelId="{B2A5E095-D538-45BA-BEA8-D8DAF8A60E9E}" type="pres">
      <dgm:prSet presAssocID="{9D985826-707E-4EAD-B70E-C1940186CD3E}" presName="composite" presStyleCnt="0"/>
      <dgm:spPr/>
    </dgm:pt>
    <dgm:pt modelId="{EC456BB4-D873-4D6D-ABA4-4CA7E431E53A}" type="pres">
      <dgm:prSet presAssocID="{9D985826-707E-4EAD-B70E-C1940186CD3E}" presName="Parent1" presStyleLbl="node1" presStyleIdx="4" presStyleCnt="6" custScaleX="695475" custScaleY="582439" custLinFactX="500000" custLinFactNeighborX="535429" custLinFactNeighborY="-30807">
        <dgm:presLayoutVars>
          <dgm:chMax val="1"/>
          <dgm:chPref val="1"/>
          <dgm:bulletEnabled val="1"/>
        </dgm:presLayoutVars>
      </dgm:prSet>
      <dgm:spPr/>
    </dgm:pt>
    <dgm:pt modelId="{0EFFE807-A662-4436-99C7-4D3CDC38E344}" type="pres">
      <dgm:prSet presAssocID="{9D985826-707E-4EAD-B70E-C1940186CD3E}" presName="Childtext1" presStyleLbl="revTx" presStyleIdx="2" presStyleCnt="3">
        <dgm:presLayoutVars>
          <dgm:chMax val="0"/>
          <dgm:chPref val="0"/>
          <dgm:bulletEnabled val="1"/>
        </dgm:presLayoutVars>
      </dgm:prSet>
      <dgm:spPr/>
    </dgm:pt>
    <dgm:pt modelId="{AB58BBD2-438C-4441-8367-C957D48A5C7B}" type="pres">
      <dgm:prSet presAssocID="{9D985826-707E-4EAD-B70E-C1940186CD3E}" presName="BalanceSpacing" presStyleCnt="0"/>
      <dgm:spPr/>
    </dgm:pt>
    <dgm:pt modelId="{1EB693BD-890F-48EB-96BB-EA2D44BD389E}" type="pres">
      <dgm:prSet presAssocID="{9D985826-707E-4EAD-B70E-C1940186CD3E}" presName="BalanceSpacing1" presStyleCnt="0"/>
      <dgm:spPr/>
    </dgm:pt>
    <dgm:pt modelId="{51176FD7-E1A5-4DE8-8DF1-9504071991A8}" type="pres">
      <dgm:prSet presAssocID="{7ADE95DE-369D-4CD1-952B-FD4E964C17B5}" presName="Accent1Text" presStyleLbl="node1" presStyleIdx="5" presStyleCnt="6" custScaleX="418159" custScaleY="361085" custLinFactX="100000" custLinFactNeighborX="180575" custLinFactNeighborY="59894"/>
      <dgm:spPr/>
    </dgm:pt>
  </dgm:ptLst>
  <dgm:cxnLst>
    <dgm:cxn modelId="{0B317E1D-4D10-4AD8-8683-41514C83167B}" srcId="{5DD11528-A406-4A39-A450-78AE837B33B4}" destId="{61A019A9-821D-4E01-8419-ABDE2522EE2E}" srcOrd="0" destOrd="0" parTransId="{7DDCA8B9-0278-46A3-ACB4-2FBFD4C95188}" sibTransId="{23F21A2C-5FED-4D9C-9E30-3FD3BC567B07}"/>
    <dgm:cxn modelId="{04774844-E17A-43F2-8703-445BC19D0997}" type="presOf" srcId="{9D985826-707E-4EAD-B70E-C1940186CD3E}" destId="{EC456BB4-D873-4D6D-ABA4-4CA7E431E53A}" srcOrd="0" destOrd="0" presId="urn:microsoft.com/office/officeart/2008/layout/AlternatingHexagons"/>
    <dgm:cxn modelId="{6C79EA46-DA2C-4563-AEAE-4D4E3AA8AEA0}" type="presOf" srcId="{61A019A9-821D-4E01-8419-ABDE2522EE2E}" destId="{AD98459D-050A-4F92-B5A8-0740A496593A}" srcOrd="0" destOrd="0" presId="urn:microsoft.com/office/officeart/2008/layout/AlternatingHexagons"/>
    <dgm:cxn modelId="{F8138170-2B9B-40A0-B900-5C6527CBE06B}" type="presOf" srcId="{BB5CB2A4-E96D-4A92-A7E8-A2AA3202977F}" destId="{12939239-D630-45A7-936D-2FFAB0CB1159}" srcOrd="0" destOrd="0" presId="urn:microsoft.com/office/officeart/2008/layout/AlternatingHexagons"/>
    <dgm:cxn modelId="{BC8CB673-C41D-4FAF-A6DC-5FA7AE967F06}" srcId="{2DD128D5-F2FF-450C-BFF6-BA96421DC57D}" destId="{5DD11528-A406-4A39-A450-78AE837B33B4}" srcOrd="0" destOrd="0" parTransId="{29A20B3C-DA53-44CE-9F1D-9796D123C4E3}" sibTransId="{96E1EC04-42B6-4866-AE81-B4D894D425A4}"/>
    <dgm:cxn modelId="{1C2FA455-B083-45C0-B66C-07F32D71F39F}" srcId="{2DD128D5-F2FF-450C-BFF6-BA96421DC57D}" destId="{9D985826-707E-4EAD-B70E-C1940186CD3E}" srcOrd="2" destOrd="0" parTransId="{1A6153E1-C9A8-4B22-BAC4-E7E15BAE6614}" sibTransId="{7ADE95DE-369D-4CD1-952B-FD4E964C17B5}"/>
    <dgm:cxn modelId="{5E95D079-E952-49B9-99B1-3A91304D23F3}" type="presOf" srcId="{96E1EC04-42B6-4866-AE81-B4D894D425A4}" destId="{8C9F6683-9558-4D93-A2C6-C9160EA30A51}" srcOrd="0" destOrd="0" presId="urn:microsoft.com/office/officeart/2008/layout/AlternatingHexagons"/>
    <dgm:cxn modelId="{11FDD77A-CC2F-4A32-90E4-315B5793B448}" type="presOf" srcId="{2DD128D5-F2FF-450C-BFF6-BA96421DC57D}" destId="{AEEC975D-048B-48B9-88EA-48A8858E076C}" srcOrd="0" destOrd="0" presId="urn:microsoft.com/office/officeart/2008/layout/AlternatingHexagons"/>
    <dgm:cxn modelId="{309B69AE-EE97-41C3-AC1A-34CD42FA3FCB}" type="presOf" srcId="{6DCDCE5C-6F75-45BE-9711-35CCE14E76EB}" destId="{E33F9446-38C6-46A5-B23F-2D6320159019}" srcOrd="0" destOrd="0" presId="urn:microsoft.com/office/officeart/2008/layout/AlternatingHexagons"/>
    <dgm:cxn modelId="{39C235CF-BB55-414B-AB96-6E3A930E6D4D}" type="presOf" srcId="{7ADE95DE-369D-4CD1-952B-FD4E964C17B5}" destId="{51176FD7-E1A5-4DE8-8DF1-9504071991A8}" srcOrd="0" destOrd="0" presId="urn:microsoft.com/office/officeart/2008/layout/AlternatingHexagons"/>
    <dgm:cxn modelId="{74D40ADC-153B-4AA7-A043-82307AA8C771}" srcId="{2DD128D5-F2FF-450C-BFF6-BA96421DC57D}" destId="{BB5CB2A4-E96D-4A92-A7E8-A2AA3202977F}" srcOrd="1" destOrd="0" parTransId="{EB5B1DE9-2A32-4E2A-8063-CCFF95EB2D95}" sibTransId="{6DCDCE5C-6F75-45BE-9711-35CCE14E76EB}"/>
    <dgm:cxn modelId="{3C7AF5E5-0AD7-4CDE-9913-DB47F8D18F35}" type="presOf" srcId="{5DD11528-A406-4A39-A450-78AE837B33B4}" destId="{DC3355CD-F737-4B05-89D6-DF9BB44FC858}" srcOrd="0" destOrd="0" presId="urn:microsoft.com/office/officeart/2008/layout/AlternatingHexagons"/>
    <dgm:cxn modelId="{EC34C6E7-88DD-444D-860D-ECF7FF67B93D}" type="presParOf" srcId="{AEEC975D-048B-48B9-88EA-48A8858E076C}" destId="{721E2E58-8A7B-4394-8010-8C49C0771497}" srcOrd="0" destOrd="0" presId="urn:microsoft.com/office/officeart/2008/layout/AlternatingHexagons"/>
    <dgm:cxn modelId="{B92A334D-B56D-4997-86A1-8EA75BF4F9A3}" type="presParOf" srcId="{721E2E58-8A7B-4394-8010-8C49C0771497}" destId="{DC3355CD-F737-4B05-89D6-DF9BB44FC858}" srcOrd="0" destOrd="0" presId="urn:microsoft.com/office/officeart/2008/layout/AlternatingHexagons"/>
    <dgm:cxn modelId="{FBB58938-9495-452D-8108-DCB4FF28CD1B}" type="presParOf" srcId="{721E2E58-8A7B-4394-8010-8C49C0771497}" destId="{AD98459D-050A-4F92-B5A8-0740A496593A}" srcOrd="1" destOrd="0" presId="urn:microsoft.com/office/officeart/2008/layout/AlternatingHexagons"/>
    <dgm:cxn modelId="{E5185EAA-E6E8-4D3A-9E7E-10842BA6BF60}" type="presParOf" srcId="{721E2E58-8A7B-4394-8010-8C49C0771497}" destId="{1B08ED20-70FD-43F4-982D-C24139A79E13}" srcOrd="2" destOrd="0" presId="urn:microsoft.com/office/officeart/2008/layout/AlternatingHexagons"/>
    <dgm:cxn modelId="{EC77DF61-C480-4D69-9E86-98DF4E0D14C3}" type="presParOf" srcId="{721E2E58-8A7B-4394-8010-8C49C0771497}" destId="{A8DFB293-B2A4-4111-AE77-616830E60C78}" srcOrd="3" destOrd="0" presId="urn:microsoft.com/office/officeart/2008/layout/AlternatingHexagons"/>
    <dgm:cxn modelId="{F8959DFE-3BD7-41AB-A2A1-4847AB4B93AD}" type="presParOf" srcId="{721E2E58-8A7B-4394-8010-8C49C0771497}" destId="{8C9F6683-9558-4D93-A2C6-C9160EA30A51}" srcOrd="4" destOrd="0" presId="urn:microsoft.com/office/officeart/2008/layout/AlternatingHexagons"/>
    <dgm:cxn modelId="{44A1C763-8D45-4751-AC7D-213E217995A7}" type="presParOf" srcId="{AEEC975D-048B-48B9-88EA-48A8858E076C}" destId="{1C933F12-0B77-4434-88FE-EE0B5DB223B6}" srcOrd="1" destOrd="0" presId="urn:microsoft.com/office/officeart/2008/layout/AlternatingHexagons"/>
    <dgm:cxn modelId="{CE9E2ED3-B29D-49A8-8762-C87B34A11EFC}" type="presParOf" srcId="{AEEC975D-048B-48B9-88EA-48A8858E076C}" destId="{28F0860E-6032-407F-9B4F-A0AB16F8817F}" srcOrd="2" destOrd="0" presId="urn:microsoft.com/office/officeart/2008/layout/AlternatingHexagons"/>
    <dgm:cxn modelId="{A7017251-2588-459C-B77E-4FFB7955D185}" type="presParOf" srcId="{28F0860E-6032-407F-9B4F-A0AB16F8817F}" destId="{12939239-D630-45A7-936D-2FFAB0CB1159}" srcOrd="0" destOrd="0" presId="urn:microsoft.com/office/officeart/2008/layout/AlternatingHexagons"/>
    <dgm:cxn modelId="{36E31F17-469D-4B78-97D7-AAB7D0F984FD}" type="presParOf" srcId="{28F0860E-6032-407F-9B4F-A0AB16F8817F}" destId="{2A62A704-2618-4696-842D-ACE12E872796}" srcOrd="1" destOrd="0" presId="urn:microsoft.com/office/officeart/2008/layout/AlternatingHexagons"/>
    <dgm:cxn modelId="{CA0E53F9-CC0A-4F36-8F06-7A96A9148100}" type="presParOf" srcId="{28F0860E-6032-407F-9B4F-A0AB16F8817F}" destId="{0778AE01-0EFF-42E9-BA30-D2EA720E10FF}" srcOrd="2" destOrd="0" presId="urn:microsoft.com/office/officeart/2008/layout/AlternatingHexagons"/>
    <dgm:cxn modelId="{6E25066D-981C-4A36-8BC5-9FF3907D7302}" type="presParOf" srcId="{28F0860E-6032-407F-9B4F-A0AB16F8817F}" destId="{7208BCD7-6C9D-4EC1-82A7-3831B4BB052C}" srcOrd="3" destOrd="0" presId="urn:microsoft.com/office/officeart/2008/layout/AlternatingHexagons"/>
    <dgm:cxn modelId="{64FBF068-B290-41BB-A2C0-EE0247F8687F}" type="presParOf" srcId="{28F0860E-6032-407F-9B4F-A0AB16F8817F}" destId="{E33F9446-38C6-46A5-B23F-2D6320159019}" srcOrd="4" destOrd="0" presId="urn:microsoft.com/office/officeart/2008/layout/AlternatingHexagons"/>
    <dgm:cxn modelId="{833D79C1-7C70-43FE-9DCD-22028713528C}" type="presParOf" srcId="{AEEC975D-048B-48B9-88EA-48A8858E076C}" destId="{87C3FB38-B4D9-439B-9B3A-0B5FED88FA12}" srcOrd="3" destOrd="0" presId="urn:microsoft.com/office/officeart/2008/layout/AlternatingHexagons"/>
    <dgm:cxn modelId="{ECA7FF49-161D-4E82-9A19-E67C0BAB92B1}" type="presParOf" srcId="{AEEC975D-048B-48B9-88EA-48A8858E076C}" destId="{B2A5E095-D538-45BA-BEA8-D8DAF8A60E9E}" srcOrd="4" destOrd="0" presId="urn:microsoft.com/office/officeart/2008/layout/AlternatingHexagons"/>
    <dgm:cxn modelId="{B3A4D07D-DB27-415B-8436-D7224CF90961}" type="presParOf" srcId="{B2A5E095-D538-45BA-BEA8-D8DAF8A60E9E}" destId="{EC456BB4-D873-4D6D-ABA4-4CA7E431E53A}" srcOrd="0" destOrd="0" presId="urn:microsoft.com/office/officeart/2008/layout/AlternatingHexagons"/>
    <dgm:cxn modelId="{36E9C174-7557-47B4-BEFC-BF1F2622B713}" type="presParOf" srcId="{B2A5E095-D538-45BA-BEA8-D8DAF8A60E9E}" destId="{0EFFE807-A662-4436-99C7-4D3CDC38E344}" srcOrd="1" destOrd="0" presId="urn:microsoft.com/office/officeart/2008/layout/AlternatingHexagons"/>
    <dgm:cxn modelId="{7399D8AA-82F0-4384-A3E4-632E983A1573}" type="presParOf" srcId="{B2A5E095-D538-45BA-BEA8-D8DAF8A60E9E}" destId="{AB58BBD2-438C-4441-8367-C957D48A5C7B}" srcOrd="2" destOrd="0" presId="urn:microsoft.com/office/officeart/2008/layout/AlternatingHexagons"/>
    <dgm:cxn modelId="{E1CDFA03-6EDC-4813-BEA2-B06815F2D337}" type="presParOf" srcId="{B2A5E095-D538-45BA-BEA8-D8DAF8A60E9E}" destId="{1EB693BD-890F-48EB-96BB-EA2D44BD389E}" srcOrd="3" destOrd="0" presId="urn:microsoft.com/office/officeart/2008/layout/AlternatingHexagons"/>
    <dgm:cxn modelId="{15D200A5-0C47-4D05-A0BA-316CBB54A25D}" type="presParOf" srcId="{B2A5E095-D538-45BA-BEA8-D8DAF8A60E9E}" destId="{51176FD7-E1A5-4DE8-8DF1-9504071991A8}"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dgm:t>
        <a:bodyPr/>
        <a:lstStyle/>
        <a:p>
          <a:r>
            <a:rPr lang="lv-LV" sz="1200" b="1" dirty="0"/>
            <a:t>Uz-</a:t>
          </a:r>
        </a:p>
        <a:p>
          <a:r>
            <a:rPr lang="lv-LV" sz="1200" b="1" dirty="0" err="1"/>
            <a:t>raudzība</a:t>
          </a:r>
          <a:endParaRPr lang="lv-LV" sz="12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dgm:t>
        <a:bodyPr/>
        <a:lstStyle/>
        <a:p>
          <a:r>
            <a:rPr lang="lv-LV" sz="12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92D050"/>
        </a:solidFill>
        <a:ln>
          <a:solidFill>
            <a:srgbClr val="FFC000"/>
          </a:solidFill>
        </a:ln>
      </dgm:spPr>
      <dgm:t>
        <a:bodyPr/>
        <a:lstStyle/>
        <a:p>
          <a:r>
            <a:rPr lang="lv-LV" sz="3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dgm:t>
        <a:bodyPr/>
        <a:lstStyle/>
        <a:p>
          <a:r>
            <a:rPr lang="lv-LV" sz="1200" b="1" dirty="0"/>
            <a:t>Kontroles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dgm:t>
        <a:bodyPr/>
        <a:lstStyle/>
        <a:p>
          <a:r>
            <a:rPr lang="lv-LV" sz="11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LinFactNeighborX="1865" custLinFactNeighborY="-2467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dgm:t>
        <a:bodyPr/>
        <a:lstStyle/>
        <a:p>
          <a:r>
            <a:rPr lang="lv-LV" sz="1200" b="1" dirty="0"/>
            <a:t>Uz-</a:t>
          </a:r>
        </a:p>
        <a:p>
          <a:r>
            <a:rPr lang="lv-LV" sz="1200" b="1" dirty="0" err="1"/>
            <a:t>raudzība</a:t>
          </a:r>
          <a:endParaRPr lang="lv-LV" sz="12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a:solidFill>
          <a:srgbClr val="92D050"/>
        </a:solidFill>
      </dgm:spPr>
      <dgm:t>
        <a:bodyPr/>
        <a:lstStyle/>
        <a:p>
          <a:r>
            <a:rPr lang="lv-LV" sz="20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EE8A12"/>
        </a:solidFill>
        <a:ln>
          <a:solidFill>
            <a:srgbClr val="FFC000"/>
          </a:solidFill>
        </a:ln>
      </dgm:spPr>
      <dgm:t>
        <a:bodyPr/>
        <a:lstStyle/>
        <a:p>
          <a:r>
            <a:rPr lang="lv-LV" sz="1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dgm:t>
        <a:bodyPr/>
        <a:lstStyle/>
        <a:p>
          <a:r>
            <a:rPr lang="lv-LV" sz="1200" b="1" dirty="0"/>
            <a:t>K</a:t>
          </a:r>
          <a:r>
            <a:rPr lang="lv-LV" sz="1000" b="1" dirty="0"/>
            <a:t>ontrole</a:t>
          </a:r>
          <a:r>
            <a:rPr lang="lv-LV" sz="1200" b="1" dirty="0"/>
            <a:t>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dgm:t>
        <a:bodyPr/>
        <a:lstStyle/>
        <a:p>
          <a:r>
            <a:rPr lang="lv-LV" sz="11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ScaleX="108844" custScaleY="262437" custLinFactNeighborX="1865" custLinFactNeighborY="-2467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dgm:t>
        <a:bodyPr/>
        <a:lstStyle/>
        <a:p>
          <a:r>
            <a:rPr lang="lv-LV" sz="1200" b="1" dirty="0"/>
            <a:t>Uz-</a:t>
          </a:r>
        </a:p>
        <a:p>
          <a:r>
            <a:rPr lang="lv-LV" sz="1200" b="1" dirty="0" err="1"/>
            <a:t>raudzība</a:t>
          </a:r>
          <a:endParaRPr lang="lv-LV" sz="12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a:solidFill>
          <a:srgbClr val="92D050"/>
        </a:solidFill>
      </dgm:spPr>
      <dgm:t>
        <a:bodyPr/>
        <a:lstStyle/>
        <a:p>
          <a:r>
            <a:rPr lang="lv-LV" sz="20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EE8A12"/>
        </a:solidFill>
        <a:ln>
          <a:solidFill>
            <a:srgbClr val="FFC000"/>
          </a:solidFill>
        </a:ln>
      </dgm:spPr>
      <dgm:t>
        <a:bodyPr/>
        <a:lstStyle/>
        <a:p>
          <a:r>
            <a:rPr lang="lv-LV" sz="1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dgm:t>
        <a:bodyPr/>
        <a:lstStyle/>
        <a:p>
          <a:r>
            <a:rPr lang="lv-LV" sz="1200" b="1" dirty="0"/>
            <a:t>Kontroles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dgm:t>
        <a:bodyPr/>
        <a:lstStyle/>
        <a:p>
          <a:r>
            <a:rPr lang="lv-LV" sz="11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ScaleX="108844" custScaleY="262437" custLinFactNeighborX="1865" custLinFactNeighborY="-2467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dgm:t>
        <a:bodyPr/>
        <a:lstStyle/>
        <a:p>
          <a:r>
            <a:rPr lang="lv-LV" sz="1200" b="1" dirty="0"/>
            <a:t>Uz-</a:t>
          </a:r>
        </a:p>
        <a:p>
          <a:r>
            <a:rPr lang="lv-LV" sz="1200" b="1" dirty="0" err="1"/>
            <a:t>raudzība</a:t>
          </a:r>
          <a:endParaRPr lang="lv-LV" sz="12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a:solidFill>
          <a:srgbClr val="92D050"/>
        </a:solidFill>
      </dgm:spPr>
      <dgm:t>
        <a:bodyPr/>
        <a:lstStyle/>
        <a:p>
          <a:r>
            <a:rPr lang="lv-LV" sz="20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EE8A12"/>
        </a:solidFill>
        <a:ln>
          <a:solidFill>
            <a:srgbClr val="FFC000"/>
          </a:solidFill>
        </a:ln>
      </dgm:spPr>
      <dgm:t>
        <a:bodyPr/>
        <a:lstStyle/>
        <a:p>
          <a:r>
            <a:rPr lang="lv-LV" sz="1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dgm:t>
        <a:bodyPr/>
        <a:lstStyle/>
        <a:p>
          <a:r>
            <a:rPr lang="lv-LV" sz="1000" b="1" dirty="0"/>
            <a:t>Kontroles pasāk</a:t>
          </a:r>
          <a:r>
            <a:rPr lang="lv-LV" sz="1200" b="1" dirty="0"/>
            <a:t>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dgm:t>
        <a:bodyPr/>
        <a:lstStyle/>
        <a:p>
          <a:r>
            <a:rPr lang="lv-LV" sz="10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ScaleX="108844" custScaleY="262437" custLinFactNeighborX="1865" custLinFactNeighborY="-2467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dgm:t>
        <a:bodyPr/>
        <a:lstStyle/>
        <a:p>
          <a:r>
            <a:rPr lang="lv-LV" sz="1000" b="1" dirty="0"/>
            <a:t>Uz-</a:t>
          </a:r>
        </a:p>
        <a:p>
          <a:r>
            <a:rPr lang="lv-LV" sz="1000" b="1" dirty="0" err="1"/>
            <a:t>raudzība</a:t>
          </a:r>
          <a:endParaRPr lang="lv-LV" sz="10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dgm:t>
        <a:bodyPr/>
        <a:lstStyle/>
        <a:p>
          <a:r>
            <a:rPr lang="lv-LV" sz="12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EE8A12"/>
        </a:solidFill>
        <a:ln>
          <a:solidFill>
            <a:srgbClr val="FFC000"/>
          </a:solidFill>
        </a:ln>
      </dgm:spPr>
      <dgm:t>
        <a:bodyPr/>
        <a:lstStyle/>
        <a:p>
          <a:r>
            <a:rPr lang="lv-LV" sz="1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dgm:t>
        <a:bodyPr/>
        <a:lstStyle/>
        <a:p>
          <a:r>
            <a:rPr lang="lv-LV" sz="1200" b="1" dirty="0"/>
            <a:t>Kontroles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a:solidFill>
          <a:srgbClr val="92D050"/>
        </a:solidFill>
      </dgm:spPr>
      <dgm:t>
        <a:bodyPr/>
        <a:lstStyle/>
        <a:p>
          <a:r>
            <a:rPr lang="lv-LV" sz="14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ScaleX="111148" custScaleY="148893"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LinFactNeighborX="2385" custLinFactNeighborY="-826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dgm:t>
        <a:bodyPr/>
        <a:lstStyle/>
        <a:p>
          <a:r>
            <a:rPr lang="lv-LV" sz="1000" b="1" dirty="0"/>
            <a:t>Uz-</a:t>
          </a:r>
        </a:p>
        <a:p>
          <a:r>
            <a:rPr lang="lv-LV" sz="1000" b="1" dirty="0" err="1"/>
            <a:t>raudzība</a:t>
          </a:r>
          <a:endParaRPr lang="lv-LV" sz="10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dgm:t>
        <a:bodyPr/>
        <a:lstStyle/>
        <a:p>
          <a:r>
            <a:rPr lang="lv-LV" sz="12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EE8A12"/>
        </a:solidFill>
        <a:ln>
          <a:solidFill>
            <a:srgbClr val="FFC000"/>
          </a:solidFill>
        </a:ln>
      </dgm:spPr>
      <dgm:t>
        <a:bodyPr/>
        <a:lstStyle/>
        <a:p>
          <a:r>
            <a:rPr lang="lv-LV" sz="1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dgm:t>
        <a:bodyPr/>
        <a:lstStyle/>
        <a:p>
          <a:r>
            <a:rPr lang="lv-LV" sz="1200" b="1" dirty="0"/>
            <a:t>Kontroles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a:solidFill>
          <a:srgbClr val="92D050"/>
        </a:solidFill>
      </dgm:spPr>
      <dgm:t>
        <a:bodyPr/>
        <a:lstStyle/>
        <a:p>
          <a:r>
            <a:rPr lang="lv-LV" sz="18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ScaleX="125353" custScaleY="161036"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LinFactNeighborX="2385" custLinFactNeighborY="-826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dgm:t>
        <a:bodyPr/>
        <a:lstStyle/>
        <a:p>
          <a:r>
            <a:rPr lang="lv-LV" sz="1000" b="1" dirty="0"/>
            <a:t>Uz-</a:t>
          </a:r>
        </a:p>
        <a:p>
          <a:r>
            <a:rPr lang="lv-LV" sz="1000" b="1" dirty="0" err="1"/>
            <a:t>raudzība</a:t>
          </a:r>
          <a:endParaRPr lang="lv-LV" sz="10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dgm:t>
        <a:bodyPr/>
        <a:lstStyle/>
        <a:p>
          <a:r>
            <a:rPr lang="lv-LV" sz="12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EE8A12"/>
        </a:solidFill>
        <a:ln>
          <a:solidFill>
            <a:srgbClr val="FFC000"/>
          </a:solidFill>
        </a:ln>
      </dgm:spPr>
      <dgm:t>
        <a:bodyPr/>
        <a:lstStyle/>
        <a:p>
          <a:r>
            <a:rPr lang="lv-LV" sz="1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dgm:t>
        <a:bodyPr/>
        <a:lstStyle/>
        <a:p>
          <a:r>
            <a:rPr lang="lv-LV" sz="1200" b="1" dirty="0"/>
            <a:t>Kontroles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a:solidFill>
          <a:srgbClr val="92D050"/>
        </a:solidFill>
      </dgm:spPr>
      <dgm:t>
        <a:bodyPr/>
        <a:lstStyle/>
        <a:p>
          <a:r>
            <a:rPr lang="lv-LV" sz="14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ScaleX="111148" custScaleY="148893"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LinFactNeighborX="2385" custLinFactNeighborY="-826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5718CB-8087-4378-B281-6D990F347F49}" type="doc">
      <dgm:prSet loTypeId="urn:microsoft.com/office/officeart/2005/8/layout/pyramid1" loCatId="pyramid" qsTypeId="urn:microsoft.com/office/officeart/2005/8/quickstyle/simple1" qsCatId="simple" csTypeId="urn:microsoft.com/office/officeart/2005/8/colors/accent1_2" csCatId="accent1" phldr="1"/>
      <dgm:spPr/>
    </dgm:pt>
    <dgm:pt modelId="{CEDD384F-0143-4476-8513-D50124A94D5E}">
      <dgm:prSet phldrT="[Text]" custT="1"/>
      <dgm:spPr/>
      <dgm:t>
        <a:bodyPr/>
        <a:lstStyle/>
        <a:p>
          <a:r>
            <a:rPr lang="lv-LV" sz="1000" b="1" dirty="0"/>
            <a:t>Uz-</a:t>
          </a:r>
        </a:p>
        <a:p>
          <a:r>
            <a:rPr lang="lv-LV" sz="1000" b="1" dirty="0" err="1"/>
            <a:t>raudzība</a:t>
          </a:r>
          <a:endParaRPr lang="lv-LV" sz="1000" b="1" dirty="0"/>
        </a:p>
      </dgm:t>
    </dgm:pt>
    <dgm:pt modelId="{6FFB8729-820F-491B-AA34-8D69DD07FBAE}" type="parTrans" cxnId="{6414A3AB-7702-4EA6-8872-4AFFE1AD6658}">
      <dgm:prSet/>
      <dgm:spPr/>
      <dgm:t>
        <a:bodyPr/>
        <a:lstStyle/>
        <a:p>
          <a:endParaRPr lang="lv-LV"/>
        </a:p>
      </dgm:t>
    </dgm:pt>
    <dgm:pt modelId="{AA19B799-317A-43B9-A233-F8B65021E0F7}" type="sibTrans" cxnId="{6414A3AB-7702-4EA6-8872-4AFFE1AD6658}">
      <dgm:prSet/>
      <dgm:spPr/>
      <dgm:t>
        <a:bodyPr/>
        <a:lstStyle/>
        <a:p>
          <a:endParaRPr lang="lv-LV"/>
        </a:p>
      </dgm:t>
    </dgm:pt>
    <dgm:pt modelId="{10835F35-E5CE-480D-9BAF-44789F549D39}">
      <dgm:prSet phldrT="[Text]" custT="1"/>
      <dgm:spPr/>
      <dgm:t>
        <a:bodyPr/>
        <a:lstStyle/>
        <a:p>
          <a:r>
            <a:rPr lang="lv-LV" sz="1200" b="1" dirty="0"/>
            <a:t>Kontroles vide</a:t>
          </a:r>
        </a:p>
      </dgm:t>
    </dgm:pt>
    <dgm:pt modelId="{C676C5B1-3300-4496-AD69-B8E9310E1D5D}" type="parTrans" cxnId="{08D1FB9D-7A49-45E8-A30C-276A73D698AA}">
      <dgm:prSet/>
      <dgm:spPr/>
      <dgm:t>
        <a:bodyPr/>
        <a:lstStyle/>
        <a:p>
          <a:endParaRPr lang="lv-LV"/>
        </a:p>
      </dgm:t>
    </dgm:pt>
    <dgm:pt modelId="{26EDA5DF-93F1-457C-9E36-250E5251DB63}" type="sibTrans" cxnId="{08D1FB9D-7A49-45E8-A30C-276A73D698AA}">
      <dgm:prSet/>
      <dgm:spPr/>
      <dgm:t>
        <a:bodyPr/>
        <a:lstStyle/>
        <a:p>
          <a:endParaRPr lang="lv-LV"/>
        </a:p>
      </dgm:t>
    </dgm:pt>
    <dgm:pt modelId="{20ADDC68-9EBB-4EDC-9CCC-18CE1D373A1C}">
      <dgm:prSet custT="1"/>
      <dgm:spPr>
        <a:solidFill>
          <a:srgbClr val="EE8A12"/>
        </a:solidFill>
        <a:ln>
          <a:solidFill>
            <a:srgbClr val="FFC000"/>
          </a:solidFill>
        </a:ln>
      </dgm:spPr>
      <dgm:t>
        <a:bodyPr/>
        <a:lstStyle/>
        <a:p>
          <a:r>
            <a:rPr lang="lv-LV" sz="1200" b="1" dirty="0"/>
            <a:t>Plānošana</a:t>
          </a:r>
        </a:p>
      </dgm:t>
    </dgm:pt>
    <dgm:pt modelId="{732DB2F1-AE93-47EE-843A-2FE681D2456D}" type="parTrans" cxnId="{16B5D579-5B04-4EC7-BF8D-0A50B2251817}">
      <dgm:prSet/>
      <dgm:spPr/>
      <dgm:t>
        <a:bodyPr/>
        <a:lstStyle/>
        <a:p>
          <a:endParaRPr lang="lv-LV"/>
        </a:p>
      </dgm:t>
    </dgm:pt>
    <dgm:pt modelId="{D35BF081-20C1-4C8F-BAD9-E1ACAD135FFA}" type="sibTrans" cxnId="{16B5D579-5B04-4EC7-BF8D-0A50B2251817}">
      <dgm:prSet/>
      <dgm:spPr/>
      <dgm:t>
        <a:bodyPr/>
        <a:lstStyle/>
        <a:p>
          <a:endParaRPr lang="lv-LV"/>
        </a:p>
      </dgm:t>
    </dgm:pt>
    <dgm:pt modelId="{5E3BC120-9AF4-4440-A3B7-D6349238ABBF}">
      <dgm:prSet custT="1"/>
      <dgm:spPr/>
      <dgm:t>
        <a:bodyPr/>
        <a:lstStyle/>
        <a:p>
          <a:r>
            <a:rPr lang="lv-LV" sz="1200" b="1" dirty="0"/>
            <a:t>Kontroles pasākumi</a:t>
          </a:r>
        </a:p>
      </dgm:t>
    </dgm:pt>
    <dgm:pt modelId="{E58DEE5C-F4E3-4C92-93DE-D72B6CF5450F}" type="parTrans" cxnId="{F0A66112-D71E-44FA-84F2-8A1F941BCDBC}">
      <dgm:prSet/>
      <dgm:spPr/>
      <dgm:t>
        <a:bodyPr/>
        <a:lstStyle/>
        <a:p>
          <a:endParaRPr lang="lv-LV"/>
        </a:p>
      </dgm:t>
    </dgm:pt>
    <dgm:pt modelId="{5C3C27F8-000F-451C-AA84-84B7CBCE4FA6}" type="sibTrans" cxnId="{F0A66112-D71E-44FA-84F2-8A1F941BCDBC}">
      <dgm:prSet/>
      <dgm:spPr/>
      <dgm:t>
        <a:bodyPr/>
        <a:lstStyle/>
        <a:p>
          <a:endParaRPr lang="lv-LV"/>
        </a:p>
      </dgm:t>
    </dgm:pt>
    <dgm:pt modelId="{1AE267AE-D4DB-4CBA-B21A-8BC11E191C03}">
      <dgm:prSet custT="1"/>
      <dgm:spPr>
        <a:solidFill>
          <a:srgbClr val="92D050"/>
        </a:solidFill>
      </dgm:spPr>
      <dgm:t>
        <a:bodyPr/>
        <a:lstStyle/>
        <a:p>
          <a:r>
            <a:rPr lang="lv-LV" sz="1400" b="1" dirty="0"/>
            <a:t>Risku pārvaldība</a:t>
          </a:r>
        </a:p>
      </dgm:t>
    </dgm:pt>
    <dgm:pt modelId="{EA658472-7E47-4915-B032-4A63044B0F52}" type="parTrans" cxnId="{69EB6198-F58C-47EE-9ABD-0306FE5B8539}">
      <dgm:prSet/>
      <dgm:spPr/>
      <dgm:t>
        <a:bodyPr/>
        <a:lstStyle/>
        <a:p>
          <a:endParaRPr lang="lv-LV"/>
        </a:p>
      </dgm:t>
    </dgm:pt>
    <dgm:pt modelId="{BE2BDD1C-A8D5-4038-BE1C-DA86F047FDB1}" type="sibTrans" cxnId="{69EB6198-F58C-47EE-9ABD-0306FE5B8539}">
      <dgm:prSet/>
      <dgm:spPr/>
      <dgm:t>
        <a:bodyPr/>
        <a:lstStyle/>
        <a:p>
          <a:endParaRPr lang="lv-LV"/>
        </a:p>
      </dgm:t>
    </dgm:pt>
    <dgm:pt modelId="{B3C0DF10-BF0B-45D7-A3AC-9F5ED32933D4}" type="pres">
      <dgm:prSet presAssocID="{2F5718CB-8087-4378-B281-6D990F347F49}" presName="Name0" presStyleCnt="0">
        <dgm:presLayoutVars>
          <dgm:dir/>
          <dgm:animLvl val="lvl"/>
          <dgm:resizeHandles val="exact"/>
        </dgm:presLayoutVars>
      </dgm:prSet>
      <dgm:spPr/>
    </dgm:pt>
    <dgm:pt modelId="{CEF0AF79-F426-4B2C-8A7F-659A3A415486}" type="pres">
      <dgm:prSet presAssocID="{CEDD384F-0143-4476-8513-D50124A94D5E}" presName="Name8" presStyleCnt="0"/>
      <dgm:spPr/>
    </dgm:pt>
    <dgm:pt modelId="{4BF7BBEE-0C4E-4D90-A256-F32C2EB030CF}" type="pres">
      <dgm:prSet presAssocID="{CEDD384F-0143-4476-8513-D50124A94D5E}" presName="level" presStyleLbl="node1" presStyleIdx="0" presStyleCnt="5" custLinFactNeighborX="3177" custLinFactNeighborY="-5729">
        <dgm:presLayoutVars>
          <dgm:chMax val="1"/>
          <dgm:bulletEnabled val="1"/>
        </dgm:presLayoutVars>
      </dgm:prSet>
      <dgm:spPr/>
    </dgm:pt>
    <dgm:pt modelId="{2F63E498-5066-46B2-8EDD-1A3713CFDA3B}" type="pres">
      <dgm:prSet presAssocID="{CEDD384F-0143-4476-8513-D50124A94D5E}" presName="levelTx" presStyleLbl="revTx" presStyleIdx="0" presStyleCnt="0">
        <dgm:presLayoutVars>
          <dgm:chMax val="1"/>
          <dgm:bulletEnabled val="1"/>
        </dgm:presLayoutVars>
      </dgm:prSet>
      <dgm:spPr/>
    </dgm:pt>
    <dgm:pt modelId="{6FF2B77C-9744-4780-9404-2D74927531D4}" type="pres">
      <dgm:prSet presAssocID="{5E3BC120-9AF4-4440-A3B7-D6349238ABBF}" presName="Name8" presStyleCnt="0"/>
      <dgm:spPr/>
    </dgm:pt>
    <dgm:pt modelId="{437ACD30-B9B5-4551-B760-2DA855E27237}" type="pres">
      <dgm:prSet presAssocID="{5E3BC120-9AF4-4440-A3B7-D6349238ABBF}" presName="level" presStyleLbl="node1" presStyleIdx="1" presStyleCnt="5" custLinFactNeighborX="3249" custLinFactNeighborY="-5249">
        <dgm:presLayoutVars>
          <dgm:chMax val="1"/>
          <dgm:bulletEnabled val="1"/>
        </dgm:presLayoutVars>
      </dgm:prSet>
      <dgm:spPr/>
    </dgm:pt>
    <dgm:pt modelId="{7AD66AB5-4E9B-43F9-8992-9315D2C517FE}" type="pres">
      <dgm:prSet presAssocID="{5E3BC120-9AF4-4440-A3B7-D6349238ABBF}" presName="levelTx" presStyleLbl="revTx" presStyleIdx="0" presStyleCnt="0">
        <dgm:presLayoutVars>
          <dgm:chMax val="1"/>
          <dgm:bulletEnabled val="1"/>
        </dgm:presLayoutVars>
      </dgm:prSet>
      <dgm:spPr/>
    </dgm:pt>
    <dgm:pt modelId="{918D4746-FBA6-47F3-AEDA-C346245DD016}" type="pres">
      <dgm:prSet presAssocID="{1AE267AE-D4DB-4CBA-B21A-8BC11E191C03}" presName="Name8" presStyleCnt="0"/>
      <dgm:spPr/>
    </dgm:pt>
    <dgm:pt modelId="{1034A649-FDAD-4E75-8658-4E42D1E7C0F3}" type="pres">
      <dgm:prSet presAssocID="{1AE267AE-D4DB-4CBA-B21A-8BC11E191C03}" presName="level" presStyleLbl="node1" presStyleIdx="2" presStyleCnt="5" custScaleX="111148" custScaleY="148893" custLinFactNeighborX="3425" custLinFactNeighborY="-7720">
        <dgm:presLayoutVars>
          <dgm:chMax val="1"/>
          <dgm:bulletEnabled val="1"/>
        </dgm:presLayoutVars>
      </dgm:prSet>
      <dgm:spPr/>
    </dgm:pt>
    <dgm:pt modelId="{5A92DB16-566E-4C4F-8AED-2438C6E04F70}" type="pres">
      <dgm:prSet presAssocID="{1AE267AE-D4DB-4CBA-B21A-8BC11E191C03}" presName="levelTx" presStyleLbl="revTx" presStyleIdx="0" presStyleCnt="0">
        <dgm:presLayoutVars>
          <dgm:chMax val="1"/>
          <dgm:bulletEnabled val="1"/>
        </dgm:presLayoutVars>
      </dgm:prSet>
      <dgm:spPr/>
    </dgm:pt>
    <dgm:pt modelId="{8560E296-E762-4AC6-9712-58EAFB4C9E2A}" type="pres">
      <dgm:prSet presAssocID="{10835F35-E5CE-480D-9BAF-44789F549D39}" presName="Name8" presStyleCnt="0"/>
      <dgm:spPr/>
    </dgm:pt>
    <dgm:pt modelId="{773AC921-9DE8-4E3E-9A58-851E374D8B1C}" type="pres">
      <dgm:prSet presAssocID="{10835F35-E5CE-480D-9BAF-44789F549D39}" presName="level" presStyleLbl="node1" presStyleIdx="3" presStyleCnt="5" custLinFactNeighborX="2385" custLinFactNeighborY="-8262">
        <dgm:presLayoutVars>
          <dgm:chMax val="1"/>
          <dgm:bulletEnabled val="1"/>
        </dgm:presLayoutVars>
      </dgm:prSet>
      <dgm:spPr/>
    </dgm:pt>
    <dgm:pt modelId="{A5A3169A-BC26-48C2-A25D-7B35E127480D}" type="pres">
      <dgm:prSet presAssocID="{10835F35-E5CE-480D-9BAF-44789F549D39}" presName="levelTx" presStyleLbl="revTx" presStyleIdx="0" presStyleCnt="0">
        <dgm:presLayoutVars>
          <dgm:chMax val="1"/>
          <dgm:bulletEnabled val="1"/>
        </dgm:presLayoutVars>
      </dgm:prSet>
      <dgm:spPr/>
    </dgm:pt>
    <dgm:pt modelId="{5F547330-AED2-4AF7-AE56-C96978A3D1C3}" type="pres">
      <dgm:prSet presAssocID="{20ADDC68-9EBB-4EDC-9CCC-18CE1D373A1C}" presName="Name8" presStyleCnt="0"/>
      <dgm:spPr/>
    </dgm:pt>
    <dgm:pt modelId="{1ED11A35-FE46-447F-AE36-30A5CAFA6CE9}" type="pres">
      <dgm:prSet presAssocID="{20ADDC68-9EBB-4EDC-9CCC-18CE1D373A1C}" presName="level" presStyleLbl="node1" presStyleIdx="4" presStyleCnt="5" custLinFactNeighborX="201" custLinFactNeighborY="10105">
        <dgm:presLayoutVars>
          <dgm:chMax val="1"/>
          <dgm:bulletEnabled val="1"/>
        </dgm:presLayoutVars>
      </dgm:prSet>
      <dgm:spPr/>
    </dgm:pt>
    <dgm:pt modelId="{4A94621F-7F20-42F9-A51D-ABB367AD391E}" type="pres">
      <dgm:prSet presAssocID="{20ADDC68-9EBB-4EDC-9CCC-18CE1D373A1C}" presName="levelTx" presStyleLbl="revTx" presStyleIdx="0" presStyleCnt="0">
        <dgm:presLayoutVars>
          <dgm:chMax val="1"/>
          <dgm:bulletEnabled val="1"/>
        </dgm:presLayoutVars>
      </dgm:prSet>
      <dgm:spPr/>
    </dgm:pt>
  </dgm:ptLst>
  <dgm:cxnLst>
    <dgm:cxn modelId="{F0A66112-D71E-44FA-84F2-8A1F941BCDBC}" srcId="{2F5718CB-8087-4378-B281-6D990F347F49}" destId="{5E3BC120-9AF4-4440-A3B7-D6349238ABBF}" srcOrd="1" destOrd="0" parTransId="{E58DEE5C-F4E3-4C92-93DE-D72B6CF5450F}" sibTransId="{5C3C27F8-000F-451C-AA84-84B7CBCE4FA6}"/>
    <dgm:cxn modelId="{3670C22A-D8DC-4C6A-A0E6-0ADD128F787C}" type="presOf" srcId="{5E3BC120-9AF4-4440-A3B7-D6349238ABBF}" destId="{7AD66AB5-4E9B-43F9-8992-9315D2C517FE}" srcOrd="1" destOrd="0" presId="urn:microsoft.com/office/officeart/2005/8/layout/pyramid1"/>
    <dgm:cxn modelId="{7403475D-0E8F-4821-8AB7-9C0AADEDD46A}" type="presOf" srcId="{10835F35-E5CE-480D-9BAF-44789F549D39}" destId="{773AC921-9DE8-4E3E-9A58-851E374D8B1C}" srcOrd="0" destOrd="0" presId="urn:microsoft.com/office/officeart/2005/8/layout/pyramid1"/>
    <dgm:cxn modelId="{9B49C076-CCDF-4D28-B952-9229FBF56450}" type="presOf" srcId="{20ADDC68-9EBB-4EDC-9CCC-18CE1D373A1C}" destId="{4A94621F-7F20-42F9-A51D-ABB367AD391E}" srcOrd="1" destOrd="0" presId="urn:microsoft.com/office/officeart/2005/8/layout/pyramid1"/>
    <dgm:cxn modelId="{16B5D579-5B04-4EC7-BF8D-0A50B2251817}" srcId="{2F5718CB-8087-4378-B281-6D990F347F49}" destId="{20ADDC68-9EBB-4EDC-9CCC-18CE1D373A1C}" srcOrd="4" destOrd="0" parTransId="{732DB2F1-AE93-47EE-843A-2FE681D2456D}" sibTransId="{D35BF081-20C1-4C8F-BAD9-E1ACAD135FFA}"/>
    <dgm:cxn modelId="{F16C6B7F-79B5-4173-B7E4-6169ED9D6179}" type="presOf" srcId="{10835F35-E5CE-480D-9BAF-44789F549D39}" destId="{A5A3169A-BC26-48C2-A25D-7B35E127480D}" srcOrd="1" destOrd="0" presId="urn:microsoft.com/office/officeart/2005/8/layout/pyramid1"/>
    <dgm:cxn modelId="{15732384-258F-4118-9C00-B30857A051D3}" type="presOf" srcId="{1AE267AE-D4DB-4CBA-B21A-8BC11E191C03}" destId="{1034A649-FDAD-4E75-8658-4E42D1E7C0F3}" srcOrd="0" destOrd="0" presId="urn:microsoft.com/office/officeart/2005/8/layout/pyramid1"/>
    <dgm:cxn modelId="{83BB4485-FC3B-4DE4-8A7B-E216474C1DD6}" type="presOf" srcId="{2F5718CB-8087-4378-B281-6D990F347F49}" destId="{B3C0DF10-BF0B-45D7-A3AC-9F5ED32933D4}" srcOrd="0" destOrd="0" presId="urn:microsoft.com/office/officeart/2005/8/layout/pyramid1"/>
    <dgm:cxn modelId="{69EB6198-F58C-47EE-9ABD-0306FE5B8539}" srcId="{2F5718CB-8087-4378-B281-6D990F347F49}" destId="{1AE267AE-D4DB-4CBA-B21A-8BC11E191C03}" srcOrd="2" destOrd="0" parTransId="{EA658472-7E47-4915-B032-4A63044B0F52}" sibTransId="{BE2BDD1C-A8D5-4038-BE1C-DA86F047FDB1}"/>
    <dgm:cxn modelId="{08D1FB9D-7A49-45E8-A30C-276A73D698AA}" srcId="{2F5718CB-8087-4378-B281-6D990F347F49}" destId="{10835F35-E5CE-480D-9BAF-44789F549D39}" srcOrd="3" destOrd="0" parTransId="{C676C5B1-3300-4496-AD69-B8E9310E1D5D}" sibTransId="{26EDA5DF-93F1-457C-9E36-250E5251DB63}"/>
    <dgm:cxn modelId="{75BCD9A1-12B8-4621-ADFE-3DDD4E705CCE}" type="presOf" srcId="{5E3BC120-9AF4-4440-A3B7-D6349238ABBF}" destId="{437ACD30-B9B5-4551-B760-2DA855E27237}" srcOrd="0" destOrd="0" presId="urn:microsoft.com/office/officeart/2005/8/layout/pyramid1"/>
    <dgm:cxn modelId="{6414A3AB-7702-4EA6-8872-4AFFE1AD6658}" srcId="{2F5718CB-8087-4378-B281-6D990F347F49}" destId="{CEDD384F-0143-4476-8513-D50124A94D5E}" srcOrd="0" destOrd="0" parTransId="{6FFB8729-820F-491B-AA34-8D69DD07FBAE}" sibTransId="{AA19B799-317A-43B9-A233-F8B65021E0F7}"/>
    <dgm:cxn modelId="{E50266DA-AD00-4851-904B-7E922C7583AE}" type="presOf" srcId="{CEDD384F-0143-4476-8513-D50124A94D5E}" destId="{2F63E498-5066-46B2-8EDD-1A3713CFDA3B}" srcOrd="1" destOrd="0" presId="urn:microsoft.com/office/officeart/2005/8/layout/pyramid1"/>
    <dgm:cxn modelId="{88A572E2-3E1A-4319-B238-EAF5A8681AE3}" type="presOf" srcId="{20ADDC68-9EBB-4EDC-9CCC-18CE1D373A1C}" destId="{1ED11A35-FE46-447F-AE36-30A5CAFA6CE9}" srcOrd="0" destOrd="0" presId="urn:microsoft.com/office/officeart/2005/8/layout/pyramid1"/>
    <dgm:cxn modelId="{094949EF-C839-44FE-9C97-65AF749B6557}" type="presOf" srcId="{1AE267AE-D4DB-4CBA-B21A-8BC11E191C03}" destId="{5A92DB16-566E-4C4F-8AED-2438C6E04F70}" srcOrd="1" destOrd="0" presId="urn:microsoft.com/office/officeart/2005/8/layout/pyramid1"/>
    <dgm:cxn modelId="{51124BEF-27E6-44AC-B093-21961692919A}" type="presOf" srcId="{CEDD384F-0143-4476-8513-D50124A94D5E}" destId="{4BF7BBEE-0C4E-4D90-A256-F32C2EB030CF}" srcOrd="0" destOrd="0" presId="urn:microsoft.com/office/officeart/2005/8/layout/pyramid1"/>
    <dgm:cxn modelId="{55FFB440-9B7D-4272-8F39-D774281335C6}" type="presParOf" srcId="{B3C0DF10-BF0B-45D7-A3AC-9F5ED32933D4}" destId="{CEF0AF79-F426-4B2C-8A7F-659A3A415486}" srcOrd="0" destOrd="0" presId="urn:microsoft.com/office/officeart/2005/8/layout/pyramid1"/>
    <dgm:cxn modelId="{64D33FD9-3747-4E54-92C1-D9912D975974}" type="presParOf" srcId="{CEF0AF79-F426-4B2C-8A7F-659A3A415486}" destId="{4BF7BBEE-0C4E-4D90-A256-F32C2EB030CF}" srcOrd="0" destOrd="0" presId="urn:microsoft.com/office/officeart/2005/8/layout/pyramid1"/>
    <dgm:cxn modelId="{7BFDB1ED-6314-4217-9FA4-002BAA5590C3}" type="presParOf" srcId="{CEF0AF79-F426-4B2C-8A7F-659A3A415486}" destId="{2F63E498-5066-46B2-8EDD-1A3713CFDA3B}" srcOrd="1" destOrd="0" presId="urn:microsoft.com/office/officeart/2005/8/layout/pyramid1"/>
    <dgm:cxn modelId="{D0F265BA-917F-46E4-A0AE-316547F71F01}" type="presParOf" srcId="{B3C0DF10-BF0B-45D7-A3AC-9F5ED32933D4}" destId="{6FF2B77C-9744-4780-9404-2D74927531D4}" srcOrd="1" destOrd="0" presId="urn:microsoft.com/office/officeart/2005/8/layout/pyramid1"/>
    <dgm:cxn modelId="{8721ECB5-CCBF-4B07-BACA-0B779302F9E1}" type="presParOf" srcId="{6FF2B77C-9744-4780-9404-2D74927531D4}" destId="{437ACD30-B9B5-4551-B760-2DA855E27237}" srcOrd="0" destOrd="0" presId="urn:microsoft.com/office/officeart/2005/8/layout/pyramid1"/>
    <dgm:cxn modelId="{4B63DAA1-5F38-48CD-8ED5-85F9D62B772D}" type="presParOf" srcId="{6FF2B77C-9744-4780-9404-2D74927531D4}" destId="{7AD66AB5-4E9B-43F9-8992-9315D2C517FE}" srcOrd="1" destOrd="0" presId="urn:microsoft.com/office/officeart/2005/8/layout/pyramid1"/>
    <dgm:cxn modelId="{66A1F297-DB10-49BA-B92B-3EE7E80DA845}" type="presParOf" srcId="{B3C0DF10-BF0B-45D7-A3AC-9F5ED32933D4}" destId="{918D4746-FBA6-47F3-AEDA-C346245DD016}" srcOrd="2" destOrd="0" presId="urn:microsoft.com/office/officeart/2005/8/layout/pyramid1"/>
    <dgm:cxn modelId="{268A14CD-C0F7-4354-8212-9B296E646CF8}" type="presParOf" srcId="{918D4746-FBA6-47F3-AEDA-C346245DD016}" destId="{1034A649-FDAD-4E75-8658-4E42D1E7C0F3}" srcOrd="0" destOrd="0" presId="urn:microsoft.com/office/officeart/2005/8/layout/pyramid1"/>
    <dgm:cxn modelId="{66BCE4A8-4785-4CFC-9148-9C6A3E73D1A1}" type="presParOf" srcId="{918D4746-FBA6-47F3-AEDA-C346245DD016}" destId="{5A92DB16-566E-4C4F-8AED-2438C6E04F70}" srcOrd="1" destOrd="0" presId="urn:microsoft.com/office/officeart/2005/8/layout/pyramid1"/>
    <dgm:cxn modelId="{BC961533-1366-40F3-872E-FCC4183C547B}" type="presParOf" srcId="{B3C0DF10-BF0B-45D7-A3AC-9F5ED32933D4}" destId="{8560E296-E762-4AC6-9712-58EAFB4C9E2A}" srcOrd="3" destOrd="0" presId="urn:microsoft.com/office/officeart/2005/8/layout/pyramid1"/>
    <dgm:cxn modelId="{7B63F234-1CCB-4E5C-952F-BEEC16F1F33B}" type="presParOf" srcId="{8560E296-E762-4AC6-9712-58EAFB4C9E2A}" destId="{773AC921-9DE8-4E3E-9A58-851E374D8B1C}" srcOrd="0" destOrd="0" presId="urn:microsoft.com/office/officeart/2005/8/layout/pyramid1"/>
    <dgm:cxn modelId="{52917DED-2BE3-414D-988F-06CA3030782B}" type="presParOf" srcId="{8560E296-E762-4AC6-9712-58EAFB4C9E2A}" destId="{A5A3169A-BC26-48C2-A25D-7B35E127480D}" srcOrd="1" destOrd="0" presId="urn:microsoft.com/office/officeart/2005/8/layout/pyramid1"/>
    <dgm:cxn modelId="{0B214424-17F4-4E2C-8278-3E5D7C17CA3E}" type="presParOf" srcId="{B3C0DF10-BF0B-45D7-A3AC-9F5ED32933D4}" destId="{5F547330-AED2-4AF7-AE56-C96978A3D1C3}" srcOrd="4" destOrd="0" presId="urn:microsoft.com/office/officeart/2005/8/layout/pyramid1"/>
    <dgm:cxn modelId="{457A6F97-70B0-4244-BBFD-A5621B877E97}" type="presParOf" srcId="{5F547330-AED2-4AF7-AE56-C96978A3D1C3}" destId="{1ED11A35-FE46-447F-AE36-30A5CAFA6CE9}" srcOrd="0" destOrd="0" presId="urn:microsoft.com/office/officeart/2005/8/layout/pyramid1"/>
    <dgm:cxn modelId="{65B1EC2A-30C9-431C-8777-F09EAC25F965}" type="presParOf" srcId="{5F547330-AED2-4AF7-AE56-C96978A3D1C3}" destId="{4A94621F-7F20-42F9-A51D-ABB367AD391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3749175" y="0"/>
          <a:ext cx="1874587" cy="869429"/>
        </a:xfrm>
        <a:prstGeom prst="trapezoid">
          <a:avLst>
            <a:gd name="adj" fmla="val 10780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lv-LV" sz="2000" b="1" kern="1200" dirty="0"/>
            <a:t>Uz-</a:t>
          </a:r>
        </a:p>
        <a:p>
          <a:pPr marL="0" lvl="0" indent="0" algn="ctr" defTabSz="889000">
            <a:lnSpc>
              <a:spcPct val="90000"/>
            </a:lnSpc>
            <a:spcBef>
              <a:spcPct val="0"/>
            </a:spcBef>
            <a:spcAft>
              <a:spcPct val="35000"/>
            </a:spcAft>
            <a:buNone/>
          </a:pPr>
          <a:r>
            <a:rPr lang="lv-LV" sz="2000" b="1" kern="1200" dirty="0" err="1"/>
            <a:t>raudzība</a:t>
          </a:r>
          <a:endParaRPr lang="lv-LV" sz="2000" b="1" kern="1200" dirty="0"/>
        </a:p>
      </dsp:txBody>
      <dsp:txXfrm>
        <a:off x="3749175" y="0"/>
        <a:ext cx="1874587" cy="869429"/>
      </dsp:txXfrm>
    </dsp:sp>
    <dsp:sp modelId="{437ACD30-B9B5-4551-B760-2DA855E27237}">
      <dsp:nvSpPr>
        <dsp:cNvPr id="0" name=""/>
        <dsp:cNvSpPr/>
      </dsp:nvSpPr>
      <dsp:spPr>
        <a:xfrm>
          <a:off x="2811881" y="869429"/>
          <a:ext cx="3749175" cy="869429"/>
        </a:xfrm>
        <a:prstGeom prst="trapezoid">
          <a:avLst>
            <a:gd name="adj" fmla="val 10780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lv-LV" sz="3200" b="1" kern="1200" dirty="0"/>
            <a:t>Kontroles pasākumi</a:t>
          </a:r>
        </a:p>
      </dsp:txBody>
      <dsp:txXfrm>
        <a:off x="3467987" y="869429"/>
        <a:ext cx="2436963" cy="869429"/>
      </dsp:txXfrm>
    </dsp:sp>
    <dsp:sp modelId="{1034A649-FDAD-4E75-8658-4E42D1E7C0F3}">
      <dsp:nvSpPr>
        <dsp:cNvPr id="0" name=""/>
        <dsp:cNvSpPr/>
      </dsp:nvSpPr>
      <dsp:spPr>
        <a:xfrm>
          <a:off x="1874587" y="1738858"/>
          <a:ext cx="5623762" cy="869429"/>
        </a:xfrm>
        <a:prstGeom prst="trapezoid">
          <a:avLst>
            <a:gd name="adj" fmla="val 10780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lv-LV" sz="3200" b="1" kern="1200" dirty="0"/>
            <a:t>Risku pārvaldība</a:t>
          </a:r>
        </a:p>
      </dsp:txBody>
      <dsp:txXfrm>
        <a:off x="2858746" y="1738858"/>
        <a:ext cx="3655445" cy="869429"/>
      </dsp:txXfrm>
    </dsp:sp>
    <dsp:sp modelId="{773AC921-9DE8-4E3E-9A58-851E374D8B1C}">
      <dsp:nvSpPr>
        <dsp:cNvPr id="0" name=""/>
        <dsp:cNvSpPr/>
      </dsp:nvSpPr>
      <dsp:spPr>
        <a:xfrm>
          <a:off x="937293" y="2608288"/>
          <a:ext cx="7498350" cy="869429"/>
        </a:xfrm>
        <a:prstGeom prst="trapezoid">
          <a:avLst>
            <a:gd name="adj" fmla="val 10780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lv-LV" sz="3200" b="1" kern="1200" dirty="0"/>
            <a:t>Kontroles vide</a:t>
          </a:r>
        </a:p>
      </dsp:txBody>
      <dsp:txXfrm>
        <a:off x="2249505" y="2608288"/>
        <a:ext cx="4873927" cy="869429"/>
      </dsp:txXfrm>
    </dsp:sp>
    <dsp:sp modelId="{1ED11A35-FE46-447F-AE36-30A5CAFA6CE9}">
      <dsp:nvSpPr>
        <dsp:cNvPr id="0" name=""/>
        <dsp:cNvSpPr/>
      </dsp:nvSpPr>
      <dsp:spPr>
        <a:xfrm>
          <a:off x="0" y="3477717"/>
          <a:ext cx="9372938" cy="869429"/>
        </a:xfrm>
        <a:prstGeom prst="trapezoid">
          <a:avLst>
            <a:gd name="adj" fmla="val 10780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lv-LV" sz="3200" b="1" kern="1200" dirty="0"/>
            <a:t>Plānošana</a:t>
          </a:r>
        </a:p>
      </dsp:txBody>
      <dsp:txXfrm>
        <a:off x="1640264" y="3477717"/>
        <a:ext cx="6092409" cy="8694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457824" y="0"/>
          <a:ext cx="712256" cy="354637"/>
        </a:xfrm>
        <a:prstGeom prst="trapezoid">
          <a:avLst>
            <a:gd name="adj" fmla="val 10042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lv-LV" sz="1000" b="1" kern="1200" dirty="0"/>
            <a:t>Uz-</a:t>
          </a:r>
        </a:p>
        <a:p>
          <a:pPr marL="0" lvl="0" indent="0" algn="ctr" defTabSz="444500">
            <a:lnSpc>
              <a:spcPct val="90000"/>
            </a:lnSpc>
            <a:spcBef>
              <a:spcPct val="0"/>
            </a:spcBef>
            <a:spcAft>
              <a:spcPct val="35000"/>
            </a:spcAft>
            <a:buNone/>
          </a:pPr>
          <a:r>
            <a:rPr lang="lv-LV" sz="1000" b="1" kern="1200" dirty="0" err="1"/>
            <a:t>raudzība</a:t>
          </a:r>
          <a:endParaRPr lang="lv-LV" sz="1000" b="1" kern="1200" dirty="0"/>
        </a:p>
      </dsp:txBody>
      <dsp:txXfrm>
        <a:off x="1457824" y="0"/>
        <a:ext cx="712256" cy="354637"/>
      </dsp:txXfrm>
    </dsp:sp>
    <dsp:sp modelId="{437ACD30-B9B5-4551-B760-2DA855E27237}">
      <dsp:nvSpPr>
        <dsp:cNvPr id="0" name=""/>
        <dsp:cNvSpPr/>
      </dsp:nvSpPr>
      <dsp:spPr>
        <a:xfrm>
          <a:off x="880520" y="336023"/>
          <a:ext cx="1915559" cy="365277"/>
        </a:xfrm>
        <a:prstGeom prst="trapezoid">
          <a:avLst>
            <a:gd name="adj" fmla="val 10042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dirty="0"/>
            <a:t>Kontroles pasākumi</a:t>
          </a:r>
        </a:p>
      </dsp:txBody>
      <dsp:txXfrm>
        <a:off x="1215743" y="336023"/>
        <a:ext cx="1245113" cy="365277"/>
      </dsp:txXfrm>
    </dsp:sp>
    <dsp:sp modelId="{1034A649-FDAD-4E75-8658-4E42D1E7C0F3}">
      <dsp:nvSpPr>
        <dsp:cNvPr id="0" name=""/>
        <dsp:cNvSpPr/>
      </dsp:nvSpPr>
      <dsp:spPr>
        <a:xfrm>
          <a:off x="786172" y="692537"/>
          <a:ext cx="2158135" cy="354637"/>
        </a:xfrm>
        <a:prstGeom prst="trapezoid">
          <a:avLst>
            <a:gd name="adj" fmla="val 10042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v-LV" sz="1100" b="1" kern="1200" dirty="0"/>
            <a:t>Risku pārvaldība</a:t>
          </a:r>
        </a:p>
      </dsp:txBody>
      <dsp:txXfrm>
        <a:off x="1163845" y="692537"/>
        <a:ext cx="1402788" cy="354637"/>
      </dsp:txXfrm>
    </dsp:sp>
    <dsp:sp modelId="{773AC921-9DE8-4E3E-9A58-851E374D8B1C}">
      <dsp:nvSpPr>
        <dsp:cNvPr id="0" name=""/>
        <dsp:cNvSpPr/>
      </dsp:nvSpPr>
      <dsp:spPr>
        <a:xfrm>
          <a:off x="409660" y="987056"/>
          <a:ext cx="2870391" cy="354637"/>
        </a:xfrm>
        <a:prstGeom prst="trapezoid">
          <a:avLst>
            <a:gd name="adj" fmla="val 10042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vide</a:t>
          </a:r>
        </a:p>
      </dsp:txBody>
      <dsp:txXfrm>
        <a:off x="911979" y="987056"/>
        <a:ext cx="1865754" cy="354637"/>
      </dsp:txXfrm>
    </dsp:sp>
    <dsp:sp modelId="{1ED11A35-FE46-447F-AE36-30A5CAFA6CE9}">
      <dsp:nvSpPr>
        <dsp:cNvPr id="0" name=""/>
        <dsp:cNvSpPr/>
      </dsp:nvSpPr>
      <dsp:spPr>
        <a:xfrm>
          <a:off x="0" y="1429191"/>
          <a:ext cx="3582647" cy="354637"/>
        </a:xfrm>
        <a:prstGeom prst="trapezoid">
          <a:avLst>
            <a:gd name="adj" fmla="val 100420"/>
          </a:avLst>
        </a:prstGeom>
        <a:solidFill>
          <a:srgbClr val="EE8A12"/>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Plānošana</a:t>
          </a:r>
        </a:p>
      </dsp:txBody>
      <dsp:txXfrm>
        <a:off x="626963" y="1429191"/>
        <a:ext cx="2328721" cy="3546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457824" y="0"/>
          <a:ext cx="712256" cy="354637"/>
        </a:xfrm>
        <a:prstGeom prst="trapezoid">
          <a:avLst>
            <a:gd name="adj" fmla="val 10042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lv-LV" sz="1000" b="1" kern="1200" dirty="0"/>
            <a:t>Uz-</a:t>
          </a:r>
        </a:p>
        <a:p>
          <a:pPr marL="0" lvl="0" indent="0" algn="ctr" defTabSz="444500">
            <a:lnSpc>
              <a:spcPct val="90000"/>
            </a:lnSpc>
            <a:spcBef>
              <a:spcPct val="0"/>
            </a:spcBef>
            <a:spcAft>
              <a:spcPct val="35000"/>
            </a:spcAft>
            <a:buNone/>
          </a:pPr>
          <a:r>
            <a:rPr lang="lv-LV" sz="1000" b="1" kern="1200" dirty="0" err="1"/>
            <a:t>raudzība</a:t>
          </a:r>
          <a:endParaRPr lang="lv-LV" sz="1000" b="1" kern="1200" dirty="0"/>
        </a:p>
      </dsp:txBody>
      <dsp:txXfrm>
        <a:off x="1457824" y="0"/>
        <a:ext cx="712256" cy="354637"/>
      </dsp:txXfrm>
    </dsp:sp>
    <dsp:sp modelId="{437ACD30-B9B5-4551-B760-2DA855E27237}">
      <dsp:nvSpPr>
        <dsp:cNvPr id="0" name=""/>
        <dsp:cNvSpPr/>
      </dsp:nvSpPr>
      <dsp:spPr>
        <a:xfrm>
          <a:off x="880520" y="336023"/>
          <a:ext cx="1915559" cy="365277"/>
        </a:xfrm>
        <a:prstGeom prst="trapezoid">
          <a:avLst>
            <a:gd name="adj" fmla="val 10042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dirty="0"/>
            <a:t>Kontroles pasākumi</a:t>
          </a:r>
        </a:p>
      </dsp:txBody>
      <dsp:txXfrm>
        <a:off x="1215743" y="336023"/>
        <a:ext cx="1245113" cy="365277"/>
      </dsp:txXfrm>
    </dsp:sp>
    <dsp:sp modelId="{1034A649-FDAD-4E75-8658-4E42D1E7C0F3}">
      <dsp:nvSpPr>
        <dsp:cNvPr id="0" name=""/>
        <dsp:cNvSpPr/>
      </dsp:nvSpPr>
      <dsp:spPr>
        <a:xfrm>
          <a:off x="786172" y="692537"/>
          <a:ext cx="2158135" cy="354637"/>
        </a:xfrm>
        <a:prstGeom prst="trapezoid">
          <a:avLst>
            <a:gd name="adj" fmla="val 10042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v-LV" sz="1100" b="1" kern="1200" dirty="0"/>
            <a:t>Risku pārvaldība</a:t>
          </a:r>
        </a:p>
      </dsp:txBody>
      <dsp:txXfrm>
        <a:off x="1163845" y="692537"/>
        <a:ext cx="1402788" cy="354637"/>
      </dsp:txXfrm>
    </dsp:sp>
    <dsp:sp modelId="{773AC921-9DE8-4E3E-9A58-851E374D8B1C}">
      <dsp:nvSpPr>
        <dsp:cNvPr id="0" name=""/>
        <dsp:cNvSpPr/>
      </dsp:nvSpPr>
      <dsp:spPr>
        <a:xfrm>
          <a:off x="409660" y="987056"/>
          <a:ext cx="2870391" cy="354637"/>
        </a:xfrm>
        <a:prstGeom prst="trapezoid">
          <a:avLst>
            <a:gd name="adj" fmla="val 10042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vide</a:t>
          </a:r>
        </a:p>
      </dsp:txBody>
      <dsp:txXfrm>
        <a:off x="911979" y="987056"/>
        <a:ext cx="1865754" cy="354637"/>
      </dsp:txXfrm>
    </dsp:sp>
    <dsp:sp modelId="{1ED11A35-FE46-447F-AE36-30A5CAFA6CE9}">
      <dsp:nvSpPr>
        <dsp:cNvPr id="0" name=""/>
        <dsp:cNvSpPr/>
      </dsp:nvSpPr>
      <dsp:spPr>
        <a:xfrm>
          <a:off x="0" y="1429191"/>
          <a:ext cx="3582647" cy="354637"/>
        </a:xfrm>
        <a:prstGeom prst="trapezoid">
          <a:avLst>
            <a:gd name="adj" fmla="val 100420"/>
          </a:avLst>
        </a:prstGeom>
        <a:solidFill>
          <a:srgbClr val="EE8A12"/>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Plānošana</a:t>
          </a:r>
        </a:p>
      </dsp:txBody>
      <dsp:txXfrm>
        <a:off x="626963" y="1429191"/>
        <a:ext cx="2328721" cy="3546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457824" y="0"/>
          <a:ext cx="712256" cy="354637"/>
        </a:xfrm>
        <a:prstGeom prst="trapezoid">
          <a:avLst>
            <a:gd name="adj" fmla="val 10042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lv-LV" sz="1000" b="1" kern="1200" dirty="0"/>
            <a:t>Uz-</a:t>
          </a:r>
        </a:p>
        <a:p>
          <a:pPr marL="0" lvl="0" indent="0" algn="ctr" defTabSz="444500">
            <a:lnSpc>
              <a:spcPct val="90000"/>
            </a:lnSpc>
            <a:spcBef>
              <a:spcPct val="0"/>
            </a:spcBef>
            <a:spcAft>
              <a:spcPct val="35000"/>
            </a:spcAft>
            <a:buNone/>
          </a:pPr>
          <a:r>
            <a:rPr lang="lv-LV" sz="1000" b="1" kern="1200" dirty="0" err="1"/>
            <a:t>raudzība</a:t>
          </a:r>
          <a:endParaRPr lang="lv-LV" sz="1000" b="1" kern="1200" dirty="0"/>
        </a:p>
      </dsp:txBody>
      <dsp:txXfrm>
        <a:off x="1457824" y="0"/>
        <a:ext cx="712256" cy="354637"/>
      </dsp:txXfrm>
    </dsp:sp>
    <dsp:sp modelId="{437ACD30-B9B5-4551-B760-2DA855E27237}">
      <dsp:nvSpPr>
        <dsp:cNvPr id="0" name=""/>
        <dsp:cNvSpPr/>
      </dsp:nvSpPr>
      <dsp:spPr>
        <a:xfrm>
          <a:off x="880520" y="336023"/>
          <a:ext cx="1915559" cy="365277"/>
        </a:xfrm>
        <a:prstGeom prst="trapezoid">
          <a:avLst>
            <a:gd name="adj" fmla="val 10042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dirty="0"/>
            <a:t>Kontroles pasākumi</a:t>
          </a:r>
        </a:p>
      </dsp:txBody>
      <dsp:txXfrm>
        <a:off x="1215743" y="336023"/>
        <a:ext cx="1245113" cy="365277"/>
      </dsp:txXfrm>
    </dsp:sp>
    <dsp:sp modelId="{1034A649-FDAD-4E75-8658-4E42D1E7C0F3}">
      <dsp:nvSpPr>
        <dsp:cNvPr id="0" name=""/>
        <dsp:cNvSpPr/>
      </dsp:nvSpPr>
      <dsp:spPr>
        <a:xfrm>
          <a:off x="786172" y="692537"/>
          <a:ext cx="2158135" cy="354637"/>
        </a:xfrm>
        <a:prstGeom prst="trapezoid">
          <a:avLst>
            <a:gd name="adj" fmla="val 10042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v-LV" sz="1100" b="1" kern="1200" dirty="0"/>
            <a:t>Risku pārvaldība</a:t>
          </a:r>
        </a:p>
      </dsp:txBody>
      <dsp:txXfrm>
        <a:off x="1163845" y="692537"/>
        <a:ext cx="1402788" cy="354637"/>
      </dsp:txXfrm>
    </dsp:sp>
    <dsp:sp modelId="{773AC921-9DE8-4E3E-9A58-851E374D8B1C}">
      <dsp:nvSpPr>
        <dsp:cNvPr id="0" name=""/>
        <dsp:cNvSpPr/>
      </dsp:nvSpPr>
      <dsp:spPr>
        <a:xfrm>
          <a:off x="409660" y="987056"/>
          <a:ext cx="2870391" cy="354637"/>
        </a:xfrm>
        <a:prstGeom prst="trapezoid">
          <a:avLst>
            <a:gd name="adj" fmla="val 10042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vide</a:t>
          </a:r>
        </a:p>
      </dsp:txBody>
      <dsp:txXfrm>
        <a:off x="911979" y="987056"/>
        <a:ext cx="1865754" cy="354637"/>
      </dsp:txXfrm>
    </dsp:sp>
    <dsp:sp modelId="{1ED11A35-FE46-447F-AE36-30A5CAFA6CE9}">
      <dsp:nvSpPr>
        <dsp:cNvPr id="0" name=""/>
        <dsp:cNvSpPr/>
      </dsp:nvSpPr>
      <dsp:spPr>
        <a:xfrm>
          <a:off x="0" y="1429191"/>
          <a:ext cx="3582647" cy="354637"/>
        </a:xfrm>
        <a:prstGeom prst="trapezoid">
          <a:avLst>
            <a:gd name="adj" fmla="val 100420"/>
          </a:avLst>
        </a:prstGeom>
        <a:solidFill>
          <a:srgbClr val="EE8A12"/>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Plānošana</a:t>
          </a:r>
        </a:p>
      </dsp:txBody>
      <dsp:txXfrm>
        <a:off x="626963" y="1429191"/>
        <a:ext cx="2328721" cy="3546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249738" y="0"/>
          <a:ext cx="1128698" cy="452703"/>
        </a:xfrm>
        <a:prstGeom prst="trapezoid">
          <a:avLst>
            <a:gd name="adj" fmla="val 79139"/>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dirty="0"/>
            <a:t>Uz-</a:t>
          </a:r>
        </a:p>
        <a:p>
          <a:pPr marL="0" lvl="0" indent="0" algn="ctr" defTabSz="622300">
            <a:lnSpc>
              <a:spcPct val="90000"/>
            </a:lnSpc>
            <a:spcBef>
              <a:spcPct val="0"/>
            </a:spcBef>
            <a:spcAft>
              <a:spcPct val="35000"/>
            </a:spcAft>
            <a:buNone/>
          </a:pPr>
          <a:r>
            <a:rPr lang="lv-LV" sz="1400" b="1" kern="1200" dirty="0" err="1"/>
            <a:t>raudzība</a:t>
          </a:r>
          <a:endParaRPr lang="lv-LV" sz="1400" b="1" kern="1200" dirty="0"/>
        </a:p>
      </dsp:txBody>
      <dsp:txXfrm>
        <a:off x="1249738" y="0"/>
        <a:ext cx="1128698" cy="452703"/>
      </dsp:txXfrm>
    </dsp:sp>
    <dsp:sp modelId="{437ACD30-B9B5-4551-B760-2DA855E27237}">
      <dsp:nvSpPr>
        <dsp:cNvPr id="0" name=""/>
        <dsp:cNvSpPr/>
      </dsp:nvSpPr>
      <dsp:spPr>
        <a:xfrm>
          <a:off x="1121354" y="428940"/>
          <a:ext cx="1433059" cy="452703"/>
        </a:xfrm>
        <a:prstGeom prst="trapezoid">
          <a:avLst>
            <a:gd name="adj" fmla="val 7913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pasākumi</a:t>
          </a:r>
        </a:p>
      </dsp:txBody>
      <dsp:txXfrm>
        <a:off x="1372139" y="428940"/>
        <a:ext cx="931488" cy="452703"/>
      </dsp:txXfrm>
    </dsp:sp>
    <dsp:sp modelId="{1034A649-FDAD-4E75-8658-4E42D1E7C0F3}">
      <dsp:nvSpPr>
        <dsp:cNvPr id="0" name=""/>
        <dsp:cNvSpPr/>
      </dsp:nvSpPr>
      <dsp:spPr>
        <a:xfrm>
          <a:off x="790153" y="870457"/>
          <a:ext cx="2149588" cy="452703"/>
        </a:xfrm>
        <a:prstGeom prst="trapezoid">
          <a:avLst>
            <a:gd name="adj" fmla="val 7913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v-LV" sz="1100" b="1" kern="1200" dirty="0"/>
            <a:t>Risku pārvaldība</a:t>
          </a:r>
        </a:p>
      </dsp:txBody>
      <dsp:txXfrm>
        <a:off x="1166331" y="870457"/>
        <a:ext cx="1397232" cy="452703"/>
      </dsp:txXfrm>
    </dsp:sp>
    <dsp:sp modelId="{773AC921-9DE8-4E3E-9A58-851E374D8B1C}">
      <dsp:nvSpPr>
        <dsp:cNvPr id="0" name=""/>
        <dsp:cNvSpPr/>
      </dsp:nvSpPr>
      <dsp:spPr>
        <a:xfrm>
          <a:off x="411717" y="1246418"/>
          <a:ext cx="2866118" cy="452703"/>
        </a:xfrm>
        <a:prstGeom prst="trapezoid">
          <a:avLst>
            <a:gd name="adj" fmla="val 7913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vide</a:t>
          </a:r>
        </a:p>
      </dsp:txBody>
      <dsp:txXfrm>
        <a:off x="913288" y="1246418"/>
        <a:ext cx="1862976" cy="452703"/>
      </dsp:txXfrm>
    </dsp:sp>
    <dsp:sp modelId="{1ED11A35-FE46-447F-AE36-30A5CAFA6CE9}">
      <dsp:nvSpPr>
        <dsp:cNvPr id="0" name=""/>
        <dsp:cNvSpPr/>
      </dsp:nvSpPr>
      <dsp:spPr>
        <a:xfrm>
          <a:off x="0" y="1810811"/>
          <a:ext cx="3582648" cy="452703"/>
        </a:xfrm>
        <a:prstGeom prst="trapezoid">
          <a:avLst>
            <a:gd name="adj" fmla="val 79139"/>
          </a:avLst>
        </a:prstGeom>
        <a:solidFill>
          <a:srgbClr val="EE8A12"/>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Plānošana</a:t>
          </a:r>
        </a:p>
      </dsp:txBody>
      <dsp:txXfrm>
        <a:off x="626963" y="1810811"/>
        <a:ext cx="2328721" cy="4527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249738" y="0"/>
          <a:ext cx="1128698" cy="452703"/>
        </a:xfrm>
        <a:prstGeom prst="trapezoid">
          <a:avLst>
            <a:gd name="adj" fmla="val 79139"/>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dirty="0"/>
            <a:t>Uz-</a:t>
          </a:r>
        </a:p>
        <a:p>
          <a:pPr marL="0" lvl="0" indent="0" algn="ctr" defTabSz="622300">
            <a:lnSpc>
              <a:spcPct val="90000"/>
            </a:lnSpc>
            <a:spcBef>
              <a:spcPct val="0"/>
            </a:spcBef>
            <a:spcAft>
              <a:spcPct val="35000"/>
            </a:spcAft>
            <a:buNone/>
          </a:pPr>
          <a:r>
            <a:rPr lang="lv-LV" sz="1400" b="1" kern="1200" dirty="0" err="1"/>
            <a:t>raudzība</a:t>
          </a:r>
          <a:endParaRPr lang="lv-LV" sz="1400" b="1" kern="1200" dirty="0"/>
        </a:p>
      </dsp:txBody>
      <dsp:txXfrm>
        <a:off x="1249738" y="0"/>
        <a:ext cx="1128698" cy="452703"/>
      </dsp:txXfrm>
    </dsp:sp>
    <dsp:sp modelId="{437ACD30-B9B5-4551-B760-2DA855E27237}">
      <dsp:nvSpPr>
        <dsp:cNvPr id="0" name=""/>
        <dsp:cNvSpPr/>
      </dsp:nvSpPr>
      <dsp:spPr>
        <a:xfrm>
          <a:off x="1121354" y="428940"/>
          <a:ext cx="1433059" cy="452703"/>
        </a:xfrm>
        <a:prstGeom prst="trapezoid">
          <a:avLst>
            <a:gd name="adj" fmla="val 7913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pasākumi</a:t>
          </a:r>
        </a:p>
      </dsp:txBody>
      <dsp:txXfrm>
        <a:off x="1372139" y="428940"/>
        <a:ext cx="931488" cy="452703"/>
      </dsp:txXfrm>
    </dsp:sp>
    <dsp:sp modelId="{1034A649-FDAD-4E75-8658-4E42D1E7C0F3}">
      <dsp:nvSpPr>
        <dsp:cNvPr id="0" name=""/>
        <dsp:cNvSpPr/>
      </dsp:nvSpPr>
      <dsp:spPr>
        <a:xfrm>
          <a:off x="790153" y="870457"/>
          <a:ext cx="2149588" cy="452703"/>
        </a:xfrm>
        <a:prstGeom prst="trapezoid">
          <a:avLst>
            <a:gd name="adj" fmla="val 7913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v-LV" sz="1100" b="1" kern="1200" dirty="0"/>
            <a:t>Risku pārvaldība</a:t>
          </a:r>
        </a:p>
      </dsp:txBody>
      <dsp:txXfrm>
        <a:off x="1166331" y="870457"/>
        <a:ext cx="1397232" cy="452703"/>
      </dsp:txXfrm>
    </dsp:sp>
    <dsp:sp modelId="{773AC921-9DE8-4E3E-9A58-851E374D8B1C}">
      <dsp:nvSpPr>
        <dsp:cNvPr id="0" name=""/>
        <dsp:cNvSpPr/>
      </dsp:nvSpPr>
      <dsp:spPr>
        <a:xfrm>
          <a:off x="411717" y="1246418"/>
          <a:ext cx="2866118" cy="452703"/>
        </a:xfrm>
        <a:prstGeom prst="trapezoid">
          <a:avLst>
            <a:gd name="adj" fmla="val 7913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vide</a:t>
          </a:r>
        </a:p>
      </dsp:txBody>
      <dsp:txXfrm>
        <a:off x="913288" y="1246418"/>
        <a:ext cx="1862976" cy="452703"/>
      </dsp:txXfrm>
    </dsp:sp>
    <dsp:sp modelId="{1ED11A35-FE46-447F-AE36-30A5CAFA6CE9}">
      <dsp:nvSpPr>
        <dsp:cNvPr id="0" name=""/>
        <dsp:cNvSpPr/>
      </dsp:nvSpPr>
      <dsp:spPr>
        <a:xfrm>
          <a:off x="0" y="1810811"/>
          <a:ext cx="3582648" cy="452703"/>
        </a:xfrm>
        <a:prstGeom prst="trapezoid">
          <a:avLst>
            <a:gd name="adj" fmla="val 79139"/>
          </a:avLst>
        </a:prstGeom>
        <a:solidFill>
          <a:srgbClr val="EE8A12"/>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Plānošana</a:t>
          </a:r>
        </a:p>
      </dsp:txBody>
      <dsp:txXfrm>
        <a:off x="626963" y="1810811"/>
        <a:ext cx="2328721" cy="4527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249738" y="0"/>
          <a:ext cx="1128698" cy="511429"/>
        </a:xfrm>
        <a:prstGeom prst="trapezoid">
          <a:avLst>
            <a:gd name="adj" fmla="val 70052"/>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dirty="0"/>
            <a:t>Uz-</a:t>
          </a:r>
        </a:p>
        <a:p>
          <a:pPr marL="0" lvl="0" indent="0" algn="ctr" defTabSz="622300">
            <a:lnSpc>
              <a:spcPct val="90000"/>
            </a:lnSpc>
            <a:spcBef>
              <a:spcPct val="0"/>
            </a:spcBef>
            <a:spcAft>
              <a:spcPct val="35000"/>
            </a:spcAft>
            <a:buNone/>
          </a:pPr>
          <a:r>
            <a:rPr lang="lv-LV" sz="1400" b="1" kern="1200" dirty="0" err="1"/>
            <a:t>raudzība</a:t>
          </a:r>
          <a:endParaRPr lang="lv-LV" sz="1400" b="1" kern="1200" dirty="0"/>
        </a:p>
      </dsp:txBody>
      <dsp:txXfrm>
        <a:off x="1249738" y="0"/>
        <a:ext cx="1128698" cy="511429"/>
      </dsp:txXfrm>
    </dsp:sp>
    <dsp:sp modelId="{437ACD30-B9B5-4551-B760-2DA855E27237}">
      <dsp:nvSpPr>
        <dsp:cNvPr id="0" name=""/>
        <dsp:cNvSpPr/>
      </dsp:nvSpPr>
      <dsp:spPr>
        <a:xfrm>
          <a:off x="1121354" y="484584"/>
          <a:ext cx="1433059" cy="511429"/>
        </a:xfrm>
        <a:prstGeom prst="trapezoid">
          <a:avLst>
            <a:gd name="adj" fmla="val 70052"/>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pasākumi</a:t>
          </a:r>
        </a:p>
      </dsp:txBody>
      <dsp:txXfrm>
        <a:off x="1372139" y="484584"/>
        <a:ext cx="931488" cy="511429"/>
      </dsp:txXfrm>
    </dsp:sp>
    <dsp:sp modelId="{1034A649-FDAD-4E75-8658-4E42D1E7C0F3}">
      <dsp:nvSpPr>
        <dsp:cNvPr id="0" name=""/>
        <dsp:cNvSpPr/>
      </dsp:nvSpPr>
      <dsp:spPr>
        <a:xfrm>
          <a:off x="790153" y="983375"/>
          <a:ext cx="2149588" cy="511429"/>
        </a:xfrm>
        <a:prstGeom prst="trapezoid">
          <a:avLst>
            <a:gd name="adj" fmla="val 70052"/>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v-LV" sz="1100" b="1" kern="1200" dirty="0"/>
            <a:t>Risku pārvaldība</a:t>
          </a:r>
        </a:p>
      </dsp:txBody>
      <dsp:txXfrm>
        <a:off x="1166331" y="983375"/>
        <a:ext cx="1397232" cy="511429"/>
      </dsp:txXfrm>
    </dsp:sp>
    <dsp:sp modelId="{773AC921-9DE8-4E3E-9A58-851E374D8B1C}">
      <dsp:nvSpPr>
        <dsp:cNvPr id="0" name=""/>
        <dsp:cNvSpPr/>
      </dsp:nvSpPr>
      <dsp:spPr>
        <a:xfrm>
          <a:off x="411717" y="1408107"/>
          <a:ext cx="2866118" cy="511429"/>
        </a:xfrm>
        <a:prstGeom prst="trapezoid">
          <a:avLst>
            <a:gd name="adj" fmla="val 70052"/>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vide</a:t>
          </a:r>
        </a:p>
      </dsp:txBody>
      <dsp:txXfrm>
        <a:off x="913288" y="1408107"/>
        <a:ext cx="1862976" cy="511429"/>
      </dsp:txXfrm>
    </dsp:sp>
    <dsp:sp modelId="{1ED11A35-FE46-447F-AE36-30A5CAFA6CE9}">
      <dsp:nvSpPr>
        <dsp:cNvPr id="0" name=""/>
        <dsp:cNvSpPr/>
      </dsp:nvSpPr>
      <dsp:spPr>
        <a:xfrm>
          <a:off x="0" y="2045716"/>
          <a:ext cx="3582648" cy="511429"/>
        </a:xfrm>
        <a:prstGeom prst="trapezoid">
          <a:avLst>
            <a:gd name="adj" fmla="val 70052"/>
          </a:avLst>
        </a:prstGeom>
        <a:solidFill>
          <a:srgbClr val="EE8A12"/>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Plānošana</a:t>
          </a:r>
        </a:p>
      </dsp:txBody>
      <dsp:txXfrm>
        <a:off x="626963" y="2045716"/>
        <a:ext cx="2328721" cy="5114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385493" y="0"/>
          <a:ext cx="634629" cy="373380"/>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lv-LV" sz="1000" b="1" kern="1200" dirty="0"/>
            <a:t>Uz-</a:t>
          </a:r>
        </a:p>
        <a:p>
          <a:pPr marL="0" lvl="0" indent="0" algn="ctr" defTabSz="444500">
            <a:lnSpc>
              <a:spcPct val="90000"/>
            </a:lnSpc>
            <a:spcBef>
              <a:spcPct val="0"/>
            </a:spcBef>
            <a:spcAft>
              <a:spcPct val="35000"/>
            </a:spcAft>
            <a:buNone/>
          </a:pPr>
          <a:r>
            <a:rPr lang="lv-LV" sz="1000" b="1" kern="1200" dirty="0" err="1"/>
            <a:t>raudzība</a:t>
          </a:r>
          <a:endParaRPr lang="lv-LV" sz="1000" b="1" kern="1200" dirty="0"/>
        </a:p>
      </dsp:txBody>
      <dsp:txXfrm>
        <a:off x="1385493" y="0"/>
        <a:ext cx="634629" cy="373380"/>
      </dsp:txXfrm>
    </dsp:sp>
    <dsp:sp modelId="{437ACD30-B9B5-4551-B760-2DA855E27237}">
      <dsp:nvSpPr>
        <dsp:cNvPr id="0" name=""/>
        <dsp:cNvSpPr/>
      </dsp:nvSpPr>
      <dsp:spPr>
        <a:xfrm>
          <a:off x="1089255" y="353781"/>
          <a:ext cx="1269258" cy="373380"/>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pasākumi</a:t>
          </a:r>
        </a:p>
      </dsp:txBody>
      <dsp:txXfrm>
        <a:off x="1311375" y="353781"/>
        <a:ext cx="825017" cy="373380"/>
      </dsp:txXfrm>
    </dsp:sp>
    <dsp:sp modelId="{1034A649-FDAD-4E75-8658-4E42D1E7C0F3}">
      <dsp:nvSpPr>
        <dsp:cNvPr id="0" name=""/>
        <dsp:cNvSpPr/>
      </dsp:nvSpPr>
      <dsp:spPr>
        <a:xfrm>
          <a:off x="824854" y="717935"/>
          <a:ext cx="1859161" cy="486428"/>
        </a:xfrm>
        <a:prstGeom prst="trapezoid">
          <a:avLst>
            <a:gd name="adj" fmla="val 84984"/>
          </a:avLst>
        </a:prstGeom>
        <a:solidFill>
          <a:srgbClr val="EE8A1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dirty="0"/>
            <a:t>Risku pārvaldība</a:t>
          </a:r>
        </a:p>
      </dsp:txBody>
      <dsp:txXfrm>
        <a:off x="1150207" y="717935"/>
        <a:ext cx="1208454" cy="486428"/>
      </dsp:txXfrm>
    </dsp:sp>
    <dsp:sp modelId="{773AC921-9DE8-4E3E-9A58-851E374D8B1C}">
      <dsp:nvSpPr>
        <dsp:cNvPr id="0" name=""/>
        <dsp:cNvSpPr/>
      </dsp:nvSpPr>
      <dsp:spPr>
        <a:xfrm>
          <a:off x="382440" y="1202340"/>
          <a:ext cx="2730662" cy="373380"/>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vide</a:t>
          </a:r>
        </a:p>
      </dsp:txBody>
      <dsp:txXfrm>
        <a:off x="860306" y="1202340"/>
        <a:ext cx="1774930" cy="373380"/>
      </dsp:txXfrm>
    </dsp:sp>
    <dsp:sp modelId="{1ED11A35-FE46-447F-AE36-30A5CAFA6CE9}">
      <dsp:nvSpPr>
        <dsp:cNvPr id="0" name=""/>
        <dsp:cNvSpPr/>
      </dsp:nvSpPr>
      <dsp:spPr>
        <a:xfrm>
          <a:off x="0" y="1606569"/>
          <a:ext cx="3365292" cy="373380"/>
        </a:xfrm>
        <a:prstGeom prst="trapezoid">
          <a:avLst>
            <a:gd name="adj" fmla="val 84984"/>
          </a:avLst>
        </a:prstGeom>
        <a:solidFill>
          <a:srgbClr val="EE8A12"/>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Plānošana</a:t>
          </a:r>
        </a:p>
      </dsp:txBody>
      <dsp:txXfrm>
        <a:off x="588926" y="1606569"/>
        <a:ext cx="2187439" cy="3733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385493" y="0"/>
          <a:ext cx="634629" cy="373380"/>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lv-LV" sz="1000" b="1" kern="1200" dirty="0"/>
            <a:t>Uz-</a:t>
          </a:r>
        </a:p>
        <a:p>
          <a:pPr marL="0" lvl="0" indent="0" algn="ctr" defTabSz="444500">
            <a:lnSpc>
              <a:spcPct val="90000"/>
            </a:lnSpc>
            <a:spcBef>
              <a:spcPct val="0"/>
            </a:spcBef>
            <a:spcAft>
              <a:spcPct val="35000"/>
            </a:spcAft>
            <a:buNone/>
          </a:pPr>
          <a:r>
            <a:rPr lang="lv-LV" sz="1000" b="1" kern="1200" dirty="0" err="1"/>
            <a:t>raudzība</a:t>
          </a:r>
          <a:endParaRPr lang="lv-LV" sz="1000" b="1" kern="1200" dirty="0"/>
        </a:p>
      </dsp:txBody>
      <dsp:txXfrm>
        <a:off x="1385493" y="0"/>
        <a:ext cx="634629" cy="373380"/>
      </dsp:txXfrm>
    </dsp:sp>
    <dsp:sp modelId="{437ACD30-B9B5-4551-B760-2DA855E27237}">
      <dsp:nvSpPr>
        <dsp:cNvPr id="0" name=""/>
        <dsp:cNvSpPr/>
      </dsp:nvSpPr>
      <dsp:spPr>
        <a:xfrm>
          <a:off x="1089255" y="353781"/>
          <a:ext cx="1269258" cy="373380"/>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pasākumi</a:t>
          </a:r>
        </a:p>
      </dsp:txBody>
      <dsp:txXfrm>
        <a:off x="1311375" y="353781"/>
        <a:ext cx="825017" cy="373380"/>
      </dsp:txXfrm>
    </dsp:sp>
    <dsp:sp modelId="{1034A649-FDAD-4E75-8658-4E42D1E7C0F3}">
      <dsp:nvSpPr>
        <dsp:cNvPr id="0" name=""/>
        <dsp:cNvSpPr/>
      </dsp:nvSpPr>
      <dsp:spPr>
        <a:xfrm>
          <a:off x="824854" y="717935"/>
          <a:ext cx="1859161" cy="486428"/>
        </a:xfrm>
        <a:prstGeom prst="trapezoid">
          <a:avLst>
            <a:gd name="adj" fmla="val 84984"/>
          </a:avLst>
        </a:prstGeom>
        <a:solidFill>
          <a:srgbClr val="EE8A1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dirty="0"/>
            <a:t>Risku pārvaldība</a:t>
          </a:r>
        </a:p>
      </dsp:txBody>
      <dsp:txXfrm>
        <a:off x="1150207" y="717935"/>
        <a:ext cx="1208454" cy="486428"/>
      </dsp:txXfrm>
    </dsp:sp>
    <dsp:sp modelId="{773AC921-9DE8-4E3E-9A58-851E374D8B1C}">
      <dsp:nvSpPr>
        <dsp:cNvPr id="0" name=""/>
        <dsp:cNvSpPr/>
      </dsp:nvSpPr>
      <dsp:spPr>
        <a:xfrm>
          <a:off x="382440" y="1202340"/>
          <a:ext cx="2730662" cy="373380"/>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vide</a:t>
          </a:r>
        </a:p>
      </dsp:txBody>
      <dsp:txXfrm>
        <a:off x="860306" y="1202340"/>
        <a:ext cx="1774930" cy="373380"/>
      </dsp:txXfrm>
    </dsp:sp>
    <dsp:sp modelId="{1ED11A35-FE46-447F-AE36-30A5CAFA6CE9}">
      <dsp:nvSpPr>
        <dsp:cNvPr id="0" name=""/>
        <dsp:cNvSpPr/>
      </dsp:nvSpPr>
      <dsp:spPr>
        <a:xfrm>
          <a:off x="0" y="1606569"/>
          <a:ext cx="3365292" cy="373380"/>
        </a:xfrm>
        <a:prstGeom prst="trapezoid">
          <a:avLst>
            <a:gd name="adj" fmla="val 84984"/>
          </a:avLst>
        </a:prstGeom>
        <a:solidFill>
          <a:srgbClr val="EE8A12"/>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Plānošana</a:t>
          </a:r>
        </a:p>
      </dsp:txBody>
      <dsp:txXfrm>
        <a:off x="588926" y="1606569"/>
        <a:ext cx="2187439" cy="3733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385493" y="0"/>
          <a:ext cx="634629" cy="373380"/>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lv-LV" sz="1000" b="1" kern="1200" dirty="0"/>
            <a:t>Uz-</a:t>
          </a:r>
        </a:p>
        <a:p>
          <a:pPr marL="0" lvl="0" indent="0" algn="ctr" defTabSz="444500">
            <a:lnSpc>
              <a:spcPct val="90000"/>
            </a:lnSpc>
            <a:spcBef>
              <a:spcPct val="0"/>
            </a:spcBef>
            <a:spcAft>
              <a:spcPct val="35000"/>
            </a:spcAft>
            <a:buNone/>
          </a:pPr>
          <a:r>
            <a:rPr lang="lv-LV" sz="1000" b="1" kern="1200" dirty="0" err="1"/>
            <a:t>raudzība</a:t>
          </a:r>
          <a:endParaRPr lang="lv-LV" sz="1000" b="1" kern="1200" dirty="0"/>
        </a:p>
      </dsp:txBody>
      <dsp:txXfrm>
        <a:off x="1385493" y="0"/>
        <a:ext cx="634629" cy="373380"/>
      </dsp:txXfrm>
    </dsp:sp>
    <dsp:sp modelId="{437ACD30-B9B5-4551-B760-2DA855E27237}">
      <dsp:nvSpPr>
        <dsp:cNvPr id="0" name=""/>
        <dsp:cNvSpPr/>
      </dsp:nvSpPr>
      <dsp:spPr>
        <a:xfrm>
          <a:off x="1089255" y="353781"/>
          <a:ext cx="1269258" cy="373380"/>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pasākumi</a:t>
          </a:r>
        </a:p>
      </dsp:txBody>
      <dsp:txXfrm>
        <a:off x="1311375" y="353781"/>
        <a:ext cx="825017" cy="373380"/>
      </dsp:txXfrm>
    </dsp:sp>
    <dsp:sp modelId="{1034A649-FDAD-4E75-8658-4E42D1E7C0F3}">
      <dsp:nvSpPr>
        <dsp:cNvPr id="0" name=""/>
        <dsp:cNvSpPr/>
      </dsp:nvSpPr>
      <dsp:spPr>
        <a:xfrm>
          <a:off x="824854" y="717935"/>
          <a:ext cx="1859161" cy="486428"/>
        </a:xfrm>
        <a:prstGeom prst="trapezoid">
          <a:avLst>
            <a:gd name="adj" fmla="val 84984"/>
          </a:avLst>
        </a:prstGeom>
        <a:solidFill>
          <a:srgbClr val="EE8A1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dirty="0"/>
            <a:t>Risku pārvaldība</a:t>
          </a:r>
        </a:p>
      </dsp:txBody>
      <dsp:txXfrm>
        <a:off x="1150207" y="717935"/>
        <a:ext cx="1208454" cy="486428"/>
      </dsp:txXfrm>
    </dsp:sp>
    <dsp:sp modelId="{773AC921-9DE8-4E3E-9A58-851E374D8B1C}">
      <dsp:nvSpPr>
        <dsp:cNvPr id="0" name=""/>
        <dsp:cNvSpPr/>
      </dsp:nvSpPr>
      <dsp:spPr>
        <a:xfrm>
          <a:off x="382440" y="1202340"/>
          <a:ext cx="2730662" cy="373380"/>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vide</a:t>
          </a:r>
        </a:p>
      </dsp:txBody>
      <dsp:txXfrm>
        <a:off x="860306" y="1202340"/>
        <a:ext cx="1774930" cy="373380"/>
      </dsp:txXfrm>
    </dsp:sp>
    <dsp:sp modelId="{1ED11A35-FE46-447F-AE36-30A5CAFA6CE9}">
      <dsp:nvSpPr>
        <dsp:cNvPr id="0" name=""/>
        <dsp:cNvSpPr/>
      </dsp:nvSpPr>
      <dsp:spPr>
        <a:xfrm>
          <a:off x="0" y="1606569"/>
          <a:ext cx="3365292" cy="373380"/>
        </a:xfrm>
        <a:prstGeom prst="trapezoid">
          <a:avLst>
            <a:gd name="adj" fmla="val 84984"/>
          </a:avLst>
        </a:prstGeom>
        <a:solidFill>
          <a:srgbClr val="EE8A12"/>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Plānošana</a:t>
          </a:r>
        </a:p>
      </dsp:txBody>
      <dsp:txXfrm>
        <a:off x="588926" y="1606569"/>
        <a:ext cx="2187439" cy="3733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355CD-F737-4B05-89D6-DF9BB44FC858}">
      <dsp:nvSpPr>
        <dsp:cNvPr id="0" name=""/>
        <dsp:cNvSpPr/>
      </dsp:nvSpPr>
      <dsp:spPr>
        <a:xfrm rot="5400000">
          <a:off x="4973271" y="-203198"/>
          <a:ext cx="1641667" cy="2048065"/>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t>Plānot</a:t>
          </a:r>
        </a:p>
      </dsp:txBody>
      <dsp:txXfrm rot="-5400000">
        <a:off x="5111416" y="273612"/>
        <a:ext cx="1365377" cy="1094445"/>
      </dsp:txXfrm>
    </dsp:sp>
    <dsp:sp modelId="{AD98459D-050A-4F92-B5A8-0740A496593A}">
      <dsp:nvSpPr>
        <dsp:cNvPr id="0" name=""/>
        <dsp:cNvSpPr/>
      </dsp:nvSpPr>
      <dsp:spPr>
        <a:xfrm>
          <a:off x="4279491" y="995774"/>
          <a:ext cx="239954" cy="11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endParaRPr lang="lv-LV" sz="500" kern="1200" dirty="0"/>
        </a:p>
      </dsp:txBody>
      <dsp:txXfrm>
        <a:off x="4279491" y="995774"/>
        <a:ext cx="239954" cy="118687"/>
      </dsp:txXfrm>
    </dsp:sp>
    <dsp:sp modelId="{8C9F6683-9558-4D93-A2C6-C9160EA30A51}">
      <dsp:nvSpPr>
        <dsp:cNvPr id="0" name=""/>
        <dsp:cNvSpPr/>
      </dsp:nvSpPr>
      <dsp:spPr>
        <a:xfrm rot="5400000">
          <a:off x="2400110" y="1756116"/>
          <a:ext cx="1902856" cy="2086591"/>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lv-LV" sz="2800" kern="1200" dirty="0"/>
            <a:t>Motivēt</a:t>
          </a:r>
        </a:p>
      </dsp:txBody>
      <dsp:txXfrm rot="-5400000">
        <a:off x="2656008" y="2165126"/>
        <a:ext cx="1391061" cy="1268570"/>
      </dsp:txXfrm>
    </dsp:sp>
    <dsp:sp modelId="{12939239-D630-45A7-936D-2FFAB0CB1159}">
      <dsp:nvSpPr>
        <dsp:cNvPr id="0" name=""/>
        <dsp:cNvSpPr/>
      </dsp:nvSpPr>
      <dsp:spPr>
        <a:xfrm rot="5400000">
          <a:off x="4947753" y="2051315"/>
          <a:ext cx="2027562" cy="2332574"/>
        </a:xfrm>
        <a:prstGeom prst="hexagon">
          <a:avLst>
            <a:gd name="adj" fmla="val 25000"/>
            <a:gd name="vf" fmla="val 115470"/>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dirty="0">
              <a:solidFill>
                <a:schemeClr val="tx1"/>
              </a:solidFill>
            </a:rPr>
            <a:t>Vadības</a:t>
          </a:r>
          <a:r>
            <a:rPr lang="lv-LV" sz="2400" b="1" kern="1200" dirty="0"/>
            <a:t> </a:t>
          </a:r>
          <a:r>
            <a:rPr lang="lv-LV" sz="2400" b="1" kern="1200" dirty="0">
              <a:solidFill>
                <a:schemeClr val="tx1"/>
              </a:solidFill>
            </a:rPr>
            <a:t>funkcijas</a:t>
          </a:r>
        </a:p>
      </dsp:txBody>
      <dsp:txXfrm rot="-5400000">
        <a:off x="5184009" y="2541748"/>
        <a:ext cx="1555050" cy="1351708"/>
      </dsp:txXfrm>
    </dsp:sp>
    <dsp:sp modelId="{2A62A704-2618-4696-842D-ACE12E872796}">
      <dsp:nvSpPr>
        <dsp:cNvPr id="0" name=""/>
        <dsp:cNvSpPr/>
      </dsp:nvSpPr>
      <dsp:spPr>
        <a:xfrm>
          <a:off x="4030416" y="2788189"/>
          <a:ext cx="429500" cy="238611"/>
        </a:xfrm>
        <a:prstGeom prst="rect">
          <a:avLst/>
        </a:prstGeom>
        <a:noFill/>
        <a:ln>
          <a:noFill/>
        </a:ln>
        <a:effectLst/>
      </dsp:spPr>
      <dsp:style>
        <a:lnRef idx="0">
          <a:scrgbClr r="0" g="0" b="0"/>
        </a:lnRef>
        <a:fillRef idx="0">
          <a:scrgbClr r="0" g="0" b="0"/>
        </a:fillRef>
        <a:effectRef idx="0">
          <a:scrgbClr r="0" g="0" b="0"/>
        </a:effectRef>
        <a:fontRef idx="minor"/>
      </dsp:style>
    </dsp:sp>
    <dsp:sp modelId="{E33F9446-38C6-46A5-B23F-2D6320159019}">
      <dsp:nvSpPr>
        <dsp:cNvPr id="0" name=""/>
        <dsp:cNvSpPr/>
      </dsp:nvSpPr>
      <dsp:spPr>
        <a:xfrm rot="5400000">
          <a:off x="7391160" y="578645"/>
          <a:ext cx="2123556" cy="2317977"/>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kern="1200" dirty="0"/>
            <a:t>Deleģēt</a:t>
          </a:r>
        </a:p>
      </dsp:txBody>
      <dsp:txXfrm rot="-5400000">
        <a:off x="7680279" y="1029782"/>
        <a:ext cx="1545318" cy="1415704"/>
      </dsp:txXfrm>
    </dsp:sp>
    <dsp:sp modelId="{EC456BB4-D873-4D6D-ABA4-4CA7E431E53A}">
      <dsp:nvSpPr>
        <dsp:cNvPr id="0" name=""/>
        <dsp:cNvSpPr/>
      </dsp:nvSpPr>
      <dsp:spPr>
        <a:xfrm rot="5400000">
          <a:off x="7254720" y="3741641"/>
          <a:ext cx="2316278" cy="2406252"/>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a:t>Organizēt</a:t>
          </a:r>
        </a:p>
      </dsp:txBody>
      <dsp:txXfrm rot="-5400000">
        <a:off x="7610775" y="4172674"/>
        <a:ext cx="1604168" cy="1544186"/>
      </dsp:txXfrm>
    </dsp:sp>
    <dsp:sp modelId="{0EFFE807-A662-4436-99C7-4D3CDC38E344}">
      <dsp:nvSpPr>
        <dsp:cNvPr id="0" name=""/>
        <dsp:cNvSpPr/>
      </dsp:nvSpPr>
      <dsp:spPr>
        <a:xfrm>
          <a:off x="5013903" y="4947976"/>
          <a:ext cx="443817" cy="238611"/>
        </a:xfrm>
        <a:prstGeom prst="rect">
          <a:avLst/>
        </a:prstGeom>
        <a:noFill/>
        <a:ln>
          <a:noFill/>
        </a:ln>
        <a:effectLst/>
      </dsp:spPr>
      <dsp:style>
        <a:lnRef idx="0">
          <a:scrgbClr r="0" g="0" b="0"/>
        </a:lnRef>
        <a:fillRef idx="0">
          <a:scrgbClr r="0" g="0" b="0"/>
        </a:fillRef>
        <a:effectRef idx="0">
          <a:scrgbClr r="0" g="0" b="0"/>
        </a:effectRef>
        <a:fontRef idx="minor"/>
      </dsp:style>
    </dsp:sp>
    <dsp:sp modelId="{51176FD7-E1A5-4DE8-8DF1-9504071991A8}">
      <dsp:nvSpPr>
        <dsp:cNvPr id="0" name=""/>
        <dsp:cNvSpPr/>
      </dsp:nvSpPr>
      <dsp:spPr>
        <a:xfrm rot="5400000">
          <a:off x="4709505" y="4582084"/>
          <a:ext cx="1435984" cy="1446775"/>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lv-LV" sz="1700" kern="1200" dirty="0"/>
            <a:t>Kontrolēt</a:t>
          </a:r>
        </a:p>
      </dsp:txBody>
      <dsp:txXfrm rot="-5400000">
        <a:off x="4945239" y="4826810"/>
        <a:ext cx="964517" cy="957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485264" y="0"/>
          <a:ext cx="731020" cy="410730"/>
        </a:xfrm>
        <a:prstGeom prst="trapezoid">
          <a:avLst>
            <a:gd name="adj" fmla="val 8899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Uz-</a:t>
          </a:r>
        </a:p>
        <a:p>
          <a:pPr marL="0" lvl="0" indent="0" algn="ctr" defTabSz="533400">
            <a:lnSpc>
              <a:spcPct val="90000"/>
            </a:lnSpc>
            <a:spcBef>
              <a:spcPct val="0"/>
            </a:spcBef>
            <a:spcAft>
              <a:spcPct val="35000"/>
            </a:spcAft>
            <a:buNone/>
          </a:pPr>
          <a:r>
            <a:rPr lang="lv-LV" sz="1200" b="1" kern="1200" dirty="0" err="1"/>
            <a:t>raudzība</a:t>
          </a:r>
          <a:endParaRPr lang="lv-LV" sz="1200" b="1" kern="1200" dirty="0"/>
        </a:p>
      </dsp:txBody>
      <dsp:txXfrm>
        <a:off x="1485264" y="0"/>
        <a:ext cx="731020" cy="410730"/>
      </dsp:txXfrm>
    </dsp:sp>
    <dsp:sp modelId="{437ACD30-B9B5-4551-B760-2DA855E27237}">
      <dsp:nvSpPr>
        <dsp:cNvPr id="0" name=""/>
        <dsp:cNvSpPr/>
      </dsp:nvSpPr>
      <dsp:spPr>
        <a:xfrm>
          <a:off x="1144031" y="389171"/>
          <a:ext cx="1462040" cy="410730"/>
        </a:xfrm>
        <a:prstGeom prst="trapezoid">
          <a:avLst>
            <a:gd name="adj" fmla="val 8899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pasākumi</a:t>
          </a:r>
        </a:p>
      </dsp:txBody>
      <dsp:txXfrm>
        <a:off x="1399888" y="389171"/>
        <a:ext cx="950326" cy="410730"/>
      </dsp:txXfrm>
    </dsp:sp>
    <dsp:sp modelId="{1034A649-FDAD-4E75-8658-4E42D1E7C0F3}">
      <dsp:nvSpPr>
        <dsp:cNvPr id="0" name=""/>
        <dsp:cNvSpPr/>
      </dsp:nvSpPr>
      <dsp:spPr>
        <a:xfrm>
          <a:off x="806132" y="789752"/>
          <a:ext cx="2193060" cy="410730"/>
        </a:xfrm>
        <a:prstGeom prst="trapezoid">
          <a:avLst>
            <a:gd name="adj" fmla="val 8899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v-LV" sz="1100" b="1" kern="1200" dirty="0"/>
            <a:t>Risku pārvaldība</a:t>
          </a:r>
        </a:p>
      </dsp:txBody>
      <dsp:txXfrm>
        <a:off x="1189917" y="789752"/>
        <a:ext cx="1425489" cy="410730"/>
      </dsp:txXfrm>
    </dsp:sp>
    <dsp:sp modelId="{773AC921-9DE8-4E3E-9A58-851E374D8B1C}">
      <dsp:nvSpPr>
        <dsp:cNvPr id="0" name=""/>
        <dsp:cNvSpPr/>
      </dsp:nvSpPr>
      <dsp:spPr>
        <a:xfrm>
          <a:off x="420044" y="1130855"/>
          <a:ext cx="2924080" cy="410730"/>
        </a:xfrm>
        <a:prstGeom prst="trapezoid">
          <a:avLst>
            <a:gd name="adj" fmla="val 8899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vide</a:t>
          </a:r>
        </a:p>
      </dsp:txBody>
      <dsp:txXfrm>
        <a:off x="931758" y="1130855"/>
        <a:ext cx="1900652" cy="410730"/>
      </dsp:txXfrm>
    </dsp:sp>
    <dsp:sp modelId="{1ED11A35-FE46-447F-AE36-30A5CAFA6CE9}">
      <dsp:nvSpPr>
        <dsp:cNvPr id="0" name=""/>
        <dsp:cNvSpPr/>
      </dsp:nvSpPr>
      <dsp:spPr>
        <a:xfrm>
          <a:off x="0" y="1642921"/>
          <a:ext cx="3655100" cy="410730"/>
        </a:xfrm>
        <a:prstGeom prst="trapezoid">
          <a:avLst>
            <a:gd name="adj" fmla="val 88990"/>
          </a:avLst>
        </a:prstGeom>
        <a:solidFill>
          <a:srgbClr val="92D050"/>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lv-LV" sz="3200" b="1" kern="1200" dirty="0"/>
            <a:t>Plānošana</a:t>
          </a:r>
        </a:p>
      </dsp:txBody>
      <dsp:txXfrm>
        <a:off x="639642" y="1642921"/>
        <a:ext cx="2375815" cy="410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538091" y="0"/>
          <a:ext cx="540828" cy="334544"/>
        </a:xfrm>
        <a:prstGeom prst="trapezoid">
          <a:avLst>
            <a:gd name="adj" fmla="val 80831"/>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Uz-</a:t>
          </a:r>
        </a:p>
        <a:p>
          <a:pPr marL="0" lvl="0" indent="0" algn="ctr" defTabSz="533400">
            <a:lnSpc>
              <a:spcPct val="90000"/>
            </a:lnSpc>
            <a:spcBef>
              <a:spcPct val="0"/>
            </a:spcBef>
            <a:spcAft>
              <a:spcPct val="35000"/>
            </a:spcAft>
            <a:buNone/>
          </a:pPr>
          <a:r>
            <a:rPr lang="lv-LV" sz="1200" b="1" kern="1200" dirty="0" err="1"/>
            <a:t>raudzība</a:t>
          </a:r>
          <a:endParaRPr lang="lv-LV" sz="1200" b="1" kern="1200" dirty="0"/>
        </a:p>
      </dsp:txBody>
      <dsp:txXfrm>
        <a:off x="1538091" y="0"/>
        <a:ext cx="540828" cy="334544"/>
      </dsp:txXfrm>
    </dsp:sp>
    <dsp:sp modelId="{437ACD30-B9B5-4551-B760-2DA855E27237}">
      <dsp:nvSpPr>
        <dsp:cNvPr id="0" name=""/>
        <dsp:cNvSpPr/>
      </dsp:nvSpPr>
      <dsp:spPr>
        <a:xfrm>
          <a:off x="1285638" y="316984"/>
          <a:ext cx="1081656" cy="334544"/>
        </a:xfrm>
        <a:prstGeom prst="trapezoid">
          <a:avLst>
            <a:gd name="adj" fmla="val 80831"/>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a:t>
          </a:r>
          <a:r>
            <a:rPr lang="lv-LV" sz="1000" b="1" kern="1200" dirty="0"/>
            <a:t>ontrole</a:t>
          </a:r>
          <a:r>
            <a:rPr lang="lv-LV" sz="1200" b="1" kern="1200" dirty="0"/>
            <a:t>s pasākumi</a:t>
          </a:r>
        </a:p>
      </dsp:txBody>
      <dsp:txXfrm>
        <a:off x="1474928" y="316984"/>
        <a:ext cx="703077" cy="334544"/>
      </dsp:txXfrm>
    </dsp:sp>
    <dsp:sp modelId="{1034A649-FDAD-4E75-8658-4E42D1E7C0F3}">
      <dsp:nvSpPr>
        <dsp:cNvPr id="0" name=""/>
        <dsp:cNvSpPr/>
      </dsp:nvSpPr>
      <dsp:spPr>
        <a:xfrm>
          <a:off x="1035651" y="643262"/>
          <a:ext cx="1622485" cy="334544"/>
        </a:xfrm>
        <a:prstGeom prst="trapezoid">
          <a:avLst>
            <a:gd name="adj" fmla="val 80831"/>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v-LV" sz="1100" b="1" kern="1200" dirty="0"/>
            <a:t>Risku pārvaldība</a:t>
          </a:r>
        </a:p>
      </dsp:txBody>
      <dsp:txXfrm>
        <a:off x="1319586" y="643262"/>
        <a:ext cx="1054615" cy="334544"/>
      </dsp:txXfrm>
    </dsp:sp>
    <dsp:sp modelId="{773AC921-9DE8-4E3E-9A58-851E374D8B1C}">
      <dsp:nvSpPr>
        <dsp:cNvPr id="0" name=""/>
        <dsp:cNvSpPr/>
      </dsp:nvSpPr>
      <dsp:spPr>
        <a:xfrm>
          <a:off x="192634" y="921094"/>
          <a:ext cx="3310838" cy="877968"/>
        </a:xfrm>
        <a:prstGeom prst="trapezoid">
          <a:avLst>
            <a:gd name="adj" fmla="val 80831"/>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lv-LV" sz="2000" b="1" kern="1200" dirty="0"/>
            <a:t>Kontroles vide</a:t>
          </a:r>
        </a:p>
      </dsp:txBody>
      <dsp:txXfrm>
        <a:off x="772031" y="921094"/>
        <a:ext cx="2152044" cy="877968"/>
      </dsp:txXfrm>
    </dsp:sp>
    <dsp:sp modelId="{1ED11A35-FE46-447F-AE36-30A5CAFA6CE9}">
      <dsp:nvSpPr>
        <dsp:cNvPr id="0" name=""/>
        <dsp:cNvSpPr/>
      </dsp:nvSpPr>
      <dsp:spPr>
        <a:xfrm>
          <a:off x="0" y="1881601"/>
          <a:ext cx="3582648" cy="334544"/>
        </a:xfrm>
        <a:prstGeom prst="trapezoid">
          <a:avLst>
            <a:gd name="adj" fmla="val 80831"/>
          </a:avLst>
        </a:prstGeom>
        <a:solidFill>
          <a:srgbClr val="EE8A12"/>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Plānošana</a:t>
          </a:r>
        </a:p>
      </dsp:txBody>
      <dsp:txXfrm>
        <a:off x="626963" y="1881601"/>
        <a:ext cx="2328721" cy="3345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538091" y="0"/>
          <a:ext cx="540828" cy="269282"/>
        </a:xfrm>
        <a:prstGeom prst="trapezoid">
          <a:avLst>
            <a:gd name="adj" fmla="val 10042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Uz-</a:t>
          </a:r>
        </a:p>
        <a:p>
          <a:pPr marL="0" lvl="0" indent="0" algn="ctr" defTabSz="533400">
            <a:lnSpc>
              <a:spcPct val="90000"/>
            </a:lnSpc>
            <a:spcBef>
              <a:spcPct val="0"/>
            </a:spcBef>
            <a:spcAft>
              <a:spcPct val="35000"/>
            </a:spcAft>
            <a:buNone/>
          </a:pPr>
          <a:r>
            <a:rPr lang="lv-LV" sz="1200" b="1" kern="1200" dirty="0" err="1"/>
            <a:t>raudzība</a:t>
          </a:r>
          <a:endParaRPr lang="lv-LV" sz="1200" b="1" kern="1200" dirty="0"/>
        </a:p>
      </dsp:txBody>
      <dsp:txXfrm>
        <a:off x="1538091" y="0"/>
        <a:ext cx="540828" cy="269282"/>
      </dsp:txXfrm>
    </dsp:sp>
    <dsp:sp modelId="{437ACD30-B9B5-4551-B760-2DA855E27237}">
      <dsp:nvSpPr>
        <dsp:cNvPr id="0" name=""/>
        <dsp:cNvSpPr/>
      </dsp:nvSpPr>
      <dsp:spPr>
        <a:xfrm>
          <a:off x="1285638" y="255148"/>
          <a:ext cx="1081656" cy="269282"/>
        </a:xfrm>
        <a:prstGeom prst="trapezoid">
          <a:avLst>
            <a:gd name="adj" fmla="val 10042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pasākumi</a:t>
          </a:r>
        </a:p>
      </dsp:txBody>
      <dsp:txXfrm>
        <a:off x="1474928" y="255148"/>
        <a:ext cx="703077" cy="269282"/>
      </dsp:txXfrm>
    </dsp:sp>
    <dsp:sp modelId="{1034A649-FDAD-4E75-8658-4E42D1E7C0F3}">
      <dsp:nvSpPr>
        <dsp:cNvPr id="0" name=""/>
        <dsp:cNvSpPr/>
      </dsp:nvSpPr>
      <dsp:spPr>
        <a:xfrm>
          <a:off x="1035651" y="517776"/>
          <a:ext cx="1622485" cy="269282"/>
        </a:xfrm>
        <a:prstGeom prst="trapezoid">
          <a:avLst>
            <a:gd name="adj" fmla="val 10042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v-LV" sz="1100" b="1" kern="1200" dirty="0"/>
            <a:t>Risku pārvaldība</a:t>
          </a:r>
        </a:p>
      </dsp:txBody>
      <dsp:txXfrm>
        <a:off x="1319586" y="517776"/>
        <a:ext cx="1054615" cy="269282"/>
      </dsp:txXfrm>
    </dsp:sp>
    <dsp:sp modelId="{773AC921-9DE8-4E3E-9A58-851E374D8B1C}">
      <dsp:nvSpPr>
        <dsp:cNvPr id="0" name=""/>
        <dsp:cNvSpPr/>
      </dsp:nvSpPr>
      <dsp:spPr>
        <a:xfrm>
          <a:off x="192634" y="741410"/>
          <a:ext cx="3310838" cy="706697"/>
        </a:xfrm>
        <a:prstGeom prst="trapezoid">
          <a:avLst>
            <a:gd name="adj" fmla="val 10042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lv-LV" sz="2000" b="1" kern="1200" dirty="0"/>
            <a:t>Kontroles vide</a:t>
          </a:r>
        </a:p>
      </dsp:txBody>
      <dsp:txXfrm>
        <a:off x="772031" y="741410"/>
        <a:ext cx="2152044" cy="706697"/>
      </dsp:txXfrm>
    </dsp:sp>
    <dsp:sp modelId="{1ED11A35-FE46-447F-AE36-30A5CAFA6CE9}">
      <dsp:nvSpPr>
        <dsp:cNvPr id="0" name=""/>
        <dsp:cNvSpPr/>
      </dsp:nvSpPr>
      <dsp:spPr>
        <a:xfrm>
          <a:off x="0" y="1514546"/>
          <a:ext cx="3582647" cy="269282"/>
        </a:xfrm>
        <a:prstGeom prst="trapezoid">
          <a:avLst>
            <a:gd name="adj" fmla="val 100420"/>
          </a:avLst>
        </a:prstGeom>
        <a:solidFill>
          <a:srgbClr val="EE8A12"/>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Plānošana</a:t>
          </a:r>
        </a:p>
      </dsp:txBody>
      <dsp:txXfrm>
        <a:off x="626963" y="1514546"/>
        <a:ext cx="2328721" cy="2692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538091" y="0"/>
          <a:ext cx="540828" cy="278334"/>
        </a:xfrm>
        <a:prstGeom prst="trapezoid">
          <a:avLst>
            <a:gd name="adj" fmla="val 9715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Uz-</a:t>
          </a:r>
        </a:p>
        <a:p>
          <a:pPr marL="0" lvl="0" indent="0" algn="ctr" defTabSz="533400">
            <a:lnSpc>
              <a:spcPct val="90000"/>
            </a:lnSpc>
            <a:spcBef>
              <a:spcPct val="0"/>
            </a:spcBef>
            <a:spcAft>
              <a:spcPct val="35000"/>
            </a:spcAft>
            <a:buNone/>
          </a:pPr>
          <a:r>
            <a:rPr lang="lv-LV" sz="1200" b="1" kern="1200" dirty="0" err="1"/>
            <a:t>raudzība</a:t>
          </a:r>
          <a:endParaRPr lang="lv-LV" sz="1200" b="1" kern="1200" dirty="0"/>
        </a:p>
      </dsp:txBody>
      <dsp:txXfrm>
        <a:off x="1538091" y="0"/>
        <a:ext cx="540828" cy="278334"/>
      </dsp:txXfrm>
    </dsp:sp>
    <dsp:sp modelId="{437ACD30-B9B5-4551-B760-2DA855E27237}">
      <dsp:nvSpPr>
        <dsp:cNvPr id="0" name=""/>
        <dsp:cNvSpPr/>
      </dsp:nvSpPr>
      <dsp:spPr>
        <a:xfrm>
          <a:off x="1285638" y="263724"/>
          <a:ext cx="1081656" cy="278334"/>
        </a:xfrm>
        <a:prstGeom prst="trapezoid">
          <a:avLst>
            <a:gd name="adj" fmla="val 9715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lv-LV" sz="1000" b="1" kern="1200" dirty="0"/>
            <a:t>Kontroles pasāk</a:t>
          </a:r>
          <a:r>
            <a:rPr lang="lv-LV" sz="1200" b="1" kern="1200" dirty="0"/>
            <a:t>umi</a:t>
          </a:r>
        </a:p>
      </dsp:txBody>
      <dsp:txXfrm>
        <a:off x="1474928" y="263724"/>
        <a:ext cx="703077" cy="278334"/>
      </dsp:txXfrm>
    </dsp:sp>
    <dsp:sp modelId="{1034A649-FDAD-4E75-8658-4E42D1E7C0F3}">
      <dsp:nvSpPr>
        <dsp:cNvPr id="0" name=""/>
        <dsp:cNvSpPr/>
      </dsp:nvSpPr>
      <dsp:spPr>
        <a:xfrm>
          <a:off x="1035651" y="535181"/>
          <a:ext cx="1622485" cy="278334"/>
        </a:xfrm>
        <a:prstGeom prst="trapezoid">
          <a:avLst>
            <a:gd name="adj" fmla="val 9715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lv-LV" sz="1000" b="1" kern="1200" dirty="0"/>
            <a:t>Risku pārvaldība</a:t>
          </a:r>
        </a:p>
      </dsp:txBody>
      <dsp:txXfrm>
        <a:off x="1319586" y="535181"/>
        <a:ext cx="1054615" cy="278334"/>
      </dsp:txXfrm>
    </dsp:sp>
    <dsp:sp modelId="{773AC921-9DE8-4E3E-9A58-851E374D8B1C}">
      <dsp:nvSpPr>
        <dsp:cNvPr id="0" name=""/>
        <dsp:cNvSpPr/>
      </dsp:nvSpPr>
      <dsp:spPr>
        <a:xfrm>
          <a:off x="192634" y="766332"/>
          <a:ext cx="3310838" cy="730452"/>
        </a:xfrm>
        <a:prstGeom prst="trapezoid">
          <a:avLst>
            <a:gd name="adj" fmla="val 97154"/>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lv-LV" sz="2000" b="1" kern="1200" dirty="0"/>
            <a:t>Kontroles vide</a:t>
          </a:r>
        </a:p>
      </dsp:txBody>
      <dsp:txXfrm>
        <a:off x="772031" y="766332"/>
        <a:ext cx="2152044" cy="730452"/>
      </dsp:txXfrm>
    </dsp:sp>
    <dsp:sp modelId="{1ED11A35-FE46-447F-AE36-30A5CAFA6CE9}">
      <dsp:nvSpPr>
        <dsp:cNvPr id="0" name=""/>
        <dsp:cNvSpPr/>
      </dsp:nvSpPr>
      <dsp:spPr>
        <a:xfrm>
          <a:off x="0" y="1565455"/>
          <a:ext cx="3582647" cy="278334"/>
        </a:xfrm>
        <a:prstGeom prst="trapezoid">
          <a:avLst>
            <a:gd name="adj" fmla="val 97154"/>
          </a:avLst>
        </a:prstGeom>
        <a:solidFill>
          <a:srgbClr val="EE8A12"/>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Plānošana</a:t>
          </a:r>
        </a:p>
      </dsp:txBody>
      <dsp:txXfrm>
        <a:off x="626963" y="1565455"/>
        <a:ext cx="2328721" cy="2783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395571" y="0"/>
          <a:ext cx="613105" cy="360716"/>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lv-LV" sz="1000" b="1" kern="1200" dirty="0"/>
            <a:t>Uz-</a:t>
          </a:r>
        </a:p>
        <a:p>
          <a:pPr marL="0" lvl="0" indent="0" algn="ctr" defTabSz="444500">
            <a:lnSpc>
              <a:spcPct val="90000"/>
            </a:lnSpc>
            <a:spcBef>
              <a:spcPct val="0"/>
            </a:spcBef>
            <a:spcAft>
              <a:spcPct val="35000"/>
            </a:spcAft>
            <a:buNone/>
          </a:pPr>
          <a:r>
            <a:rPr lang="lv-LV" sz="1000" b="1" kern="1200" dirty="0" err="1"/>
            <a:t>raudzība</a:t>
          </a:r>
          <a:endParaRPr lang="lv-LV" sz="1000" b="1" kern="1200" dirty="0"/>
        </a:p>
      </dsp:txBody>
      <dsp:txXfrm>
        <a:off x="1395571" y="0"/>
        <a:ext cx="613105" cy="360716"/>
      </dsp:txXfrm>
    </dsp:sp>
    <dsp:sp modelId="{437ACD30-B9B5-4551-B760-2DA855E27237}">
      <dsp:nvSpPr>
        <dsp:cNvPr id="0" name=""/>
        <dsp:cNvSpPr/>
      </dsp:nvSpPr>
      <dsp:spPr>
        <a:xfrm>
          <a:off x="1109380" y="341782"/>
          <a:ext cx="1226210" cy="360716"/>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pasākumi</a:t>
          </a:r>
        </a:p>
      </dsp:txBody>
      <dsp:txXfrm>
        <a:off x="1323967" y="341782"/>
        <a:ext cx="797036" cy="360716"/>
      </dsp:txXfrm>
    </dsp:sp>
    <dsp:sp modelId="{1034A649-FDAD-4E75-8658-4E42D1E7C0F3}">
      <dsp:nvSpPr>
        <dsp:cNvPr id="0" name=""/>
        <dsp:cNvSpPr/>
      </dsp:nvSpPr>
      <dsp:spPr>
        <a:xfrm>
          <a:off x="567136" y="693586"/>
          <a:ext cx="2377546" cy="537082"/>
        </a:xfrm>
        <a:prstGeom prst="trapezoid">
          <a:avLst>
            <a:gd name="adj" fmla="val 84984"/>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dirty="0"/>
            <a:t>Risku pārvaldība</a:t>
          </a:r>
        </a:p>
      </dsp:txBody>
      <dsp:txXfrm>
        <a:off x="983207" y="693586"/>
        <a:ext cx="1545405" cy="537082"/>
      </dsp:txXfrm>
    </dsp:sp>
    <dsp:sp modelId="{773AC921-9DE8-4E3E-9A58-851E374D8B1C}">
      <dsp:nvSpPr>
        <dsp:cNvPr id="0" name=""/>
        <dsp:cNvSpPr/>
      </dsp:nvSpPr>
      <dsp:spPr>
        <a:xfrm>
          <a:off x="372192" y="1228713"/>
          <a:ext cx="2752186" cy="360716"/>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vide</a:t>
          </a:r>
        </a:p>
      </dsp:txBody>
      <dsp:txXfrm>
        <a:off x="853824" y="1228713"/>
        <a:ext cx="1788921" cy="360716"/>
      </dsp:txXfrm>
    </dsp:sp>
    <dsp:sp modelId="{1ED11A35-FE46-447F-AE36-30A5CAFA6CE9}">
      <dsp:nvSpPr>
        <dsp:cNvPr id="0" name=""/>
        <dsp:cNvSpPr/>
      </dsp:nvSpPr>
      <dsp:spPr>
        <a:xfrm>
          <a:off x="0" y="1619233"/>
          <a:ext cx="3365292" cy="360716"/>
        </a:xfrm>
        <a:prstGeom prst="trapezoid">
          <a:avLst>
            <a:gd name="adj" fmla="val 84984"/>
          </a:avLst>
        </a:prstGeom>
        <a:solidFill>
          <a:srgbClr val="EE8A12"/>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Plānošana</a:t>
          </a:r>
        </a:p>
      </dsp:txBody>
      <dsp:txXfrm>
        <a:off x="588926" y="1619233"/>
        <a:ext cx="2187439" cy="3607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401785" y="0"/>
          <a:ext cx="599835" cy="352909"/>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lv-LV" sz="1000" b="1" kern="1200" dirty="0"/>
            <a:t>Uz-</a:t>
          </a:r>
        </a:p>
        <a:p>
          <a:pPr marL="0" lvl="0" indent="0" algn="ctr" defTabSz="444500">
            <a:lnSpc>
              <a:spcPct val="90000"/>
            </a:lnSpc>
            <a:spcBef>
              <a:spcPct val="0"/>
            </a:spcBef>
            <a:spcAft>
              <a:spcPct val="35000"/>
            </a:spcAft>
            <a:buNone/>
          </a:pPr>
          <a:r>
            <a:rPr lang="lv-LV" sz="1000" b="1" kern="1200" dirty="0" err="1"/>
            <a:t>raudzība</a:t>
          </a:r>
          <a:endParaRPr lang="lv-LV" sz="1000" b="1" kern="1200" dirty="0"/>
        </a:p>
      </dsp:txBody>
      <dsp:txXfrm>
        <a:off x="1401785" y="0"/>
        <a:ext cx="599835" cy="352909"/>
      </dsp:txXfrm>
    </dsp:sp>
    <dsp:sp modelId="{437ACD30-B9B5-4551-B760-2DA855E27237}">
      <dsp:nvSpPr>
        <dsp:cNvPr id="0" name=""/>
        <dsp:cNvSpPr/>
      </dsp:nvSpPr>
      <dsp:spPr>
        <a:xfrm>
          <a:off x="1121787" y="334385"/>
          <a:ext cx="1199670" cy="352909"/>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pasākumi</a:t>
          </a:r>
        </a:p>
      </dsp:txBody>
      <dsp:txXfrm>
        <a:off x="1331730" y="334385"/>
        <a:ext cx="779785" cy="352909"/>
      </dsp:txXfrm>
    </dsp:sp>
    <dsp:sp modelId="{1034A649-FDAD-4E75-8658-4E42D1E7C0F3}">
      <dsp:nvSpPr>
        <dsp:cNvPr id="0" name=""/>
        <dsp:cNvSpPr/>
      </dsp:nvSpPr>
      <dsp:spPr>
        <a:xfrm>
          <a:off x="399482" y="678574"/>
          <a:ext cx="2714671" cy="568311"/>
        </a:xfrm>
        <a:prstGeom prst="trapezoid">
          <a:avLst>
            <a:gd name="adj" fmla="val 84984"/>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b="1" kern="1200" dirty="0"/>
            <a:t>Risku pārvaldība</a:t>
          </a:r>
        </a:p>
      </dsp:txBody>
      <dsp:txXfrm>
        <a:off x="874550" y="678574"/>
        <a:ext cx="1764536" cy="568311"/>
      </dsp:txXfrm>
    </dsp:sp>
    <dsp:sp modelId="{773AC921-9DE8-4E3E-9A58-851E374D8B1C}">
      <dsp:nvSpPr>
        <dsp:cNvPr id="0" name=""/>
        <dsp:cNvSpPr/>
      </dsp:nvSpPr>
      <dsp:spPr>
        <a:xfrm>
          <a:off x="365873" y="1244973"/>
          <a:ext cx="2765456" cy="352909"/>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vide</a:t>
          </a:r>
        </a:p>
      </dsp:txBody>
      <dsp:txXfrm>
        <a:off x="849828" y="1244973"/>
        <a:ext cx="1797546" cy="352909"/>
      </dsp:txXfrm>
    </dsp:sp>
    <dsp:sp modelId="{1ED11A35-FE46-447F-AE36-30A5CAFA6CE9}">
      <dsp:nvSpPr>
        <dsp:cNvPr id="0" name=""/>
        <dsp:cNvSpPr/>
      </dsp:nvSpPr>
      <dsp:spPr>
        <a:xfrm>
          <a:off x="0" y="1627040"/>
          <a:ext cx="3365292" cy="352909"/>
        </a:xfrm>
        <a:prstGeom prst="trapezoid">
          <a:avLst>
            <a:gd name="adj" fmla="val 84984"/>
          </a:avLst>
        </a:prstGeom>
        <a:solidFill>
          <a:srgbClr val="EE8A12"/>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Plānošana</a:t>
          </a:r>
        </a:p>
      </dsp:txBody>
      <dsp:txXfrm>
        <a:off x="588926" y="1627040"/>
        <a:ext cx="2187439" cy="3529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395571" y="0"/>
          <a:ext cx="613105" cy="360716"/>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lv-LV" sz="1000" b="1" kern="1200" dirty="0"/>
            <a:t>Uz-</a:t>
          </a:r>
        </a:p>
        <a:p>
          <a:pPr marL="0" lvl="0" indent="0" algn="ctr" defTabSz="444500">
            <a:lnSpc>
              <a:spcPct val="90000"/>
            </a:lnSpc>
            <a:spcBef>
              <a:spcPct val="0"/>
            </a:spcBef>
            <a:spcAft>
              <a:spcPct val="35000"/>
            </a:spcAft>
            <a:buNone/>
          </a:pPr>
          <a:r>
            <a:rPr lang="lv-LV" sz="1000" b="1" kern="1200" dirty="0" err="1"/>
            <a:t>raudzība</a:t>
          </a:r>
          <a:endParaRPr lang="lv-LV" sz="1000" b="1" kern="1200" dirty="0"/>
        </a:p>
      </dsp:txBody>
      <dsp:txXfrm>
        <a:off x="1395571" y="0"/>
        <a:ext cx="613105" cy="360716"/>
      </dsp:txXfrm>
    </dsp:sp>
    <dsp:sp modelId="{437ACD30-B9B5-4551-B760-2DA855E27237}">
      <dsp:nvSpPr>
        <dsp:cNvPr id="0" name=""/>
        <dsp:cNvSpPr/>
      </dsp:nvSpPr>
      <dsp:spPr>
        <a:xfrm>
          <a:off x="1109380" y="341782"/>
          <a:ext cx="1226210" cy="360716"/>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pasākumi</a:t>
          </a:r>
        </a:p>
      </dsp:txBody>
      <dsp:txXfrm>
        <a:off x="1323967" y="341782"/>
        <a:ext cx="797036" cy="360716"/>
      </dsp:txXfrm>
    </dsp:sp>
    <dsp:sp modelId="{1034A649-FDAD-4E75-8658-4E42D1E7C0F3}">
      <dsp:nvSpPr>
        <dsp:cNvPr id="0" name=""/>
        <dsp:cNvSpPr/>
      </dsp:nvSpPr>
      <dsp:spPr>
        <a:xfrm>
          <a:off x="567136" y="693586"/>
          <a:ext cx="2377546" cy="537082"/>
        </a:xfrm>
        <a:prstGeom prst="trapezoid">
          <a:avLst>
            <a:gd name="adj" fmla="val 84984"/>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dirty="0"/>
            <a:t>Risku pārvaldība</a:t>
          </a:r>
        </a:p>
      </dsp:txBody>
      <dsp:txXfrm>
        <a:off x="983207" y="693586"/>
        <a:ext cx="1545405" cy="537082"/>
      </dsp:txXfrm>
    </dsp:sp>
    <dsp:sp modelId="{773AC921-9DE8-4E3E-9A58-851E374D8B1C}">
      <dsp:nvSpPr>
        <dsp:cNvPr id="0" name=""/>
        <dsp:cNvSpPr/>
      </dsp:nvSpPr>
      <dsp:spPr>
        <a:xfrm>
          <a:off x="372192" y="1228713"/>
          <a:ext cx="2752186" cy="360716"/>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vide</a:t>
          </a:r>
        </a:p>
      </dsp:txBody>
      <dsp:txXfrm>
        <a:off x="853824" y="1228713"/>
        <a:ext cx="1788921" cy="360716"/>
      </dsp:txXfrm>
    </dsp:sp>
    <dsp:sp modelId="{1ED11A35-FE46-447F-AE36-30A5CAFA6CE9}">
      <dsp:nvSpPr>
        <dsp:cNvPr id="0" name=""/>
        <dsp:cNvSpPr/>
      </dsp:nvSpPr>
      <dsp:spPr>
        <a:xfrm>
          <a:off x="0" y="1619233"/>
          <a:ext cx="3365292" cy="360716"/>
        </a:xfrm>
        <a:prstGeom prst="trapezoid">
          <a:avLst>
            <a:gd name="adj" fmla="val 84984"/>
          </a:avLst>
        </a:prstGeom>
        <a:solidFill>
          <a:srgbClr val="EE8A12"/>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Plānošana</a:t>
          </a:r>
        </a:p>
      </dsp:txBody>
      <dsp:txXfrm>
        <a:off x="588926" y="1619233"/>
        <a:ext cx="2187439" cy="3607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BBEE-0C4E-4D90-A256-F32C2EB030CF}">
      <dsp:nvSpPr>
        <dsp:cNvPr id="0" name=""/>
        <dsp:cNvSpPr/>
      </dsp:nvSpPr>
      <dsp:spPr>
        <a:xfrm>
          <a:off x="1395571" y="0"/>
          <a:ext cx="613105" cy="360716"/>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lv-LV" sz="1000" b="1" kern="1200" dirty="0"/>
            <a:t>Uz-</a:t>
          </a:r>
        </a:p>
        <a:p>
          <a:pPr marL="0" lvl="0" indent="0" algn="ctr" defTabSz="444500">
            <a:lnSpc>
              <a:spcPct val="90000"/>
            </a:lnSpc>
            <a:spcBef>
              <a:spcPct val="0"/>
            </a:spcBef>
            <a:spcAft>
              <a:spcPct val="35000"/>
            </a:spcAft>
            <a:buNone/>
          </a:pPr>
          <a:r>
            <a:rPr lang="lv-LV" sz="1000" b="1" kern="1200" dirty="0" err="1"/>
            <a:t>raudzība</a:t>
          </a:r>
          <a:endParaRPr lang="lv-LV" sz="1000" b="1" kern="1200" dirty="0"/>
        </a:p>
      </dsp:txBody>
      <dsp:txXfrm>
        <a:off x="1395571" y="0"/>
        <a:ext cx="613105" cy="360716"/>
      </dsp:txXfrm>
    </dsp:sp>
    <dsp:sp modelId="{437ACD30-B9B5-4551-B760-2DA855E27237}">
      <dsp:nvSpPr>
        <dsp:cNvPr id="0" name=""/>
        <dsp:cNvSpPr/>
      </dsp:nvSpPr>
      <dsp:spPr>
        <a:xfrm>
          <a:off x="1109380" y="341782"/>
          <a:ext cx="1226210" cy="360716"/>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pasākumi</a:t>
          </a:r>
        </a:p>
      </dsp:txBody>
      <dsp:txXfrm>
        <a:off x="1323967" y="341782"/>
        <a:ext cx="797036" cy="360716"/>
      </dsp:txXfrm>
    </dsp:sp>
    <dsp:sp modelId="{1034A649-FDAD-4E75-8658-4E42D1E7C0F3}">
      <dsp:nvSpPr>
        <dsp:cNvPr id="0" name=""/>
        <dsp:cNvSpPr/>
      </dsp:nvSpPr>
      <dsp:spPr>
        <a:xfrm>
          <a:off x="567136" y="693586"/>
          <a:ext cx="2377546" cy="537082"/>
        </a:xfrm>
        <a:prstGeom prst="trapezoid">
          <a:avLst>
            <a:gd name="adj" fmla="val 84984"/>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dirty="0"/>
            <a:t>Risku pārvaldība</a:t>
          </a:r>
        </a:p>
      </dsp:txBody>
      <dsp:txXfrm>
        <a:off x="983207" y="693586"/>
        <a:ext cx="1545405" cy="537082"/>
      </dsp:txXfrm>
    </dsp:sp>
    <dsp:sp modelId="{773AC921-9DE8-4E3E-9A58-851E374D8B1C}">
      <dsp:nvSpPr>
        <dsp:cNvPr id="0" name=""/>
        <dsp:cNvSpPr/>
      </dsp:nvSpPr>
      <dsp:spPr>
        <a:xfrm>
          <a:off x="372192" y="1228713"/>
          <a:ext cx="2752186" cy="360716"/>
        </a:xfrm>
        <a:prstGeom prst="trapezoid">
          <a:avLst>
            <a:gd name="adj" fmla="val 849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Kontroles vide</a:t>
          </a:r>
        </a:p>
      </dsp:txBody>
      <dsp:txXfrm>
        <a:off x="853824" y="1228713"/>
        <a:ext cx="1788921" cy="360716"/>
      </dsp:txXfrm>
    </dsp:sp>
    <dsp:sp modelId="{1ED11A35-FE46-447F-AE36-30A5CAFA6CE9}">
      <dsp:nvSpPr>
        <dsp:cNvPr id="0" name=""/>
        <dsp:cNvSpPr/>
      </dsp:nvSpPr>
      <dsp:spPr>
        <a:xfrm>
          <a:off x="0" y="1619233"/>
          <a:ext cx="3365292" cy="360716"/>
        </a:xfrm>
        <a:prstGeom prst="trapezoid">
          <a:avLst>
            <a:gd name="adj" fmla="val 84984"/>
          </a:avLst>
        </a:prstGeom>
        <a:solidFill>
          <a:srgbClr val="EE8A12"/>
        </a:solidFill>
        <a:ln w="15875"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Plānošana</a:t>
          </a:r>
        </a:p>
      </dsp:txBody>
      <dsp:txXfrm>
        <a:off x="588926" y="1619233"/>
        <a:ext cx="2187439" cy="36071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AA7DE8A7-3919-4EF5-8C94-0271580B920A}"/>
              </a:ext>
            </a:extLst>
          </p:cNvPr>
          <p:cNvPicPr>
            <a:picLocks noChangeAspect="1"/>
          </p:cNvPicPr>
          <p:nvPr userDrawn="1"/>
        </p:nvPicPr>
        <p:blipFill>
          <a:blip r:embed="rId2"/>
          <a:stretch>
            <a:fillRect/>
          </a:stretch>
        </p:blipFill>
        <p:spPr>
          <a:xfrm>
            <a:off x="0" y="11243"/>
            <a:ext cx="2280102" cy="185944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6/14/2019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lm.gov.lv/lv/es-finansejums/lm-istenotie-projekti/2007-2013-gad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tap.mk.gov.lv/valsts-parvaldes-politika/kvalitates-vadiba/Kvalitates-vadibas-modeli/" TargetMode="External"/><Relationship Id="rId2" Type="http://schemas.openxmlformats.org/officeDocument/2006/relationships/hyperlink" Target="http://lm.gov.lv/lv/es-finansejums/lm-istenotie-projekti/2007-2013-gads" TargetMode="External"/><Relationship Id="rId1" Type="http://schemas.openxmlformats.org/officeDocument/2006/relationships/slideLayout" Target="../slideLayouts/slideLayout2.xml"/><Relationship Id="rId5" Type="http://schemas.openxmlformats.org/officeDocument/2006/relationships/hyperlink" Target="http://tap.mk.gov.lv/file/files/aktuali/2013/vadlinijas.pdf" TargetMode="External"/><Relationship Id="rId4" Type="http://schemas.openxmlformats.org/officeDocument/2006/relationships/hyperlink" Target="https://equass.be/images/Documents/EQUASS2018/EQUASS-Principles-Criteria-and-Indicators.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C9BF-F92E-48CB-9132-5875995D01F8}"/>
              </a:ext>
            </a:extLst>
          </p:cNvPr>
          <p:cNvSpPr>
            <a:spLocks noGrp="1"/>
          </p:cNvSpPr>
          <p:nvPr>
            <p:ph type="ctrTitle"/>
          </p:nvPr>
        </p:nvSpPr>
        <p:spPr/>
        <p:txBody>
          <a:bodyPr/>
          <a:lstStyle/>
          <a:p>
            <a:pPr lvl="0" defTabSz="914400" eaLnBrk="0" fontAlgn="base" hangingPunct="0">
              <a:spcAft>
                <a:spcPct val="0"/>
              </a:spcAft>
            </a:pPr>
            <a:r>
              <a:rPr lang="lv-LV" altLang="lv-LV" sz="4000" b="1" dirty="0">
                <a:solidFill>
                  <a:srgbClr val="292929"/>
                </a:solidFill>
                <a:latin typeface="Century Gothic" panose="020B0502020202020204" pitchFamily="34" charset="0"/>
                <a:ea typeface="+mn-ea"/>
                <a:cs typeface="+mn-cs"/>
              </a:rPr>
              <a:t>Kā nodrošināt sociālo pakalpojumu kvalitāti</a:t>
            </a:r>
            <a:br>
              <a:rPr lang="en-US" altLang="lv-LV" sz="4000" b="1" dirty="0">
                <a:solidFill>
                  <a:srgbClr val="292929"/>
                </a:solidFill>
                <a:latin typeface="Century Gothic" panose="020B0502020202020204" pitchFamily="34" charset="0"/>
                <a:ea typeface="+mn-ea"/>
                <a:cs typeface="+mn-cs"/>
              </a:rPr>
            </a:br>
            <a:endParaRPr lang="lv-LV" dirty="0">
              <a:latin typeface="Century Gothic" panose="020B0502020202020204" pitchFamily="34" charset="0"/>
            </a:endParaRPr>
          </a:p>
        </p:txBody>
      </p:sp>
      <p:sp>
        <p:nvSpPr>
          <p:cNvPr id="3" name="Subtitle 2">
            <a:extLst>
              <a:ext uri="{FF2B5EF4-FFF2-40B4-BE49-F238E27FC236}">
                <a16:creationId xmlns:a16="http://schemas.microsoft.com/office/drawing/2014/main" id="{3F439A36-C664-41F8-8E1C-EFC43F9DE11C}"/>
              </a:ext>
            </a:extLst>
          </p:cNvPr>
          <p:cNvSpPr>
            <a:spLocks noGrp="1"/>
          </p:cNvSpPr>
          <p:nvPr>
            <p:ph type="subTitle" idx="1"/>
          </p:nvPr>
        </p:nvSpPr>
        <p:spPr/>
        <p:txBody>
          <a:bodyPr>
            <a:normAutofit/>
          </a:bodyPr>
          <a:lstStyle/>
          <a:p>
            <a:pPr algn="ctr"/>
            <a:r>
              <a:rPr lang="lv-LV" sz="2800" b="1" dirty="0"/>
              <a:t>Rīga, 2019.gada 12.jūnijs</a:t>
            </a:r>
          </a:p>
        </p:txBody>
      </p:sp>
      <p:pic>
        <p:nvPicPr>
          <p:cNvPr id="5" name="Picture 4">
            <a:extLst>
              <a:ext uri="{FF2B5EF4-FFF2-40B4-BE49-F238E27FC236}">
                <a16:creationId xmlns:a16="http://schemas.microsoft.com/office/drawing/2014/main" id="{2F5B024B-7E9E-418D-BE17-63D626D92338}"/>
              </a:ext>
            </a:extLst>
          </p:cNvPr>
          <p:cNvPicPr>
            <a:picLocks noChangeAspect="1"/>
          </p:cNvPicPr>
          <p:nvPr/>
        </p:nvPicPr>
        <p:blipFill>
          <a:blip r:embed="rId2"/>
          <a:stretch>
            <a:fillRect/>
          </a:stretch>
        </p:blipFill>
        <p:spPr>
          <a:xfrm>
            <a:off x="0" y="0"/>
            <a:ext cx="2276475" cy="1857375"/>
          </a:xfrm>
          <a:prstGeom prst="rect">
            <a:avLst/>
          </a:prstGeom>
        </p:spPr>
      </p:pic>
    </p:spTree>
    <p:extLst>
      <p:ext uri="{BB962C8B-B14F-4D97-AF65-F5344CB8AC3E}">
        <p14:creationId xmlns:p14="http://schemas.microsoft.com/office/powerpoint/2010/main" val="1727712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6657-EBD2-4F94-ABAA-CF45949FA376}"/>
              </a:ext>
            </a:extLst>
          </p:cNvPr>
          <p:cNvSpPr>
            <a:spLocks noGrp="1"/>
          </p:cNvSpPr>
          <p:nvPr>
            <p:ph type="title"/>
          </p:nvPr>
        </p:nvSpPr>
        <p:spPr/>
        <p:txBody>
          <a:bodyPr/>
          <a:lstStyle/>
          <a:p>
            <a:r>
              <a:rPr lang="lv-LV" dirty="0"/>
              <a:t>Kvalitātes jautājuma dažādie aspekti</a:t>
            </a:r>
          </a:p>
        </p:txBody>
      </p:sp>
      <p:pic>
        <p:nvPicPr>
          <p:cNvPr id="7" name="Content Placeholder 6">
            <a:extLst>
              <a:ext uri="{FF2B5EF4-FFF2-40B4-BE49-F238E27FC236}">
                <a16:creationId xmlns:a16="http://schemas.microsoft.com/office/drawing/2014/main" id="{5ACE4517-F912-482D-A9EF-440CE408FE4E}"/>
              </a:ext>
            </a:extLst>
          </p:cNvPr>
          <p:cNvPicPr>
            <a:picLocks noGrp="1" noChangeAspect="1"/>
          </p:cNvPicPr>
          <p:nvPr>
            <p:ph idx="1"/>
          </p:nvPr>
        </p:nvPicPr>
        <p:blipFill>
          <a:blip r:embed="rId2"/>
          <a:stretch>
            <a:fillRect/>
          </a:stretch>
        </p:blipFill>
        <p:spPr>
          <a:xfrm>
            <a:off x="2592235" y="2133600"/>
            <a:ext cx="8909355" cy="3778250"/>
          </a:xfrm>
          <a:prstGeom prst="rect">
            <a:avLst/>
          </a:prstGeom>
        </p:spPr>
      </p:pic>
      <p:sp>
        <p:nvSpPr>
          <p:cNvPr id="4" name="Isosceles Triangle 3">
            <a:extLst>
              <a:ext uri="{FF2B5EF4-FFF2-40B4-BE49-F238E27FC236}">
                <a16:creationId xmlns:a16="http://schemas.microsoft.com/office/drawing/2014/main" id="{7E804B2D-8666-4A28-B62A-20779CD5E340}"/>
              </a:ext>
            </a:extLst>
          </p:cNvPr>
          <p:cNvSpPr/>
          <p:nvPr/>
        </p:nvSpPr>
        <p:spPr>
          <a:xfrm>
            <a:off x="3701851" y="2376170"/>
            <a:ext cx="4968926" cy="36677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Pakalpojuma kvalitāte</a:t>
            </a:r>
          </a:p>
        </p:txBody>
      </p:sp>
      <p:sp>
        <p:nvSpPr>
          <p:cNvPr id="6" name="Rectangle 5">
            <a:extLst>
              <a:ext uri="{FF2B5EF4-FFF2-40B4-BE49-F238E27FC236}">
                <a16:creationId xmlns:a16="http://schemas.microsoft.com/office/drawing/2014/main" id="{7DB57B06-D5F6-482C-BFCC-DCE5208361F1}"/>
              </a:ext>
            </a:extLst>
          </p:cNvPr>
          <p:cNvSpPr/>
          <p:nvPr/>
        </p:nvSpPr>
        <p:spPr>
          <a:xfrm>
            <a:off x="8851403" y="5600700"/>
            <a:ext cx="2288937" cy="8229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Apmācības</a:t>
            </a:r>
          </a:p>
        </p:txBody>
      </p:sp>
      <p:sp>
        <p:nvSpPr>
          <p:cNvPr id="8" name="Rectangle 7">
            <a:extLst>
              <a:ext uri="{FF2B5EF4-FFF2-40B4-BE49-F238E27FC236}">
                <a16:creationId xmlns:a16="http://schemas.microsoft.com/office/drawing/2014/main" id="{09C97982-661E-47F5-A1BE-7BC3EE545899}"/>
              </a:ext>
            </a:extLst>
          </p:cNvPr>
          <p:cNvSpPr/>
          <p:nvPr/>
        </p:nvSpPr>
        <p:spPr>
          <a:xfrm>
            <a:off x="6482079" y="1559560"/>
            <a:ext cx="3298313" cy="10210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Cilvēki un pieredze</a:t>
            </a:r>
          </a:p>
        </p:txBody>
      </p:sp>
      <p:sp>
        <p:nvSpPr>
          <p:cNvPr id="9" name="Rectangle 8">
            <a:extLst>
              <a:ext uri="{FF2B5EF4-FFF2-40B4-BE49-F238E27FC236}">
                <a16:creationId xmlns:a16="http://schemas.microsoft.com/office/drawing/2014/main" id="{1A40A637-2C88-4E3C-BD02-3F769C0C6161}"/>
              </a:ext>
            </a:extLst>
          </p:cNvPr>
          <p:cNvSpPr/>
          <p:nvPr/>
        </p:nvSpPr>
        <p:spPr>
          <a:xfrm>
            <a:off x="1232288" y="5632450"/>
            <a:ext cx="2469563" cy="8229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a:solidFill>
                  <a:schemeClr val="tx1"/>
                </a:solidFill>
              </a:rPr>
              <a:t>Infrastruktūra</a:t>
            </a:r>
            <a:endParaRPr lang="lv-LV" sz="2800" b="1" dirty="0">
              <a:solidFill>
                <a:schemeClr val="tx1"/>
              </a:solidFill>
            </a:endParaRPr>
          </a:p>
        </p:txBody>
      </p:sp>
    </p:spTree>
    <p:extLst>
      <p:ext uri="{BB962C8B-B14F-4D97-AF65-F5344CB8AC3E}">
        <p14:creationId xmlns:p14="http://schemas.microsoft.com/office/powerpoint/2010/main" val="372759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6657-EBD2-4F94-ABAA-CF45949FA376}"/>
              </a:ext>
            </a:extLst>
          </p:cNvPr>
          <p:cNvSpPr>
            <a:spLocks noGrp="1"/>
          </p:cNvSpPr>
          <p:nvPr>
            <p:ph type="title"/>
          </p:nvPr>
        </p:nvSpPr>
        <p:spPr/>
        <p:txBody>
          <a:bodyPr/>
          <a:lstStyle/>
          <a:p>
            <a:r>
              <a:rPr lang="lv-LV" dirty="0"/>
              <a:t>Kvalitātes jautājuma dažādie aspekti</a:t>
            </a:r>
          </a:p>
        </p:txBody>
      </p:sp>
      <p:pic>
        <p:nvPicPr>
          <p:cNvPr id="7" name="Content Placeholder 6">
            <a:extLst>
              <a:ext uri="{FF2B5EF4-FFF2-40B4-BE49-F238E27FC236}">
                <a16:creationId xmlns:a16="http://schemas.microsoft.com/office/drawing/2014/main" id="{5ACE4517-F912-482D-A9EF-440CE408FE4E}"/>
              </a:ext>
            </a:extLst>
          </p:cNvPr>
          <p:cNvPicPr>
            <a:picLocks noGrp="1" noChangeAspect="1"/>
          </p:cNvPicPr>
          <p:nvPr>
            <p:ph idx="1"/>
          </p:nvPr>
        </p:nvPicPr>
        <p:blipFill>
          <a:blip r:embed="rId2"/>
          <a:stretch>
            <a:fillRect/>
          </a:stretch>
        </p:blipFill>
        <p:spPr>
          <a:xfrm>
            <a:off x="3157718" y="2257600"/>
            <a:ext cx="8909355" cy="3778250"/>
          </a:xfrm>
          <a:prstGeom prst="rect">
            <a:avLst/>
          </a:prstGeom>
        </p:spPr>
      </p:pic>
      <p:sp>
        <p:nvSpPr>
          <p:cNvPr id="4" name="Isosceles Triangle 3">
            <a:extLst>
              <a:ext uri="{FF2B5EF4-FFF2-40B4-BE49-F238E27FC236}">
                <a16:creationId xmlns:a16="http://schemas.microsoft.com/office/drawing/2014/main" id="{7E804B2D-8666-4A28-B62A-20779CD5E340}"/>
              </a:ext>
            </a:extLst>
          </p:cNvPr>
          <p:cNvSpPr/>
          <p:nvPr/>
        </p:nvSpPr>
        <p:spPr>
          <a:xfrm>
            <a:off x="3826124" y="2840450"/>
            <a:ext cx="5149552" cy="366141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Sociālo pakalpojumu kvalitāte</a:t>
            </a:r>
          </a:p>
        </p:txBody>
      </p:sp>
      <p:sp>
        <p:nvSpPr>
          <p:cNvPr id="6" name="Rectangle 5">
            <a:extLst>
              <a:ext uri="{FF2B5EF4-FFF2-40B4-BE49-F238E27FC236}">
                <a16:creationId xmlns:a16="http://schemas.microsoft.com/office/drawing/2014/main" id="{7DB57B06-D5F6-482C-BFCC-DCE5208361F1}"/>
              </a:ext>
            </a:extLst>
          </p:cNvPr>
          <p:cNvSpPr/>
          <p:nvPr/>
        </p:nvSpPr>
        <p:spPr>
          <a:xfrm>
            <a:off x="8719490" y="4695949"/>
            <a:ext cx="3157717" cy="128089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SPS pašnovērtējuma metodika, LM</a:t>
            </a:r>
          </a:p>
        </p:txBody>
      </p:sp>
      <p:sp>
        <p:nvSpPr>
          <p:cNvPr id="8" name="Rectangle 7">
            <a:extLst>
              <a:ext uri="{FF2B5EF4-FFF2-40B4-BE49-F238E27FC236}">
                <a16:creationId xmlns:a16="http://schemas.microsoft.com/office/drawing/2014/main" id="{09C97982-661E-47F5-A1BE-7BC3EE545899}"/>
              </a:ext>
            </a:extLst>
          </p:cNvPr>
          <p:cNvSpPr/>
          <p:nvPr/>
        </p:nvSpPr>
        <p:spPr>
          <a:xfrm>
            <a:off x="3957577" y="1767832"/>
            <a:ext cx="2443323" cy="979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Kvalitātes standarti</a:t>
            </a:r>
          </a:p>
        </p:txBody>
      </p:sp>
      <p:sp>
        <p:nvSpPr>
          <p:cNvPr id="9" name="Rectangle 8">
            <a:extLst>
              <a:ext uri="{FF2B5EF4-FFF2-40B4-BE49-F238E27FC236}">
                <a16:creationId xmlns:a16="http://schemas.microsoft.com/office/drawing/2014/main" id="{1A40A637-2C88-4E3C-BD02-3F769C0C6161}"/>
              </a:ext>
            </a:extLst>
          </p:cNvPr>
          <p:cNvSpPr/>
          <p:nvPr/>
        </p:nvSpPr>
        <p:spPr>
          <a:xfrm>
            <a:off x="-22474" y="5573935"/>
            <a:ext cx="3848598" cy="128089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MK noteikumi nr.338 «Prasības SPS»</a:t>
            </a:r>
          </a:p>
        </p:txBody>
      </p:sp>
    </p:spTree>
    <p:extLst>
      <p:ext uri="{BB962C8B-B14F-4D97-AF65-F5344CB8AC3E}">
        <p14:creationId xmlns:p14="http://schemas.microsoft.com/office/powerpoint/2010/main" val="423645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838413-8FEE-42EB-9C7C-63FC97E69B05}"/>
              </a:ext>
            </a:extLst>
          </p:cNvPr>
          <p:cNvSpPr>
            <a:spLocks noGrp="1"/>
          </p:cNvSpPr>
          <p:nvPr>
            <p:ph idx="1"/>
          </p:nvPr>
        </p:nvSpPr>
        <p:spPr>
          <a:xfrm>
            <a:off x="1633928" y="1298562"/>
            <a:ext cx="10558072" cy="5589086"/>
          </a:xfrm>
        </p:spPr>
        <p:txBody>
          <a:bodyPr>
            <a:normAutofit/>
          </a:bodyPr>
          <a:lstStyle/>
          <a:p>
            <a:pPr marL="0" indent="0">
              <a:buNone/>
            </a:pPr>
            <a:r>
              <a:rPr lang="lv-LV" sz="2000" dirty="0"/>
              <a:t>I. Vispārīgais jautājums        </a:t>
            </a:r>
            <a:r>
              <a:rPr lang="lv-LV" sz="2400" b="1" dirty="0"/>
              <a:t>II. Vispārīgās prasības SPS</a:t>
            </a:r>
          </a:p>
          <a:p>
            <a:pPr marL="0" indent="0">
              <a:buNone/>
            </a:pPr>
            <a:r>
              <a:rPr lang="lv-LV" sz="2000" dirty="0"/>
              <a:t>III. Prasības …. pašvaldību sociālajiem dienestiem     IV. Prasības …. sociālo aprūpi mājās    V Prasības bērnu ilgstošas SASRPS</a:t>
            </a:r>
          </a:p>
          <a:p>
            <a:pPr marL="0" indent="0">
              <a:buNone/>
            </a:pPr>
            <a:r>
              <a:rPr lang="lv-LV" sz="2400" b="1" dirty="0"/>
              <a:t>VI. Prasības pilngadīgu personu ilgstošas sociālās aprūpes un sociālās rehabilitācijas institūcijas pakalpojuma sniedzējiem</a:t>
            </a:r>
          </a:p>
          <a:p>
            <a:pPr marL="0" indent="0">
              <a:buNone/>
            </a:pPr>
            <a:r>
              <a:rPr lang="lv-LV" sz="2000" dirty="0"/>
              <a:t>VII. Prasības …. pusceļa mājas   VIII. Prasības ….. Pansijas X. Prasības … grupu mājas      XI. Prasības …. krīzes centra  …</a:t>
            </a:r>
          </a:p>
          <a:p>
            <a:pPr marL="0" indent="0">
              <a:buNone/>
            </a:pPr>
            <a:r>
              <a:rPr lang="lv-LV" sz="2000" dirty="0"/>
              <a:t>XV. Prasības … SR … cilvēku tirdzniecības upuriem … XXIV. Prasības  … patversmes … naktspatversmes XXV. Prasības … specializētās darbnīcas …</a:t>
            </a:r>
          </a:p>
          <a:p>
            <a:pPr marL="0" indent="0">
              <a:buNone/>
            </a:pPr>
            <a:r>
              <a:rPr lang="lv-LV" sz="2000" b="1" dirty="0"/>
              <a:t>…</a:t>
            </a:r>
          </a:p>
          <a:p>
            <a:pPr marL="0" indent="0">
              <a:buNone/>
            </a:pPr>
            <a:r>
              <a:rPr lang="lv-LV" sz="2000" dirty="0"/>
              <a:t>XXVII. Noslēguma jautājumi</a:t>
            </a:r>
          </a:p>
          <a:p>
            <a:pPr marL="0" indent="0">
              <a:buNone/>
            </a:pPr>
            <a:endParaRPr lang="lv-LV" b="1" dirty="0"/>
          </a:p>
          <a:p>
            <a:pPr marL="0" indent="0">
              <a:buNone/>
            </a:pPr>
            <a:endParaRPr lang="lv-LV" b="1" dirty="0"/>
          </a:p>
          <a:p>
            <a:endParaRPr lang="lv-LV" b="1" dirty="0"/>
          </a:p>
          <a:p>
            <a:endParaRPr lang="lv-LV" dirty="0"/>
          </a:p>
        </p:txBody>
      </p:sp>
      <p:pic>
        <p:nvPicPr>
          <p:cNvPr id="5" name="Picture 4">
            <a:extLst>
              <a:ext uri="{FF2B5EF4-FFF2-40B4-BE49-F238E27FC236}">
                <a16:creationId xmlns:a16="http://schemas.microsoft.com/office/drawing/2014/main" id="{0F945A6B-A5CB-4364-9BAB-DB53CB918978}"/>
              </a:ext>
            </a:extLst>
          </p:cNvPr>
          <p:cNvPicPr>
            <a:picLocks noChangeAspect="1"/>
          </p:cNvPicPr>
          <p:nvPr/>
        </p:nvPicPr>
        <p:blipFill>
          <a:blip r:embed="rId2"/>
          <a:stretch>
            <a:fillRect/>
          </a:stretch>
        </p:blipFill>
        <p:spPr>
          <a:xfrm>
            <a:off x="8401564" y="0"/>
            <a:ext cx="3993226" cy="1298561"/>
          </a:xfrm>
          <a:prstGeom prst="rect">
            <a:avLst/>
          </a:prstGeom>
        </p:spPr>
      </p:pic>
      <p:sp>
        <p:nvSpPr>
          <p:cNvPr id="8" name="Title 7">
            <a:extLst>
              <a:ext uri="{FF2B5EF4-FFF2-40B4-BE49-F238E27FC236}">
                <a16:creationId xmlns:a16="http://schemas.microsoft.com/office/drawing/2014/main" id="{5A8F8261-51A4-40B4-A5F9-E4EFE389CAA4}"/>
              </a:ext>
            </a:extLst>
          </p:cNvPr>
          <p:cNvSpPr>
            <a:spLocks noGrp="1"/>
          </p:cNvSpPr>
          <p:nvPr>
            <p:ph type="title"/>
          </p:nvPr>
        </p:nvSpPr>
        <p:spPr/>
        <p:txBody>
          <a:bodyPr/>
          <a:lstStyle/>
          <a:p>
            <a:endParaRPr lang="lv-LV"/>
          </a:p>
        </p:txBody>
      </p:sp>
    </p:spTree>
    <p:extLst>
      <p:ext uri="{BB962C8B-B14F-4D97-AF65-F5344CB8AC3E}">
        <p14:creationId xmlns:p14="http://schemas.microsoft.com/office/powerpoint/2010/main" val="877415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CB1B04-729E-4202-8FE2-9745615087ED}"/>
              </a:ext>
            </a:extLst>
          </p:cNvPr>
          <p:cNvSpPr>
            <a:spLocks noGrp="1"/>
          </p:cNvSpPr>
          <p:nvPr>
            <p:ph idx="1"/>
          </p:nvPr>
        </p:nvSpPr>
        <p:spPr>
          <a:xfrm>
            <a:off x="1548519" y="914400"/>
            <a:ext cx="9956093" cy="5943600"/>
          </a:xfrm>
        </p:spPr>
        <p:txBody>
          <a:bodyPr>
            <a:normAutofit/>
          </a:bodyPr>
          <a:lstStyle/>
          <a:p>
            <a:r>
              <a:rPr lang="lv-LV" sz="2600" b="1" dirty="0"/>
              <a:t>darbinieki ar atbilstošu izglītību</a:t>
            </a:r>
          </a:p>
          <a:p>
            <a:r>
              <a:rPr lang="lv-LV" sz="2600" b="1" dirty="0"/>
              <a:t>vienmērīga un racionāla darba uzdevumu sadale</a:t>
            </a:r>
          </a:p>
          <a:p>
            <a:r>
              <a:rPr lang="lv-LV" sz="2600" b="1" dirty="0"/>
              <a:t>darba kārtības un drošības noteikumi, iepazīstina ar tiem darbiniekus</a:t>
            </a:r>
          </a:p>
          <a:p>
            <a:r>
              <a:rPr lang="lv-LV" sz="2600" b="1" dirty="0"/>
              <a:t>pirmās palīdzības sniegšana klientiem</a:t>
            </a:r>
          </a:p>
          <a:p>
            <a:r>
              <a:rPr lang="lv-LV" sz="2600" b="1" dirty="0"/>
              <a:t>iekšējs pašnovērtējums par pakalpojumu kvalitāti un atbilstību normatīvajos aktos noteiktajām prasībām</a:t>
            </a:r>
          </a:p>
          <a:p>
            <a:r>
              <a:rPr lang="lv-LV" sz="2600" b="1" dirty="0"/>
              <a:t>publiski pieejama informācija - mērķi, uzdevumi, organizatoriskā struktūra, darba organizācija, sociālie pakalpojumi un to saņemšanas kārtība, cena un samaksas kārtība, kontaktinformācija saziņai</a:t>
            </a:r>
          </a:p>
          <a:p>
            <a:endParaRPr lang="lv-LV" dirty="0"/>
          </a:p>
          <a:p>
            <a:endParaRPr lang="lv-LV" dirty="0"/>
          </a:p>
          <a:p>
            <a:endParaRPr lang="lv-LV" dirty="0"/>
          </a:p>
        </p:txBody>
      </p:sp>
      <p:pic>
        <p:nvPicPr>
          <p:cNvPr id="4" name="Picture 3">
            <a:extLst>
              <a:ext uri="{FF2B5EF4-FFF2-40B4-BE49-F238E27FC236}">
                <a16:creationId xmlns:a16="http://schemas.microsoft.com/office/drawing/2014/main" id="{B75B3512-E62D-46B4-9438-90197ABC42F2}"/>
              </a:ext>
            </a:extLst>
          </p:cNvPr>
          <p:cNvPicPr>
            <a:picLocks noChangeAspect="1"/>
          </p:cNvPicPr>
          <p:nvPr/>
        </p:nvPicPr>
        <p:blipFill>
          <a:blip r:embed="rId2"/>
          <a:stretch>
            <a:fillRect/>
          </a:stretch>
        </p:blipFill>
        <p:spPr>
          <a:xfrm>
            <a:off x="8363666" y="-17241"/>
            <a:ext cx="3993226" cy="1298561"/>
          </a:xfrm>
          <a:prstGeom prst="rect">
            <a:avLst/>
          </a:prstGeom>
        </p:spPr>
      </p:pic>
      <p:pic>
        <p:nvPicPr>
          <p:cNvPr id="5" name="Picture 4">
            <a:extLst>
              <a:ext uri="{FF2B5EF4-FFF2-40B4-BE49-F238E27FC236}">
                <a16:creationId xmlns:a16="http://schemas.microsoft.com/office/drawing/2014/main" id="{C28DFF52-C5B4-40C3-B6D9-3546996A7D81}"/>
              </a:ext>
            </a:extLst>
          </p:cNvPr>
          <p:cNvPicPr>
            <a:picLocks noChangeAspect="1"/>
          </p:cNvPicPr>
          <p:nvPr/>
        </p:nvPicPr>
        <p:blipFill>
          <a:blip r:embed="rId3"/>
          <a:stretch>
            <a:fillRect/>
          </a:stretch>
        </p:blipFill>
        <p:spPr>
          <a:xfrm>
            <a:off x="1548519" y="161557"/>
            <a:ext cx="4889416" cy="975445"/>
          </a:xfrm>
          <a:prstGeom prst="rect">
            <a:avLst/>
          </a:prstGeom>
        </p:spPr>
      </p:pic>
    </p:spTree>
    <p:extLst>
      <p:ext uri="{BB962C8B-B14F-4D97-AF65-F5344CB8AC3E}">
        <p14:creationId xmlns:p14="http://schemas.microsoft.com/office/powerpoint/2010/main" val="4181316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58DE1-EB55-4426-B3C5-98DDCD61A74B}"/>
              </a:ext>
            </a:extLst>
          </p:cNvPr>
          <p:cNvSpPr>
            <a:spLocks noGrp="1"/>
          </p:cNvSpPr>
          <p:nvPr>
            <p:ph idx="1"/>
          </p:nvPr>
        </p:nvSpPr>
        <p:spPr>
          <a:xfrm>
            <a:off x="1978702" y="1244184"/>
            <a:ext cx="9968460" cy="5613817"/>
          </a:xfrm>
        </p:spPr>
        <p:txBody>
          <a:bodyPr>
            <a:normAutofit/>
          </a:bodyPr>
          <a:lstStyle/>
          <a:p>
            <a:r>
              <a:rPr lang="lv-LV" sz="2400" b="1" dirty="0"/>
              <a:t>klientu reģistrēšana, ar klientu saistītās informācijas iegūšana, lietošana un glabāšana atbilstoši prasībām</a:t>
            </a:r>
          </a:p>
          <a:p>
            <a:r>
              <a:rPr lang="lv-LV" sz="2400" b="1" dirty="0"/>
              <a:t>pakalpojumu satura un apjoma plānošana un nodrošināšana atbilstoši klienta vajadzībām, skaidrojumi,  klienta ģimenes vai mājsaimniecības locekļu iesaistīšana</a:t>
            </a:r>
          </a:p>
          <a:p>
            <a:r>
              <a:rPr lang="lv-LV" sz="2400" b="1" dirty="0"/>
              <a:t>klienta privātās dzīves neaizskaramība</a:t>
            </a:r>
          </a:p>
          <a:p>
            <a:r>
              <a:rPr lang="lv-LV" sz="2400" b="1" dirty="0"/>
              <a:t>ētikas principi un darbība klienta interesēs</a:t>
            </a:r>
          </a:p>
          <a:p>
            <a:r>
              <a:rPr lang="lv-LV" sz="2400" b="1" dirty="0"/>
              <a:t>ziņu sniegšana tiesībaizsardzības institūcijām atbilstoši kompetencei</a:t>
            </a:r>
          </a:p>
          <a:p>
            <a:r>
              <a:rPr lang="lv-LV" sz="2400" b="1" dirty="0" err="1"/>
              <a:t>multidisciplināro</a:t>
            </a:r>
            <a:r>
              <a:rPr lang="lv-LV" sz="2400" b="1" dirty="0"/>
              <a:t> un starpnozaru sadarbības principu piemērošana</a:t>
            </a:r>
          </a:p>
          <a:p>
            <a:endParaRPr lang="lv-LV" dirty="0"/>
          </a:p>
        </p:txBody>
      </p:sp>
      <p:pic>
        <p:nvPicPr>
          <p:cNvPr id="4" name="Picture 3">
            <a:extLst>
              <a:ext uri="{FF2B5EF4-FFF2-40B4-BE49-F238E27FC236}">
                <a16:creationId xmlns:a16="http://schemas.microsoft.com/office/drawing/2014/main" id="{6FEC72DA-F07C-4550-99AC-3782E7E0ADDE}"/>
              </a:ext>
            </a:extLst>
          </p:cNvPr>
          <p:cNvPicPr>
            <a:picLocks noChangeAspect="1"/>
          </p:cNvPicPr>
          <p:nvPr/>
        </p:nvPicPr>
        <p:blipFill>
          <a:blip r:embed="rId2"/>
          <a:stretch>
            <a:fillRect/>
          </a:stretch>
        </p:blipFill>
        <p:spPr>
          <a:xfrm>
            <a:off x="8291635" y="0"/>
            <a:ext cx="3993226" cy="1298561"/>
          </a:xfrm>
          <a:prstGeom prst="rect">
            <a:avLst/>
          </a:prstGeom>
        </p:spPr>
      </p:pic>
      <p:pic>
        <p:nvPicPr>
          <p:cNvPr id="5" name="Picture 4">
            <a:extLst>
              <a:ext uri="{FF2B5EF4-FFF2-40B4-BE49-F238E27FC236}">
                <a16:creationId xmlns:a16="http://schemas.microsoft.com/office/drawing/2014/main" id="{678F5357-32B5-4B54-BEE7-F73CEFDC0F18}"/>
              </a:ext>
            </a:extLst>
          </p:cNvPr>
          <p:cNvPicPr>
            <a:picLocks noChangeAspect="1"/>
          </p:cNvPicPr>
          <p:nvPr/>
        </p:nvPicPr>
        <p:blipFill>
          <a:blip r:embed="rId3"/>
          <a:stretch>
            <a:fillRect/>
          </a:stretch>
        </p:blipFill>
        <p:spPr>
          <a:xfrm>
            <a:off x="1657600" y="323116"/>
            <a:ext cx="4889416" cy="975445"/>
          </a:xfrm>
          <a:prstGeom prst="rect">
            <a:avLst/>
          </a:prstGeom>
        </p:spPr>
      </p:pic>
    </p:spTree>
    <p:extLst>
      <p:ext uri="{BB962C8B-B14F-4D97-AF65-F5344CB8AC3E}">
        <p14:creationId xmlns:p14="http://schemas.microsoft.com/office/powerpoint/2010/main" val="2999471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B86482-7365-48DE-BB5B-71295624A750}"/>
              </a:ext>
            </a:extLst>
          </p:cNvPr>
          <p:cNvSpPr>
            <a:spLocks noGrp="1"/>
          </p:cNvSpPr>
          <p:nvPr>
            <p:ph idx="1"/>
          </p:nvPr>
        </p:nvSpPr>
        <p:spPr>
          <a:xfrm>
            <a:off x="2143593" y="1828800"/>
            <a:ext cx="9368853" cy="4916774"/>
          </a:xfrm>
        </p:spPr>
        <p:txBody>
          <a:bodyPr>
            <a:normAutofit/>
          </a:bodyPr>
          <a:lstStyle/>
          <a:p>
            <a:r>
              <a:rPr lang="lv-LV" sz="2400" b="1" dirty="0"/>
              <a:t>nosaka klienta sociālās problēmas, kuras tiks risinātas</a:t>
            </a:r>
          </a:p>
          <a:p>
            <a:r>
              <a:rPr lang="lv-LV" sz="2400" b="1" dirty="0"/>
              <a:t>izstrādā individuālo SR vai SA plānu</a:t>
            </a:r>
          </a:p>
          <a:p>
            <a:r>
              <a:rPr lang="lv-LV" sz="2400" b="1" dirty="0"/>
              <a:t>ne retāk kā reizi 12 mēnešos un pēc attiecīgā SP sniegšanas beigām novērtē izmaiņas un rezultātus</a:t>
            </a:r>
          </a:p>
          <a:p>
            <a:r>
              <a:rPr lang="lv-LV" sz="2400" b="1" dirty="0"/>
              <a:t>veido klienta lietu (satura prasības noteiktas!)</a:t>
            </a:r>
          </a:p>
          <a:p>
            <a:r>
              <a:rPr lang="lv-LV" sz="2400" b="1" dirty="0"/>
              <a:t>darbiniekiem - regulāra profesionālās kompetences pilnveide (apmācības, </a:t>
            </a:r>
            <a:r>
              <a:rPr lang="lv-LV" sz="2400" b="1" dirty="0" err="1"/>
              <a:t>supervīzija</a:t>
            </a:r>
            <a:r>
              <a:rPr lang="lv-LV" sz="2400" b="1" dirty="0"/>
              <a:t>)</a:t>
            </a:r>
          </a:p>
          <a:p>
            <a:r>
              <a:rPr lang="lv-LV" sz="2400" b="1" dirty="0"/>
              <a:t>piemērotas telpas un vide SP sniegšanai</a:t>
            </a:r>
          </a:p>
        </p:txBody>
      </p:sp>
      <p:pic>
        <p:nvPicPr>
          <p:cNvPr id="4" name="Picture 3">
            <a:extLst>
              <a:ext uri="{FF2B5EF4-FFF2-40B4-BE49-F238E27FC236}">
                <a16:creationId xmlns:a16="http://schemas.microsoft.com/office/drawing/2014/main" id="{0AEE8B5F-5FB2-4C94-8DDD-FFCEA452F1F9}"/>
              </a:ext>
            </a:extLst>
          </p:cNvPr>
          <p:cNvPicPr>
            <a:picLocks noChangeAspect="1"/>
          </p:cNvPicPr>
          <p:nvPr/>
        </p:nvPicPr>
        <p:blipFill>
          <a:blip r:embed="rId2"/>
          <a:stretch>
            <a:fillRect/>
          </a:stretch>
        </p:blipFill>
        <p:spPr>
          <a:xfrm>
            <a:off x="8291635" y="0"/>
            <a:ext cx="3993226" cy="1298561"/>
          </a:xfrm>
          <a:prstGeom prst="rect">
            <a:avLst/>
          </a:prstGeom>
        </p:spPr>
      </p:pic>
      <p:pic>
        <p:nvPicPr>
          <p:cNvPr id="5" name="Picture 4">
            <a:extLst>
              <a:ext uri="{FF2B5EF4-FFF2-40B4-BE49-F238E27FC236}">
                <a16:creationId xmlns:a16="http://schemas.microsoft.com/office/drawing/2014/main" id="{C3AA2078-49F3-458A-8772-9D6EA4097CCA}"/>
              </a:ext>
            </a:extLst>
          </p:cNvPr>
          <p:cNvPicPr>
            <a:picLocks noChangeAspect="1"/>
          </p:cNvPicPr>
          <p:nvPr/>
        </p:nvPicPr>
        <p:blipFill>
          <a:blip r:embed="rId3"/>
          <a:stretch>
            <a:fillRect/>
          </a:stretch>
        </p:blipFill>
        <p:spPr>
          <a:xfrm>
            <a:off x="1938603" y="323116"/>
            <a:ext cx="4889416" cy="975445"/>
          </a:xfrm>
          <a:prstGeom prst="rect">
            <a:avLst/>
          </a:prstGeom>
        </p:spPr>
      </p:pic>
    </p:spTree>
    <p:extLst>
      <p:ext uri="{BB962C8B-B14F-4D97-AF65-F5344CB8AC3E}">
        <p14:creationId xmlns:p14="http://schemas.microsoft.com/office/powerpoint/2010/main" val="481905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68F50B-9CC1-4A52-A3BB-EDA01B858604}"/>
              </a:ext>
            </a:extLst>
          </p:cNvPr>
          <p:cNvPicPr>
            <a:picLocks noChangeAspect="1"/>
          </p:cNvPicPr>
          <p:nvPr/>
        </p:nvPicPr>
        <p:blipFill>
          <a:blip r:embed="rId2"/>
          <a:stretch>
            <a:fillRect/>
          </a:stretch>
        </p:blipFill>
        <p:spPr>
          <a:xfrm>
            <a:off x="8341603" y="0"/>
            <a:ext cx="3993226" cy="1298561"/>
          </a:xfrm>
          <a:prstGeom prst="rect">
            <a:avLst/>
          </a:prstGeom>
        </p:spPr>
      </p:pic>
      <p:sp>
        <p:nvSpPr>
          <p:cNvPr id="2" name="Title 1">
            <a:extLst>
              <a:ext uri="{FF2B5EF4-FFF2-40B4-BE49-F238E27FC236}">
                <a16:creationId xmlns:a16="http://schemas.microsoft.com/office/drawing/2014/main" id="{7F447381-D288-4E56-B567-9F42D1E4CF9E}"/>
              </a:ext>
            </a:extLst>
          </p:cNvPr>
          <p:cNvSpPr>
            <a:spLocks noGrp="1"/>
          </p:cNvSpPr>
          <p:nvPr>
            <p:ph type="title"/>
          </p:nvPr>
        </p:nvSpPr>
        <p:spPr>
          <a:xfrm>
            <a:off x="1993692" y="344773"/>
            <a:ext cx="4751882" cy="953787"/>
          </a:xfrm>
        </p:spPr>
        <p:txBody>
          <a:bodyPr/>
          <a:lstStyle/>
          <a:p>
            <a:r>
              <a:rPr lang="lv-LV" dirty="0"/>
              <a:t>Specifiskās prasības</a:t>
            </a:r>
          </a:p>
        </p:txBody>
      </p:sp>
      <p:sp>
        <p:nvSpPr>
          <p:cNvPr id="3" name="Content Placeholder 2">
            <a:extLst>
              <a:ext uri="{FF2B5EF4-FFF2-40B4-BE49-F238E27FC236}">
                <a16:creationId xmlns:a16="http://schemas.microsoft.com/office/drawing/2014/main" id="{CEDEBEC7-1FEA-4F13-9B54-68501C164F42}"/>
              </a:ext>
            </a:extLst>
          </p:cNvPr>
          <p:cNvSpPr>
            <a:spLocks noGrp="1"/>
          </p:cNvSpPr>
          <p:nvPr>
            <p:ph idx="1"/>
          </p:nvPr>
        </p:nvSpPr>
        <p:spPr>
          <a:xfrm>
            <a:off x="1633928" y="1298560"/>
            <a:ext cx="10073390" cy="5432023"/>
          </a:xfrm>
        </p:spPr>
        <p:txBody>
          <a:bodyPr>
            <a:normAutofit fontScale="92500" lnSpcReduction="10000"/>
          </a:bodyPr>
          <a:lstStyle/>
          <a:p>
            <a:r>
              <a:rPr lang="lv-LV" sz="2000" b="1" dirty="0"/>
              <a:t>Iesaista sociālo darbinieku, sociālo aprūpētāju, sociālo rehabilitētāju un aprūpētāju</a:t>
            </a:r>
          </a:p>
          <a:p>
            <a:r>
              <a:rPr lang="lv-LV" sz="2000" b="1" dirty="0"/>
              <a:t>Var iesaistīt ārstniecības personas</a:t>
            </a:r>
          </a:p>
          <a:p>
            <a:r>
              <a:rPr lang="lv-LV" sz="2000" b="1" dirty="0"/>
              <a:t>Nodrošina:</a:t>
            </a:r>
          </a:p>
          <a:p>
            <a:pPr lvl="1"/>
            <a:r>
              <a:rPr lang="lv-LV" sz="2000" b="1" dirty="0"/>
              <a:t>diennakts uzraudzību un individuālu atbalstu</a:t>
            </a:r>
          </a:p>
          <a:p>
            <a:pPr lvl="1"/>
            <a:r>
              <a:rPr lang="lv-LV" sz="2000" b="1" dirty="0"/>
              <a:t>palīdzību pašaprūpē vai ķermeņa aprūpē</a:t>
            </a:r>
          </a:p>
          <a:p>
            <a:pPr lvl="1"/>
            <a:r>
              <a:rPr lang="lv-LV" sz="2000" b="1" dirty="0"/>
              <a:t>kognitīvo spēju uzturēšanu vai attīstīšanu</a:t>
            </a:r>
          </a:p>
          <a:p>
            <a:pPr lvl="1"/>
            <a:r>
              <a:rPr lang="lv-LV" sz="2000" b="1" dirty="0"/>
              <a:t>prasmju un kustību attīstību veicinošas nodarbības</a:t>
            </a:r>
          </a:p>
          <a:p>
            <a:pPr lvl="1"/>
            <a:r>
              <a:rPr lang="lv-LV" sz="2000" b="1" dirty="0"/>
              <a:t>brīvā laika aktivitātes un </a:t>
            </a:r>
            <a:r>
              <a:rPr lang="lv-LV" sz="2000" b="1" dirty="0" err="1"/>
              <a:t>relaksējošas</a:t>
            </a:r>
            <a:r>
              <a:rPr lang="lv-LV" sz="2000" b="1" dirty="0"/>
              <a:t> nodarbības</a:t>
            </a:r>
          </a:p>
          <a:p>
            <a:pPr lvl="1"/>
            <a:r>
              <a:rPr lang="lv-LV" sz="2000" b="1" dirty="0"/>
              <a:t>pastaigas svaigā gaisā</a:t>
            </a:r>
          </a:p>
          <a:p>
            <a:pPr lvl="1"/>
            <a:r>
              <a:rPr lang="lv-LV" sz="2000" b="1" dirty="0"/>
              <a:t>klientu informēšanas un izglītošanas pasākumus</a:t>
            </a:r>
          </a:p>
          <a:p>
            <a:pPr lvl="1"/>
            <a:r>
              <a:rPr lang="lv-LV" sz="2000" b="1" dirty="0"/>
              <a:t>sociālā darba speciālistu konsultācijas</a:t>
            </a:r>
          </a:p>
          <a:p>
            <a:pPr lvl="1"/>
            <a:r>
              <a:rPr lang="lv-LV" sz="2000" b="1" dirty="0"/>
              <a:t>darba prasmju saglabāšanu, atjaunošanu vai apgūšanu personām darbspējas vecumā</a:t>
            </a:r>
          </a:p>
          <a:p>
            <a:endParaRPr lang="lv-LV" dirty="0"/>
          </a:p>
        </p:txBody>
      </p:sp>
    </p:spTree>
    <p:extLst>
      <p:ext uri="{BB962C8B-B14F-4D97-AF65-F5344CB8AC3E}">
        <p14:creationId xmlns:p14="http://schemas.microsoft.com/office/powerpoint/2010/main" val="310610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65DDD-BDD5-4D39-AFE1-624D773ABD6A}"/>
              </a:ext>
            </a:extLst>
          </p:cNvPr>
          <p:cNvSpPr>
            <a:spLocks noGrp="1"/>
          </p:cNvSpPr>
          <p:nvPr>
            <p:ph idx="1"/>
          </p:nvPr>
        </p:nvSpPr>
        <p:spPr>
          <a:xfrm>
            <a:off x="2443397" y="1298561"/>
            <a:ext cx="9188969" cy="5267131"/>
          </a:xfrm>
        </p:spPr>
        <p:txBody>
          <a:bodyPr>
            <a:normAutofit/>
          </a:bodyPr>
          <a:lstStyle/>
          <a:p>
            <a:r>
              <a:rPr lang="lv-LV" sz="2400" b="1" dirty="0"/>
              <a:t>Nodrošina:</a:t>
            </a:r>
          </a:p>
          <a:p>
            <a:pPr lvl="1"/>
            <a:r>
              <a:rPr lang="lv-LV" sz="2400" b="1" dirty="0"/>
              <a:t>apģērbu un apavus individuālai lietošanai</a:t>
            </a:r>
          </a:p>
          <a:p>
            <a:pPr lvl="1"/>
            <a:r>
              <a:rPr lang="lv-LV" sz="2400" b="1" dirty="0"/>
              <a:t>mīksto inventāru, higiēnas un mazgāšanas līdzekļus</a:t>
            </a:r>
          </a:p>
          <a:p>
            <a:pPr lvl="1"/>
            <a:r>
              <a:rPr lang="lv-LV" sz="2400" b="1" dirty="0"/>
              <a:t>ēdināšanu vismaz četras reizes dienā</a:t>
            </a:r>
          </a:p>
          <a:p>
            <a:pPr lvl="1"/>
            <a:r>
              <a:rPr lang="lv-LV" sz="2400" b="1" dirty="0"/>
              <a:t>tehniskos palīglīdzekļus</a:t>
            </a:r>
          </a:p>
          <a:p>
            <a:pPr lvl="1"/>
            <a:r>
              <a:rPr lang="lv-LV" sz="2400" b="1" dirty="0"/>
              <a:t>apstākļus saturīgai laika pavadīšanai iestādē</a:t>
            </a:r>
          </a:p>
          <a:p>
            <a:pPr lvl="1"/>
            <a:r>
              <a:rPr lang="lv-LV" sz="2400" b="1" dirty="0"/>
              <a:t>iespēju apmeklēt kultūras un sporta nodarbības un pasākumus, kā arī iesaistīties sabiedriskajās aktivitātēs ārpus iestādes</a:t>
            </a:r>
          </a:p>
          <a:p>
            <a:pPr lvl="1"/>
            <a:r>
              <a:rPr lang="lv-LV" sz="2400" b="1" dirty="0"/>
              <a:t>iespēju tikties ar draugiem, ģimenes locekļiem un radiniekiem</a:t>
            </a:r>
          </a:p>
          <a:p>
            <a:endParaRPr lang="lv-LV" dirty="0"/>
          </a:p>
        </p:txBody>
      </p:sp>
      <p:pic>
        <p:nvPicPr>
          <p:cNvPr id="4" name="Picture 3">
            <a:extLst>
              <a:ext uri="{FF2B5EF4-FFF2-40B4-BE49-F238E27FC236}">
                <a16:creationId xmlns:a16="http://schemas.microsoft.com/office/drawing/2014/main" id="{621E7A48-39F2-4E46-8055-A079DE603891}"/>
              </a:ext>
            </a:extLst>
          </p:cNvPr>
          <p:cNvPicPr>
            <a:picLocks noChangeAspect="1"/>
          </p:cNvPicPr>
          <p:nvPr/>
        </p:nvPicPr>
        <p:blipFill>
          <a:blip r:embed="rId2"/>
          <a:stretch>
            <a:fillRect/>
          </a:stretch>
        </p:blipFill>
        <p:spPr>
          <a:xfrm>
            <a:off x="1513293" y="99808"/>
            <a:ext cx="4938188" cy="1048603"/>
          </a:xfrm>
          <a:prstGeom prst="rect">
            <a:avLst/>
          </a:prstGeom>
        </p:spPr>
      </p:pic>
      <p:pic>
        <p:nvPicPr>
          <p:cNvPr id="5" name="Picture 4">
            <a:extLst>
              <a:ext uri="{FF2B5EF4-FFF2-40B4-BE49-F238E27FC236}">
                <a16:creationId xmlns:a16="http://schemas.microsoft.com/office/drawing/2014/main" id="{26C2189F-FCC6-449C-BA24-36464B07E22E}"/>
              </a:ext>
            </a:extLst>
          </p:cNvPr>
          <p:cNvPicPr>
            <a:picLocks noChangeAspect="1"/>
          </p:cNvPicPr>
          <p:nvPr/>
        </p:nvPicPr>
        <p:blipFill>
          <a:blip r:embed="rId3"/>
          <a:stretch>
            <a:fillRect/>
          </a:stretch>
        </p:blipFill>
        <p:spPr>
          <a:xfrm>
            <a:off x="8311623" y="0"/>
            <a:ext cx="3993226" cy="1298561"/>
          </a:xfrm>
          <a:prstGeom prst="rect">
            <a:avLst/>
          </a:prstGeom>
        </p:spPr>
      </p:pic>
    </p:spTree>
    <p:extLst>
      <p:ext uri="{BB962C8B-B14F-4D97-AF65-F5344CB8AC3E}">
        <p14:creationId xmlns:p14="http://schemas.microsoft.com/office/powerpoint/2010/main" val="3504500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7315-814F-4DA9-929E-6DDC1570BAA6}"/>
              </a:ext>
            </a:extLst>
          </p:cNvPr>
          <p:cNvSpPr>
            <a:spLocks noGrp="1"/>
          </p:cNvSpPr>
          <p:nvPr>
            <p:ph type="title"/>
          </p:nvPr>
        </p:nvSpPr>
        <p:spPr>
          <a:xfrm>
            <a:off x="764499" y="1493155"/>
            <a:ext cx="10934986" cy="515527"/>
          </a:xfrm>
        </p:spPr>
        <p:txBody>
          <a:bodyPr>
            <a:normAutofit fontScale="90000"/>
          </a:bodyPr>
          <a:lstStyle/>
          <a:p>
            <a:r>
              <a:rPr lang="lv-LV" sz="2700" dirty="0">
                <a:solidFill>
                  <a:schemeClr val="tx1"/>
                </a:solidFill>
                <a:hlinkClick r:id="rId2">
                  <a:extLst>
                    <a:ext uri="{A12FA001-AC4F-418D-AE19-62706E023703}">
                      <ahyp:hlinkClr xmlns:ahyp="http://schemas.microsoft.com/office/drawing/2018/hyperlinkcolor" val="tx"/>
                    </a:ext>
                  </a:extLst>
                </a:hlinkClick>
              </a:rPr>
              <a:t>http://lm.gov.lv/lv/es-finansejums/lm-istenotie-projekti/2007-2013-gads</a:t>
            </a:r>
            <a:br>
              <a:rPr lang="lv-LV" b="1" dirty="0">
                <a:solidFill>
                  <a:schemeClr val="tx1"/>
                </a:solidFill>
              </a:rPr>
            </a:br>
            <a:endParaRPr lang="lv-LV" dirty="0"/>
          </a:p>
        </p:txBody>
      </p:sp>
      <p:sp>
        <p:nvSpPr>
          <p:cNvPr id="3" name="Content Placeholder 2">
            <a:extLst>
              <a:ext uri="{FF2B5EF4-FFF2-40B4-BE49-F238E27FC236}">
                <a16:creationId xmlns:a16="http://schemas.microsoft.com/office/drawing/2014/main" id="{084E0258-B711-46ED-8C56-E56CDA289031}"/>
              </a:ext>
            </a:extLst>
          </p:cNvPr>
          <p:cNvSpPr>
            <a:spLocks noGrp="1"/>
          </p:cNvSpPr>
          <p:nvPr>
            <p:ph idx="1"/>
          </p:nvPr>
        </p:nvSpPr>
        <p:spPr>
          <a:xfrm>
            <a:off x="2323475" y="2133600"/>
            <a:ext cx="9181137" cy="4462072"/>
          </a:xfrm>
        </p:spPr>
        <p:txBody>
          <a:bodyPr>
            <a:normAutofit/>
          </a:bodyPr>
          <a:lstStyle/>
          <a:p>
            <a:r>
              <a:rPr lang="lv-LV" sz="3600" dirty="0"/>
              <a:t>Metodikas ievads</a:t>
            </a:r>
          </a:p>
          <a:p>
            <a:r>
              <a:rPr lang="lv-LV" sz="3600" dirty="0"/>
              <a:t>Priekšnosacījumu kritēriji</a:t>
            </a:r>
          </a:p>
          <a:p>
            <a:r>
              <a:rPr lang="lv-LV" sz="3600" dirty="0"/>
              <a:t>Priekšnosacījumu kritēriju skaidrojums</a:t>
            </a:r>
          </a:p>
          <a:p>
            <a:r>
              <a:rPr lang="lv-LV" sz="3600" dirty="0"/>
              <a:t>Rezultāti, rādītāji un to piemēri</a:t>
            </a:r>
          </a:p>
          <a:p>
            <a:r>
              <a:rPr lang="lv-LV" sz="3600" dirty="0"/>
              <a:t>Izmantoto terminu skaidrojums</a:t>
            </a:r>
          </a:p>
          <a:p>
            <a:r>
              <a:rPr lang="lv-LV" sz="3600" dirty="0"/>
              <a:t>Veidlapas</a:t>
            </a:r>
          </a:p>
          <a:p>
            <a:endParaRPr lang="lv-LV" dirty="0"/>
          </a:p>
        </p:txBody>
      </p:sp>
      <p:sp>
        <p:nvSpPr>
          <p:cNvPr id="5" name="Rectangle 4">
            <a:extLst>
              <a:ext uri="{FF2B5EF4-FFF2-40B4-BE49-F238E27FC236}">
                <a16:creationId xmlns:a16="http://schemas.microsoft.com/office/drawing/2014/main" id="{BC9F8A58-2DED-43C0-84D8-EA5AEDE1F06A}"/>
              </a:ext>
            </a:extLst>
          </p:cNvPr>
          <p:cNvSpPr/>
          <p:nvPr/>
        </p:nvSpPr>
        <p:spPr>
          <a:xfrm>
            <a:off x="9034283" y="-16335"/>
            <a:ext cx="3157717" cy="128089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SPS pašnovērtējuma metodika, LM</a:t>
            </a:r>
          </a:p>
        </p:txBody>
      </p:sp>
    </p:spTree>
    <p:extLst>
      <p:ext uri="{BB962C8B-B14F-4D97-AF65-F5344CB8AC3E}">
        <p14:creationId xmlns:p14="http://schemas.microsoft.com/office/powerpoint/2010/main" val="2215018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275778-C17D-48ED-90CB-A33E0E2A9253}"/>
              </a:ext>
            </a:extLst>
          </p:cNvPr>
          <p:cNvSpPr txBox="1">
            <a:spLocks/>
          </p:cNvSpPr>
          <p:nvPr/>
        </p:nvSpPr>
        <p:spPr>
          <a:xfrm>
            <a:off x="1903751" y="1858781"/>
            <a:ext cx="9871022" cy="432062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lv-LV" sz="2400" b="1" dirty="0">
                <a:solidFill>
                  <a:schemeClr val="tx1"/>
                </a:solidFill>
              </a:rPr>
            </a:br>
            <a:endParaRPr lang="lv-LV" sz="2400" dirty="0"/>
          </a:p>
        </p:txBody>
      </p:sp>
      <p:graphicFrame>
        <p:nvGraphicFramePr>
          <p:cNvPr id="9" name="Object 5">
            <a:extLst>
              <a:ext uri="{FF2B5EF4-FFF2-40B4-BE49-F238E27FC236}">
                <a16:creationId xmlns:a16="http://schemas.microsoft.com/office/drawing/2014/main" id="{8774F354-F2C6-4B49-8581-32AD7037BE98}"/>
              </a:ext>
            </a:extLst>
          </p:cNvPr>
          <p:cNvGraphicFramePr>
            <a:graphicFrameLocks noChangeAspect="1"/>
          </p:cNvGraphicFramePr>
          <p:nvPr>
            <p:extLst>
              <p:ext uri="{D42A27DB-BD31-4B8C-83A1-F6EECF244321}">
                <p14:modId xmlns:p14="http://schemas.microsoft.com/office/powerpoint/2010/main" val="1795406710"/>
              </p:ext>
            </p:extLst>
          </p:nvPr>
        </p:nvGraphicFramePr>
        <p:xfrm>
          <a:off x="1903751" y="43765"/>
          <a:ext cx="9030889" cy="6770469"/>
        </p:xfrm>
        <a:graphic>
          <a:graphicData uri="http://schemas.openxmlformats.org/presentationml/2006/ole">
            <mc:AlternateContent xmlns:mc="http://schemas.openxmlformats.org/markup-compatibility/2006">
              <mc:Choice xmlns:v="urn:schemas-microsoft-com:vml" Requires="v">
                <p:oleObj spid="_x0000_s1118" name="Slide" r:id="rId3" imgW="2453655" imgH="1839392" progId="PowerPoint.Slide.8">
                  <p:embed/>
                </p:oleObj>
              </mc:Choice>
              <mc:Fallback>
                <p:oleObj name="Slide" r:id="rId3" imgW="2453655" imgH="1839392" progId="PowerPoint.Slide.8">
                  <p:embed/>
                  <p:pic>
                    <p:nvPicPr>
                      <p:cNvPr id="14340" name="Object 5">
                        <a:extLst>
                          <a:ext uri="{FF2B5EF4-FFF2-40B4-BE49-F238E27FC236}">
                            <a16:creationId xmlns:a16="http://schemas.microsoft.com/office/drawing/2014/main" id="{68B7C4C8-2959-4C70-BEF5-9391A73E7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751" y="43765"/>
                        <a:ext cx="9030889" cy="6770469"/>
                      </a:xfrm>
                      <a:prstGeom prst="rect">
                        <a:avLst/>
                      </a:prstGeom>
                      <a:noFill/>
                      <a:ln>
                        <a:noFill/>
                      </a:ln>
                    </p:spPr>
                  </p:pic>
                </p:oleObj>
              </mc:Fallback>
            </mc:AlternateContent>
          </a:graphicData>
        </a:graphic>
      </p:graphicFrame>
      <p:sp>
        <p:nvSpPr>
          <p:cNvPr id="10" name="Title 9">
            <a:extLst>
              <a:ext uri="{FF2B5EF4-FFF2-40B4-BE49-F238E27FC236}">
                <a16:creationId xmlns:a16="http://schemas.microsoft.com/office/drawing/2014/main" id="{BDFFBBFF-A870-4B31-869E-DA649C7310A6}"/>
              </a:ext>
            </a:extLst>
          </p:cNvPr>
          <p:cNvSpPr>
            <a:spLocks noGrp="1"/>
          </p:cNvSpPr>
          <p:nvPr>
            <p:ph type="title"/>
          </p:nvPr>
        </p:nvSpPr>
        <p:spPr/>
        <p:txBody>
          <a:bodyPr/>
          <a:lstStyle/>
          <a:p>
            <a:endParaRPr lang="lv-LV" dirty="0"/>
          </a:p>
        </p:txBody>
      </p:sp>
      <p:sp>
        <p:nvSpPr>
          <p:cNvPr id="12" name="Content Placeholder 11">
            <a:extLst>
              <a:ext uri="{FF2B5EF4-FFF2-40B4-BE49-F238E27FC236}">
                <a16:creationId xmlns:a16="http://schemas.microsoft.com/office/drawing/2014/main" id="{84A7A731-A70A-4868-B5B0-7B9A3FEA749E}"/>
              </a:ext>
            </a:extLst>
          </p:cNvPr>
          <p:cNvSpPr>
            <a:spLocks noGrp="1"/>
          </p:cNvSpPr>
          <p:nvPr>
            <p:ph idx="1"/>
          </p:nvPr>
        </p:nvSpPr>
        <p:spPr/>
        <p:txBody>
          <a:bodyPr/>
          <a:lstStyle/>
          <a:p>
            <a:endParaRPr lang="lv-LV" dirty="0"/>
          </a:p>
        </p:txBody>
      </p:sp>
    </p:spTree>
    <p:extLst>
      <p:ext uri="{BB962C8B-B14F-4D97-AF65-F5344CB8AC3E}">
        <p14:creationId xmlns:p14="http://schemas.microsoft.com/office/powerpoint/2010/main" val="372182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0299-8839-4D93-9E7A-6A480CD999F1}"/>
              </a:ext>
            </a:extLst>
          </p:cNvPr>
          <p:cNvSpPr>
            <a:spLocks noGrp="1"/>
          </p:cNvSpPr>
          <p:nvPr>
            <p:ph type="title"/>
          </p:nvPr>
        </p:nvSpPr>
        <p:spPr>
          <a:xfrm>
            <a:off x="2353270" y="0"/>
            <a:ext cx="8911687" cy="874906"/>
          </a:xfrm>
        </p:spPr>
        <p:txBody>
          <a:bodyPr>
            <a:normAutofit/>
          </a:bodyPr>
          <a:lstStyle/>
          <a:p>
            <a:r>
              <a:rPr lang="lv-LV" altLang="lv-LV" dirty="0">
                <a:solidFill>
                  <a:srgbClr val="000000"/>
                </a:solidFill>
                <a:latin typeface="+mn-lt"/>
              </a:rPr>
              <a:t>Semināra tēmas jeb kā strādāsim</a:t>
            </a:r>
            <a:endParaRPr lang="lv-LV" dirty="0">
              <a:latin typeface="+mn-lt"/>
            </a:endParaRPr>
          </a:p>
        </p:txBody>
      </p:sp>
      <p:graphicFrame>
        <p:nvGraphicFramePr>
          <p:cNvPr id="6" name="Content Placeholder 5">
            <a:extLst>
              <a:ext uri="{FF2B5EF4-FFF2-40B4-BE49-F238E27FC236}">
                <a16:creationId xmlns:a16="http://schemas.microsoft.com/office/drawing/2014/main" id="{4355F740-9908-4CBC-914F-43D54F4347A8}"/>
              </a:ext>
            </a:extLst>
          </p:cNvPr>
          <p:cNvGraphicFramePr>
            <a:graphicFrameLocks noGrp="1"/>
          </p:cNvGraphicFramePr>
          <p:nvPr>
            <p:ph idx="1"/>
            <p:extLst>
              <p:ext uri="{D42A27DB-BD31-4B8C-83A1-F6EECF244321}">
                <p14:modId xmlns:p14="http://schemas.microsoft.com/office/powerpoint/2010/main" val="2489175604"/>
              </p:ext>
            </p:extLst>
          </p:nvPr>
        </p:nvGraphicFramePr>
        <p:xfrm>
          <a:off x="927043" y="749508"/>
          <a:ext cx="11107711" cy="5724227"/>
        </p:xfrm>
        <a:graphic>
          <a:graphicData uri="http://schemas.openxmlformats.org/drawingml/2006/table">
            <a:tbl>
              <a:tblPr firstRow="1" bandRow="1">
                <a:tableStyleId>{5C22544A-7EE6-4342-B048-85BDC9FD1C3A}</a:tableStyleId>
              </a:tblPr>
              <a:tblGrid>
                <a:gridCol w="1534718">
                  <a:extLst>
                    <a:ext uri="{9D8B030D-6E8A-4147-A177-3AD203B41FA5}">
                      <a16:colId xmlns:a16="http://schemas.microsoft.com/office/drawing/2014/main" val="3554099462"/>
                    </a:ext>
                  </a:extLst>
                </a:gridCol>
                <a:gridCol w="6722117">
                  <a:extLst>
                    <a:ext uri="{9D8B030D-6E8A-4147-A177-3AD203B41FA5}">
                      <a16:colId xmlns:a16="http://schemas.microsoft.com/office/drawing/2014/main" val="2523611852"/>
                    </a:ext>
                  </a:extLst>
                </a:gridCol>
                <a:gridCol w="2850876">
                  <a:extLst>
                    <a:ext uri="{9D8B030D-6E8A-4147-A177-3AD203B41FA5}">
                      <a16:colId xmlns:a16="http://schemas.microsoft.com/office/drawing/2014/main" val="1042288380"/>
                    </a:ext>
                  </a:extLst>
                </a:gridCol>
              </a:tblGrid>
              <a:tr h="465769">
                <a:tc>
                  <a:txBody>
                    <a:bodyPr/>
                    <a:lstStyle/>
                    <a:p>
                      <a:r>
                        <a:rPr lang="lv-LV" dirty="0"/>
                        <a:t>10.40-11.00</a:t>
                      </a:r>
                    </a:p>
                  </a:txBody>
                  <a:tcPr/>
                </a:tc>
                <a:tc>
                  <a:txBody>
                    <a:bodyPr/>
                    <a:lstStyle/>
                    <a:p>
                      <a:r>
                        <a:rPr lang="lv-LV" dirty="0"/>
                        <a:t>Kvalitātes jautājuma dažādie aspekti</a:t>
                      </a:r>
                    </a:p>
                  </a:txBody>
                  <a:tcPr/>
                </a:tc>
                <a:tc>
                  <a:txBody>
                    <a:bodyPr/>
                    <a:lstStyle/>
                    <a:p>
                      <a:r>
                        <a:rPr lang="lv-LV" dirty="0" err="1"/>
                        <a:t>A.Rieba</a:t>
                      </a:r>
                      <a:endParaRPr lang="lv-LV" dirty="0"/>
                    </a:p>
                  </a:txBody>
                  <a:tcPr/>
                </a:tc>
                <a:extLst>
                  <a:ext uri="{0D108BD9-81ED-4DB2-BD59-A6C34878D82A}">
                    <a16:rowId xmlns:a16="http://schemas.microsoft.com/office/drawing/2014/main" val="3488121514"/>
                  </a:ext>
                </a:extLst>
              </a:tr>
              <a:tr h="463098">
                <a:tc>
                  <a:txBody>
                    <a:bodyPr/>
                    <a:lstStyle/>
                    <a:p>
                      <a:r>
                        <a:rPr lang="lv-LV" dirty="0"/>
                        <a:t>11.00-11.35</a:t>
                      </a:r>
                    </a:p>
                  </a:txBody>
                  <a:tcPr/>
                </a:tc>
                <a:tc>
                  <a:txBody>
                    <a:bodyPr/>
                    <a:lstStyle/>
                    <a:p>
                      <a:r>
                        <a:rPr lang="lv-LV" dirty="0"/>
                        <a:t>Riski un risku pārvaldība</a:t>
                      </a:r>
                    </a:p>
                  </a:txBody>
                  <a:tcPr/>
                </a:tc>
                <a:tc>
                  <a:txBody>
                    <a:bodyPr/>
                    <a:lstStyle/>
                    <a:p>
                      <a:r>
                        <a:rPr lang="lv-LV" dirty="0" err="1"/>
                        <a:t>S.Rudoviča</a:t>
                      </a:r>
                      <a:r>
                        <a:rPr lang="lv-LV" dirty="0"/>
                        <a:t>, </a:t>
                      </a:r>
                      <a:r>
                        <a:rPr lang="lv-LV" dirty="0" err="1"/>
                        <a:t>A.Rieba</a:t>
                      </a:r>
                      <a:endParaRPr lang="lv-LV" dirty="0"/>
                    </a:p>
                  </a:txBody>
                  <a:tcPr/>
                </a:tc>
                <a:extLst>
                  <a:ext uri="{0D108BD9-81ED-4DB2-BD59-A6C34878D82A}">
                    <a16:rowId xmlns:a16="http://schemas.microsoft.com/office/drawing/2014/main" val="3802240647"/>
                  </a:ext>
                </a:extLst>
              </a:tr>
              <a:tr h="502775">
                <a:tc>
                  <a:txBody>
                    <a:bodyPr/>
                    <a:lstStyle/>
                    <a:p>
                      <a:r>
                        <a:rPr lang="lv-LV" dirty="0"/>
                        <a:t>11.35-11.55</a:t>
                      </a:r>
                    </a:p>
                  </a:txBody>
                  <a:tcPr/>
                </a:tc>
                <a:tc>
                  <a:txBody>
                    <a:bodyPr/>
                    <a:lstStyle/>
                    <a:p>
                      <a:r>
                        <a:rPr lang="lv-LV" dirty="0"/>
                        <a:t>Iestādes normatīvie akti un procesu shēmas</a:t>
                      </a:r>
                    </a:p>
                  </a:txBody>
                  <a:tcPr/>
                </a:tc>
                <a:tc>
                  <a:txBody>
                    <a:bodyPr/>
                    <a:lstStyle/>
                    <a:p>
                      <a:r>
                        <a:rPr lang="lv-LV" dirty="0" err="1"/>
                        <a:t>E.Kisele</a:t>
                      </a:r>
                      <a:endParaRPr lang="lv-LV" dirty="0"/>
                    </a:p>
                  </a:txBody>
                  <a:tcPr/>
                </a:tc>
                <a:extLst>
                  <a:ext uri="{0D108BD9-81ED-4DB2-BD59-A6C34878D82A}">
                    <a16:rowId xmlns:a16="http://schemas.microsoft.com/office/drawing/2014/main" val="2240533934"/>
                  </a:ext>
                </a:extLst>
              </a:tr>
              <a:tr h="431267">
                <a:tc>
                  <a:txBody>
                    <a:bodyPr/>
                    <a:lstStyle/>
                    <a:p>
                      <a:r>
                        <a:rPr lang="lv-LV" i="1" dirty="0"/>
                        <a:t>12.00-13.00</a:t>
                      </a:r>
                    </a:p>
                  </a:txBody>
                  <a:tcPr/>
                </a:tc>
                <a:tc>
                  <a:txBody>
                    <a:bodyPr/>
                    <a:lstStyle/>
                    <a:p>
                      <a:r>
                        <a:rPr lang="lv-LV" i="1" dirty="0"/>
                        <a:t>Pusdienu pārtraukums</a:t>
                      </a:r>
                    </a:p>
                  </a:txBody>
                  <a:tcPr/>
                </a:tc>
                <a:tc>
                  <a:txBody>
                    <a:bodyPr/>
                    <a:lstStyle/>
                    <a:p>
                      <a:endParaRPr lang="lv-LV" dirty="0"/>
                    </a:p>
                  </a:txBody>
                  <a:tcPr/>
                </a:tc>
                <a:extLst>
                  <a:ext uri="{0D108BD9-81ED-4DB2-BD59-A6C34878D82A}">
                    <a16:rowId xmlns:a16="http://schemas.microsoft.com/office/drawing/2014/main" val="2653540657"/>
                  </a:ext>
                </a:extLst>
              </a:tr>
              <a:tr h="483019">
                <a:tc>
                  <a:txBody>
                    <a:bodyPr/>
                    <a:lstStyle/>
                    <a:p>
                      <a:r>
                        <a:rPr lang="lv-LV" dirty="0"/>
                        <a:t>13.00-13.20</a:t>
                      </a:r>
                    </a:p>
                  </a:txBody>
                  <a:tcPr/>
                </a:tc>
                <a:tc>
                  <a:txBody>
                    <a:bodyPr/>
                    <a:lstStyle/>
                    <a:p>
                      <a:r>
                        <a:rPr lang="lv-LV" dirty="0" err="1"/>
                        <a:t>Postulārā</a:t>
                      </a:r>
                      <a:r>
                        <a:rPr lang="lv-LV" dirty="0"/>
                        <a:t> režīma plāni, klientu pozicionēšanas uzraudzība</a:t>
                      </a:r>
                    </a:p>
                  </a:txBody>
                  <a:tcPr/>
                </a:tc>
                <a:tc>
                  <a:txBody>
                    <a:bodyPr/>
                    <a:lstStyle/>
                    <a:p>
                      <a:r>
                        <a:rPr lang="lv-LV" dirty="0" err="1"/>
                        <a:t>I.Zajončkovska</a:t>
                      </a:r>
                      <a:endParaRPr lang="lv-LV" dirty="0"/>
                    </a:p>
                  </a:txBody>
                  <a:tcPr/>
                </a:tc>
                <a:extLst>
                  <a:ext uri="{0D108BD9-81ED-4DB2-BD59-A6C34878D82A}">
                    <a16:rowId xmlns:a16="http://schemas.microsoft.com/office/drawing/2014/main" val="1360835894"/>
                  </a:ext>
                </a:extLst>
              </a:tr>
              <a:tr h="552023">
                <a:tc>
                  <a:txBody>
                    <a:bodyPr/>
                    <a:lstStyle/>
                    <a:p>
                      <a:r>
                        <a:rPr lang="lv-LV" dirty="0"/>
                        <a:t>13.20-14.00</a:t>
                      </a:r>
                    </a:p>
                  </a:txBody>
                  <a:tcPr/>
                </a:tc>
                <a:tc>
                  <a:txBody>
                    <a:bodyPr/>
                    <a:lstStyle/>
                    <a:p>
                      <a:r>
                        <a:rPr lang="lv-LV" dirty="0"/>
                        <a:t>Diskusija mazās grupās par tēmu "Risku pārvaldība"</a:t>
                      </a:r>
                    </a:p>
                  </a:txBody>
                  <a:tcPr/>
                </a:tc>
                <a:tc>
                  <a:txBody>
                    <a:bodyPr/>
                    <a:lstStyle/>
                    <a:p>
                      <a:endParaRPr lang="lv-LV" dirty="0"/>
                    </a:p>
                  </a:txBody>
                  <a:tcPr/>
                </a:tc>
                <a:extLst>
                  <a:ext uri="{0D108BD9-81ED-4DB2-BD59-A6C34878D82A}">
                    <a16:rowId xmlns:a16="http://schemas.microsoft.com/office/drawing/2014/main" val="2370889130"/>
                  </a:ext>
                </a:extLst>
              </a:tr>
              <a:tr h="500271">
                <a:tc>
                  <a:txBody>
                    <a:bodyPr/>
                    <a:lstStyle/>
                    <a:p>
                      <a:r>
                        <a:rPr lang="lv-LV" dirty="0"/>
                        <a:t>14.00-14.20</a:t>
                      </a:r>
                    </a:p>
                  </a:txBody>
                  <a:tcPr/>
                </a:tc>
                <a:tc>
                  <a:txBody>
                    <a:bodyPr/>
                    <a:lstStyle/>
                    <a:p>
                      <a:r>
                        <a:rPr lang="lv-LV" dirty="0"/>
                        <a:t>Sociālā rehabilitācija institūcijā</a:t>
                      </a:r>
                    </a:p>
                  </a:txBody>
                  <a:tcPr/>
                </a:tc>
                <a:tc>
                  <a:txBody>
                    <a:bodyPr/>
                    <a:lstStyle/>
                    <a:p>
                      <a:r>
                        <a:rPr lang="lv-LV" dirty="0" err="1"/>
                        <a:t>S.Rudoviča</a:t>
                      </a:r>
                      <a:endParaRPr lang="lv-LV" dirty="0"/>
                    </a:p>
                  </a:txBody>
                  <a:tcPr/>
                </a:tc>
                <a:extLst>
                  <a:ext uri="{0D108BD9-81ED-4DB2-BD59-A6C34878D82A}">
                    <a16:rowId xmlns:a16="http://schemas.microsoft.com/office/drawing/2014/main" val="3374926669"/>
                  </a:ext>
                </a:extLst>
              </a:tr>
              <a:tr h="420917">
                <a:tc>
                  <a:txBody>
                    <a:bodyPr/>
                    <a:lstStyle/>
                    <a:p>
                      <a:r>
                        <a:rPr lang="lv-LV" dirty="0"/>
                        <a:t>14.20-14.40</a:t>
                      </a:r>
                    </a:p>
                  </a:txBody>
                  <a:tcPr/>
                </a:tc>
                <a:tc>
                  <a:txBody>
                    <a:bodyPr/>
                    <a:lstStyle/>
                    <a:p>
                      <a:pPr algn="l" fontAlgn="t"/>
                      <a:r>
                        <a:rPr lang="lv-LV" sz="1800" b="0" i="0" u="none" strike="noStrike" dirty="0">
                          <a:solidFill>
                            <a:srgbClr val="000000"/>
                          </a:solidFill>
                          <a:effectLst/>
                          <a:latin typeface="Century Gothic" panose="020B0502020202020204" pitchFamily="34" charset="0"/>
                        </a:rPr>
                        <a:t>Klientu aktivitātes ikdienā</a:t>
                      </a:r>
                    </a:p>
                  </a:txBody>
                  <a:tcPr marL="9525" marR="9525" marT="9525" marB="0"/>
                </a:tc>
                <a:tc>
                  <a:txBody>
                    <a:bodyPr/>
                    <a:lstStyle/>
                    <a:p>
                      <a:pPr algn="l" fontAlgn="t"/>
                      <a:r>
                        <a:rPr lang="lv-LV" sz="1800" b="0" i="0" u="none" strike="noStrike" dirty="0" err="1">
                          <a:solidFill>
                            <a:srgbClr val="000000"/>
                          </a:solidFill>
                          <a:effectLst/>
                          <a:latin typeface="Century Gothic" panose="020B0502020202020204" pitchFamily="34" charset="0"/>
                        </a:rPr>
                        <a:t>I.Neripa</a:t>
                      </a:r>
                      <a:endParaRPr lang="lv-LV" sz="1800" b="0" i="0" u="none" strike="noStrike" dirty="0">
                        <a:solidFill>
                          <a:srgbClr val="000000"/>
                        </a:solidFill>
                        <a:effectLst/>
                        <a:latin typeface="Century Gothic" panose="020B0502020202020204" pitchFamily="34" charset="0"/>
                      </a:endParaRPr>
                    </a:p>
                  </a:txBody>
                  <a:tcPr marL="9525" marR="9525" marT="9525" marB="0"/>
                </a:tc>
                <a:extLst>
                  <a:ext uri="{0D108BD9-81ED-4DB2-BD59-A6C34878D82A}">
                    <a16:rowId xmlns:a16="http://schemas.microsoft.com/office/drawing/2014/main" val="112756558"/>
                  </a:ext>
                </a:extLst>
              </a:tr>
              <a:tr h="420917">
                <a:tc>
                  <a:txBody>
                    <a:bodyPr/>
                    <a:lstStyle/>
                    <a:p>
                      <a:r>
                        <a:rPr lang="lv-LV" dirty="0"/>
                        <a:t>14.40-15.00</a:t>
                      </a:r>
                    </a:p>
                  </a:txBody>
                  <a:tcPr/>
                </a:tc>
                <a:tc>
                  <a:txBody>
                    <a:bodyPr/>
                    <a:lstStyle/>
                    <a:p>
                      <a:pPr algn="l" fontAlgn="t"/>
                      <a:r>
                        <a:rPr lang="lv-LV" sz="1800" b="0" i="0" u="none" strike="noStrike" dirty="0">
                          <a:solidFill>
                            <a:srgbClr val="000000"/>
                          </a:solidFill>
                          <a:effectLst/>
                          <a:latin typeface="Century Gothic" panose="020B0502020202020204" pitchFamily="34" charset="0"/>
                        </a:rPr>
                        <a:t>Pauze savstarpējām sarunām, informācijas apmaiņai</a:t>
                      </a:r>
                    </a:p>
                  </a:txBody>
                  <a:tcPr marL="9525" marR="9525" marT="9525" marB="0"/>
                </a:tc>
                <a:tc>
                  <a:txBody>
                    <a:bodyPr/>
                    <a:lstStyle/>
                    <a:p>
                      <a:pPr algn="l" fontAlgn="t"/>
                      <a:endParaRPr lang="lv-LV" sz="1800" b="0" i="0" u="none" strike="noStrike" dirty="0">
                        <a:solidFill>
                          <a:srgbClr val="000000"/>
                        </a:solidFill>
                        <a:effectLst/>
                        <a:latin typeface="Century Gothic" panose="020B0502020202020204" pitchFamily="34" charset="0"/>
                      </a:endParaRPr>
                    </a:p>
                  </a:txBody>
                  <a:tcPr marL="9525" marR="9525" marT="9525" marB="0"/>
                </a:tc>
                <a:extLst>
                  <a:ext uri="{0D108BD9-81ED-4DB2-BD59-A6C34878D82A}">
                    <a16:rowId xmlns:a16="http://schemas.microsoft.com/office/drawing/2014/main" val="3246647476"/>
                  </a:ext>
                </a:extLst>
              </a:tr>
              <a:tr h="420917">
                <a:tc>
                  <a:txBody>
                    <a:bodyPr/>
                    <a:lstStyle/>
                    <a:p>
                      <a:r>
                        <a:rPr lang="lv-LV" dirty="0"/>
                        <a:t>15.00-15.20</a:t>
                      </a:r>
                    </a:p>
                  </a:txBody>
                  <a:tcPr/>
                </a:tc>
                <a:tc>
                  <a:txBody>
                    <a:bodyPr/>
                    <a:lstStyle/>
                    <a:p>
                      <a:pPr algn="l" fontAlgn="t"/>
                      <a:r>
                        <a:rPr lang="lv-LV" sz="1800" b="0" i="0" u="none" strike="noStrike" dirty="0">
                          <a:solidFill>
                            <a:srgbClr val="000000"/>
                          </a:solidFill>
                          <a:effectLst/>
                          <a:latin typeface="Century Gothic" panose="020B0502020202020204" pitchFamily="34" charset="0"/>
                        </a:rPr>
                        <a:t>Informācija un saziņa  kā resurss </a:t>
                      </a:r>
                    </a:p>
                  </a:txBody>
                  <a:tcPr marL="9525" marR="9525" marT="9525" marB="0"/>
                </a:tc>
                <a:tc>
                  <a:txBody>
                    <a:bodyPr/>
                    <a:lstStyle/>
                    <a:p>
                      <a:pPr algn="l" fontAlgn="t"/>
                      <a:r>
                        <a:rPr lang="lv-LV" sz="1800" b="0" i="0" u="none" strike="noStrike" dirty="0" err="1">
                          <a:solidFill>
                            <a:srgbClr val="000000"/>
                          </a:solidFill>
                          <a:effectLst/>
                          <a:latin typeface="Century Gothic" panose="020B0502020202020204" pitchFamily="34" charset="0"/>
                        </a:rPr>
                        <a:t>S.Rudoviča</a:t>
                      </a:r>
                      <a:endParaRPr lang="lv-LV" sz="1800" b="0" i="0" u="none" strike="noStrike" dirty="0">
                        <a:solidFill>
                          <a:srgbClr val="000000"/>
                        </a:solidFill>
                        <a:effectLst/>
                        <a:latin typeface="Century Gothic" panose="020B0502020202020204" pitchFamily="34" charset="0"/>
                      </a:endParaRPr>
                    </a:p>
                  </a:txBody>
                  <a:tcPr marL="9525" marR="9525" marT="9525" marB="0"/>
                </a:tc>
                <a:extLst>
                  <a:ext uri="{0D108BD9-81ED-4DB2-BD59-A6C34878D82A}">
                    <a16:rowId xmlns:a16="http://schemas.microsoft.com/office/drawing/2014/main" val="1866375751"/>
                  </a:ext>
                </a:extLst>
              </a:tr>
              <a:tr h="420917">
                <a:tc>
                  <a:txBody>
                    <a:bodyPr/>
                    <a:lstStyle/>
                    <a:p>
                      <a:r>
                        <a:rPr lang="lv-LV" dirty="0"/>
                        <a:t>15.20-15.40</a:t>
                      </a:r>
                    </a:p>
                  </a:txBody>
                  <a:tcPr/>
                </a:tc>
                <a:tc>
                  <a:txBody>
                    <a:bodyPr/>
                    <a:lstStyle/>
                    <a:p>
                      <a:r>
                        <a:rPr lang="lv-LV" dirty="0"/>
                        <a:t>Līdera loma kvalitātes vadības procesā</a:t>
                      </a:r>
                    </a:p>
                  </a:txBody>
                  <a:tcPr marL="9525" marR="9525" marT="9525" marB="0"/>
                </a:tc>
                <a:tc>
                  <a:txBody>
                    <a:bodyPr/>
                    <a:lstStyle/>
                    <a:p>
                      <a:pPr algn="l" fontAlgn="t"/>
                      <a:r>
                        <a:rPr lang="lv-LV" sz="1800" b="0" i="0" u="none" strike="noStrike" dirty="0" err="1">
                          <a:solidFill>
                            <a:srgbClr val="000000"/>
                          </a:solidFill>
                          <a:effectLst/>
                          <a:latin typeface="Century Gothic" panose="020B0502020202020204" pitchFamily="34" charset="0"/>
                        </a:rPr>
                        <a:t>A.Rieba</a:t>
                      </a:r>
                      <a:endParaRPr lang="lv-LV" sz="1800" b="0" i="0" u="none" strike="noStrike" dirty="0">
                        <a:solidFill>
                          <a:srgbClr val="000000"/>
                        </a:solidFill>
                        <a:effectLst/>
                        <a:latin typeface="Century Gothic" panose="020B0502020202020204" pitchFamily="34" charset="0"/>
                      </a:endParaRPr>
                    </a:p>
                  </a:txBody>
                  <a:tcPr marL="9525" marR="9525" marT="9525" marB="0"/>
                </a:tc>
                <a:extLst>
                  <a:ext uri="{0D108BD9-81ED-4DB2-BD59-A6C34878D82A}">
                    <a16:rowId xmlns:a16="http://schemas.microsoft.com/office/drawing/2014/main" val="4130186631"/>
                  </a:ext>
                </a:extLst>
              </a:tr>
              <a:tr h="642337">
                <a:tc>
                  <a:txBody>
                    <a:bodyPr/>
                    <a:lstStyle/>
                    <a:p>
                      <a:r>
                        <a:rPr lang="lv-LV" dirty="0"/>
                        <a:t>14.40-16.00</a:t>
                      </a:r>
                    </a:p>
                  </a:txBody>
                  <a:tcPr/>
                </a:tc>
                <a:tc>
                  <a:txBody>
                    <a:bodyPr/>
                    <a:lstStyle/>
                    <a:p>
                      <a:pPr algn="l" fontAlgn="t"/>
                      <a:r>
                        <a:rPr lang="lv-LV" sz="1800" b="0" i="0" u="none" strike="noStrike" dirty="0">
                          <a:solidFill>
                            <a:srgbClr val="000000"/>
                          </a:solidFill>
                          <a:effectLst/>
                          <a:latin typeface="Century Gothic" panose="020B0502020202020204" pitchFamily="34" charset="0"/>
                        </a:rPr>
                        <a:t>Jautājumi, diskusija</a:t>
                      </a:r>
                    </a:p>
                    <a:p>
                      <a:pPr algn="l" fontAlgn="t"/>
                      <a:r>
                        <a:rPr lang="lv-LV" sz="1800" b="0" i="0" u="none" strike="noStrike" dirty="0">
                          <a:solidFill>
                            <a:srgbClr val="000000"/>
                          </a:solidFill>
                          <a:effectLst/>
                          <a:latin typeface="Century Gothic" panose="020B0502020202020204" pitchFamily="34" charset="0"/>
                        </a:rPr>
                        <a:t>Noslēgums un apliecinājumu izsniegšana</a:t>
                      </a:r>
                    </a:p>
                  </a:txBody>
                  <a:tcPr marL="9525" marR="9525" marT="9525" marB="0"/>
                </a:tc>
                <a:tc>
                  <a:txBody>
                    <a:bodyPr/>
                    <a:lstStyle/>
                    <a:p>
                      <a:pPr algn="l" fontAlgn="t"/>
                      <a:endParaRPr lang="lv-LV" sz="1800" b="0" i="0" u="none" strike="noStrike" dirty="0">
                        <a:solidFill>
                          <a:srgbClr val="000000"/>
                        </a:solidFill>
                        <a:effectLst/>
                        <a:latin typeface="Century Gothic" panose="020B0502020202020204" pitchFamily="34" charset="0"/>
                      </a:endParaRPr>
                    </a:p>
                  </a:txBody>
                  <a:tcPr marL="9525" marR="9525" marT="9525" marB="0"/>
                </a:tc>
                <a:extLst>
                  <a:ext uri="{0D108BD9-81ED-4DB2-BD59-A6C34878D82A}">
                    <a16:rowId xmlns:a16="http://schemas.microsoft.com/office/drawing/2014/main" val="2442852984"/>
                  </a:ext>
                </a:extLst>
              </a:tr>
            </a:tbl>
          </a:graphicData>
        </a:graphic>
      </p:graphicFrame>
    </p:spTree>
    <p:extLst>
      <p:ext uri="{BB962C8B-B14F-4D97-AF65-F5344CB8AC3E}">
        <p14:creationId xmlns:p14="http://schemas.microsoft.com/office/powerpoint/2010/main" val="2371728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1D87D-F14B-49DF-8428-C93546A64C3B}"/>
              </a:ext>
            </a:extLst>
          </p:cNvPr>
          <p:cNvSpPr>
            <a:spLocks noGrp="1"/>
          </p:cNvSpPr>
          <p:nvPr>
            <p:ph idx="1"/>
          </p:nvPr>
        </p:nvSpPr>
        <p:spPr>
          <a:xfrm>
            <a:off x="1663908" y="914401"/>
            <a:ext cx="9840704" cy="4996822"/>
          </a:xfrm>
        </p:spPr>
        <p:txBody>
          <a:bodyPr>
            <a:normAutofit fontScale="92500" lnSpcReduction="20000"/>
          </a:bodyPr>
          <a:lstStyle/>
          <a:p>
            <a:pPr marL="0" indent="0">
              <a:buNone/>
            </a:pPr>
            <a:r>
              <a:rPr lang="lv-LV" sz="4000" b="1" dirty="0"/>
              <a:t>Kritērijs</a:t>
            </a:r>
          </a:p>
          <a:p>
            <a:endParaRPr lang="lv-LV" sz="4000" b="1" dirty="0"/>
          </a:p>
          <a:p>
            <a:pPr marL="0" indent="0">
              <a:buNone/>
            </a:pPr>
            <a:r>
              <a:rPr lang="lv-LV" sz="4000" b="1" dirty="0"/>
              <a:t>						</a:t>
            </a:r>
          </a:p>
          <a:p>
            <a:pPr marL="0" indent="0">
              <a:buNone/>
            </a:pPr>
            <a:r>
              <a:rPr lang="lv-LV" sz="4000" b="1" dirty="0"/>
              <a:t>					</a:t>
            </a:r>
            <a:r>
              <a:rPr lang="lv-LV" sz="4000" b="1" dirty="0" err="1"/>
              <a:t>Apakškritērijs</a:t>
            </a:r>
            <a:endParaRPr lang="lv-LV" sz="4000" b="1" dirty="0"/>
          </a:p>
          <a:p>
            <a:endParaRPr lang="lv-LV" sz="4000" b="1" dirty="0"/>
          </a:p>
          <a:p>
            <a:pPr marL="0" indent="0">
              <a:buNone/>
            </a:pPr>
            <a:r>
              <a:rPr lang="lv-LV" sz="4000" b="1" dirty="0"/>
              <a:t>															</a:t>
            </a:r>
          </a:p>
          <a:p>
            <a:pPr marL="0" indent="0">
              <a:buNone/>
            </a:pPr>
            <a:r>
              <a:rPr lang="lv-LV" sz="4000" b="1" dirty="0"/>
              <a:t>														Prasība</a:t>
            </a:r>
          </a:p>
          <a:p>
            <a:pPr marL="0" indent="0" algn="r">
              <a:buNone/>
            </a:pPr>
            <a:r>
              <a:rPr lang="lv-LV" altLang="lv-LV" sz="2800" dirty="0"/>
              <a:t>Katru prasību vērtē skalā no 1 līdz 4 </a:t>
            </a:r>
          </a:p>
          <a:p>
            <a:pPr marL="0" indent="0" algn="r">
              <a:buNone/>
            </a:pPr>
            <a:r>
              <a:rPr lang="lv-LV" altLang="lv-LV" sz="2800" dirty="0"/>
              <a:t>Katrs no līmeņiem ir aprakstīts</a:t>
            </a:r>
          </a:p>
          <a:p>
            <a:pPr marL="0" indent="0">
              <a:buNone/>
            </a:pPr>
            <a:endParaRPr lang="lv-LV" sz="4000" b="1" dirty="0"/>
          </a:p>
        </p:txBody>
      </p:sp>
      <p:sp>
        <p:nvSpPr>
          <p:cNvPr id="8" name="Rectangle 7">
            <a:extLst>
              <a:ext uri="{FF2B5EF4-FFF2-40B4-BE49-F238E27FC236}">
                <a16:creationId xmlns:a16="http://schemas.microsoft.com/office/drawing/2014/main" id="{95B2F161-4A6A-4F88-ADBE-C7B03C4232AC}"/>
              </a:ext>
            </a:extLst>
          </p:cNvPr>
          <p:cNvSpPr/>
          <p:nvPr/>
        </p:nvSpPr>
        <p:spPr>
          <a:xfrm>
            <a:off x="9034283" y="-16335"/>
            <a:ext cx="3157717" cy="128089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SPS pašnovērtējuma metodika, LM</a:t>
            </a:r>
          </a:p>
        </p:txBody>
      </p:sp>
      <p:sp>
        <p:nvSpPr>
          <p:cNvPr id="4" name="Arrow: Bent 3">
            <a:extLst>
              <a:ext uri="{FF2B5EF4-FFF2-40B4-BE49-F238E27FC236}">
                <a16:creationId xmlns:a16="http://schemas.microsoft.com/office/drawing/2014/main" id="{34F7EB3A-6990-466D-AE7C-04769FCD5FBC}"/>
              </a:ext>
            </a:extLst>
          </p:cNvPr>
          <p:cNvSpPr/>
          <p:nvPr/>
        </p:nvSpPr>
        <p:spPr>
          <a:xfrm rot="5400000">
            <a:off x="4101598" y="586407"/>
            <a:ext cx="1431562" cy="208755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Arrow: Bent 8">
            <a:extLst>
              <a:ext uri="{FF2B5EF4-FFF2-40B4-BE49-F238E27FC236}">
                <a16:creationId xmlns:a16="http://schemas.microsoft.com/office/drawing/2014/main" id="{97ABE6F5-9F18-4CC4-A85C-C9D6429171E2}"/>
              </a:ext>
            </a:extLst>
          </p:cNvPr>
          <p:cNvSpPr/>
          <p:nvPr/>
        </p:nvSpPr>
        <p:spPr>
          <a:xfrm rot="5400000">
            <a:off x="7566824" y="2385225"/>
            <a:ext cx="1431562" cy="208755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Tree>
    <p:extLst>
      <p:ext uri="{BB962C8B-B14F-4D97-AF65-F5344CB8AC3E}">
        <p14:creationId xmlns:p14="http://schemas.microsoft.com/office/powerpoint/2010/main" val="1837658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E546904-5A51-44C7-B6F8-69ADD10BA2A7}"/>
              </a:ext>
            </a:extLst>
          </p:cNvPr>
          <p:cNvSpPr>
            <a:spLocks noGrp="1"/>
          </p:cNvSpPr>
          <p:nvPr>
            <p:ph idx="1"/>
          </p:nvPr>
        </p:nvSpPr>
        <p:spPr>
          <a:xfrm>
            <a:off x="1648917" y="794479"/>
            <a:ext cx="9855695" cy="5801193"/>
          </a:xfrm>
        </p:spPr>
        <p:txBody>
          <a:bodyPr>
            <a:noAutofit/>
          </a:bodyPr>
          <a:lstStyle/>
          <a:p>
            <a:pPr marL="0" indent="0">
              <a:buFont typeface="Wingdings" panose="05000000000000000000" pitchFamily="2" charset="2"/>
              <a:buNone/>
            </a:pPr>
            <a:r>
              <a:rPr lang="lv-LV" altLang="lv-LV" sz="2400" b="1" dirty="0"/>
              <a:t>Kritērijs</a:t>
            </a:r>
          </a:p>
          <a:p>
            <a:pPr marL="0" indent="0">
              <a:buFont typeface="Wingdings" panose="05000000000000000000" pitchFamily="2" charset="2"/>
              <a:buNone/>
            </a:pPr>
            <a:r>
              <a:rPr lang="lv-LV" altLang="lv-LV" sz="2800" b="1" dirty="0">
                <a:solidFill>
                  <a:srgbClr val="340FD3"/>
                </a:solidFill>
              </a:rPr>
              <a:t>4. Partnerības &amp; resursi</a:t>
            </a:r>
          </a:p>
          <a:p>
            <a:pPr marL="0" indent="0">
              <a:buFont typeface="Wingdings" panose="05000000000000000000" pitchFamily="2" charset="2"/>
              <a:buNone/>
            </a:pPr>
            <a:endParaRPr lang="lv-LV" altLang="lv-LV" sz="2400" dirty="0"/>
          </a:p>
          <a:p>
            <a:pPr marL="0" indent="0">
              <a:buFont typeface="Wingdings" panose="05000000000000000000" pitchFamily="2" charset="2"/>
              <a:buNone/>
            </a:pPr>
            <a:r>
              <a:rPr lang="lv-LV" altLang="lv-LV" sz="2400" dirty="0"/>
              <a:t>									</a:t>
            </a:r>
            <a:r>
              <a:rPr lang="lv-LV" altLang="lv-LV" sz="2400" b="1" dirty="0" err="1"/>
              <a:t>Apakškritēriji</a:t>
            </a:r>
            <a:endParaRPr lang="lv-LV" altLang="lv-LV" sz="2400" b="1" dirty="0"/>
          </a:p>
          <a:p>
            <a:pPr marL="0" indent="0">
              <a:buFont typeface="Wingdings" panose="05000000000000000000" pitchFamily="2" charset="2"/>
              <a:buNone/>
            </a:pPr>
            <a:r>
              <a:rPr lang="lv-LV" altLang="lv-LV" sz="2400" dirty="0"/>
              <a:t>		4.1. …svarīgākās partnerības</a:t>
            </a:r>
          </a:p>
          <a:p>
            <a:pPr marL="0" indent="0">
              <a:buFont typeface="Wingdings" panose="05000000000000000000" pitchFamily="2" charset="2"/>
              <a:buNone/>
            </a:pPr>
            <a:r>
              <a:rPr lang="lv-LV" altLang="lv-LV" sz="2400" dirty="0"/>
              <a:t>		4.2. … partnerība ar iedzīvotājiem/klientiem</a:t>
            </a:r>
          </a:p>
          <a:p>
            <a:pPr marL="0" indent="0">
              <a:buFont typeface="Wingdings" panose="05000000000000000000" pitchFamily="2" charset="2"/>
              <a:buNone/>
            </a:pPr>
            <a:r>
              <a:rPr lang="lv-LV" altLang="lv-LV" sz="2400" dirty="0"/>
              <a:t>		4.3. …finanses</a:t>
            </a:r>
          </a:p>
          <a:p>
            <a:pPr marL="0" indent="0">
              <a:buFont typeface="Wingdings" panose="05000000000000000000" pitchFamily="2" charset="2"/>
              <a:buNone/>
            </a:pPr>
            <a:r>
              <a:rPr lang="lv-LV" altLang="lv-LV" sz="2400" dirty="0">
                <a:solidFill>
                  <a:srgbClr val="0000FF"/>
                </a:solidFill>
              </a:rPr>
              <a:t>		</a:t>
            </a:r>
            <a:r>
              <a:rPr lang="lv-LV" altLang="lv-LV" sz="2400" b="1" dirty="0">
                <a:solidFill>
                  <a:srgbClr val="0000FF"/>
                </a:solidFill>
              </a:rPr>
              <a:t>4.4. pārvaldīt informāciju un zināšanas</a:t>
            </a:r>
          </a:p>
          <a:p>
            <a:pPr marL="0" indent="0">
              <a:buFont typeface="Wingdings" panose="05000000000000000000" pitchFamily="2" charset="2"/>
              <a:buNone/>
            </a:pPr>
            <a:r>
              <a:rPr lang="lv-LV" altLang="lv-LV" sz="2400" dirty="0">
                <a:solidFill>
                  <a:srgbClr val="0000FF"/>
                </a:solidFill>
              </a:rPr>
              <a:t>		</a:t>
            </a:r>
            <a:r>
              <a:rPr lang="lv-LV" altLang="lv-LV" sz="2400" dirty="0"/>
              <a:t>4.5. …tehnoloģijas</a:t>
            </a:r>
          </a:p>
          <a:p>
            <a:pPr marL="0" indent="0">
              <a:buFont typeface="Wingdings" panose="05000000000000000000" pitchFamily="2" charset="2"/>
              <a:buNone/>
            </a:pPr>
            <a:r>
              <a:rPr lang="lv-LV" altLang="lv-LV" sz="2400" dirty="0"/>
              <a:t>		4.6. … infrastruktūra</a:t>
            </a:r>
          </a:p>
          <a:p>
            <a:pPr marL="0" indent="0">
              <a:buFont typeface="Wingdings" panose="05000000000000000000" pitchFamily="2" charset="2"/>
              <a:buNone/>
            </a:pPr>
            <a:r>
              <a:rPr lang="lv-LV" altLang="lv-LV" sz="2400" dirty="0"/>
              <a:t>								</a:t>
            </a:r>
            <a:r>
              <a:rPr lang="lv-LV" altLang="lv-LV" sz="2400" b="1" dirty="0"/>
              <a:t>							Prasības</a:t>
            </a:r>
          </a:p>
          <a:p>
            <a:pPr marL="0" indent="0">
              <a:buFont typeface="Wingdings" panose="05000000000000000000" pitchFamily="2" charset="2"/>
              <a:buNone/>
            </a:pPr>
            <a:r>
              <a:rPr lang="lv-LV" altLang="lv-LV" sz="2400" dirty="0"/>
              <a:t>			</a:t>
            </a:r>
            <a:endParaRPr lang="lv-LV" sz="2400" dirty="0"/>
          </a:p>
        </p:txBody>
      </p:sp>
      <p:sp>
        <p:nvSpPr>
          <p:cNvPr id="7" name="Rectangle 6">
            <a:extLst>
              <a:ext uri="{FF2B5EF4-FFF2-40B4-BE49-F238E27FC236}">
                <a16:creationId xmlns:a16="http://schemas.microsoft.com/office/drawing/2014/main" id="{842736D9-8A6C-4BC9-A04B-2505B15B39C3}"/>
              </a:ext>
            </a:extLst>
          </p:cNvPr>
          <p:cNvSpPr/>
          <p:nvPr/>
        </p:nvSpPr>
        <p:spPr>
          <a:xfrm>
            <a:off x="9034283" y="-16335"/>
            <a:ext cx="3157717" cy="128089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SPS pašnovērtējuma metodika, LM</a:t>
            </a:r>
          </a:p>
        </p:txBody>
      </p:sp>
      <p:sp>
        <p:nvSpPr>
          <p:cNvPr id="8" name="Arrow: Bent 7">
            <a:extLst>
              <a:ext uri="{FF2B5EF4-FFF2-40B4-BE49-F238E27FC236}">
                <a16:creationId xmlns:a16="http://schemas.microsoft.com/office/drawing/2014/main" id="{6F733BE3-A390-4E0F-8579-2098AA2076EF}"/>
              </a:ext>
            </a:extLst>
          </p:cNvPr>
          <p:cNvSpPr/>
          <p:nvPr/>
        </p:nvSpPr>
        <p:spPr>
          <a:xfrm rot="5400000">
            <a:off x="6107262" y="1119460"/>
            <a:ext cx="939002" cy="158895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Arrow: Bent 8">
            <a:extLst>
              <a:ext uri="{FF2B5EF4-FFF2-40B4-BE49-F238E27FC236}">
                <a16:creationId xmlns:a16="http://schemas.microsoft.com/office/drawing/2014/main" id="{A0CEF043-AE0B-403A-8B1D-82D51B00D85C}"/>
              </a:ext>
            </a:extLst>
          </p:cNvPr>
          <p:cNvSpPr/>
          <p:nvPr/>
        </p:nvSpPr>
        <p:spPr>
          <a:xfrm rot="5400000">
            <a:off x="8393837" y="4444012"/>
            <a:ext cx="1280891" cy="10942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Tree>
    <p:extLst>
      <p:ext uri="{BB962C8B-B14F-4D97-AF65-F5344CB8AC3E}">
        <p14:creationId xmlns:p14="http://schemas.microsoft.com/office/powerpoint/2010/main" val="3935436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CA48-B41D-4CF2-BCDB-A67E4915B02D}"/>
              </a:ext>
            </a:extLst>
          </p:cNvPr>
          <p:cNvSpPr>
            <a:spLocks noGrp="1"/>
          </p:cNvSpPr>
          <p:nvPr>
            <p:ph type="title"/>
          </p:nvPr>
        </p:nvSpPr>
        <p:spPr>
          <a:xfrm>
            <a:off x="1843791" y="624110"/>
            <a:ext cx="9660822" cy="1280890"/>
          </a:xfrm>
        </p:spPr>
        <p:txBody>
          <a:bodyPr/>
          <a:lstStyle/>
          <a:p>
            <a:r>
              <a:rPr lang="lv-LV" altLang="lv-LV" dirty="0"/>
              <a:t>Jāvērtē šādas prasības</a:t>
            </a:r>
            <a:endParaRPr lang="lv-LV" dirty="0"/>
          </a:p>
        </p:txBody>
      </p:sp>
      <p:sp>
        <p:nvSpPr>
          <p:cNvPr id="3" name="Content Placeholder 2">
            <a:extLst>
              <a:ext uri="{FF2B5EF4-FFF2-40B4-BE49-F238E27FC236}">
                <a16:creationId xmlns:a16="http://schemas.microsoft.com/office/drawing/2014/main" id="{B11AF547-4E98-4EEF-886D-85D84E89EADC}"/>
              </a:ext>
            </a:extLst>
          </p:cNvPr>
          <p:cNvSpPr>
            <a:spLocks noGrp="1"/>
          </p:cNvSpPr>
          <p:nvPr>
            <p:ph idx="1"/>
          </p:nvPr>
        </p:nvSpPr>
        <p:spPr>
          <a:xfrm>
            <a:off x="1678898" y="2803160"/>
            <a:ext cx="10283252" cy="3942413"/>
          </a:xfrm>
        </p:spPr>
        <p:txBody>
          <a:bodyPr>
            <a:normAutofit/>
          </a:bodyPr>
          <a:lstStyle/>
          <a:p>
            <a:pPr marL="0" indent="0">
              <a:buFont typeface="Wingdings" panose="05000000000000000000" pitchFamily="2" charset="2"/>
              <a:buNone/>
            </a:pPr>
            <a:r>
              <a:rPr lang="lv-LV" altLang="lv-LV" sz="2400" dirty="0"/>
              <a:t>4.4.1. informācijas (ārējās) iegūšana, apstrāde un lietošana</a:t>
            </a:r>
          </a:p>
          <a:p>
            <a:pPr marL="0" indent="0">
              <a:buFont typeface="Wingdings" panose="05000000000000000000" pitchFamily="2" charset="2"/>
              <a:buNone/>
            </a:pPr>
            <a:r>
              <a:rPr lang="lv-LV" altLang="lv-LV" sz="2400" dirty="0"/>
              <a:t>4.4.2. iekšējā informācija </a:t>
            </a:r>
          </a:p>
          <a:p>
            <a:pPr marL="0" indent="0">
              <a:buFont typeface="Wingdings" panose="05000000000000000000" pitchFamily="2" charset="2"/>
              <a:buNone/>
            </a:pPr>
            <a:r>
              <a:rPr lang="lv-LV" altLang="lv-LV" sz="2400" dirty="0">
                <a:solidFill>
                  <a:schemeClr val="tx1"/>
                </a:solidFill>
              </a:rPr>
              <a:t>4.4.3. sistēma zināšanu apzināšanai, novērtēšanai un saglabāšanai</a:t>
            </a:r>
          </a:p>
          <a:p>
            <a:pPr marL="0" indent="0">
              <a:buFont typeface="Wingdings" panose="05000000000000000000" pitchFamily="2" charset="2"/>
              <a:buNone/>
            </a:pPr>
            <a:r>
              <a:rPr lang="lv-LV" altLang="lv-LV" sz="2400" b="1" dirty="0">
                <a:solidFill>
                  <a:srgbClr val="0070C0"/>
                </a:solidFill>
              </a:rPr>
              <a:t>4.4.4. iekšējie kanāli informācijas novadīšanai</a:t>
            </a:r>
          </a:p>
          <a:p>
            <a:pPr marL="0" indent="0">
              <a:buFont typeface="Wingdings" panose="05000000000000000000" pitchFamily="2" charset="2"/>
              <a:buNone/>
            </a:pPr>
            <a:r>
              <a:rPr lang="lv-LV" altLang="lv-LV" sz="2400" dirty="0"/>
              <a:t>4.4.5. informācijas apmaiņa ar ieinteresētajām pusēm, pasniegšanas veids</a:t>
            </a:r>
            <a:endParaRPr lang="lv-LV" sz="2400" dirty="0"/>
          </a:p>
        </p:txBody>
      </p:sp>
      <p:sp>
        <p:nvSpPr>
          <p:cNvPr id="4" name="Rectangle 3">
            <a:extLst>
              <a:ext uri="{FF2B5EF4-FFF2-40B4-BE49-F238E27FC236}">
                <a16:creationId xmlns:a16="http://schemas.microsoft.com/office/drawing/2014/main" id="{B8826EF4-0D45-449B-B3B0-63CF186969E1}"/>
              </a:ext>
            </a:extLst>
          </p:cNvPr>
          <p:cNvSpPr/>
          <p:nvPr/>
        </p:nvSpPr>
        <p:spPr>
          <a:xfrm>
            <a:off x="9034283" y="-16335"/>
            <a:ext cx="3157717" cy="128089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SPS pašnovērtējuma metodika, LM</a:t>
            </a:r>
          </a:p>
        </p:txBody>
      </p:sp>
      <p:sp>
        <p:nvSpPr>
          <p:cNvPr id="5" name="Arrow: Down 4">
            <a:extLst>
              <a:ext uri="{FF2B5EF4-FFF2-40B4-BE49-F238E27FC236}">
                <a16:creationId xmlns:a16="http://schemas.microsoft.com/office/drawing/2014/main" id="{62EB20F2-C014-4303-B95D-C71245C7BE28}"/>
              </a:ext>
            </a:extLst>
          </p:cNvPr>
          <p:cNvSpPr/>
          <p:nvPr/>
        </p:nvSpPr>
        <p:spPr>
          <a:xfrm>
            <a:off x="2533338" y="1264555"/>
            <a:ext cx="854439" cy="1280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294477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997E-45FD-4E87-B8E7-218FFF3A6E10}"/>
              </a:ext>
            </a:extLst>
          </p:cNvPr>
          <p:cNvSpPr>
            <a:spLocks noGrp="1"/>
          </p:cNvSpPr>
          <p:nvPr>
            <p:ph type="title"/>
          </p:nvPr>
        </p:nvSpPr>
        <p:spPr>
          <a:xfrm>
            <a:off x="1573967" y="314793"/>
            <a:ext cx="9930646" cy="1184223"/>
          </a:xfrm>
        </p:spPr>
        <p:txBody>
          <a:bodyPr>
            <a:normAutofit fontScale="90000"/>
          </a:bodyPr>
          <a:lstStyle/>
          <a:p>
            <a:r>
              <a:rPr lang="lv-LV" altLang="lv-LV" b="1" dirty="0">
                <a:solidFill>
                  <a:srgbClr val="0070C0"/>
                </a:solidFill>
              </a:rPr>
              <a:t>Prasība 4.4.4</a:t>
            </a:r>
            <a:r>
              <a:rPr lang="lv-LV" altLang="lv-LV" sz="2200" b="1" dirty="0">
                <a:solidFill>
                  <a:srgbClr val="0070C0"/>
                </a:solidFill>
              </a:rPr>
              <a:t>. </a:t>
            </a:r>
            <a:r>
              <a:rPr lang="lv-LV" sz="2200" b="1" dirty="0">
                <a:solidFill>
                  <a:srgbClr val="0070C0"/>
                </a:solidFill>
              </a:rPr>
              <a:t>attīsta iekšējus kanālus informācijas novadīšanai, nodrošinot to, ka visiem darbiniekiem pieejama informācija/zināšanas saistībā ar viņiem noteiktajiem uzdevumiem un mērķiem </a:t>
            </a:r>
          </a:p>
        </p:txBody>
      </p:sp>
      <p:sp>
        <p:nvSpPr>
          <p:cNvPr id="3" name="Content Placeholder 2">
            <a:extLst>
              <a:ext uri="{FF2B5EF4-FFF2-40B4-BE49-F238E27FC236}">
                <a16:creationId xmlns:a16="http://schemas.microsoft.com/office/drawing/2014/main" id="{607CE0A4-D6A2-42D6-B87D-3AF383E93C2A}"/>
              </a:ext>
            </a:extLst>
          </p:cNvPr>
          <p:cNvSpPr>
            <a:spLocks noGrp="1"/>
          </p:cNvSpPr>
          <p:nvPr>
            <p:ph idx="1"/>
          </p:nvPr>
        </p:nvSpPr>
        <p:spPr>
          <a:xfrm>
            <a:off x="1573967" y="1648918"/>
            <a:ext cx="10618032" cy="5209082"/>
          </a:xfrm>
        </p:spPr>
        <p:txBody>
          <a:bodyPr>
            <a:normAutofit lnSpcReduction="10000"/>
          </a:bodyPr>
          <a:lstStyle/>
          <a:p>
            <a:r>
              <a:rPr lang="lv-LV" sz="2000" dirty="0"/>
              <a:t>1 – informācijas nodrošināšanai darbinieku vajadzībām organizācijā netiek veikti nekādi pasākumi. Darbinieki uzdevumu izpildei nepieciešamo informāciju nodrošina paši, izmantojot iekšējos un ārējos informācijas avotus individuāli</a:t>
            </a:r>
          </a:p>
          <a:p>
            <a:r>
              <a:rPr lang="lv-LV" sz="2000" dirty="0"/>
              <a:t>2 – organizācijas vadība nodrošina darbiniekiem informāciju galvenokārt par normatīvajiem aktiem, kuri nosaka viņiem noteikto uzdevumu izpildi</a:t>
            </a:r>
          </a:p>
          <a:p>
            <a:r>
              <a:rPr lang="lv-LV" sz="2000" dirty="0"/>
              <a:t>3 – organizācijā pastāv informācijas novadīšanas kanālu sistēma (regulāras sanāksmes, informācijas sniegšana par izmaiņām normatīvajos aktos u.c.). Tomēr nenotiek sistemātiska un regulāra kontrole, vai visi darbinieki izmanto jaunāko informāciju un jaunākās zināšanas</a:t>
            </a:r>
          </a:p>
          <a:p>
            <a:r>
              <a:rPr lang="lv-LV" sz="2000" dirty="0"/>
              <a:t>4 – organizācijā pastāv (ārējās un iekšējās) informācijas iegūšanas, uzkrāšanas un nodošanas mehānismi un pasākumi, kas ir vērsti uz sistemātisku un regulāru darbinieku nodrošināšanu ar darbam nepieciešamo informāciju. Vadītājs nodrošina regulāru informācijas apriti, lai ikvienā situācijā darbiniekam ir viņa pienākumu izpildei nepieciešamā informācija. Ir pārliecība, ka darbinieki savu pienākumu izpildei un organizācijas mērķu sasniegšanai izmanto jaunāko informāciju un jaunākās zināšanas, kas ir organizācijas vai citu organizāciju rīcībā </a:t>
            </a:r>
          </a:p>
        </p:txBody>
      </p:sp>
    </p:spTree>
    <p:extLst>
      <p:ext uri="{BB962C8B-B14F-4D97-AF65-F5344CB8AC3E}">
        <p14:creationId xmlns:p14="http://schemas.microsoft.com/office/powerpoint/2010/main" val="36470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460C1-598E-4FBB-A545-ABA2CAD9823C}"/>
              </a:ext>
            </a:extLst>
          </p:cNvPr>
          <p:cNvSpPr>
            <a:spLocks noGrp="1"/>
          </p:cNvSpPr>
          <p:nvPr>
            <p:ph idx="1"/>
          </p:nvPr>
        </p:nvSpPr>
        <p:spPr>
          <a:xfrm>
            <a:off x="1588957" y="979535"/>
            <a:ext cx="10433154" cy="5734040"/>
          </a:xfrm>
        </p:spPr>
        <p:txBody>
          <a:bodyPr>
            <a:normAutofit fontScale="92500" lnSpcReduction="10000"/>
          </a:bodyPr>
          <a:lstStyle/>
          <a:p>
            <a:r>
              <a:rPr lang="lv-LV" sz="3200" dirty="0"/>
              <a:t>starptautiski atzīti modeļi, kuri tiek pielietoti visos sektoros (bizness, valsts pārvalde, NVO):</a:t>
            </a:r>
          </a:p>
          <a:p>
            <a:pPr lvl="2"/>
            <a:r>
              <a:rPr lang="lv-LV" sz="2800" dirty="0"/>
              <a:t>ISO 9001:2000 (</a:t>
            </a:r>
            <a:r>
              <a:rPr lang="lv-LV" sz="2800" i="1" dirty="0" err="1"/>
              <a:t>International</a:t>
            </a:r>
            <a:r>
              <a:rPr lang="lv-LV" sz="2800" i="1" dirty="0"/>
              <a:t> </a:t>
            </a:r>
            <a:r>
              <a:rPr lang="lv-LV" sz="2800" i="1" dirty="0" err="1"/>
              <a:t>Organization</a:t>
            </a:r>
            <a:r>
              <a:rPr lang="lv-LV" sz="2800" i="1" dirty="0"/>
              <a:t> </a:t>
            </a:r>
            <a:r>
              <a:rPr lang="lv-LV" sz="2800" i="1" dirty="0" err="1"/>
              <a:t>for</a:t>
            </a:r>
            <a:r>
              <a:rPr lang="lv-LV" sz="2800" i="1" dirty="0"/>
              <a:t> </a:t>
            </a:r>
            <a:r>
              <a:rPr lang="lv-LV" sz="2800" i="1" dirty="0" err="1"/>
              <a:t>Standardization</a:t>
            </a:r>
            <a:r>
              <a:rPr lang="lv-LV" sz="2800" dirty="0"/>
              <a:t>)</a:t>
            </a:r>
          </a:p>
          <a:p>
            <a:pPr lvl="2"/>
            <a:r>
              <a:rPr lang="lv-LV" sz="2800" dirty="0"/>
              <a:t>EFQM izcilības modelis (</a:t>
            </a:r>
            <a:r>
              <a:rPr lang="lv-LV" sz="2800" i="1" dirty="0" err="1"/>
              <a:t>European</a:t>
            </a:r>
            <a:r>
              <a:rPr lang="lv-LV" sz="2800" i="1" dirty="0"/>
              <a:t> </a:t>
            </a:r>
            <a:r>
              <a:rPr lang="lv-LV" sz="2800" i="1" dirty="0" err="1"/>
              <a:t>Foundation</a:t>
            </a:r>
            <a:r>
              <a:rPr lang="lv-LV" sz="2800" i="1" dirty="0"/>
              <a:t> </a:t>
            </a:r>
            <a:r>
              <a:rPr lang="lv-LV" sz="2800" i="1" dirty="0" err="1"/>
              <a:t>for</a:t>
            </a:r>
            <a:r>
              <a:rPr lang="lv-LV" sz="2800" i="1" dirty="0"/>
              <a:t> </a:t>
            </a:r>
            <a:r>
              <a:rPr lang="lv-LV" sz="2800" i="1" dirty="0" err="1"/>
              <a:t>Quality</a:t>
            </a:r>
            <a:r>
              <a:rPr lang="lv-LV" sz="2800" i="1" dirty="0"/>
              <a:t> </a:t>
            </a:r>
            <a:r>
              <a:rPr lang="lv-LV" sz="2800" i="1" dirty="0" err="1"/>
              <a:t>Management</a:t>
            </a:r>
            <a:r>
              <a:rPr lang="lv-LV" sz="2800" i="1" dirty="0"/>
              <a:t> </a:t>
            </a:r>
            <a:r>
              <a:rPr lang="lv-LV" sz="2800" i="1" dirty="0" err="1"/>
              <a:t>Excellence</a:t>
            </a:r>
            <a:r>
              <a:rPr lang="lv-LV" sz="2800" i="1" dirty="0"/>
              <a:t> </a:t>
            </a:r>
            <a:r>
              <a:rPr lang="lv-LV" sz="2800" i="1" dirty="0" err="1"/>
              <a:t>model</a:t>
            </a:r>
            <a:r>
              <a:rPr lang="lv-LV" sz="2800" i="1" dirty="0"/>
              <a:t>)</a:t>
            </a:r>
            <a:endParaRPr lang="lv-LV" sz="2800" dirty="0"/>
          </a:p>
          <a:p>
            <a:r>
              <a:rPr lang="lv-LV" sz="3200" dirty="0"/>
              <a:t>starptautiski atzīti modeļi, kuri tiek pielietoti valsts pārvaldē:</a:t>
            </a:r>
          </a:p>
          <a:p>
            <a:pPr lvl="2"/>
            <a:r>
              <a:rPr lang="lv-LV" sz="2800" dirty="0"/>
              <a:t>KNS (</a:t>
            </a:r>
            <a:r>
              <a:rPr lang="lv-LV" sz="2800" i="1" dirty="0"/>
              <a:t>CAF – </a:t>
            </a:r>
            <a:r>
              <a:rPr lang="lv-LV" sz="2800" i="1" dirty="0" err="1"/>
              <a:t>Common</a:t>
            </a:r>
            <a:r>
              <a:rPr lang="lv-LV" sz="2800" i="1" dirty="0"/>
              <a:t> </a:t>
            </a:r>
            <a:r>
              <a:rPr lang="lv-LV" sz="2800" i="1" dirty="0" err="1"/>
              <a:t>Assessment</a:t>
            </a:r>
            <a:r>
              <a:rPr lang="lv-LV" sz="2800" i="1" dirty="0"/>
              <a:t> </a:t>
            </a:r>
            <a:r>
              <a:rPr lang="lv-LV" sz="2800" i="1" dirty="0" err="1"/>
              <a:t>Framework</a:t>
            </a:r>
            <a:r>
              <a:rPr lang="lv-LV" sz="2800" i="1" dirty="0"/>
              <a:t>)</a:t>
            </a:r>
            <a:endParaRPr lang="lv-LV" sz="2800" dirty="0"/>
          </a:p>
          <a:p>
            <a:r>
              <a:rPr lang="lv-LV" sz="3200" dirty="0"/>
              <a:t>atsevišķu valstu izstrādāti un aprobēti modeļi</a:t>
            </a:r>
          </a:p>
          <a:p>
            <a:r>
              <a:rPr lang="lv-LV" sz="3200" dirty="0"/>
              <a:t>atsevišķām jomām izstrādāti modeļi</a:t>
            </a:r>
          </a:p>
          <a:p>
            <a:r>
              <a:rPr lang="lv-LV" sz="3000" dirty="0"/>
              <a:t>konkrētās institūcijas vajadzībām izstrādāti modeļi</a:t>
            </a:r>
          </a:p>
          <a:p>
            <a:endParaRPr lang="lv-LV" dirty="0"/>
          </a:p>
        </p:txBody>
      </p:sp>
      <p:sp>
        <p:nvSpPr>
          <p:cNvPr id="4" name="Rectangle 3">
            <a:extLst>
              <a:ext uri="{FF2B5EF4-FFF2-40B4-BE49-F238E27FC236}">
                <a16:creationId xmlns:a16="http://schemas.microsoft.com/office/drawing/2014/main" id="{111783C6-15DF-4DE3-81FF-5BDC2E1B492C}"/>
              </a:ext>
            </a:extLst>
          </p:cNvPr>
          <p:cNvSpPr/>
          <p:nvPr/>
        </p:nvSpPr>
        <p:spPr>
          <a:xfrm>
            <a:off x="9748677" y="0"/>
            <a:ext cx="2443323" cy="979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Kvalitātes standarti</a:t>
            </a:r>
          </a:p>
        </p:txBody>
      </p:sp>
    </p:spTree>
    <p:extLst>
      <p:ext uri="{BB962C8B-B14F-4D97-AF65-F5344CB8AC3E}">
        <p14:creationId xmlns:p14="http://schemas.microsoft.com/office/powerpoint/2010/main" val="3218155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22D992-87D2-4018-96BB-4C71A90000FE}"/>
              </a:ext>
            </a:extLst>
          </p:cNvPr>
          <p:cNvPicPr>
            <a:picLocks noChangeAspect="1"/>
          </p:cNvPicPr>
          <p:nvPr/>
        </p:nvPicPr>
        <p:blipFill>
          <a:blip r:embed="rId2"/>
          <a:stretch>
            <a:fillRect/>
          </a:stretch>
        </p:blipFill>
        <p:spPr>
          <a:xfrm>
            <a:off x="1673370" y="134071"/>
            <a:ext cx="5573887" cy="1770929"/>
          </a:xfrm>
          <a:prstGeom prst="rect">
            <a:avLst/>
          </a:prstGeom>
        </p:spPr>
      </p:pic>
      <p:sp>
        <p:nvSpPr>
          <p:cNvPr id="2" name="Title 1">
            <a:extLst>
              <a:ext uri="{FF2B5EF4-FFF2-40B4-BE49-F238E27FC236}">
                <a16:creationId xmlns:a16="http://schemas.microsoft.com/office/drawing/2014/main" id="{29CC5F60-A26B-4FE4-8516-E61CAFAD09CB}"/>
              </a:ext>
            </a:extLst>
          </p:cNvPr>
          <p:cNvSpPr>
            <a:spLocks noGrp="1"/>
          </p:cNvSpPr>
          <p:nvPr>
            <p:ph type="title"/>
          </p:nvPr>
        </p:nvSpPr>
        <p:spPr/>
        <p:txBody>
          <a:bodyPr/>
          <a:lstStyle/>
          <a:p>
            <a:endParaRPr lang="lv-LV" dirty="0"/>
          </a:p>
        </p:txBody>
      </p:sp>
      <p:sp>
        <p:nvSpPr>
          <p:cNvPr id="3" name="Content Placeholder 2">
            <a:extLst>
              <a:ext uri="{FF2B5EF4-FFF2-40B4-BE49-F238E27FC236}">
                <a16:creationId xmlns:a16="http://schemas.microsoft.com/office/drawing/2014/main" id="{CDF5CE58-4401-413A-8642-14B5B1B7B6EC}"/>
              </a:ext>
            </a:extLst>
          </p:cNvPr>
          <p:cNvSpPr>
            <a:spLocks noGrp="1"/>
          </p:cNvSpPr>
          <p:nvPr>
            <p:ph idx="1"/>
          </p:nvPr>
        </p:nvSpPr>
        <p:spPr>
          <a:xfrm>
            <a:off x="2589212" y="2133599"/>
            <a:ext cx="8911687" cy="4590329"/>
          </a:xfrm>
        </p:spPr>
        <p:txBody>
          <a:bodyPr>
            <a:normAutofit/>
          </a:bodyPr>
          <a:lstStyle/>
          <a:p>
            <a:r>
              <a:rPr lang="lv-LV" sz="4400" dirty="0"/>
              <a:t>10 principi</a:t>
            </a:r>
          </a:p>
          <a:p>
            <a:r>
              <a:rPr lang="lv-LV" sz="4400" dirty="0"/>
              <a:t>50 kritēriji</a:t>
            </a:r>
          </a:p>
          <a:p>
            <a:r>
              <a:rPr lang="lv-LV" sz="4400" dirty="0"/>
              <a:t>75 indikatori</a:t>
            </a:r>
          </a:p>
          <a:p>
            <a:pPr marL="0" indent="0">
              <a:buNone/>
            </a:pPr>
            <a:r>
              <a:rPr lang="lv-LV" sz="3600" dirty="0"/>
              <a:t>Novērtējumam ir piedāvāti 5 līmeņu apraksti</a:t>
            </a:r>
          </a:p>
        </p:txBody>
      </p:sp>
      <p:sp>
        <p:nvSpPr>
          <p:cNvPr id="4" name="Rectangle 3">
            <a:extLst>
              <a:ext uri="{FF2B5EF4-FFF2-40B4-BE49-F238E27FC236}">
                <a16:creationId xmlns:a16="http://schemas.microsoft.com/office/drawing/2014/main" id="{FE1E8769-D2C0-420B-B947-ADA81627D62F}"/>
              </a:ext>
            </a:extLst>
          </p:cNvPr>
          <p:cNvSpPr/>
          <p:nvPr/>
        </p:nvSpPr>
        <p:spPr>
          <a:xfrm>
            <a:off x="9748677" y="0"/>
            <a:ext cx="2443323" cy="979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Kvalitātes standarti</a:t>
            </a:r>
          </a:p>
        </p:txBody>
      </p:sp>
    </p:spTree>
    <p:extLst>
      <p:ext uri="{BB962C8B-B14F-4D97-AF65-F5344CB8AC3E}">
        <p14:creationId xmlns:p14="http://schemas.microsoft.com/office/powerpoint/2010/main" val="279487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22D992-87D2-4018-96BB-4C71A90000FE}"/>
              </a:ext>
            </a:extLst>
          </p:cNvPr>
          <p:cNvPicPr>
            <a:picLocks noChangeAspect="1"/>
          </p:cNvPicPr>
          <p:nvPr/>
        </p:nvPicPr>
        <p:blipFill>
          <a:blip r:embed="rId2"/>
          <a:stretch>
            <a:fillRect/>
          </a:stretch>
        </p:blipFill>
        <p:spPr>
          <a:xfrm>
            <a:off x="1673371" y="134072"/>
            <a:ext cx="5032230" cy="1598834"/>
          </a:xfrm>
          <a:prstGeom prst="rect">
            <a:avLst/>
          </a:prstGeom>
        </p:spPr>
      </p:pic>
      <p:sp>
        <p:nvSpPr>
          <p:cNvPr id="2" name="Title 1">
            <a:extLst>
              <a:ext uri="{FF2B5EF4-FFF2-40B4-BE49-F238E27FC236}">
                <a16:creationId xmlns:a16="http://schemas.microsoft.com/office/drawing/2014/main" id="{29CC5F60-A26B-4FE4-8516-E61CAFAD09CB}"/>
              </a:ext>
            </a:extLst>
          </p:cNvPr>
          <p:cNvSpPr>
            <a:spLocks noGrp="1"/>
          </p:cNvSpPr>
          <p:nvPr>
            <p:ph type="title"/>
          </p:nvPr>
        </p:nvSpPr>
        <p:spPr>
          <a:xfrm>
            <a:off x="7051040" y="1151628"/>
            <a:ext cx="4453572" cy="753371"/>
          </a:xfrm>
        </p:spPr>
        <p:txBody>
          <a:bodyPr/>
          <a:lstStyle/>
          <a:p>
            <a:r>
              <a:rPr lang="lv-LV" b="1" dirty="0"/>
              <a:t>10 principi: </a:t>
            </a:r>
            <a:endParaRPr lang="lv-LV" dirty="0"/>
          </a:p>
        </p:txBody>
      </p:sp>
      <p:sp>
        <p:nvSpPr>
          <p:cNvPr id="3" name="Content Placeholder 2">
            <a:extLst>
              <a:ext uri="{FF2B5EF4-FFF2-40B4-BE49-F238E27FC236}">
                <a16:creationId xmlns:a16="http://schemas.microsoft.com/office/drawing/2014/main" id="{CDF5CE58-4401-413A-8642-14B5B1B7B6EC}"/>
              </a:ext>
            </a:extLst>
          </p:cNvPr>
          <p:cNvSpPr>
            <a:spLocks noGrp="1"/>
          </p:cNvSpPr>
          <p:nvPr>
            <p:ph idx="1"/>
          </p:nvPr>
        </p:nvSpPr>
        <p:spPr>
          <a:xfrm>
            <a:off x="4836160" y="2362200"/>
            <a:ext cx="7762240" cy="4495800"/>
          </a:xfrm>
        </p:spPr>
        <p:txBody>
          <a:bodyPr>
            <a:normAutofit/>
          </a:bodyPr>
          <a:lstStyle/>
          <a:p>
            <a:pPr marL="0" indent="0">
              <a:buNone/>
            </a:pPr>
            <a:r>
              <a:rPr lang="lv-LV" sz="4000" dirty="0">
                <a:solidFill>
                  <a:schemeClr val="accent1"/>
                </a:solidFill>
              </a:rPr>
              <a:t>7. </a:t>
            </a:r>
            <a:r>
              <a:rPr lang="lv-LV" sz="4000" dirty="0"/>
              <a:t>Uz personu centrēta pieeja </a:t>
            </a:r>
          </a:p>
          <a:p>
            <a:pPr marL="0" indent="0">
              <a:buNone/>
            </a:pPr>
            <a:r>
              <a:rPr lang="lv-LV" sz="4000" dirty="0">
                <a:solidFill>
                  <a:schemeClr val="accent1"/>
                </a:solidFill>
              </a:rPr>
              <a:t>8. </a:t>
            </a:r>
            <a:r>
              <a:rPr lang="lv-LV" sz="4000" dirty="0"/>
              <a:t>Atbilstība </a:t>
            </a:r>
          </a:p>
          <a:p>
            <a:pPr marL="0" indent="0">
              <a:buNone/>
            </a:pPr>
            <a:r>
              <a:rPr lang="lv-LV" sz="4000" dirty="0">
                <a:solidFill>
                  <a:schemeClr val="accent1"/>
                </a:solidFill>
              </a:rPr>
              <a:t>9. </a:t>
            </a:r>
            <a:r>
              <a:rPr lang="lv-LV" sz="4000" dirty="0"/>
              <a:t>Orientācija uz rezultātiem </a:t>
            </a:r>
          </a:p>
          <a:p>
            <a:pPr marL="0" indent="0">
              <a:buNone/>
            </a:pPr>
            <a:r>
              <a:rPr lang="lv-LV" sz="4000" dirty="0">
                <a:solidFill>
                  <a:schemeClr val="accent1"/>
                </a:solidFill>
              </a:rPr>
              <a:t>10. </a:t>
            </a:r>
            <a:r>
              <a:rPr lang="lv-LV" sz="4000" dirty="0"/>
              <a:t>Nemitīga izaugsme </a:t>
            </a:r>
          </a:p>
        </p:txBody>
      </p:sp>
      <p:sp>
        <p:nvSpPr>
          <p:cNvPr id="4" name="Rectangle 3">
            <a:extLst>
              <a:ext uri="{FF2B5EF4-FFF2-40B4-BE49-F238E27FC236}">
                <a16:creationId xmlns:a16="http://schemas.microsoft.com/office/drawing/2014/main" id="{FE1E8769-D2C0-420B-B947-ADA81627D62F}"/>
              </a:ext>
            </a:extLst>
          </p:cNvPr>
          <p:cNvSpPr/>
          <p:nvPr/>
        </p:nvSpPr>
        <p:spPr>
          <a:xfrm>
            <a:off x="9748677" y="0"/>
            <a:ext cx="2443323" cy="979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Kvalitātes standarti</a:t>
            </a:r>
          </a:p>
        </p:txBody>
      </p:sp>
      <p:sp>
        <p:nvSpPr>
          <p:cNvPr id="7" name="Content Placeholder 2">
            <a:extLst>
              <a:ext uri="{FF2B5EF4-FFF2-40B4-BE49-F238E27FC236}">
                <a16:creationId xmlns:a16="http://schemas.microsoft.com/office/drawing/2014/main" id="{8BADFF70-6449-4193-89CC-B94F9818F87D}"/>
              </a:ext>
            </a:extLst>
          </p:cNvPr>
          <p:cNvSpPr txBox="1">
            <a:spLocks/>
          </p:cNvSpPr>
          <p:nvPr/>
        </p:nvSpPr>
        <p:spPr>
          <a:xfrm>
            <a:off x="1188721" y="2226136"/>
            <a:ext cx="4003040" cy="44958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742950" indent="-742950">
              <a:buFont typeface="+mj-lt"/>
              <a:buAutoNum type="arabicPeriod"/>
            </a:pPr>
            <a:r>
              <a:rPr lang="lv-LV" sz="4000" dirty="0"/>
              <a:t>Līderība </a:t>
            </a:r>
          </a:p>
          <a:p>
            <a:pPr marL="742950" indent="-742950">
              <a:buFont typeface="+mj-lt"/>
              <a:buAutoNum type="arabicPeriod"/>
            </a:pPr>
            <a:r>
              <a:rPr lang="lv-LV" sz="4000" dirty="0"/>
              <a:t>Darbinieki </a:t>
            </a:r>
          </a:p>
          <a:p>
            <a:pPr marL="742950" indent="-742950">
              <a:buFont typeface="+mj-lt"/>
              <a:buAutoNum type="arabicPeriod"/>
            </a:pPr>
            <a:r>
              <a:rPr lang="lv-LV" sz="4000" dirty="0"/>
              <a:t>Tiesības </a:t>
            </a:r>
          </a:p>
          <a:p>
            <a:pPr marL="742950" indent="-742950">
              <a:buFont typeface="+mj-lt"/>
              <a:buAutoNum type="arabicPeriod"/>
            </a:pPr>
            <a:r>
              <a:rPr lang="lv-LV" sz="4000" dirty="0"/>
              <a:t>Ētika </a:t>
            </a:r>
          </a:p>
          <a:p>
            <a:pPr marL="742950" indent="-742950">
              <a:buFont typeface="+mj-lt"/>
              <a:buAutoNum type="arabicPeriod"/>
            </a:pPr>
            <a:r>
              <a:rPr lang="lv-LV" sz="4000" dirty="0"/>
              <a:t>Partnerība </a:t>
            </a:r>
          </a:p>
          <a:p>
            <a:pPr marL="742950" indent="-742950">
              <a:buFont typeface="+mj-lt"/>
              <a:buAutoNum type="arabicPeriod"/>
            </a:pPr>
            <a:r>
              <a:rPr lang="lv-LV" sz="4000" dirty="0"/>
              <a:t>Līdzdalība</a:t>
            </a:r>
          </a:p>
        </p:txBody>
      </p:sp>
    </p:spTree>
    <p:extLst>
      <p:ext uri="{BB962C8B-B14F-4D97-AF65-F5344CB8AC3E}">
        <p14:creationId xmlns:p14="http://schemas.microsoft.com/office/powerpoint/2010/main" val="1105243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22D992-87D2-4018-96BB-4C71A90000FE}"/>
              </a:ext>
            </a:extLst>
          </p:cNvPr>
          <p:cNvPicPr>
            <a:picLocks noChangeAspect="1"/>
          </p:cNvPicPr>
          <p:nvPr/>
        </p:nvPicPr>
        <p:blipFill>
          <a:blip r:embed="rId2"/>
          <a:stretch>
            <a:fillRect/>
          </a:stretch>
        </p:blipFill>
        <p:spPr>
          <a:xfrm>
            <a:off x="1673370" y="134071"/>
            <a:ext cx="5573887" cy="1770929"/>
          </a:xfrm>
          <a:prstGeom prst="rect">
            <a:avLst/>
          </a:prstGeom>
        </p:spPr>
      </p:pic>
      <p:sp>
        <p:nvSpPr>
          <p:cNvPr id="2" name="Title 1">
            <a:extLst>
              <a:ext uri="{FF2B5EF4-FFF2-40B4-BE49-F238E27FC236}">
                <a16:creationId xmlns:a16="http://schemas.microsoft.com/office/drawing/2014/main" id="{29CC5F60-A26B-4FE4-8516-E61CAFAD09CB}"/>
              </a:ext>
            </a:extLst>
          </p:cNvPr>
          <p:cNvSpPr>
            <a:spLocks noGrp="1"/>
          </p:cNvSpPr>
          <p:nvPr>
            <p:ph type="title"/>
          </p:nvPr>
        </p:nvSpPr>
        <p:spPr/>
        <p:txBody>
          <a:bodyPr/>
          <a:lstStyle/>
          <a:p>
            <a:endParaRPr lang="lv-LV" dirty="0"/>
          </a:p>
        </p:txBody>
      </p:sp>
      <p:sp>
        <p:nvSpPr>
          <p:cNvPr id="3" name="Content Placeholder 2">
            <a:extLst>
              <a:ext uri="{FF2B5EF4-FFF2-40B4-BE49-F238E27FC236}">
                <a16:creationId xmlns:a16="http://schemas.microsoft.com/office/drawing/2014/main" id="{CDF5CE58-4401-413A-8642-14B5B1B7B6EC}"/>
              </a:ext>
            </a:extLst>
          </p:cNvPr>
          <p:cNvSpPr>
            <a:spLocks noGrp="1"/>
          </p:cNvSpPr>
          <p:nvPr>
            <p:ph idx="1"/>
          </p:nvPr>
        </p:nvSpPr>
        <p:spPr>
          <a:xfrm>
            <a:off x="2783840" y="2113279"/>
            <a:ext cx="8720772" cy="4610649"/>
          </a:xfrm>
        </p:spPr>
        <p:txBody>
          <a:bodyPr>
            <a:normAutofit fontScale="85000" lnSpcReduction="20000"/>
          </a:bodyPr>
          <a:lstStyle/>
          <a:p>
            <a:pPr marL="0" indent="0">
              <a:buNone/>
            </a:pPr>
            <a:r>
              <a:rPr lang="lv-LV" sz="3500" b="1" dirty="0"/>
              <a:t>Iesaistītās valstis:</a:t>
            </a:r>
          </a:p>
          <a:p>
            <a:r>
              <a:rPr lang="lv-LV" sz="3000" dirty="0"/>
              <a:t>Vācija, 2006</a:t>
            </a:r>
          </a:p>
          <a:p>
            <a:r>
              <a:rPr lang="lv-LV" sz="3000" dirty="0"/>
              <a:t>LT, 2010</a:t>
            </a:r>
          </a:p>
          <a:p>
            <a:r>
              <a:rPr lang="lv-LV" sz="3000" dirty="0"/>
              <a:t>EST, 2017</a:t>
            </a:r>
          </a:p>
          <a:p>
            <a:r>
              <a:rPr lang="lv-LV" sz="3000" dirty="0"/>
              <a:t>Portugāle</a:t>
            </a:r>
          </a:p>
          <a:p>
            <a:r>
              <a:rPr lang="lv-LV" sz="3000" dirty="0"/>
              <a:t>Slovēnija</a:t>
            </a:r>
          </a:p>
          <a:p>
            <a:r>
              <a:rPr lang="lv-LV" sz="3000" dirty="0"/>
              <a:t>Norvēģija</a:t>
            </a:r>
          </a:p>
          <a:p>
            <a:r>
              <a:rPr lang="lv-LV" sz="3000" dirty="0"/>
              <a:t>u.c.</a:t>
            </a:r>
          </a:p>
          <a:p>
            <a:endParaRPr lang="lv-LV" sz="3000" dirty="0"/>
          </a:p>
          <a:p>
            <a:pPr marL="0" indent="0">
              <a:buNone/>
            </a:pPr>
            <a:r>
              <a:rPr lang="lv-LV" sz="3000" dirty="0"/>
              <a:t>2014.g. janvārī un martā informatīvi semināri Rīgā</a:t>
            </a:r>
            <a:endParaRPr lang="en-US" sz="3000" dirty="0"/>
          </a:p>
          <a:p>
            <a:pPr marL="0" indent="0">
              <a:buNone/>
            </a:pPr>
            <a:endParaRPr lang="lv-LV" sz="3600" dirty="0"/>
          </a:p>
        </p:txBody>
      </p:sp>
      <p:sp>
        <p:nvSpPr>
          <p:cNvPr id="4" name="Rectangle 3">
            <a:extLst>
              <a:ext uri="{FF2B5EF4-FFF2-40B4-BE49-F238E27FC236}">
                <a16:creationId xmlns:a16="http://schemas.microsoft.com/office/drawing/2014/main" id="{FE1E8769-D2C0-420B-B947-ADA81627D62F}"/>
              </a:ext>
            </a:extLst>
          </p:cNvPr>
          <p:cNvSpPr/>
          <p:nvPr/>
        </p:nvSpPr>
        <p:spPr>
          <a:xfrm>
            <a:off x="9748677" y="0"/>
            <a:ext cx="2443323" cy="979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Kvalitātes standarti</a:t>
            </a:r>
          </a:p>
        </p:txBody>
      </p:sp>
    </p:spTree>
    <p:extLst>
      <p:ext uri="{BB962C8B-B14F-4D97-AF65-F5344CB8AC3E}">
        <p14:creationId xmlns:p14="http://schemas.microsoft.com/office/powerpoint/2010/main" val="323469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5307E-5F78-47C4-AAF0-5A192F5DDA21}"/>
              </a:ext>
            </a:extLst>
          </p:cNvPr>
          <p:cNvSpPr>
            <a:spLocks noGrp="1"/>
          </p:cNvSpPr>
          <p:nvPr>
            <p:ph type="title"/>
          </p:nvPr>
        </p:nvSpPr>
        <p:spPr>
          <a:xfrm>
            <a:off x="2398992" y="80551"/>
            <a:ext cx="8911687" cy="1280890"/>
          </a:xfrm>
        </p:spPr>
        <p:txBody>
          <a:bodyPr/>
          <a:lstStyle/>
          <a:p>
            <a:r>
              <a:rPr lang="lv-LV" dirty="0"/>
              <a:t>Noderīgi informācijas avoti</a:t>
            </a:r>
          </a:p>
        </p:txBody>
      </p:sp>
      <p:sp>
        <p:nvSpPr>
          <p:cNvPr id="3" name="Content Placeholder 2">
            <a:extLst>
              <a:ext uri="{FF2B5EF4-FFF2-40B4-BE49-F238E27FC236}">
                <a16:creationId xmlns:a16="http://schemas.microsoft.com/office/drawing/2014/main" id="{023DD3FA-F65C-482C-A8F7-5DCABD2C44DA}"/>
              </a:ext>
            </a:extLst>
          </p:cNvPr>
          <p:cNvSpPr>
            <a:spLocks noGrp="1"/>
          </p:cNvSpPr>
          <p:nvPr>
            <p:ph idx="1"/>
          </p:nvPr>
        </p:nvSpPr>
        <p:spPr>
          <a:xfrm>
            <a:off x="881321" y="1039906"/>
            <a:ext cx="11310679" cy="5737543"/>
          </a:xfrm>
        </p:spPr>
        <p:txBody>
          <a:bodyPr>
            <a:normAutofit fontScale="92500"/>
          </a:bodyPr>
          <a:lstStyle/>
          <a:p>
            <a:r>
              <a:rPr lang="lv-LV" sz="2400" dirty="0">
                <a:solidFill>
                  <a:schemeClr val="tx1"/>
                </a:solidFill>
              </a:rPr>
              <a:t>MK 13.06.2017. noteikumi Nr. 338  «Prasības sociālo pakalpojumu sniedzējiem</a:t>
            </a:r>
            <a:r>
              <a:rPr lang="lv-LV" b="1" dirty="0">
                <a:solidFill>
                  <a:schemeClr val="tx1"/>
                </a:solidFill>
              </a:rPr>
              <a:t>»</a:t>
            </a:r>
          </a:p>
          <a:p>
            <a:r>
              <a:rPr lang="lv-LV" sz="2400" dirty="0">
                <a:solidFill>
                  <a:schemeClr val="tx1"/>
                </a:solidFill>
                <a:hlinkClick r:id="rId2">
                  <a:extLst>
                    <a:ext uri="{A12FA001-AC4F-418D-AE19-62706E023703}">
                      <ahyp:hlinkClr xmlns:ahyp="http://schemas.microsoft.com/office/drawing/2018/hyperlinkcolor" val="tx"/>
                    </a:ext>
                  </a:extLst>
                </a:hlinkClick>
              </a:rPr>
              <a:t>http://lm.gov.lv/lv/es-finansejums/lm-istenotie-projekti/2007-2013-gads</a:t>
            </a:r>
            <a:endParaRPr lang="lv-LV" sz="2400" b="1" dirty="0">
              <a:solidFill>
                <a:schemeClr val="tx1"/>
              </a:solidFill>
            </a:endParaRPr>
          </a:p>
          <a:p>
            <a:r>
              <a:rPr lang="lv-LV" sz="2400" dirty="0">
                <a:solidFill>
                  <a:schemeClr val="tx1"/>
                </a:solidFill>
                <a:hlinkClick r:id="rId3">
                  <a:extLst>
                    <a:ext uri="{A12FA001-AC4F-418D-AE19-62706E023703}">
                      <ahyp:hlinkClr xmlns:ahyp="http://schemas.microsoft.com/office/drawing/2018/hyperlinkcolor" val="tx"/>
                    </a:ext>
                  </a:extLst>
                </a:hlinkClick>
              </a:rPr>
              <a:t>http://tap.mk.gov.lv/valsts-parvaldes-politika/kvalitates-vadiba/Kvalitates-vadibas-modeli/</a:t>
            </a:r>
            <a:endParaRPr lang="lv-LV" sz="2400" dirty="0">
              <a:solidFill>
                <a:schemeClr val="tx1"/>
              </a:solidFill>
            </a:endParaRPr>
          </a:p>
          <a:p>
            <a:r>
              <a:rPr lang="lv-LV" sz="2400" dirty="0">
                <a:solidFill>
                  <a:schemeClr val="tx1"/>
                </a:solidFill>
                <a:hlinkClick r:id="rId4">
                  <a:extLst>
                    <a:ext uri="{A12FA001-AC4F-418D-AE19-62706E023703}">
                      <ahyp:hlinkClr xmlns:ahyp="http://schemas.microsoft.com/office/drawing/2018/hyperlinkcolor" val="tx"/>
                    </a:ext>
                  </a:extLst>
                </a:hlinkClick>
              </a:rPr>
              <a:t>https://equass.be/images/Documents/EQUASS2018/EQUASS-Principles-Criteria-and-Indicators.pdf</a:t>
            </a:r>
            <a:endParaRPr lang="lv-LV" sz="2400" b="1" dirty="0">
              <a:solidFill>
                <a:srgbClr val="FF0000"/>
              </a:solidFill>
            </a:endParaRPr>
          </a:p>
          <a:p>
            <a:r>
              <a:rPr lang="lv-LV" sz="2400" u="sng" dirty="0">
                <a:solidFill>
                  <a:schemeClr val="tx1"/>
                </a:solidFill>
                <a:hlinkClick r:id="rId5">
                  <a:extLst>
                    <a:ext uri="{A12FA001-AC4F-418D-AE19-62706E023703}">
                      <ahyp:hlinkClr xmlns:ahyp="http://schemas.microsoft.com/office/drawing/2018/hyperlinkcolor" val="tx"/>
                    </a:ext>
                  </a:extLst>
                </a:hlinkClick>
              </a:rPr>
              <a:t>tap.mk.gov.lv/</a:t>
            </a:r>
            <a:r>
              <a:rPr lang="lv-LV" sz="2400" u="sng" dirty="0" err="1">
                <a:solidFill>
                  <a:schemeClr val="tx1"/>
                </a:solidFill>
                <a:hlinkClick r:id="rId5">
                  <a:extLst>
                    <a:ext uri="{A12FA001-AC4F-418D-AE19-62706E023703}">
                      <ahyp:hlinkClr xmlns:ahyp="http://schemas.microsoft.com/office/drawing/2018/hyperlinkcolor" val="tx"/>
                    </a:ext>
                  </a:extLst>
                </a:hlinkClick>
              </a:rPr>
              <a:t>file</a:t>
            </a:r>
            <a:r>
              <a:rPr lang="lv-LV" sz="2400" u="sng" dirty="0">
                <a:solidFill>
                  <a:schemeClr val="tx1"/>
                </a:solidFill>
                <a:hlinkClick r:id="rId5">
                  <a:extLst>
                    <a:ext uri="{A12FA001-AC4F-418D-AE19-62706E023703}">
                      <ahyp:hlinkClr xmlns:ahyp="http://schemas.microsoft.com/office/drawing/2018/hyperlinkcolor" val="tx"/>
                    </a:ext>
                  </a:extLst>
                </a:hlinkClick>
              </a:rPr>
              <a:t>/</a:t>
            </a:r>
            <a:r>
              <a:rPr lang="lv-LV" sz="2400" u="sng" dirty="0" err="1">
                <a:solidFill>
                  <a:schemeClr val="tx1"/>
                </a:solidFill>
                <a:hlinkClick r:id="rId5">
                  <a:extLst>
                    <a:ext uri="{A12FA001-AC4F-418D-AE19-62706E023703}">
                      <ahyp:hlinkClr xmlns:ahyp="http://schemas.microsoft.com/office/drawing/2018/hyperlinkcolor" val="tx"/>
                    </a:ext>
                  </a:extLst>
                </a:hlinkClick>
              </a:rPr>
              <a:t>files</a:t>
            </a:r>
            <a:r>
              <a:rPr lang="lv-LV" sz="2400" u="sng" dirty="0">
                <a:solidFill>
                  <a:schemeClr val="tx1"/>
                </a:solidFill>
                <a:hlinkClick r:id="rId5">
                  <a:extLst>
                    <a:ext uri="{A12FA001-AC4F-418D-AE19-62706E023703}">
                      <ahyp:hlinkClr xmlns:ahyp="http://schemas.microsoft.com/office/drawing/2018/hyperlinkcolor" val="tx"/>
                    </a:ext>
                  </a:extLst>
                </a:hlinkClick>
              </a:rPr>
              <a:t>/</a:t>
            </a:r>
            <a:r>
              <a:rPr lang="lv-LV" sz="2400" u="sng" dirty="0" err="1">
                <a:solidFill>
                  <a:schemeClr val="tx1"/>
                </a:solidFill>
                <a:hlinkClick r:id="rId5">
                  <a:extLst>
                    <a:ext uri="{A12FA001-AC4F-418D-AE19-62706E023703}">
                      <ahyp:hlinkClr xmlns:ahyp="http://schemas.microsoft.com/office/drawing/2018/hyperlinkcolor" val="tx"/>
                    </a:ext>
                  </a:extLst>
                </a:hlinkClick>
              </a:rPr>
              <a:t>aktuali</a:t>
            </a:r>
            <a:r>
              <a:rPr lang="lv-LV" sz="2400" u="sng" dirty="0">
                <a:solidFill>
                  <a:schemeClr val="tx1"/>
                </a:solidFill>
                <a:hlinkClick r:id="rId5">
                  <a:extLst>
                    <a:ext uri="{A12FA001-AC4F-418D-AE19-62706E023703}">
                      <ahyp:hlinkClr xmlns:ahyp="http://schemas.microsoft.com/office/drawing/2018/hyperlinkcolor" val="tx"/>
                    </a:ext>
                  </a:extLst>
                </a:hlinkClick>
              </a:rPr>
              <a:t>/2013/vadlinijas.pdf   «</a:t>
            </a:r>
            <a:r>
              <a:rPr lang="lv-LV" sz="2400" dirty="0"/>
              <a:t>Iekšējās kontroles sistēmas izveidošanas, uzraudzības un uzlabošanas vadlīnijas»</a:t>
            </a:r>
          </a:p>
          <a:p>
            <a:r>
              <a:rPr lang="lv-LV" sz="2400" dirty="0">
                <a:solidFill>
                  <a:schemeClr val="tx1"/>
                </a:solidFill>
              </a:rPr>
              <a:t>MK noteikumi 08.05.2012. Nr.326  «Noteikumi par iekšējās kontroles sistēmu tiešās pārvaldes iestādēs»</a:t>
            </a:r>
          </a:p>
          <a:p>
            <a:r>
              <a:rPr lang="lv-LV" sz="2400" dirty="0">
                <a:solidFill>
                  <a:schemeClr val="tx1"/>
                </a:solidFill>
              </a:rPr>
              <a:t>MK 17.10.2017. noteikumi Nr. 630 «Noteikumi par iekšējās kontroles sistēmas pamatprasībām korupcijas un interešu konflikta riska novēršanai publiskas personas institūcijā» </a:t>
            </a:r>
          </a:p>
          <a:p>
            <a:r>
              <a:rPr lang="lv-LV" sz="2400" u="sng" dirty="0"/>
              <a:t>https://www.knab.gov.lv/upload/2018/knab_vadlinijas_iekseja_kontrole.docx</a:t>
            </a:r>
          </a:p>
          <a:p>
            <a:pPr marL="0" indent="0">
              <a:buNone/>
            </a:pPr>
            <a:endParaRPr lang="lv-LV" dirty="0"/>
          </a:p>
          <a:p>
            <a:endParaRPr lang="lv-LV" dirty="0"/>
          </a:p>
        </p:txBody>
      </p:sp>
    </p:spTree>
    <p:extLst>
      <p:ext uri="{BB962C8B-B14F-4D97-AF65-F5344CB8AC3E}">
        <p14:creationId xmlns:p14="http://schemas.microsoft.com/office/powerpoint/2010/main" val="3661843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C41978-B20B-47B0-96D8-3C13B423D800}"/>
              </a:ext>
            </a:extLst>
          </p:cNvPr>
          <p:cNvSpPr>
            <a:spLocks noGrp="1"/>
          </p:cNvSpPr>
          <p:nvPr>
            <p:ph idx="1"/>
          </p:nvPr>
        </p:nvSpPr>
        <p:spPr>
          <a:xfrm>
            <a:off x="1625599" y="1402080"/>
            <a:ext cx="10037011" cy="4509142"/>
          </a:xfrm>
        </p:spPr>
        <p:txBody>
          <a:bodyPr>
            <a:normAutofit/>
          </a:bodyPr>
          <a:lstStyle/>
          <a:p>
            <a:pPr marL="0" indent="0" algn="ctr">
              <a:buNone/>
            </a:pPr>
            <a:r>
              <a:rPr lang="lv-LV" sz="6000" b="1" dirty="0"/>
              <a:t>Iekšējās kontroles sistēma </a:t>
            </a:r>
          </a:p>
          <a:p>
            <a:pPr marL="0" indent="0" algn="ctr">
              <a:buNone/>
            </a:pPr>
            <a:r>
              <a:rPr lang="lv-LV" sz="4800" b="1" dirty="0"/>
              <a:t>kā</a:t>
            </a:r>
          </a:p>
          <a:p>
            <a:pPr marL="0" indent="0" algn="ctr">
              <a:buNone/>
            </a:pPr>
            <a:r>
              <a:rPr lang="lv-LV" sz="4800" b="1" dirty="0"/>
              <a:t>kvalitātes uzturēšanas instruments</a:t>
            </a:r>
          </a:p>
        </p:txBody>
      </p:sp>
    </p:spTree>
    <p:extLst>
      <p:ext uri="{BB962C8B-B14F-4D97-AF65-F5344CB8AC3E}">
        <p14:creationId xmlns:p14="http://schemas.microsoft.com/office/powerpoint/2010/main" val="385950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E037A-C357-4869-A6F1-2D8D79CBD129}"/>
              </a:ext>
            </a:extLst>
          </p:cNvPr>
          <p:cNvSpPr>
            <a:spLocks noGrp="1"/>
          </p:cNvSpPr>
          <p:nvPr>
            <p:ph type="title"/>
          </p:nvPr>
        </p:nvSpPr>
        <p:spPr>
          <a:xfrm>
            <a:off x="2592925" y="624110"/>
            <a:ext cx="8911687" cy="769975"/>
          </a:xfrm>
        </p:spPr>
        <p:txBody>
          <a:bodyPr>
            <a:normAutofit/>
          </a:bodyPr>
          <a:lstStyle/>
          <a:p>
            <a:r>
              <a:rPr lang="lv-LV" altLang="lv-LV" dirty="0">
                <a:solidFill>
                  <a:srgbClr val="292929"/>
                </a:solidFill>
                <a:latin typeface="+mn-lt"/>
              </a:rPr>
              <a:t>Semināra mērķis un uzdevumi</a:t>
            </a:r>
            <a:endParaRPr lang="lv-LV" dirty="0">
              <a:latin typeface="+mn-lt"/>
            </a:endParaRPr>
          </a:p>
        </p:txBody>
      </p:sp>
      <p:sp>
        <p:nvSpPr>
          <p:cNvPr id="3" name="Content Placeholder 2">
            <a:extLst>
              <a:ext uri="{FF2B5EF4-FFF2-40B4-BE49-F238E27FC236}">
                <a16:creationId xmlns:a16="http://schemas.microsoft.com/office/drawing/2014/main" id="{C4BCF014-AC2D-40BD-B355-5BC16F600337}"/>
              </a:ext>
            </a:extLst>
          </p:cNvPr>
          <p:cNvSpPr>
            <a:spLocks noGrp="1"/>
          </p:cNvSpPr>
          <p:nvPr>
            <p:ph idx="1"/>
          </p:nvPr>
        </p:nvSpPr>
        <p:spPr>
          <a:xfrm>
            <a:off x="2128604" y="1394086"/>
            <a:ext cx="9376008" cy="4976734"/>
          </a:xfrm>
        </p:spPr>
        <p:txBody>
          <a:bodyPr/>
          <a:lstStyle/>
          <a:p>
            <a:pPr marL="0" indent="0">
              <a:buNone/>
            </a:pPr>
            <a:r>
              <a:rPr lang="lv-LV" altLang="lv-LV" sz="3200" b="1" dirty="0">
                <a:solidFill>
                  <a:srgbClr val="292929"/>
                </a:solidFill>
                <a:latin typeface="Arial"/>
              </a:rPr>
              <a:t>attīstīt un pilnveidot zināšanas un izpratni par kvalitātes vadību</a:t>
            </a:r>
            <a:endParaRPr lang="lv-LV" sz="3200" b="1" dirty="0"/>
          </a:p>
          <a:p>
            <a:endParaRPr lang="lv-LV" altLang="lv-LV" sz="3200" dirty="0">
              <a:solidFill>
                <a:srgbClr val="292929"/>
              </a:solidFill>
              <a:latin typeface="Arial"/>
            </a:endParaRPr>
          </a:p>
          <a:p>
            <a:r>
              <a:rPr lang="lv-LV" altLang="lv-LV" sz="3200" dirty="0">
                <a:solidFill>
                  <a:srgbClr val="292929"/>
                </a:solidFill>
                <a:latin typeface="Arial"/>
              </a:rPr>
              <a:t>Jūs iegūsiet zināšanas par kvalitātes vadības būtību un tās elementiem</a:t>
            </a:r>
          </a:p>
          <a:p>
            <a:r>
              <a:rPr lang="lv-LV" altLang="lv-LV" sz="3200" dirty="0">
                <a:solidFill>
                  <a:srgbClr val="292929"/>
                </a:solidFill>
                <a:latin typeface="Arial"/>
              </a:rPr>
              <a:t>Jūs pārdomāsiet un pārrunāsiet kvalitātes vadības elementu darbību praksē</a:t>
            </a:r>
          </a:p>
          <a:p>
            <a:r>
              <a:rPr lang="lv-LV" altLang="lv-LV" sz="3200" dirty="0">
                <a:solidFill>
                  <a:srgbClr val="292929"/>
                </a:solidFill>
                <a:latin typeface="Arial"/>
              </a:rPr>
              <a:t>Jūs veiksiet pašnovērtējumu</a:t>
            </a:r>
          </a:p>
        </p:txBody>
      </p:sp>
    </p:spTree>
    <p:extLst>
      <p:ext uri="{BB962C8B-B14F-4D97-AF65-F5344CB8AC3E}">
        <p14:creationId xmlns:p14="http://schemas.microsoft.com/office/powerpoint/2010/main" val="3367345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a:extLst>
              <a:ext uri="{FF2B5EF4-FFF2-40B4-BE49-F238E27FC236}">
                <a16:creationId xmlns:a16="http://schemas.microsoft.com/office/drawing/2014/main" id="{C4DE8196-0EE6-4104-90CA-E96B5F8377B7}"/>
              </a:ext>
            </a:extLst>
          </p:cNvPr>
          <p:cNvSpPr>
            <a:spLocks noGrp="1"/>
          </p:cNvSpPr>
          <p:nvPr>
            <p:ph type="dt" sz="quarter" idx="10"/>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lv-LV" altLang="lv-LV"/>
              <a:t>.</a:t>
            </a:r>
          </a:p>
        </p:txBody>
      </p:sp>
      <p:sp>
        <p:nvSpPr>
          <p:cNvPr id="39939" name="Footer Placeholder 4">
            <a:extLst>
              <a:ext uri="{FF2B5EF4-FFF2-40B4-BE49-F238E27FC236}">
                <a16:creationId xmlns:a16="http://schemas.microsoft.com/office/drawing/2014/main" id="{274D087E-5F62-4F30-8E07-A55B80378CBF}"/>
              </a:ext>
            </a:extLst>
          </p:cNvPr>
          <p:cNvSpPr>
            <a:spLocks noGrp="1"/>
          </p:cNvSpPr>
          <p:nvPr>
            <p:ph type="ftr" sz="quarter" idx="11"/>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lv-LV" altLang="lv-LV"/>
              <a:t>Iekšējās kontroles sistēma. Aija Rieba. </a:t>
            </a:r>
          </a:p>
        </p:txBody>
      </p:sp>
      <p:sp>
        <p:nvSpPr>
          <p:cNvPr id="39940" name="Slide Number Placeholder 5">
            <a:extLst>
              <a:ext uri="{FF2B5EF4-FFF2-40B4-BE49-F238E27FC236}">
                <a16:creationId xmlns:a16="http://schemas.microsoft.com/office/drawing/2014/main" id="{3EA3BAEE-C48A-4D01-A37E-EFD6768171C2}"/>
              </a:ext>
            </a:extLst>
          </p:cNvPr>
          <p:cNvSpPr>
            <a:spLocks noGrp="1"/>
          </p:cNvSpPr>
          <p:nvPr>
            <p:ph type="sldNum" sz="quarter" idx="12"/>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9C5FCF4-6320-4664-AE68-61673A32B368}" type="slidenum">
              <a:rPr lang="lv-LV" altLang="lv-LV" smtClean="0"/>
              <a:pPr/>
              <a:t>30</a:t>
            </a:fld>
            <a:endParaRPr lang="lv-LV" altLang="lv-LV"/>
          </a:p>
        </p:txBody>
      </p:sp>
      <p:sp>
        <p:nvSpPr>
          <p:cNvPr id="39941" name="Rectangle 2">
            <a:extLst>
              <a:ext uri="{FF2B5EF4-FFF2-40B4-BE49-F238E27FC236}">
                <a16:creationId xmlns:a16="http://schemas.microsoft.com/office/drawing/2014/main" id="{DD123000-A9F3-485D-833D-3BFD6455C166}"/>
              </a:ext>
            </a:extLst>
          </p:cNvPr>
          <p:cNvSpPr>
            <a:spLocks noGrp="1" noChangeArrowheads="1"/>
          </p:cNvSpPr>
          <p:nvPr>
            <p:ph type="title"/>
          </p:nvPr>
        </p:nvSpPr>
        <p:spPr>
          <a:xfrm>
            <a:off x="921695" y="0"/>
            <a:ext cx="8911687" cy="787782"/>
          </a:xfrm>
        </p:spPr>
        <p:txBody>
          <a:bodyPr/>
          <a:lstStyle/>
          <a:p>
            <a:pPr eaLnBrk="1" hangingPunct="1"/>
            <a:endParaRPr lang="en-US" altLang="lv-LV" dirty="0"/>
          </a:p>
        </p:txBody>
      </p:sp>
      <p:pic>
        <p:nvPicPr>
          <p:cNvPr id="39942" name="Picture 4" descr="iks">
            <a:extLst>
              <a:ext uri="{FF2B5EF4-FFF2-40B4-BE49-F238E27FC236}">
                <a16:creationId xmlns:a16="http://schemas.microsoft.com/office/drawing/2014/main" id="{4B348912-FB96-4707-BA15-3E5F67218318}"/>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19287" y="-68815"/>
            <a:ext cx="9158016" cy="6866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1663A-04D6-450D-8AEF-B98F0A200EC3}"/>
              </a:ext>
            </a:extLst>
          </p:cNvPr>
          <p:cNvSpPr>
            <a:spLocks noGrp="1"/>
          </p:cNvSpPr>
          <p:nvPr>
            <p:ph type="title"/>
          </p:nvPr>
        </p:nvSpPr>
        <p:spPr>
          <a:xfrm>
            <a:off x="1828800" y="292308"/>
            <a:ext cx="9675812" cy="1280890"/>
          </a:xfrm>
        </p:spPr>
        <p:txBody>
          <a:bodyPr/>
          <a:lstStyle/>
          <a:p>
            <a:r>
              <a:rPr lang="lv-LV" altLang="lv-LV" dirty="0"/>
              <a:t>Iekšējā kontrole ir process, pasākumu kopums</a:t>
            </a:r>
            <a:endParaRPr lang="lv-LV" dirty="0"/>
          </a:p>
        </p:txBody>
      </p:sp>
      <p:sp>
        <p:nvSpPr>
          <p:cNvPr id="3" name="Content Placeholder 2">
            <a:extLst>
              <a:ext uri="{FF2B5EF4-FFF2-40B4-BE49-F238E27FC236}">
                <a16:creationId xmlns:a16="http://schemas.microsoft.com/office/drawing/2014/main" id="{CA032DB8-6455-4DC0-AA2C-17AFAEC5D549}"/>
              </a:ext>
            </a:extLst>
          </p:cNvPr>
          <p:cNvSpPr>
            <a:spLocks noGrp="1"/>
          </p:cNvSpPr>
          <p:nvPr>
            <p:ph idx="1"/>
          </p:nvPr>
        </p:nvSpPr>
        <p:spPr>
          <a:xfrm>
            <a:off x="1828800" y="1768839"/>
            <a:ext cx="9675812" cy="4796853"/>
          </a:xfrm>
        </p:spPr>
        <p:txBody>
          <a:bodyPr>
            <a:normAutofit/>
          </a:bodyPr>
          <a:lstStyle/>
          <a:p>
            <a:r>
              <a:rPr lang="lv-LV" sz="3200" dirty="0"/>
              <a:t>ko realizē institūcijas vadība un personāls, </a:t>
            </a:r>
          </a:p>
          <a:p>
            <a:r>
              <a:rPr lang="lv-LV" sz="3200" dirty="0"/>
              <a:t>lai gūtu saprātīgu pārliecību par mērķu sasniegšanu šādās jomās:</a:t>
            </a:r>
          </a:p>
          <a:p>
            <a:pPr lvl="1"/>
            <a:r>
              <a:rPr lang="lv-LV" sz="3200" dirty="0"/>
              <a:t>darbību efektivitāte un lietderīgums</a:t>
            </a:r>
          </a:p>
          <a:p>
            <a:pPr lvl="1"/>
            <a:r>
              <a:rPr lang="lv-LV" sz="3200" dirty="0"/>
              <a:t>finanšu pārskatu ticamība (savlaicīgums, pilnīgums, precizitāte)</a:t>
            </a:r>
          </a:p>
          <a:p>
            <a:pPr lvl="1"/>
            <a:r>
              <a:rPr lang="lv-LV" sz="3200" dirty="0"/>
              <a:t>atbilstība spēkā esošiem normatīviem aktiem un saistošiem dokumentiem)</a:t>
            </a:r>
            <a:endParaRPr lang="lv-LV" dirty="0"/>
          </a:p>
        </p:txBody>
      </p:sp>
    </p:spTree>
    <p:extLst>
      <p:ext uri="{BB962C8B-B14F-4D97-AF65-F5344CB8AC3E}">
        <p14:creationId xmlns:p14="http://schemas.microsoft.com/office/powerpoint/2010/main" val="307983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4E7F8-B5C0-42EF-B4DE-EC56EE23B412}"/>
              </a:ext>
            </a:extLst>
          </p:cNvPr>
          <p:cNvSpPr>
            <a:spLocks noGrp="1"/>
          </p:cNvSpPr>
          <p:nvPr>
            <p:ph type="title"/>
          </p:nvPr>
        </p:nvSpPr>
        <p:spPr>
          <a:xfrm>
            <a:off x="2083633" y="277318"/>
            <a:ext cx="9417487" cy="1206042"/>
          </a:xfrm>
        </p:spPr>
        <p:txBody>
          <a:bodyPr>
            <a:normAutofit fontScale="90000"/>
          </a:bodyPr>
          <a:lstStyle/>
          <a:p>
            <a:r>
              <a:rPr lang="lv-LV" dirty="0"/>
              <a:t>(Tikai saprātīga, nevis absolūta pārliecība!)</a:t>
            </a:r>
            <a:br>
              <a:rPr lang="lv-LV" dirty="0"/>
            </a:br>
            <a:r>
              <a:rPr lang="lv-LV" dirty="0"/>
              <a:t>Kontroles efektivitātes ierobežojumi</a:t>
            </a:r>
          </a:p>
        </p:txBody>
      </p:sp>
      <p:sp>
        <p:nvSpPr>
          <p:cNvPr id="3" name="Content Placeholder 2">
            <a:extLst>
              <a:ext uri="{FF2B5EF4-FFF2-40B4-BE49-F238E27FC236}">
                <a16:creationId xmlns:a16="http://schemas.microsoft.com/office/drawing/2014/main" id="{C283928C-49A2-464C-8496-D3429EBF4880}"/>
              </a:ext>
            </a:extLst>
          </p:cNvPr>
          <p:cNvSpPr>
            <a:spLocks noGrp="1"/>
          </p:cNvSpPr>
          <p:nvPr>
            <p:ph idx="1"/>
          </p:nvPr>
        </p:nvSpPr>
        <p:spPr>
          <a:xfrm>
            <a:off x="1544320" y="1483360"/>
            <a:ext cx="6563360" cy="4693919"/>
          </a:xfrm>
        </p:spPr>
        <p:txBody>
          <a:bodyPr>
            <a:normAutofit fontScale="92500"/>
          </a:bodyPr>
          <a:lstStyle/>
          <a:p>
            <a:pPr marL="0" indent="0">
              <a:buNone/>
            </a:pPr>
            <a:r>
              <a:rPr lang="lv-LV" sz="2400" dirty="0"/>
              <a:t>1</a:t>
            </a:r>
            <a:r>
              <a:rPr lang="lv-LV" sz="2800" dirty="0"/>
              <a:t>. Vadības attieksme (profesionalitātes trūkums, ignorance) </a:t>
            </a:r>
          </a:p>
          <a:p>
            <a:pPr marL="0" indent="0">
              <a:buNone/>
            </a:pPr>
            <a:r>
              <a:rPr lang="lv-LV" sz="2800" dirty="0"/>
              <a:t>2. Cilvēkfaktors</a:t>
            </a:r>
          </a:p>
          <a:p>
            <a:pPr lvl="1"/>
            <a:r>
              <a:rPr lang="lv-LV" sz="2800" dirty="0"/>
              <a:t>izstrādātā IK projekta trūkumi</a:t>
            </a:r>
          </a:p>
          <a:p>
            <a:pPr lvl="1"/>
            <a:r>
              <a:rPr lang="lv-LV" sz="2800" dirty="0"/>
              <a:t>spriedumu un interpretācijas kļūdas</a:t>
            </a:r>
          </a:p>
          <a:p>
            <a:pPr lvl="1"/>
            <a:r>
              <a:rPr lang="lv-LV" sz="2800" dirty="0"/>
              <a:t>pārpratumi</a:t>
            </a:r>
          </a:p>
          <a:p>
            <a:pPr marL="0" indent="0">
              <a:buNone/>
            </a:pPr>
            <a:r>
              <a:rPr lang="lv-LV" sz="2800" dirty="0"/>
              <a:t>3. Organizācijas pārmaiņas</a:t>
            </a:r>
          </a:p>
          <a:p>
            <a:pPr marL="0" indent="0">
              <a:buNone/>
            </a:pPr>
            <a:r>
              <a:rPr lang="lv-LV" sz="2800" dirty="0"/>
              <a:t>4. Nepietiekami resursi </a:t>
            </a:r>
          </a:p>
        </p:txBody>
      </p:sp>
      <p:sp>
        <p:nvSpPr>
          <p:cNvPr id="4" name="Content Placeholder 2">
            <a:extLst>
              <a:ext uri="{FF2B5EF4-FFF2-40B4-BE49-F238E27FC236}">
                <a16:creationId xmlns:a16="http://schemas.microsoft.com/office/drawing/2014/main" id="{CB39F651-EA07-4CA6-B24D-AFD878857A46}"/>
              </a:ext>
            </a:extLst>
          </p:cNvPr>
          <p:cNvSpPr txBox="1">
            <a:spLocks/>
          </p:cNvSpPr>
          <p:nvPr/>
        </p:nvSpPr>
        <p:spPr>
          <a:xfrm>
            <a:off x="7051040" y="2946400"/>
            <a:ext cx="5344160" cy="26619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lv-LV" sz="2600" dirty="0"/>
              <a:t>paviršība, nogurums</a:t>
            </a:r>
          </a:p>
          <a:p>
            <a:pPr lvl="1"/>
            <a:r>
              <a:rPr lang="lv-LV" sz="2600" dirty="0"/>
              <a:t>slepenas norunas</a:t>
            </a:r>
          </a:p>
          <a:p>
            <a:pPr lvl="1"/>
            <a:r>
              <a:rPr lang="lv-LV" sz="2600" dirty="0"/>
              <a:t>ļaunprātīga izmantošana</a:t>
            </a:r>
          </a:p>
          <a:p>
            <a:pPr lvl="1"/>
            <a:r>
              <a:rPr lang="lv-LV" sz="2600" dirty="0"/>
              <a:t>apzināta ignorēšana</a:t>
            </a:r>
          </a:p>
        </p:txBody>
      </p:sp>
    </p:spTree>
    <p:extLst>
      <p:ext uri="{BB962C8B-B14F-4D97-AF65-F5344CB8AC3E}">
        <p14:creationId xmlns:p14="http://schemas.microsoft.com/office/powerpoint/2010/main" val="2523071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C3E2-0FD9-42A2-A91E-31AECCCA2DDD}"/>
              </a:ext>
            </a:extLst>
          </p:cNvPr>
          <p:cNvSpPr>
            <a:spLocks noGrp="1"/>
          </p:cNvSpPr>
          <p:nvPr>
            <p:ph type="title"/>
          </p:nvPr>
        </p:nvSpPr>
        <p:spPr/>
        <p:txBody>
          <a:bodyPr/>
          <a:lstStyle/>
          <a:p>
            <a:r>
              <a:rPr lang="lv-LV" dirty="0"/>
              <a:t>Ieguldījumi kontrolē   </a:t>
            </a:r>
            <a:r>
              <a:rPr lang="lv-LV" sz="5400" b="1" dirty="0"/>
              <a:t>&lt;  </a:t>
            </a:r>
            <a:r>
              <a:rPr lang="lv-LV" dirty="0"/>
              <a:t>Ieguvumi!!</a:t>
            </a:r>
          </a:p>
        </p:txBody>
      </p:sp>
      <p:sp>
        <p:nvSpPr>
          <p:cNvPr id="3" name="Content Placeholder 2">
            <a:extLst>
              <a:ext uri="{FF2B5EF4-FFF2-40B4-BE49-F238E27FC236}">
                <a16:creationId xmlns:a16="http://schemas.microsoft.com/office/drawing/2014/main" id="{E42CF39E-655C-48CC-9E16-ACE353EA0D06}"/>
              </a:ext>
            </a:extLst>
          </p:cNvPr>
          <p:cNvSpPr>
            <a:spLocks noGrp="1"/>
          </p:cNvSpPr>
          <p:nvPr>
            <p:ph idx="1"/>
          </p:nvPr>
        </p:nvSpPr>
        <p:spPr/>
        <p:txBody>
          <a:bodyPr/>
          <a:lstStyle/>
          <a:p>
            <a:pPr marL="0" indent="0">
              <a:buNone/>
            </a:pPr>
            <a:r>
              <a:rPr lang="lv-LV" sz="3600" dirty="0"/>
              <a:t>Ieguvumi:</a:t>
            </a:r>
          </a:p>
          <a:p>
            <a:r>
              <a:rPr lang="lv-LV" sz="2800" dirty="0"/>
              <a:t>samazināts risks nesasniegt mērķi</a:t>
            </a:r>
          </a:p>
          <a:p>
            <a:r>
              <a:rPr lang="lv-LV" sz="2800" dirty="0"/>
              <a:t>pieaug varbūtība atklāt kļūdu, krāpšanu, ļaunprātību</a:t>
            </a:r>
          </a:p>
          <a:p>
            <a:r>
              <a:rPr lang="lv-LV" sz="2800" dirty="0"/>
              <a:t>novērstas neatbilstošas darbības</a:t>
            </a:r>
          </a:p>
          <a:p>
            <a:r>
              <a:rPr lang="lv-LV" sz="2800" dirty="0"/>
              <a:t>panākta labāka atbilstība noteikumiem</a:t>
            </a:r>
          </a:p>
          <a:p>
            <a:endParaRPr lang="lv-LV" dirty="0"/>
          </a:p>
        </p:txBody>
      </p:sp>
    </p:spTree>
    <p:extLst>
      <p:ext uri="{BB962C8B-B14F-4D97-AF65-F5344CB8AC3E}">
        <p14:creationId xmlns:p14="http://schemas.microsoft.com/office/powerpoint/2010/main" val="2418339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B6FDF-59D8-4BAE-974A-F6DE7C4F9F7B}"/>
              </a:ext>
            </a:extLst>
          </p:cNvPr>
          <p:cNvSpPr>
            <a:spLocks noGrp="1"/>
          </p:cNvSpPr>
          <p:nvPr>
            <p:ph type="title"/>
          </p:nvPr>
        </p:nvSpPr>
        <p:spPr/>
        <p:txBody>
          <a:bodyPr/>
          <a:lstStyle/>
          <a:p>
            <a:endParaRPr lang="lv-LV"/>
          </a:p>
        </p:txBody>
      </p:sp>
      <p:pic>
        <p:nvPicPr>
          <p:cNvPr id="4" name="Content Placeholder 3">
            <a:extLst>
              <a:ext uri="{FF2B5EF4-FFF2-40B4-BE49-F238E27FC236}">
                <a16:creationId xmlns:a16="http://schemas.microsoft.com/office/drawing/2014/main" id="{73AD8571-E4A8-434A-B830-713B59B93CAB}"/>
              </a:ext>
            </a:extLst>
          </p:cNvPr>
          <p:cNvPicPr>
            <a:picLocks noGrp="1" noChangeAspect="1"/>
          </p:cNvPicPr>
          <p:nvPr>
            <p:ph idx="1"/>
          </p:nvPr>
        </p:nvPicPr>
        <p:blipFill>
          <a:blip r:embed="rId2"/>
          <a:stretch>
            <a:fillRect/>
          </a:stretch>
        </p:blipFill>
        <p:spPr>
          <a:xfrm>
            <a:off x="1959625" y="117568"/>
            <a:ext cx="9852624" cy="6622864"/>
          </a:xfrm>
          <a:prstGeom prst="rect">
            <a:avLst/>
          </a:prstGeom>
        </p:spPr>
      </p:pic>
    </p:spTree>
    <p:extLst>
      <p:ext uri="{BB962C8B-B14F-4D97-AF65-F5344CB8AC3E}">
        <p14:creationId xmlns:p14="http://schemas.microsoft.com/office/powerpoint/2010/main" val="903250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AF931E-7606-4ABA-9BB8-D90E6A8028A5}"/>
              </a:ext>
            </a:extLst>
          </p:cNvPr>
          <p:cNvGraphicFramePr>
            <a:graphicFrameLocks noGrp="1"/>
          </p:cNvGraphicFramePr>
          <p:nvPr>
            <p:ph idx="1"/>
            <p:extLst>
              <p:ext uri="{D42A27DB-BD31-4B8C-83A1-F6EECF244321}">
                <p14:modId xmlns:p14="http://schemas.microsoft.com/office/powerpoint/2010/main" val="1648188258"/>
              </p:ext>
            </p:extLst>
          </p:nvPr>
        </p:nvGraphicFramePr>
        <p:xfrm>
          <a:off x="2589213" y="2233534"/>
          <a:ext cx="9372938" cy="4347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rrow: Left-Right 8">
            <a:extLst>
              <a:ext uri="{FF2B5EF4-FFF2-40B4-BE49-F238E27FC236}">
                <a16:creationId xmlns:a16="http://schemas.microsoft.com/office/drawing/2014/main" id="{A26AAA09-3B29-4F5E-8E0E-4678F943FCE3}"/>
              </a:ext>
            </a:extLst>
          </p:cNvPr>
          <p:cNvSpPr/>
          <p:nvPr/>
        </p:nvSpPr>
        <p:spPr>
          <a:xfrm rot="19071614">
            <a:off x="548333" y="3390403"/>
            <a:ext cx="7496469" cy="10941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b="1" dirty="0">
                <a:solidFill>
                  <a:schemeClr val="tx1"/>
                </a:solidFill>
              </a:rPr>
              <a:t>Informācija un saziņa</a:t>
            </a:r>
          </a:p>
        </p:txBody>
      </p:sp>
      <p:sp>
        <p:nvSpPr>
          <p:cNvPr id="10" name="Title 9">
            <a:extLst>
              <a:ext uri="{FF2B5EF4-FFF2-40B4-BE49-F238E27FC236}">
                <a16:creationId xmlns:a16="http://schemas.microsoft.com/office/drawing/2014/main" id="{7433986A-7897-43D0-8991-389EC18E4261}"/>
              </a:ext>
            </a:extLst>
          </p:cNvPr>
          <p:cNvSpPr>
            <a:spLocks noGrp="1"/>
          </p:cNvSpPr>
          <p:nvPr>
            <p:ph type="title"/>
          </p:nvPr>
        </p:nvSpPr>
        <p:spPr>
          <a:xfrm rot="2568167">
            <a:off x="6411409" y="3158667"/>
            <a:ext cx="6706291" cy="10265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lv-LV" sz="3200" b="1" dirty="0">
                <a:solidFill>
                  <a:schemeClr val="tx1"/>
                </a:solidFill>
              </a:rPr>
              <a:t>        Informācija un saziņa</a:t>
            </a:r>
          </a:p>
        </p:txBody>
      </p:sp>
      <p:pic>
        <p:nvPicPr>
          <p:cNvPr id="11" name="Picture 10">
            <a:extLst>
              <a:ext uri="{FF2B5EF4-FFF2-40B4-BE49-F238E27FC236}">
                <a16:creationId xmlns:a16="http://schemas.microsoft.com/office/drawing/2014/main" id="{2CBF1DA5-4460-453B-ADBE-E324D81006A5}"/>
              </a:ext>
            </a:extLst>
          </p:cNvPr>
          <p:cNvPicPr>
            <a:picLocks noChangeAspect="1"/>
          </p:cNvPicPr>
          <p:nvPr/>
        </p:nvPicPr>
        <p:blipFill>
          <a:blip r:embed="rId7"/>
          <a:stretch>
            <a:fillRect/>
          </a:stretch>
        </p:blipFill>
        <p:spPr>
          <a:xfrm>
            <a:off x="1937612" y="713669"/>
            <a:ext cx="8913124" cy="1286367"/>
          </a:xfrm>
          <a:prstGeom prst="rect">
            <a:avLst/>
          </a:prstGeom>
        </p:spPr>
      </p:pic>
      <p:sp>
        <p:nvSpPr>
          <p:cNvPr id="12" name="Title 1">
            <a:extLst>
              <a:ext uri="{FF2B5EF4-FFF2-40B4-BE49-F238E27FC236}">
                <a16:creationId xmlns:a16="http://schemas.microsoft.com/office/drawing/2014/main" id="{608E6819-37EF-4CEC-AD78-A64CBA6DC873}"/>
              </a:ext>
            </a:extLst>
          </p:cNvPr>
          <p:cNvSpPr txBox="1">
            <a:spLocks/>
          </p:cNvSpPr>
          <p:nvPr/>
        </p:nvSpPr>
        <p:spPr>
          <a:xfrm>
            <a:off x="1843791" y="624110"/>
            <a:ext cx="6292833" cy="64809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altLang="lv-LV" dirty="0"/>
              <a:t>Iekšējās kontroles sistēma</a:t>
            </a:r>
            <a:endParaRPr lang="lv-LV" dirty="0"/>
          </a:p>
        </p:txBody>
      </p:sp>
    </p:spTree>
    <p:extLst>
      <p:ext uri="{BB962C8B-B14F-4D97-AF65-F5344CB8AC3E}">
        <p14:creationId xmlns:p14="http://schemas.microsoft.com/office/powerpoint/2010/main" val="655709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EB6C-229D-4E3B-8BE3-A96E752A39FA}"/>
              </a:ext>
            </a:extLst>
          </p:cNvPr>
          <p:cNvSpPr>
            <a:spLocks noGrp="1"/>
          </p:cNvSpPr>
          <p:nvPr>
            <p:ph type="title"/>
          </p:nvPr>
        </p:nvSpPr>
        <p:spPr/>
        <p:txBody>
          <a:bodyPr/>
          <a:lstStyle/>
          <a:p>
            <a:r>
              <a:rPr lang="lv-LV" dirty="0"/>
              <a:t>Atbildības sadalījums IKS ietvaros</a:t>
            </a:r>
          </a:p>
        </p:txBody>
      </p:sp>
      <p:sp>
        <p:nvSpPr>
          <p:cNvPr id="3" name="Content Placeholder 2">
            <a:extLst>
              <a:ext uri="{FF2B5EF4-FFF2-40B4-BE49-F238E27FC236}">
                <a16:creationId xmlns:a16="http://schemas.microsoft.com/office/drawing/2014/main" id="{EF299A92-132E-435E-9E56-461AB31D0CB8}"/>
              </a:ext>
            </a:extLst>
          </p:cNvPr>
          <p:cNvSpPr>
            <a:spLocks noGrp="1"/>
          </p:cNvSpPr>
          <p:nvPr>
            <p:ph idx="1"/>
          </p:nvPr>
        </p:nvSpPr>
        <p:spPr>
          <a:xfrm>
            <a:off x="2233534" y="1663907"/>
            <a:ext cx="9271078" cy="4676931"/>
          </a:xfrm>
        </p:spPr>
        <p:txBody>
          <a:bodyPr/>
          <a:lstStyle/>
          <a:p>
            <a:r>
              <a:rPr lang="lv-LV" sz="3600" dirty="0"/>
              <a:t>Vadība ir atbildīga par to, lai IKS tiktu izveidota, uzraudzīta un uzlabota</a:t>
            </a:r>
          </a:p>
          <a:p>
            <a:r>
              <a:rPr lang="lv-LV" sz="3600" dirty="0"/>
              <a:t>Jebkura līmeņa vadītāja pienākums ir uzturēt  IKS </a:t>
            </a:r>
          </a:p>
          <a:p>
            <a:r>
              <a:rPr lang="lv-LV" sz="3600" dirty="0"/>
              <a:t>Kontroles pasākumus realizē darbinieki jebkurā  organizācijas līmenī</a:t>
            </a:r>
          </a:p>
          <a:p>
            <a:pPr marL="0" indent="0">
              <a:buNone/>
            </a:pPr>
            <a:endParaRPr lang="lv-LV" dirty="0"/>
          </a:p>
        </p:txBody>
      </p:sp>
    </p:spTree>
    <p:extLst>
      <p:ext uri="{BB962C8B-B14F-4D97-AF65-F5344CB8AC3E}">
        <p14:creationId xmlns:p14="http://schemas.microsoft.com/office/powerpoint/2010/main" val="1072064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7B90C-31AE-417F-AA80-9CA46B60B0A7}"/>
              </a:ext>
            </a:extLst>
          </p:cNvPr>
          <p:cNvSpPr>
            <a:spLocks noGrp="1"/>
          </p:cNvSpPr>
          <p:nvPr>
            <p:ph type="title"/>
          </p:nvPr>
        </p:nvSpPr>
        <p:spPr>
          <a:xfrm>
            <a:off x="2592925" y="624110"/>
            <a:ext cx="8911687" cy="769975"/>
          </a:xfrm>
        </p:spPr>
        <p:txBody>
          <a:bodyPr/>
          <a:lstStyle/>
          <a:p>
            <a:r>
              <a:rPr lang="lv-LV" dirty="0"/>
              <a:t>Plānošana</a:t>
            </a:r>
          </a:p>
        </p:txBody>
      </p:sp>
      <p:sp>
        <p:nvSpPr>
          <p:cNvPr id="3" name="Content Placeholder 2">
            <a:extLst>
              <a:ext uri="{FF2B5EF4-FFF2-40B4-BE49-F238E27FC236}">
                <a16:creationId xmlns:a16="http://schemas.microsoft.com/office/drawing/2014/main" id="{36F6945B-1D11-415C-A51B-37C31553096A}"/>
              </a:ext>
            </a:extLst>
          </p:cNvPr>
          <p:cNvSpPr>
            <a:spLocks noGrp="1"/>
          </p:cNvSpPr>
          <p:nvPr>
            <p:ph idx="1"/>
          </p:nvPr>
        </p:nvSpPr>
        <p:spPr>
          <a:xfrm>
            <a:off x="1905537" y="1394085"/>
            <a:ext cx="8722489" cy="5463915"/>
          </a:xfrm>
        </p:spPr>
        <p:txBody>
          <a:bodyPr>
            <a:normAutofit lnSpcReduction="10000"/>
          </a:bodyPr>
          <a:lstStyle/>
          <a:p>
            <a:r>
              <a:rPr lang="lv-LV" sz="2800" dirty="0"/>
              <a:t>Misija un vērtības</a:t>
            </a:r>
          </a:p>
          <a:p>
            <a:r>
              <a:rPr lang="lv-LV" sz="2800" dirty="0"/>
              <a:t>Stratēģija, t.sk. mērķi un rādītāji </a:t>
            </a:r>
          </a:p>
          <a:p>
            <a:r>
              <a:rPr lang="lv-LV" sz="2800" dirty="0"/>
              <a:t>Vadības dokumenti</a:t>
            </a:r>
          </a:p>
          <a:p>
            <a:r>
              <a:rPr lang="lv-LV" sz="2800" dirty="0"/>
              <a:t>Dažādu termiņu un līmeņu plāni</a:t>
            </a:r>
          </a:p>
          <a:p>
            <a:r>
              <a:rPr lang="lv-LV" sz="2800" dirty="0"/>
              <a:t>Sasniedzamie darbības rezultāti</a:t>
            </a:r>
          </a:p>
          <a:p>
            <a:r>
              <a:rPr lang="lv-LV" sz="2800" dirty="0"/>
              <a:t>Plānu precizēšana, saskaņošana un izpildes novērtējums</a:t>
            </a:r>
          </a:p>
          <a:p>
            <a:r>
              <a:rPr lang="lv-LV" sz="2800" dirty="0"/>
              <a:t>Darbinieku informēšana par mērķiem un sasniedzamo</a:t>
            </a:r>
          </a:p>
          <a:p>
            <a:r>
              <a:rPr lang="lv-LV" sz="2800" dirty="0"/>
              <a:t>Mērķi un uzdevumi amatpersonām un darbiniekiem</a:t>
            </a:r>
          </a:p>
          <a:p>
            <a:pPr marL="0" indent="0">
              <a:buNone/>
            </a:pPr>
            <a:endParaRPr lang="lv-LV" dirty="0"/>
          </a:p>
        </p:txBody>
      </p:sp>
      <p:graphicFrame>
        <p:nvGraphicFramePr>
          <p:cNvPr id="6" name="Content Placeholder 3">
            <a:extLst>
              <a:ext uri="{FF2B5EF4-FFF2-40B4-BE49-F238E27FC236}">
                <a16:creationId xmlns:a16="http://schemas.microsoft.com/office/drawing/2014/main" id="{CE8E85DD-7290-4287-A9A3-0A7E4909B5D5}"/>
              </a:ext>
            </a:extLst>
          </p:cNvPr>
          <p:cNvGraphicFramePr>
            <a:graphicFrameLocks/>
          </p:cNvGraphicFramePr>
          <p:nvPr>
            <p:extLst>
              <p:ext uri="{D42A27DB-BD31-4B8C-83A1-F6EECF244321}">
                <p14:modId xmlns:p14="http://schemas.microsoft.com/office/powerpoint/2010/main" val="732153174"/>
              </p:ext>
            </p:extLst>
          </p:nvPr>
        </p:nvGraphicFramePr>
        <p:xfrm>
          <a:off x="8536900" y="-164891"/>
          <a:ext cx="3655100" cy="2053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9067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C3983-0719-4715-A230-3D977D2AFA01}"/>
              </a:ext>
            </a:extLst>
          </p:cNvPr>
          <p:cNvSpPr>
            <a:spLocks noGrp="1"/>
          </p:cNvSpPr>
          <p:nvPr>
            <p:ph type="title"/>
          </p:nvPr>
        </p:nvSpPr>
        <p:spPr>
          <a:xfrm>
            <a:off x="1783490" y="427989"/>
            <a:ext cx="8911687" cy="1280890"/>
          </a:xfrm>
        </p:spPr>
        <p:txBody>
          <a:bodyPr/>
          <a:lstStyle/>
          <a:p>
            <a:r>
              <a:rPr lang="lv-LV" dirty="0"/>
              <a:t>Kontroles vidi lielā mērā </a:t>
            </a:r>
            <a:br>
              <a:rPr lang="lv-LV" dirty="0"/>
            </a:br>
            <a:r>
              <a:rPr lang="lv-LV" dirty="0"/>
              <a:t>nosaka vadības </a:t>
            </a:r>
          </a:p>
        </p:txBody>
      </p:sp>
      <p:sp>
        <p:nvSpPr>
          <p:cNvPr id="3" name="Content Placeholder 2">
            <a:extLst>
              <a:ext uri="{FF2B5EF4-FFF2-40B4-BE49-F238E27FC236}">
                <a16:creationId xmlns:a16="http://schemas.microsoft.com/office/drawing/2014/main" id="{30795674-7FE3-451F-8C96-3824686F3FDF}"/>
              </a:ext>
            </a:extLst>
          </p:cNvPr>
          <p:cNvSpPr>
            <a:spLocks noGrp="1"/>
          </p:cNvSpPr>
          <p:nvPr>
            <p:ph idx="1"/>
          </p:nvPr>
        </p:nvSpPr>
        <p:spPr>
          <a:xfrm>
            <a:off x="2023671" y="2503358"/>
            <a:ext cx="9106186" cy="4202343"/>
          </a:xfrm>
        </p:spPr>
        <p:txBody>
          <a:bodyPr>
            <a:normAutofit/>
          </a:bodyPr>
          <a:lstStyle/>
          <a:p>
            <a:r>
              <a:rPr lang="lv-LV" altLang="lv-LV" sz="4000" b="1" dirty="0"/>
              <a:t>izpratne</a:t>
            </a:r>
            <a:r>
              <a:rPr lang="lv-LV" altLang="lv-LV" sz="4000" dirty="0"/>
              <a:t> par kontroles nozīmi</a:t>
            </a:r>
          </a:p>
          <a:p>
            <a:r>
              <a:rPr lang="lv-LV" altLang="lv-LV" sz="4000" b="1" dirty="0"/>
              <a:t>attieksme</a:t>
            </a:r>
            <a:r>
              <a:rPr lang="lv-LV" altLang="lv-LV" sz="4000" dirty="0"/>
              <a:t> pret kontroli</a:t>
            </a:r>
          </a:p>
          <a:p>
            <a:r>
              <a:rPr lang="lv-LV" altLang="lv-LV" sz="4000" dirty="0"/>
              <a:t>reāla </a:t>
            </a:r>
            <a:r>
              <a:rPr lang="lv-LV" altLang="lv-LV" sz="4000" b="1" dirty="0"/>
              <a:t>rīcība</a:t>
            </a:r>
            <a:r>
              <a:rPr lang="lv-LV" altLang="lv-LV" sz="4000" dirty="0"/>
              <a:t> attiecībā  uz kontroles procedūru iestrādāšanu  ikdienas  darbībās</a:t>
            </a:r>
          </a:p>
          <a:p>
            <a:endParaRPr lang="lv-LV" altLang="lv-LV" dirty="0"/>
          </a:p>
          <a:p>
            <a:endParaRPr lang="lv-LV" altLang="lv-LV" dirty="0">
              <a:latin typeface="Times New Roman" panose="02020603050405020304" pitchFamily="18" charset="0"/>
            </a:endParaRPr>
          </a:p>
          <a:p>
            <a:endParaRPr lang="lv-LV" dirty="0"/>
          </a:p>
        </p:txBody>
      </p:sp>
      <p:graphicFrame>
        <p:nvGraphicFramePr>
          <p:cNvPr id="12" name="Content Placeholder 3">
            <a:extLst>
              <a:ext uri="{FF2B5EF4-FFF2-40B4-BE49-F238E27FC236}">
                <a16:creationId xmlns:a16="http://schemas.microsoft.com/office/drawing/2014/main" id="{C3642380-A87E-48CB-B234-05EC25E04A7E}"/>
              </a:ext>
            </a:extLst>
          </p:cNvPr>
          <p:cNvGraphicFramePr>
            <a:graphicFrameLocks/>
          </p:cNvGraphicFramePr>
          <p:nvPr>
            <p:extLst>
              <p:ext uri="{D42A27DB-BD31-4B8C-83A1-F6EECF244321}">
                <p14:modId xmlns:p14="http://schemas.microsoft.com/office/powerpoint/2010/main" val="3164065889"/>
              </p:ext>
            </p:extLst>
          </p:nvPr>
        </p:nvGraphicFramePr>
        <p:xfrm>
          <a:off x="8342028" y="152300"/>
          <a:ext cx="3582648" cy="2216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241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C3983-0719-4715-A230-3D977D2AFA01}"/>
              </a:ext>
            </a:extLst>
          </p:cNvPr>
          <p:cNvSpPr>
            <a:spLocks noGrp="1"/>
          </p:cNvSpPr>
          <p:nvPr>
            <p:ph type="title"/>
          </p:nvPr>
        </p:nvSpPr>
        <p:spPr/>
        <p:txBody>
          <a:bodyPr/>
          <a:lstStyle/>
          <a:p>
            <a:r>
              <a:rPr lang="lv-LV" dirty="0"/>
              <a:t>Kontroles vide</a:t>
            </a:r>
          </a:p>
        </p:txBody>
      </p:sp>
      <p:sp>
        <p:nvSpPr>
          <p:cNvPr id="3" name="Content Placeholder 2">
            <a:extLst>
              <a:ext uri="{FF2B5EF4-FFF2-40B4-BE49-F238E27FC236}">
                <a16:creationId xmlns:a16="http://schemas.microsoft.com/office/drawing/2014/main" id="{30795674-7FE3-451F-8C96-3824686F3FDF}"/>
              </a:ext>
            </a:extLst>
          </p:cNvPr>
          <p:cNvSpPr>
            <a:spLocks noGrp="1"/>
          </p:cNvSpPr>
          <p:nvPr>
            <p:ph idx="1"/>
          </p:nvPr>
        </p:nvSpPr>
        <p:spPr>
          <a:xfrm>
            <a:off x="1239520" y="1564640"/>
            <a:ext cx="10880027" cy="5293360"/>
          </a:xfrm>
        </p:spPr>
        <p:txBody>
          <a:bodyPr>
            <a:normAutofit/>
          </a:bodyPr>
          <a:lstStyle/>
          <a:p>
            <a:r>
              <a:rPr lang="lv-LV" altLang="lv-LV" sz="2800" dirty="0"/>
              <a:t>Vadības priekšzīme - vadības filozofija, darbības stils</a:t>
            </a:r>
          </a:p>
          <a:p>
            <a:r>
              <a:rPr lang="lv-LV" altLang="lv-LV" sz="2800" dirty="0"/>
              <a:t>Uzvedības normas organizācijā, ētika, pretkorupcijas pasākumi</a:t>
            </a:r>
          </a:p>
          <a:p>
            <a:r>
              <a:rPr lang="lv-LV" altLang="lv-LV" sz="2800" dirty="0"/>
              <a:t>Augstākās vadības un revīzijas darbs</a:t>
            </a:r>
          </a:p>
          <a:p>
            <a:r>
              <a:rPr lang="lv-LV" altLang="lv-LV" sz="2800" dirty="0"/>
              <a:t>Organizatoriskā struktūra </a:t>
            </a:r>
          </a:p>
          <a:p>
            <a:r>
              <a:rPr lang="lv-LV" altLang="lv-LV" sz="2800" dirty="0"/>
              <a:t>Pilnvaru, atbildības un uzdevumu sadalījums </a:t>
            </a:r>
          </a:p>
          <a:p>
            <a:pPr marL="0" indent="0" algn="r">
              <a:buNone/>
            </a:pPr>
            <a:r>
              <a:rPr lang="lv-LV" altLang="lv-LV" sz="2400" i="1" dirty="0"/>
              <a:t>NB! loģiska, pārskatāma, kontrolējama,  lai efektīvi lēmumi</a:t>
            </a:r>
            <a:endParaRPr lang="lv-LV" altLang="lv-LV" sz="2400" dirty="0"/>
          </a:p>
          <a:p>
            <a:r>
              <a:rPr lang="lv-LV" altLang="lv-LV" sz="2800" dirty="0"/>
              <a:t>Vadības kontroles metodes</a:t>
            </a:r>
          </a:p>
          <a:p>
            <a:r>
              <a:rPr lang="lv-LV" altLang="lv-LV" sz="2800" dirty="0"/>
              <a:t>Personāla politika (atlases kritēriji un norise, atalgojums un «bonusi», kompetences pilnveide)</a:t>
            </a:r>
          </a:p>
          <a:p>
            <a:endParaRPr lang="lv-LV" altLang="lv-LV" dirty="0">
              <a:latin typeface="Times New Roman" panose="02020603050405020304" pitchFamily="18" charset="0"/>
            </a:endParaRPr>
          </a:p>
          <a:p>
            <a:endParaRPr lang="lv-LV" dirty="0"/>
          </a:p>
        </p:txBody>
      </p:sp>
      <p:graphicFrame>
        <p:nvGraphicFramePr>
          <p:cNvPr id="12" name="Content Placeholder 3">
            <a:extLst>
              <a:ext uri="{FF2B5EF4-FFF2-40B4-BE49-F238E27FC236}">
                <a16:creationId xmlns:a16="http://schemas.microsoft.com/office/drawing/2014/main" id="{C3642380-A87E-48CB-B234-05EC25E04A7E}"/>
              </a:ext>
            </a:extLst>
          </p:cNvPr>
          <p:cNvGraphicFramePr>
            <a:graphicFrameLocks/>
          </p:cNvGraphicFramePr>
          <p:nvPr>
            <p:extLst>
              <p:ext uri="{D42A27DB-BD31-4B8C-83A1-F6EECF244321}">
                <p14:modId xmlns:p14="http://schemas.microsoft.com/office/powerpoint/2010/main" val="678267945"/>
              </p:ext>
            </p:extLst>
          </p:nvPr>
        </p:nvGraphicFramePr>
        <p:xfrm>
          <a:off x="8536900" y="-74950"/>
          <a:ext cx="3582648" cy="1783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43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23D1-634A-4D2D-8F93-084520F3F68D}"/>
              </a:ext>
            </a:extLst>
          </p:cNvPr>
          <p:cNvSpPr>
            <a:spLocks noGrp="1"/>
          </p:cNvSpPr>
          <p:nvPr>
            <p:ph type="title"/>
          </p:nvPr>
        </p:nvSpPr>
        <p:spPr>
          <a:xfrm>
            <a:off x="1640156" y="190973"/>
            <a:ext cx="8911687" cy="1280890"/>
          </a:xfrm>
        </p:spPr>
        <p:txBody>
          <a:bodyPr/>
          <a:lstStyle/>
          <a:p>
            <a:r>
              <a:rPr lang="lv-LV" dirty="0"/>
              <a:t>Kopsavilkums par semināra dalībnieku zināšanām un izpratni </a:t>
            </a:r>
          </a:p>
        </p:txBody>
      </p:sp>
      <p:pic>
        <p:nvPicPr>
          <p:cNvPr id="4" name="Content Placeholder 3">
            <a:extLst>
              <a:ext uri="{FF2B5EF4-FFF2-40B4-BE49-F238E27FC236}">
                <a16:creationId xmlns:a16="http://schemas.microsoft.com/office/drawing/2014/main" id="{5DE781EB-62AB-4AB0-8136-418898C8877B}"/>
              </a:ext>
            </a:extLst>
          </p:cNvPr>
          <p:cNvPicPr>
            <a:picLocks noGrp="1" noChangeAspect="1"/>
          </p:cNvPicPr>
          <p:nvPr>
            <p:ph idx="1"/>
          </p:nvPr>
        </p:nvPicPr>
        <p:blipFill>
          <a:blip r:embed="rId2"/>
          <a:stretch>
            <a:fillRect/>
          </a:stretch>
        </p:blipFill>
        <p:spPr>
          <a:xfrm>
            <a:off x="3261718" y="1471863"/>
            <a:ext cx="8416935" cy="5417797"/>
          </a:xfrm>
          <a:prstGeom prst="rect">
            <a:avLst/>
          </a:prstGeom>
        </p:spPr>
      </p:pic>
    </p:spTree>
    <p:extLst>
      <p:ext uri="{BB962C8B-B14F-4D97-AF65-F5344CB8AC3E}">
        <p14:creationId xmlns:p14="http://schemas.microsoft.com/office/powerpoint/2010/main" val="1402643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033BE-27B1-4A77-9058-509974041083}"/>
              </a:ext>
            </a:extLst>
          </p:cNvPr>
          <p:cNvSpPr>
            <a:spLocks noGrp="1"/>
          </p:cNvSpPr>
          <p:nvPr>
            <p:ph type="title"/>
          </p:nvPr>
        </p:nvSpPr>
        <p:spPr>
          <a:xfrm>
            <a:off x="1708879" y="337280"/>
            <a:ext cx="5614153" cy="1371598"/>
          </a:xfrm>
        </p:spPr>
        <p:txBody>
          <a:bodyPr>
            <a:normAutofit/>
          </a:bodyPr>
          <a:lstStyle/>
          <a:p>
            <a:r>
              <a:rPr lang="lv-LV" altLang="lv-LV" dirty="0"/>
              <a:t>Uz pārkāpumiem uzvedinoši apstākļi</a:t>
            </a:r>
            <a:endParaRPr lang="lv-LV" dirty="0"/>
          </a:p>
        </p:txBody>
      </p:sp>
      <p:sp>
        <p:nvSpPr>
          <p:cNvPr id="3" name="Content Placeholder 2">
            <a:extLst>
              <a:ext uri="{FF2B5EF4-FFF2-40B4-BE49-F238E27FC236}">
                <a16:creationId xmlns:a16="http://schemas.microsoft.com/office/drawing/2014/main" id="{399C54E0-FC5A-424E-805A-26E0480EEA62}"/>
              </a:ext>
            </a:extLst>
          </p:cNvPr>
          <p:cNvSpPr>
            <a:spLocks noGrp="1"/>
          </p:cNvSpPr>
          <p:nvPr>
            <p:ph idx="1"/>
          </p:nvPr>
        </p:nvSpPr>
        <p:spPr>
          <a:xfrm>
            <a:off x="1394084" y="1843790"/>
            <a:ext cx="10538085" cy="5014210"/>
          </a:xfrm>
        </p:spPr>
        <p:txBody>
          <a:bodyPr>
            <a:noAutofit/>
          </a:bodyPr>
          <a:lstStyle/>
          <a:p>
            <a:pPr>
              <a:lnSpc>
                <a:spcPct val="90000"/>
              </a:lnSpc>
            </a:pPr>
            <a:r>
              <a:rPr lang="lv-LV" altLang="lv-LV" sz="3200" dirty="0"/>
              <a:t>korupcijas riska pieļaušana, nekontrolēta iesaistīšanās darījumos ar  piegādātājiem, klientiem, konkurentiem</a:t>
            </a:r>
          </a:p>
          <a:p>
            <a:pPr>
              <a:lnSpc>
                <a:spcPct val="90000"/>
              </a:lnSpc>
            </a:pPr>
            <a:r>
              <a:rPr lang="lv-LV" altLang="lv-LV" sz="3200" dirty="0"/>
              <a:t>pārāk izteikta decentralizācija, resp., izvairīšanās no augstākās vadības kontroles un iespējas savlaicīgi novērst pārkāpumus</a:t>
            </a:r>
          </a:p>
          <a:p>
            <a:pPr>
              <a:lnSpc>
                <a:spcPct val="90000"/>
              </a:lnSpc>
            </a:pPr>
            <a:r>
              <a:rPr lang="lv-LV" altLang="lv-LV" sz="3200" dirty="0"/>
              <a:t>pārāk maznozīmīgas sankcijas par pārkāpumiem vai arī sankciju nepubliskošana </a:t>
            </a:r>
          </a:p>
          <a:p>
            <a:pPr>
              <a:lnSpc>
                <a:spcPct val="90000"/>
              </a:lnSpc>
            </a:pPr>
            <a:r>
              <a:rPr lang="lv-LV" altLang="lv-LV" sz="3200" dirty="0"/>
              <a:t>vienaldzība par institūcijā notiekošo, ignorance</a:t>
            </a:r>
            <a:endParaRPr lang="lv-LV" sz="3200" dirty="0"/>
          </a:p>
        </p:txBody>
      </p:sp>
      <p:graphicFrame>
        <p:nvGraphicFramePr>
          <p:cNvPr id="4" name="Content Placeholder 3">
            <a:extLst>
              <a:ext uri="{FF2B5EF4-FFF2-40B4-BE49-F238E27FC236}">
                <a16:creationId xmlns:a16="http://schemas.microsoft.com/office/drawing/2014/main" id="{3EDD36FA-BE9A-4FF6-B3F4-C2CD52DAC0CC}"/>
              </a:ext>
            </a:extLst>
          </p:cNvPr>
          <p:cNvGraphicFramePr>
            <a:graphicFrameLocks/>
          </p:cNvGraphicFramePr>
          <p:nvPr>
            <p:extLst>
              <p:ext uri="{D42A27DB-BD31-4B8C-83A1-F6EECF244321}">
                <p14:modId xmlns:p14="http://schemas.microsoft.com/office/powerpoint/2010/main" val="2775796767"/>
              </p:ext>
            </p:extLst>
          </p:nvPr>
        </p:nvGraphicFramePr>
        <p:xfrm>
          <a:off x="8536900" y="-134910"/>
          <a:ext cx="3582648" cy="1843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320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205F-41DC-4E13-8388-934CB989FBEF}"/>
              </a:ext>
            </a:extLst>
          </p:cNvPr>
          <p:cNvSpPr>
            <a:spLocks noGrp="1"/>
          </p:cNvSpPr>
          <p:nvPr>
            <p:ph type="title"/>
          </p:nvPr>
        </p:nvSpPr>
        <p:spPr>
          <a:xfrm>
            <a:off x="1753477" y="360332"/>
            <a:ext cx="2608662" cy="1179722"/>
          </a:xfrm>
        </p:spPr>
        <p:txBody>
          <a:bodyPr/>
          <a:lstStyle/>
          <a:p>
            <a:r>
              <a:rPr lang="lv-LV" dirty="0"/>
              <a:t>Risks ir … </a:t>
            </a:r>
          </a:p>
        </p:txBody>
      </p:sp>
      <p:sp>
        <p:nvSpPr>
          <p:cNvPr id="3" name="Content Placeholder 2">
            <a:extLst>
              <a:ext uri="{FF2B5EF4-FFF2-40B4-BE49-F238E27FC236}">
                <a16:creationId xmlns:a16="http://schemas.microsoft.com/office/drawing/2014/main" id="{8EDEA5F7-3DEC-449F-B53B-B1B4C1BBCD76}"/>
              </a:ext>
            </a:extLst>
          </p:cNvPr>
          <p:cNvSpPr>
            <a:spLocks noGrp="1"/>
          </p:cNvSpPr>
          <p:nvPr>
            <p:ph idx="1"/>
          </p:nvPr>
        </p:nvSpPr>
        <p:spPr>
          <a:xfrm>
            <a:off x="1589329" y="2722989"/>
            <a:ext cx="4586991" cy="3537679"/>
          </a:xfrm>
        </p:spPr>
        <p:txBody>
          <a:bodyPr>
            <a:normAutofit/>
          </a:bodyPr>
          <a:lstStyle/>
          <a:p>
            <a:pPr>
              <a:buNone/>
            </a:pPr>
            <a:r>
              <a:rPr lang="lv-LV" altLang="lv-LV" sz="2800" b="1" dirty="0">
                <a:latin typeface="Times New Roman" panose="02020603050405020304" pitchFamily="18" charset="0"/>
              </a:rPr>
              <a:t>Klasiskā izpratnē:</a:t>
            </a:r>
          </a:p>
          <a:p>
            <a:r>
              <a:rPr lang="lv-LV" altLang="lv-LV" sz="2800" dirty="0">
                <a:latin typeface="Times New Roman" panose="02020603050405020304" pitchFamily="18" charset="0"/>
              </a:rPr>
              <a:t>Novirzes no plānotā</a:t>
            </a:r>
          </a:p>
          <a:p>
            <a:r>
              <a:rPr lang="lv-LV" altLang="lv-LV" sz="2800" dirty="0">
                <a:latin typeface="Times New Roman" panose="02020603050405020304" pitchFamily="18" charset="0"/>
              </a:rPr>
              <a:t>Nevēlama situācija</a:t>
            </a:r>
          </a:p>
          <a:p>
            <a:r>
              <a:rPr lang="lv-LV" altLang="lv-LV" sz="2800" dirty="0">
                <a:latin typeface="Times New Roman" panose="02020603050405020304" pitchFamily="18" charset="0"/>
              </a:rPr>
              <a:t>Zaudējumu iespēja ar dažāda smaguma sekām</a:t>
            </a:r>
          </a:p>
          <a:p>
            <a:r>
              <a:rPr lang="lv-LV" altLang="lv-LV" sz="2800" dirty="0">
                <a:latin typeface="Times New Roman" panose="02020603050405020304" pitchFamily="18" charset="0"/>
              </a:rPr>
              <a:t>Nesasniegti mērķi</a:t>
            </a:r>
          </a:p>
          <a:p>
            <a:pPr marL="0" indent="0">
              <a:buNone/>
            </a:pPr>
            <a:endParaRPr lang="lv-LV" altLang="lv-LV" sz="2800" b="1" dirty="0">
              <a:latin typeface="Times New Roman" panose="02020603050405020304" pitchFamily="18" charset="0"/>
            </a:endParaRPr>
          </a:p>
          <a:p>
            <a:endParaRPr lang="lv-LV" dirty="0"/>
          </a:p>
        </p:txBody>
      </p:sp>
      <p:graphicFrame>
        <p:nvGraphicFramePr>
          <p:cNvPr id="4" name="Content Placeholder 3">
            <a:extLst>
              <a:ext uri="{FF2B5EF4-FFF2-40B4-BE49-F238E27FC236}">
                <a16:creationId xmlns:a16="http://schemas.microsoft.com/office/drawing/2014/main" id="{3CB3BDC7-E261-4D59-B59E-469B21834FFF}"/>
              </a:ext>
            </a:extLst>
          </p:cNvPr>
          <p:cNvGraphicFramePr>
            <a:graphicFrameLocks/>
          </p:cNvGraphicFramePr>
          <p:nvPr>
            <p:extLst>
              <p:ext uri="{D42A27DB-BD31-4B8C-83A1-F6EECF244321}">
                <p14:modId xmlns:p14="http://schemas.microsoft.com/office/powerpoint/2010/main" val="203349171"/>
              </p:ext>
            </p:extLst>
          </p:nvPr>
        </p:nvGraphicFramePr>
        <p:xfrm>
          <a:off x="8826708" y="-88691"/>
          <a:ext cx="3365292" cy="19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4365149-D721-41A0-B75B-79BDB242C14E}"/>
              </a:ext>
            </a:extLst>
          </p:cNvPr>
          <p:cNvPicPr>
            <a:picLocks noChangeAspect="1"/>
          </p:cNvPicPr>
          <p:nvPr/>
        </p:nvPicPr>
        <p:blipFill>
          <a:blip r:embed="rId7"/>
          <a:stretch>
            <a:fillRect/>
          </a:stretch>
        </p:blipFill>
        <p:spPr>
          <a:xfrm>
            <a:off x="4347803" y="-88691"/>
            <a:ext cx="4060481" cy="3033234"/>
          </a:xfrm>
          <a:prstGeom prst="rect">
            <a:avLst/>
          </a:prstGeom>
        </p:spPr>
      </p:pic>
      <p:sp>
        <p:nvSpPr>
          <p:cNvPr id="6" name="Content Placeholder 2">
            <a:extLst>
              <a:ext uri="{FF2B5EF4-FFF2-40B4-BE49-F238E27FC236}">
                <a16:creationId xmlns:a16="http://schemas.microsoft.com/office/drawing/2014/main" id="{21DECFFE-9E87-49A8-975B-DB1C6E36C362}"/>
              </a:ext>
            </a:extLst>
          </p:cNvPr>
          <p:cNvSpPr txBox="1">
            <a:spLocks/>
          </p:cNvSpPr>
          <p:nvPr/>
        </p:nvSpPr>
        <p:spPr>
          <a:xfrm>
            <a:off x="6176320" y="3429000"/>
            <a:ext cx="5810815" cy="319812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lv-LV" altLang="lv-LV" sz="2800" b="1" dirty="0">
                <a:latin typeface="Times New Roman" panose="02020603050405020304" pitchFamily="18" charset="0"/>
              </a:rPr>
              <a:t>Mūsdienīgā izpratnē:</a:t>
            </a:r>
          </a:p>
          <a:p>
            <a:r>
              <a:rPr lang="lv-LV" altLang="lv-LV" sz="2800" dirty="0">
                <a:latin typeface="Times New Roman" panose="02020603050405020304" pitchFamily="18" charset="0"/>
              </a:rPr>
              <a:t>iespēja, ka notiks kaut kas tāds, kas ietekmēs mērķus</a:t>
            </a:r>
          </a:p>
          <a:p>
            <a:pPr marL="0" indent="0">
              <a:buNone/>
            </a:pPr>
            <a:r>
              <a:rPr lang="lv-LV" altLang="lv-LV" sz="2800" dirty="0">
                <a:latin typeface="Times New Roman" panose="02020603050405020304" pitchFamily="18" charset="0"/>
              </a:rPr>
              <a:t>		&amp;</a:t>
            </a:r>
          </a:p>
          <a:p>
            <a:r>
              <a:rPr lang="lv-LV" altLang="lv-LV" sz="2800" dirty="0">
                <a:latin typeface="Times New Roman" panose="02020603050405020304" pitchFamily="18" charset="0"/>
              </a:rPr>
              <a:t>ir pozitīvais aspekts – lietderīgi izmantojot mainīgos apstākļus, iespējams gūt priekšrocības</a:t>
            </a:r>
          </a:p>
          <a:p>
            <a:endParaRPr lang="lv-LV" dirty="0"/>
          </a:p>
        </p:txBody>
      </p:sp>
    </p:spTree>
    <p:extLst>
      <p:ext uri="{BB962C8B-B14F-4D97-AF65-F5344CB8AC3E}">
        <p14:creationId xmlns:p14="http://schemas.microsoft.com/office/powerpoint/2010/main" val="25221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C8C96BBB-6C63-4771-8FEA-BAC77BD93127}"/>
              </a:ext>
            </a:extLst>
          </p:cNvPr>
          <p:cNvPicPr>
            <a:picLocks noGrp="1" noChangeAspect="1"/>
          </p:cNvPicPr>
          <p:nvPr>
            <p:ph idx="1"/>
          </p:nvPr>
        </p:nvPicPr>
        <p:blipFill>
          <a:blip r:embed="rId2"/>
          <a:stretch>
            <a:fillRect/>
          </a:stretch>
        </p:blipFill>
        <p:spPr>
          <a:xfrm rot="19657723">
            <a:off x="3077381" y="4175902"/>
            <a:ext cx="6157494" cy="682811"/>
          </a:xfrm>
          <a:prstGeom prst="rect">
            <a:avLst/>
          </a:prstGeom>
        </p:spPr>
      </p:pic>
      <p:sp>
        <p:nvSpPr>
          <p:cNvPr id="9" name="Arrow: Right 8">
            <a:extLst>
              <a:ext uri="{FF2B5EF4-FFF2-40B4-BE49-F238E27FC236}">
                <a16:creationId xmlns:a16="http://schemas.microsoft.com/office/drawing/2014/main" id="{C73A7AD6-B4C9-42F1-9B7D-9D1E54C9A42F}"/>
              </a:ext>
            </a:extLst>
          </p:cNvPr>
          <p:cNvSpPr/>
          <p:nvPr/>
        </p:nvSpPr>
        <p:spPr>
          <a:xfrm rot="21174388">
            <a:off x="3766448" y="5891501"/>
            <a:ext cx="4366230" cy="388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2" name="Picture 11">
            <a:extLst>
              <a:ext uri="{FF2B5EF4-FFF2-40B4-BE49-F238E27FC236}">
                <a16:creationId xmlns:a16="http://schemas.microsoft.com/office/drawing/2014/main" id="{E09C98F0-1828-49F5-9637-A7B6A4F53E9F}"/>
              </a:ext>
            </a:extLst>
          </p:cNvPr>
          <p:cNvPicPr>
            <a:picLocks noChangeAspect="1"/>
          </p:cNvPicPr>
          <p:nvPr/>
        </p:nvPicPr>
        <p:blipFill>
          <a:blip r:embed="rId3"/>
          <a:stretch>
            <a:fillRect/>
          </a:stretch>
        </p:blipFill>
        <p:spPr>
          <a:xfrm rot="20026629">
            <a:off x="2490834" y="2462057"/>
            <a:ext cx="4139734" cy="2994457"/>
          </a:xfrm>
          <a:prstGeom prst="rect">
            <a:avLst/>
          </a:prstGeom>
        </p:spPr>
      </p:pic>
      <p:sp>
        <p:nvSpPr>
          <p:cNvPr id="7" name="Oval 6">
            <a:extLst>
              <a:ext uri="{FF2B5EF4-FFF2-40B4-BE49-F238E27FC236}">
                <a16:creationId xmlns:a16="http://schemas.microsoft.com/office/drawing/2014/main" id="{17E90A74-C4FD-4D86-BDA4-2C93892DDC99}"/>
              </a:ext>
            </a:extLst>
          </p:cNvPr>
          <p:cNvSpPr/>
          <p:nvPr/>
        </p:nvSpPr>
        <p:spPr>
          <a:xfrm>
            <a:off x="1290918" y="5576047"/>
            <a:ext cx="2761129" cy="1281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TAGADNE</a:t>
            </a:r>
          </a:p>
        </p:txBody>
      </p:sp>
      <p:sp>
        <p:nvSpPr>
          <p:cNvPr id="13" name="Oval 12">
            <a:extLst>
              <a:ext uri="{FF2B5EF4-FFF2-40B4-BE49-F238E27FC236}">
                <a16:creationId xmlns:a16="http://schemas.microsoft.com/office/drawing/2014/main" id="{3D646900-FDAF-4166-AB1A-51F04C6D58FD}"/>
              </a:ext>
            </a:extLst>
          </p:cNvPr>
          <p:cNvSpPr/>
          <p:nvPr/>
        </p:nvSpPr>
        <p:spPr>
          <a:xfrm>
            <a:off x="8404600" y="2114879"/>
            <a:ext cx="3852314" cy="9314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Definētais mērķis</a:t>
            </a:r>
          </a:p>
        </p:txBody>
      </p:sp>
      <p:sp>
        <p:nvSpPr>
          <p:cNvPr id="18" name="Oval 17">
            <a:extLst>
              <a:ext uri="{FF2B5EF4-FFF2-40B4-BE49-F238E27FC236}">
                <a16:creationId xmlns:a16="http://schemas.microsoft.com/office/drawing/2014/main" id="{9083F455-30CC-4485-8E75-BA0E1224590F}"/>
              </a:ext>
            </a:extLst>
          </p:cNvPr>
          <p:cNvSpPr/>
          <p:nvPr/>
        </p:nvSpPr>
        <p:spPr>
          <a:xfrm>
            <a:off x="4415246" y="471946"/>
            <a:ext cx="4804886" cy="14349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Pārsniegts mērķis</a:t>
            </a:r>
          </a:p>
        </p:txBody>
      </p:sp>
      <p:sp>
        <p:nvSpPr>
          <p:cNvPr id="19" name="Oval 18">
            <a:extLst>
              <a:ext uri="{FF2B5EF4-FFF2-40B4-BE49-F238E27FC236}">
                <a16:creationId xmlns:a16="http://schemas.microsoft.com/office/drawing/2014/main" id="{D9C160DA-2D35-434B-B533-4AF99E1B7167}"/>
              </a:ext>
            </a:extLst>
          </p:cNvPr>
          <p:cNvSpPr/>
          <p:nvPr/>
        </p:nvSpPr>
        <p:spPr>
          <a:xfrm>
            <a:off x="8139956" y="5103943"/>
            <a:ext cx="3852314" cy="9314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Nesasniegts mērķis</a:t>
            </a:r>
          </a:p>
        </p:txBody>
      </p:sp>
      <p:sp>
        <p:nvSpPr>
          <p:cNvPr id="20" name="Title 1">
            <a:extLst>
              <a:ext uri="{FF2B5EF4-FFF2-40B4-BE49-F238E27FC236}">
                <a16:creationId xmlns:a16="http://schemas.microsoft.com/office/drawing/2014/main" id="{D3C9E05C-76F8-446D-BE4A-C7F71C9A0505}"/>
              </a:ext>
            </a:extLst>
          </p:cNvPr>
          <p:cNvSpPr>
            <a:spLocks noGrp="1"/>
          </p:cNvSpPr>
          <p:nvPr>
            <p:ph type="title"/>
          </p:nvPr>
        </p:nvSpPr>
        <p:spPr>
          <a:xfrm>
            <a:off x="822468" y="2052486"/>
            <a:ext cx="3681913" cy="2279738"/>
          </a:xfrm>
        </p:spPr>
        <p:txBody>
          <a:bodyPr>
            <a:normAutofit/>
          </a:bodyPr>
          <a:lstStyle/>
          <a:p>
            <a:r>
              <a:rPr lang="lv-LV" b="1" dirty="0">
                <a:solidFill>
                  <a:srgbClr val="FF0000"/>
                </a:solidFill>
              </a:rPr>
              <a:t>Nenoteiktības ietekme</a:t>
            </a:r>
            <a:br>
              <a:rPr lang="lv-LV" b="1" dirty="0">
                <a:solidFill>
                  <a:srgbClr val="FF0000"/>
                </a:solidFill>
              </a:rPr>
            </a:br>
            <a:r>
              <a:rPr lang="lv-LV" b="1" dirty="0">
                <a:solidFill>
                  <a:srgbClr val="FF0000"/>
                </a:solidFill>
              </a:rPr>
              <a:t>uz mērķiem</a:t>
            </a:r>
          </a:p>
        </p:txBody>
      </p:sp>
      <p:sp>
        <p:nvSpPr>
          <p:cNvPr id="22" name="Freeform: Shape 21">
            <a:extLst>
              <a:ext uri="{FF2B5EF4-FFF2-40B4-BE49-F238E27FC236}">
                <a16:creationId xmlns:a16="http://schemas.microsoft.com/office/drawing/2014/main" id="{95E19D2E-CBE1-4CFF-8CB2-51B6E926C8C9}"/>
              </a:ext>
            </a:extLst>
          </p:cNvPr>
          <p:cNvSpPr/>
          <p:nvPr/>
        </p:nvSpPr>
        <p:spPr>
          <a:xfrm>
            <a:off x="4023360" y="2860860"/>
            <a:ext cx="5434419" cy="3200306"/>
          </a:xfrm>
          <a:custGeom>
            <a:avLst/>
            <a:gdLst>
              <a:gd name="connsiteX0" fmla="*/ 0 w 5434419"/>
              <a:gd name="connsiteY0" fmla="*/ 3200306 h 3200306"/>
              <a:gd name="connsiteX1" fmla="*/ 26126 w 5434419"/>
              <a:gd name="connsiteY1" fmla="*/ 2442660 h 3200306"/>
              <a:gd name="connsiteX2" fmla="*/ 52251 w 5434419"/>
              <a:gd name="connsiteY2" fmla="*/ 2364283 h 3200306"/>
              <a:gd name="connsiteX3" fmla="*/ 104503 w 5434419"/>
              <a:gd name="connsiteY3" fmla="*/ 2312031 h 3200306"/>
              <a:gd name="connsiteX4" fmla="*/ 156754 w 5434419"/>
              <a:gd name="connsiteY4" fmla="*/ 2233654 h 3200306"/>
              <a:gd name="connsiteX5" fmla="*/ 287383 w 5434419"/>
              <a:gd name="connsiteY5" fmla="*/ 2338157 h 3200306"/>
              <a:gd name="connsiteX6" fmla="*/ 444137 w 5434419"/>
              <a:gd name="connsiteY6" fmla="*/ 2521037 h 3200306"/>
              <a:gd name="connsiteX7" fmla="*/ 522514 w 5434419"/>
              <a:gd name="connsiteY7" fmla="*/ 2651666 h 3200306"/>
              <a:gd name="connsiteX8" fmla="*/ 679269 w 5434419"/>
              <a:gd name="connsiteY8" fmla="*/ 2860671 h 3200306"/>
              <a:gd name="connsiteX9" fmla="*/ 809897 w 5434419"/>
              <a:gd name="connsiteY9" fmla="*/ 2991300 h 3200306"/>
              <a:gd name="connsiteX10" fmla="*/ 862149 w 5434419"/>
              <a:gd name="connsiteY10" fmla="*/ 3043551 h 3200306"/>
              <a:gd name="connsiteX11" fmla="*/ 940526 w 5434419"/>
              <a:gd name="connsiteY11" fmla="*/ 3069677 h 3200306"/>
              <a:gd name="connsiteX12" fmla="*/ 1280160 w 5434419"/>
              <a:gd name="connsiteY12" fmla="*/ 3043551 h 3200306"/>
              <a:gd name="connsiteX13" fmla="*/ 1332411 w 5434419"/>
              <a:gd name="connsiteY13" fmla="*/ 2965174 h 3200306"/>
              <a:gd name="connsiteX14" fmla="*/ 1436914 w 5434419"/>
              <a:gd name="connsiteY14" fmla="*/ 2782294 h 3200306"/>
              <a:gd name="connsiteX15" fmla="*/ 1463040 w 5434419"/>
              <a:gd name="connsiteY15" fmla="*/ 2651666 h 3200306"/>
              <a:gd name="connsiteX16" fmla="*/ 1489166 w 5434419"/>
              <a:gd name="connsiteY16" fmla="*/ 2494911 h 3200306"/>
              <a:gd name="connsiteX17" fmla="*/ 1515291 w 5434419"/>
              <a:gd name="connsiteY17" fmla="*/ 2390409 h 3200306"/>
              <a:gd name="connsiteX18" fmla="*/ 1593669 w 5434419"/>
              <a:gd name="connsiteY18" fmla="*/ 1946271 h 3200306"/>
              <a:gd name="connsiteX19" fmla="*/ 1619794 w 5434419"/>
              <a:gd name="connsiteY19" fmla="*/ 1867894 h 3200306"/>
              <a:gd name="connsiteX20" fmla="*/ 1672046 w 5434419"/>
              <a:gd name="connsiteY20" fmla="*/ 1815643 h 3200306"/>
              <a:gd name="connsiteX21" fmla="*/ 1776549 w 5434419"/>
              <a:gd name="connsiteY21" fmla="*/ 1685014 h 3200306"/>
              <a:gd name="connsiteX22" fmla="*/ 1802674 w 5434419"/>
              <a:gd name="connsiteY22" fmla="*/ 1763391 h 3200306"/>
              <a:gd name="connsiteX23" fmla="*/ 1854926 w 5434419"/>
              <a:gd name="connsiteY23" fmla="*/ 1841769 h 3200306"/>
              <a:gd name="connsiteX24" fmla="*/ 1907177 w 5434419"/>
              <a:gd name="connsiteY24" fmla="*/ 2050774 h 3200306"/>
              <a:gd name="connsiteX25" fmla="*/ 1959429 w 5434419"/>
              <a:gd name="connsiteY25" fmla="*/ 2103026 h 3200306"/>
              <a:gd name="connsiteX26" fmla="*/ 2063931 w 5434419"/>
              <a:gd name="connsiteY26" fmla="*/ 2338157 h 3200306"/>
              <a:gd name="connsiteX27" fmla="*/ 2116183 w 5434419"/>
              <a:gd name="connsiteY27" fmla="*/ 2390409 h 3200306"/>
              <a:gd name="connsiteX28" fmla="*/ 2351314 w 5434419"/>
              <a:gd name="connsiteY28" fmla="*/ 2312031 h 3200306"/>
              <a:gd name="connsiteX29" fmla="*/ 2377440 w 5434419"/>
              <a:gd name="connsiteY29" fmla="*/ 2181403 h 3200306"/>
              <a:gd name="connsiteX30" fmla="*/ 2429691 w 5434419"/>
              <a:gd name="connsiteY30" fmla="*/ 2024649 h 3200306"/>
              <a:gd name="connsiteX31" fmla="*/ 2455817 w 5434419"/>
              <a:gd name="connsiteY31" fmla="*/ 1946271 h 3200306"/>
              <a:gd name="connsiteX32" fmla="*/ 2429691 w 5434419"/>
              <a:gd name="connsiteY32" fmla="*/ 1136374 h 3200306"/>
              <a:gd name="connsiteX33" fmla="*/ 2403566 w 5434419"/>
              <a:gd name="connsiteY33" fmla="*/ 1057997 h 3200306"/>
              <a:gd name="connsiteX34" fmla="*/ 2377440 w 5434419"/>
              <a:gd name="connsiteY34" fmla="*/ 927369 h 3200306"/>
              <a:gd name="connsiteX35" fmla="*/ 2351314 w 5434419"/>
              <a:gd name="connsiteY35" fmla="*/ 848991 h 3200306"/>
              <a:gd name="connsiteX36" fmla="*/ 2299063 w 5434419"/>
              <a:gd name="connsiteY36" fmla="*/ 666111 h 3200306"/>
              <a:gd name="connsiteX37" fmla="*/ 2325189 w 5434419"/>
              <a:gd name="connsiteY37" fmla="*/ 509357 h 3200306"/>
              <a:gd name="connsiteX38" fmla="*/ 2351314 w 5434419"/>
              <a:gd name="connsiteY38" fmla="*/ 430980 h 3200306"/>
              <a:gd name="connsiteX39" fmla="*/ 2534194 w 5434419"/>
              <a:gd name="connsiteY39" fmla="*/ 535483 h 3200306"/>
              <a:gd name="connsiteX40" fmla="*/ 2638697 w 5434419"/>
              <a:gd name="connsiteY40" fmla="*/ 692237 h 3200306"/>
              <a:gd name="connsiteX41" fmla="*/ 2769326 w 5434419"/>
              <a:gd name="connsiteY41" fmla="*/ 796740 h 3200306"/>
              <a:gd name="connsiteX42" fmla="*/ 2847703 w 5434419"/>
              <a:gd name="connsiteY42" fmla="*/ 927369 h 3200306"/>
              <a:gd name="connsiteX43" fmla="*/ 2899954 w 5434419"/>
              <a:gd name="connsiteY43" fmla="*/ 1136374 h 3200306"/>
              <a:gd name="connsiteX44" fmla="*/ 3056709 w 5434419"/>
              <a:gd name="connsiteY44" fmla="*/ 1345380 h 3200306"/>
              <a:gd name="connsiteX45" fmla="*/ 3108960 w 5434419"/>
              <a:gd name="connsiteY45" fmla="*/ 1423757 h 3200306"/>
              <a:gd name="connsiteX46" fmla="*/ 3135086 w 5434419"/>
              <a:gd name="connsiteY46" fmla="*/ 1502134 h 3200306"/>
              <a:gd name="connsiteX47" fmla="*/ 3239589 w 5434419"/>
              <a:gd name="connsiteY47" fmla="*/ 1554386 h 3200306"/>
              <a:gd name="connsiteX48" fmla="*/ 3631474 w 5434419"/>
              <a:gd name="connsiteY48" fmla="*/ 1632763 h 3200306"/>
              <a:gd name="connsiteX49" fmla="*/ 3814354 w 5434419"/>
              <a:gd name="connsiteY49" fmla="*/ 1711140 h 3200306"/>
              <a:gd name="connsiteX50" fmla="*/ 3892731 w 5434419"/>
              <a:gd name="connsiteY50" fmla="*/ 1685014 h 3200306"/>
              <a:gd name="connsiteX51" fmla="*/ 3944983 w 5434419"/>
              <a:gd name="connsiteY51" fmla="*/ 1449883 h 3200306"/>
              <a:gd name="connsiteX52" fmla="*/ 3918857 w 5434419"/>
              <a:gd name="connsiteY52" fmla="*/ 587734 h 3200306"/>
              <a:gd name="connsiteX53" fmla="*/ 3866606 w 5434419"/>
              <a:gd name="connsiteY53" fmla="*/ 378729 h 3200306"/>
              <a:gd name="connsiteX54" fmla="*/ 3892731 w 5434419"/>
              <a:gd name="connsiteY54" fmla="*/ 12969 h 3200306"/>
              <a:gd name="connsiteX55" fmla="*/ 3997234 w 5434419"/>
              <a:gd name="connsiteY55" fmla="*/ 39094 h 3200306"/>
              <a:gd name="connsiteX56" fmla="*/ 4049486 w 5434419"/>
              <a:gd name="connsiteY56" fmla="*/ 117471 h 3200306"/>
              <a:gd name="connsiteX57" fmla="*/ 4101737 w 5434419"/>
              <a:gd name="connsiteY57" fmla="*/ 169723 h 3200306"/>
              <a:gd name="connsiteX58" fmla="*/ 4127863 w 5434419"/>
              <a:gd name="connsiteY58" fmla="*/ 248100 h 3200306"/>
              <a:gd name="connsiteX59" fmla="*/ 4206240 w 5434419"/>
              <a:gd name="connsiteY59" fmla="*/ 274226 h 3200306"/>
              <a:gd name="connsiteX60" fmla="*/ 4284617 w 5434419"/>
              <a:gd name="connsiteY60" fmla="*/ 326477 h 3200306"/>
              <a:gd name="connsiteX61" fmla="*/ 4493623 w 5434419"/>
              <a:gd name="connsiteY61" fmla="*/ 509357 h 3200306"/>
              <a:gd name="connsiteX62" fmla="*/ 4519749 w 5434419"/>
              <a:gd name="connsiteY62" fmla="*/ 587734 h 3200306"/>
              <a:gd name="connsiteX63" fmla="*/ 4702629 w 5434419"/>
              <a:gd name="connsiteY63" fmla="*/ 770614 h 3200306"/>
              <a:gd name="connsiteX64" fmla="*/ 4754880 w 5434419"/>
              <a:gd name="connsiteY64" fmla="*/ 822866 h 3200306"/>
              <a:gd name="connsiteX65" fmla="*/ 4807131 w 5434419"/>
              <a:gd name="connsiteY65" fmla="*/ 901243 h 3200306"/>
              <a:gd name="connsiteX66" fmla="*/ 4885509 w 5434419"/>
              <a:gd name="connsiteY66" fmla="*/ 927369 h 3200306"/>
              <a:gd name="connsiteX67" fmla="*/ 5016137 w 5434419"/>
              <a:gd name="connsiteY67" fmla="*/ 1031871 h 3200306"/>
              <a:gd name="connsiteX68" fmla="*/ 5146766 w 5434419"/>
              <a:gd name="connsiteY68" fmla="*/ 953494 h 3200306"/>
              <a:gd name="connsiteX69" fmla="*/ 5303520 w 5434419"/>
              <a:gd name="connsiteY69" fmla="*/ 901243 h 3200306"/>
              <a:gd name="connsiteX70" fmla="*/ 5355771 w 5434419"/>
              <a:gd name="connsiteY70" fmla="*/ 822866 h 3200306"/>
              <a:gd name="connsiteX71" fmla="*/ 5408023 w 5434419"/>
              <a:gd name="connsiteY71" fmla="*/ 666111 h 3200306"/>
              <a:gd name="connsiteX72" fmla="*/ 5434149 w 5434419"/>
              <a:gd name="connsiteY72" fmla="*/ 300351 h 320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434419" h="3200306">
                <a:moveTo>
                  <a:pt x="0" y="3200306"/>
                </a:moveTo>
                <a:cubicBezTo>
                  <a:pt x="8709" y="2947757"/>
                  <a:pt x="10363" y="2694867"/>
                  <a:pt x="26126" y="2442660"/>
                </a:cubicBezTo>
                <a:cubicBezTo>
                  <a:pt x="27844" y="2415175"/>
                  <a:pt x="38082" y="2387897"/>
                  <a:pt x="52251" y="2364283"/>
                </a:cubicBezTo>
                <a:cubicBezTo>
                  <a:pt x="64924" y="2343161"/>
                  <a:pt x="89116" y="2331265"/>
                  <a:pt x="104503" y="2312031"/>
                </a:cubicBezTo>
                <a:cubicBezTo>
                  <a:pt x="124118" y="2287512"/>
                  <a:pt x="139337" y="2259780"/>
                  <a:pt x="156754" y="2233654"/>
                </a:cubicBezTo>
                <a:cubicBezTo>
                  <a:pt x="288609" y="2277606"/>
                  <a:pt x="192845" y="2227863"/>
                  <a:pt x="287383" y="2338157"/>
                </a:cubicBezTo>
                <a:cubicBezTo>
                  <a:pt x="364520" y="2428149"/>
                  <a:pt x="396154" y="2425071"/>
                  <a:pt x="444137" y="2521037"/>
                </a:cubicBezTo>
                <a:cubicBezTo>
                  <a:pt x="511967" y="2656697"/>
                  <a:pt x="420456" y="2549606"/>
                  <a:pt x="522514" y="2651666"/>
                </a:cubicBezTo>
                <a:cubicBezTo>
                  <a:pt x="568113" y="2788463"/>
                  <a:pt x="529166" y="2710568"/>
                  <a:pt x="679269" y="2860671"/>
                </a:cubicBezTo>
                <a:lnTo>
                  <a:pt x="809897" y="2991300"/>
                </a:lnTo>
                <a:cubicBezTo>
                  <a:pt x="827314" y="3008717"/>
                  <a:pt x="838781" y="3035762"/>
                  <a:pt x="862149" y="3043551"/>
                </a:cubicBezTo>
                <a:lnTo>
                  <a:pt x="940526" y="3069677"/>
                </a:lnTo>
                <a:cubicBezTo>
                  <a:pt x="1053737" y="3060968"/>
                  <a:pt x="1170448" y="3072808"/>
                  <a:pt x="1280160" y="3043551"/>
                </a:cubicBezTo>
                <a:cubicBezTo>
                  <a:pt x="1310499" y="3035461"/>
                  <a:pt x="1316833" y="2992436"/>
                  <a:pt x="1332411" y="2965174"/>
                </a:cubicBezTo>
                <a:cubicBezTo>
                  <a:pt x="1464998" y="2733147"/>
                  <a:pt x="1309613" y="2973247"/>
                  <a:pt x="1436914" y="2782294"/>
                </a:cubicBezTo>
                <a:cubicBezTo>
                  <a:pt x="1445623" y="2738751"/>
                  <a:pt x="1455097" y="2695355"/>
                  <a:pt x="1463040" y="2651666"/>
                </a:cubicBezTo>
                <a:cubicBezTo>
                  <a:pt x="1472516" y="2599548"/>
                  <a:pt x="1478777" y="2546855"/>
                  <a:pt x="1489166" y="2494911"/>
                </a:cubicBezTo>
                <a:cubicBezTo>
                  <a:pt x="1496208" y="2459702"/>
                  <a:pt x="1506583" y="2425243"/>
                  <a:pt x="1515291" y="2390409"/>
                </a:cubicBezTo>
                <a:cubicBezTo>
                  <a:pt x="1536285" y="2201466"/>
                  <a:pt x="1534186" y="2124725"/>
                  <a:pt x="1593669" y="1946271"/>
                </a:cubicBezTo>
                <a:cubicBezTo>
                  <a:pt x="1602377" y="1920145"/>
                  <a:pt x="1605625" y="1891508"/>
                  <a:pt x="1619794" y="1867894"/>
                </a:cubicBezTo>
                <a:cubicBezTo>
                  <a:pt x="1632467" y="1846773"/>
                  <a:pt x="1656659" y="1834877"/>
                  <a:pt x="1672046" y="1815643"/>
                </a:cubicBezTo>
                <a:cubicBezTo>
                  <a:pt x="1803881" y="1650851"/>
                  <a:pt x="1650381" y="1811182"/>
                  <a:pt x="1776549" y="1685014"/>
                </a:cubicBezTo>
                <a:cubicBezTo>
                  <a:pt x="1785257" y="1711140"/>
                  <a:pt x="1790358" y="1738760"/>
                  <a:pt x="1802674" y="1763391"/>
                </a:cubicBezTo>
                <a:cubicBezTo>
                  <a:pt x="1816716" y="1791476"/>
                  <a:pt x="1843901" y="1812369"/>
                  <a:pt x="1854926" y="1841769"/>
                </a:cubicBezTo>
                <a:cubicBezTo>
                  <a:pt x="1873658" y="1891722"/>
                  <a:pt x="1874943" y="1997051"/>
                  <a:pt x="1907177" y="2050774"/>
                </a:cubicBezTo>
                <a:cubicBezTo>
                  <a:pt x="1919850" y="2071896"/>
                  <a:pt x="1942012" y="2085609"/>
                  <a:pt x="1959429" y="2103026"/>
                </a:cubicBezTo>
                <a:cubicBezTo>
                  <a:pt x="2000859" y="2227318"/>
                  <a:pt x="1992958" y="2249440"/>
                  <a:pt x="2063931" y="2338157"/>
                </a:cubicBezTo>
                <a:cubicBezTo>
                  <a:pt x="2079318" y="2357391"/>
                  <a:pt x="2098766" y="2372992"/>
                  <a:pt x="2116183" y="2390409"/>
                </a:cubicBezTo>
                <a:cubicBezTo>
                  <a:pt x="2162564" y="2382679"/>
                  <a:pt x="2312644" y="2379703"/>
                  <a:pt x="2351314" y="2312031"/>
                </a:cubicBezTo>
                <a:cubicBezTo>
                  <a:pt x="2373345" y="2273477"/>
                  <a:pt x="2365756" y="2224243"/>
                  <a:pt x="2377440" y="2181403"/>
                </a:cubicBezTo>
                <a:cubicBezTo>
                  <a:pt x="2391932" y="2128266"/>
                  <a:pt x="2412274" y="2076900"/>
                  <a:pt x="2429691" y="2024649"/>
                </a:cubicBezTo>
                <a:lnTo>
                  <a:pt x="2455817" y="1946271"/>
                </a:lnTo>
                <a:cubicBezTo>
                  <a:pt x="2447108" y="1676305"/>
                  <a:pt x="2445552" y="1406014"/>
                  <a:pt x="2429691" y="1136374"/>
                </a:cubicBezTo>
                <a:cubicBezTo>
                  <a:pt x="2428074" y="1108883"/>
                  <a:pt x="2410245" y="1084714"/>
                  <a:pt x="2403566" y="1057997"/>
                </a:cubicBezTo>
                <a:cubicBezTo>
                  <a:pt x="2392796" y="1014918"/>
                  <a:pt x="2388210" y="970448"/>
                  <a:pt x="2377440" y="927369"/>
                </a:cubicBezTo>
                <a:cubicBezTo>
                  <a:pt x="2370761" y="900652"/>
                  <a:pt x="2358880" y="875471"/>
                  <a:pt x="2351314" y="848991"/>
                </a:cubicBezTo>
                <a:cubicBezTo>
                  <a:pt x="2285705" y="619356"/>
                  <a:pt x="2361705" y="854036"/>
                  <a:pt x="2299063" y="666111"/>
                </a:cubicBezTo>
                <a:cubicBezTo>
                  <a:pt x="2307772" y="613860"/>
                  <a:pt x="2313698" y="561068"/>
                  <a:pt x="2325189" y="509357"/>
                </a:cubicBezTo>
                <a:cubicBezTo>
                  <a:pt x="2331163" y="482474"/>
                  <a:pt x="2324310" y="436381"/>
                  <a:pt x="2351314" y="430980"/>
                </a:cubicBezTo>
                <a:cubicBezTo>
                  <a:pt x="2376813" y="425880"/>
                  <a:pt x="2509750" y="519187"/>
                  <a:pt x="2534194" y="535483"/>
                </a:cubicBezTo>
                <a:cubicBezTo>
                  <a:pt x="2569028" y="587734"/>
                  <a:pt x="2586446" y="657402"/>
                  <a:pt x="2638697" y="692237"/>
                </a:cubicBezTo>
                <a:cubicBezTo>
                  <a:pt x="2737569" y="758152"/>
                  <a:pt x="2694871" y="722287"/>
                  <a:pt x="2769326" y="796740"/>
                </a:cubicBezTo>
                <a:cubicBezTo>
                  <a:pt x="2843331" y="1018762"/>
                  <a:pt x="2740119" y="748063"/>
                  <a:pt x="2847703" y="927369"/>
                </a:cubicBezTo>
                <a:cubicBezTo>
                  <a:pt x="2890102" y="998033"/>
                  <a:pt x="2864832" y="1059105"/>
                  <a:pt x="2899954" y="1136374"/>
                </a:cubicBezTo>
                <a:cubicBezTo>
                  <a:pt x="2995903" y="1347463"/>
                  <a:pt x="2968765" y="1235451"/>
                  <a:pt x="3056709" y="1345380"/>
                </a:cubicBezTo>
                <a:cubicBezTo>
                  <a:pt x="3076324" y="1369899"/>
                  <a:pt x="3094918" y="1395673"/>
                  <a:pt x="3108960" y="1423757"/>
                </a:cubicBezTo>
                <a:cubicBezTo>
                  <a:pt x="3121276" y="1448389"/>
                  <a:pt x="3115613" y="1482661"/>
                  <a:pt x="3135086" y="1502134"/>
                </a:cubicBezTo>
                <a:cubicBezTo>
                  <a:pt x="3162625" y="1529673"/>
                  <a:pt x="3202642" y="1542070"/>
                  <a:pt x="3239589" y="1554386"/>
                </a:cubicBezTo>
                <a:cubicBezTo>
                  <a:pt x="3390755" y="1604775"/>
                  <a:pt x="3478327" y="1610885"/>
                  <a:pt x="3631474" y="1632763"/>
                </a:cubicBezTo>
                <a:cubicBezTo>
                  <a:pt x="3651877" y="1642965"/>
                  <a:pt x="3775914" y="1711140"/>
                  <a:pt x="3814354" y="1711140"/>
                </a:cubicBezTo>
                <a:cubicBezTo>
                  <a:pt x="3841893" y="1711140"/>
                  <a:pt x="3866605" y="1693723"/>
                  <a:pt x="3892731" y="1685014"/>
                </a:cubicBezTo>
                <a:cubicBezTo>
                  <a:pt x="3902807" y="1644711"/>
                  <a:pt x="3944983" y="1483050"/>
                  <a:pt x="3944983" y="1449883"/>
                </a:cubicBezTo>
                <a:cubicBezTo>
                  <a:pt x="3944983" y="1162368"/>
                  <a:pt x="3933969" y="874852"/>
                  <a:pt x="3918857" y="587734"/>
                </a:cubicBezTo>
                <a:cubicBezTo>
                  <a:pt x="3914916" y="512863"/>
                  <a:pt x="3889665" y="447906"/>
                  <a:pt x="3866606" y="378729"/>
                </a:cubicBezTo>
                <a:cubicBezTo>
                  <a:pt x="3875314" y="256809"/>
                  <a:pt x="3848853" y="127052"/>
                  <a:pt x="3892731" y="12969"/>
                </a:cubicBezTo>
                <a:cubicBezTo>
                  <a:pt x="3905621" y="-20544"/>
                  <a:pt x="3967358" y="19177"/>
                  <a:pt x="3997234" y="39094"/>
                </a:cubicBezTo>
                <a:cubicBezTo>
                  <a:pt x="4023360" y="56511"/>
                  <a:pt x="4029871" y="92952"/>
                  <a:pt x="4049486" y="117471"/>
                </a:cubicBezTo>
                <a:cubicBezTo>
                  <a:pt x="4064873" y="136705"/>
                  <a:pt x="4084320" y="152306"/>
                  <a:pt x="4101737" y="169723"/>
                </a:cubicBezTo>
                <a:cubicBezTo>
                  <a:pt x="4110446" y="195849"/>
                  <a:pt x="4108390" y="228627"/>
                  <a:pt x="4127863" y="248100"/>
                </a:cubicBezTo>
                <a:cubicBezTo>
                  <a:pt x="4147336" y="267573"/>
                  <a:pt x="4181608" y="261910"/>
                  <a:pt x="4206240" y="274226"/>
                </a:cubicBezTo>
                <a:cubicBezTo>
                  <a:pt x="4234324" y="288268"/>
                  <a:pt x="4260987" y="305801"/>
                  <a:pt x="4284617" y="326477"/>
                </a:cubicBezTo>
                <a:cubicBezTo>
                  <a:pt x="4529147" y="540440"/>
                  <a:pt x="4317252" y="391777"/>
                  <a:pt x="4493623" y="509357"/>
                </a:cubicBezTo>
                <a:cubicBezTo>
                  <a:pt x="4502332" y="535483"/>
                  <a:pt x="4503226" y="565703"/>
                  <a:pt x="4519749" y="587734"/>
                </a:cubicBezTo>
                <a:cubicBezTo>
                  <a:pt x="4519766" y="587757"/>
                  <a:pt x="4666045" y="734030"/>
                  <a:pt x="4702629" y="770614"/>
                </a:cubicBezTo>
                <a:cubicBezTo>
                  <a:pt x="4720046" y="788031"/>
                  <a:pt x="4741217" y="802371"/>
                  <a:pt x="4754880" y="822866"/>
                </a:cubicBezTo>
                <a:cubicBezTo>
                  <a:pt x="4772297" y="848992"/>
                  <a:pt x="4782612" y="881628"/>
                  <a:pt x="4807131" y="901243"/>
                </a:cubicBezTo>
                <a:cubicBezTo>
                  <a:pt x="4828636" y="918447"/>
                  <a:pt x="4859383" y="918660"/>
                  <a:pt x="4885509" y="927369"/>
                </a:cubicBezTo>
                <a:cubicBezTo>
                  <a:pt x="4929052" y="962203"/>
                  <a:pt x="4963926" y="1012292"/>
                  <a:pt x="5016137" y="1031871"/>
                </a:cubicBezTo>
                <a:cubicBezTo>
                  <a:pt x="5081341" y="1056322"/>
                  <a:pt x="5107725" y="973014"/>
                  <a:pt x="5146766" y="953494"/>
                </a:cubicBezTo>
                <a:cubicBezTo>
                  <a:pt x="5196029" y="928863"/>
                  <a:pt x="5303520" y="901243"/>
                  <a:pt x="5303520" y="901243"/>
                </a:cubicBezTo>
                <a:cubicBezTo>
                  <a:pt x="5320937" y="875117"/>
                  <a:pt x="5343019" y="851559"/>
                  <a:pt x="5355771" y="822866"/>
                </a:cubicBezTo>
                <a:cubicBezTo>
                  <a:pt x="5378140" y="772535"/>
                  <a:pt x="5408023" y="666111"/>
                  <a:pt x="5408023" y="666111"/>
                </a:cubicBezTo>
                <a:cubicBezTo>
                  <a:pt x="5438958" y="387703"/>
                  <a:pt x="5434149" y="509839"/>
                  <a:pt x="5434149" y="30035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898726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205F-41DC-4E13-8388-934CB989FBEF}"/>
              </a:ext>
            </a:extLst>
          </p:cNvPr>
          <p:cNvSpPr>
            <a:spLocks noGrp="1"/>
          </p:cNvSpPr>
          <p:nvPr>
            <p:ph type="title"/>
          </p:nvPr>
        </p:nvSpPr>
        <p:spPr>
          <a:xfrm>
            <a:off x="1361440" y="2077178"/>
            <a:ext cx="9773920" cy="2414650"/>
          </a:xfrm>
        </p:spPr>
        <p:txBody>
          <a:bodyPr>
            <a:normAutofit/>
          </a:bodyPr>
          <a:lstStyle/>
          <a:p>
            <a:r>
              <a:rPr lang="lv-LV" sz="4800" b="1" dirty="0"/>
              <a:t>Riski ilgstošās sociālās  aprūpes un rehabilitācijas iestādē</a:t>
            </a:r>
          </a:p>
        </p:txBody>
      </p:sp>
      <p:sp>
        <p:nvSpPr>
          <p:cNvPr id="3" name="Content Placeholder 2">
            <a:extLst>
              <a:ext uri="{FF2B5EF4-FFF2-40B4-BE49-F238E27FC236}">
                <a16:creationId xmlns:a16="http://schemas.microsoft.com/office/drawing/2014/main" id="{8EDEA5F7-3DEC-449F-B53B-B1B4C1BBCD76}"/>
              </a:ext>
            </a:extLst>
          </p:cNvPr>
          <p:cNvSpPr>
            <a:spLocks noGrp="1"/>
          </p:cNvSpPr>
          <p:nvPr>
            <p:ph idx="1"/>
          </p:nvPr>
        </p:nvSpPr>
        <p:spPr>
          <a:xfrm>
            <a:off x="1589329" y="2722989"/>
            <a:ext cx="4586991" cy="3537679"/>
          </a:xfrm>
        </p:spPr>
        <p:txBody>
          <a:bodyPr>
            <a:normAutofit/>
          </a:bodyPr>
          <a:lstStyle/>
          <a:p>
            <a:pPr marL="0" indent="0">
              <a:buNone/>
            </a:pPr>
            <a:endParaRPr lang="lv-LV" altLang="lv-LV" sz="2800" b="1" dirty="0">
              <a:latin typeface="Times New Roman" panose="02020603050405020304" pitchFamily="18" charset="0"/>
            </a:endParaRPr>
          </a:p>
          <a:p>
            <a:endParaRPr lang="lv-LV" dirty="0"/>
          </a:p>
        </p:txBody>
      </p:sp>
      <p:graphicFrame>
        <p:nvGraphicFramePr>
          <p:cNvPr id="4" name="Content Placeholder 3">
            <a:extLst>
              <a:ext uri="{FF2B5EF4-FFF2-40B4-BE49-F238E27FC236}">
                <a16:creationId xmlns:a16="http://schemas.microsoft.com/office/drawing/2014/main" id="{3CB3BDC7-E261-4D59-B59E-469B21834FFF}"/>
              </a:ext>
            </a:extLst>
          </p:cNvPr>
          <p:cNvGraphicFramePr>
            <a:graphicFrameLocks/>
          </p:cNvGraphicFramePr>
          <p:nvPr>
            <p:extLst>
              <p:ext uri="{D42A27DB-BD31-4B8C-83A1-F6EECF244321}">
                <p14:modId xmlns:p14="http://schemas.microsoft.com/office/powerpoint/2010/main" val="400207179"/>
              </p:ext>
            </p:extLst>
          </p:nvPr>
        </p:nvGraphicFramePr>
        <p:xfrm>
          <a:off x="8826708" y="-88691"/>
          <a:ext cx="3365292" cy="19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21DECFFE-9E87-49A8-975B-DB1C6E36C362}"/>
              </a:ext>
            </a:extLst>
          </p:cNvPr>
          <p:cNvSpPr txBox="1">
            <a:spLocks/>
          </p:cNvSpPr>
          <p:nvPr/>
        </p:nvSpPr>
        <p:spPr>
          <a:xfrm>
            <a:off x="6176320" y="3429000"/>
            <a:ext cx="5810815" cy="31981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lv-LV" dirty="0"/>
          </a:p>
        </p:txBody>
      </p:sp>
      <p:sp>
        <p:nvSpPr>
          <p:cNvPr id="7" name="Title 1">
            <a:extLst>
              <a:ext uri="{FF2B5EF4-FFF2-40B4-BE49-F238E27FC236}">
                <a16:creationId xmlns:a16="http://schemas.microsoft.com/office/drawing/2014/main" id="{6C6CA224-A543-44AF-B59C-C993F88D1F50}"/>
              </a:ext>
            </a:extLst>
          </p:cNvPr>
          <p:cNvSpPr txBox="1">
            <a:spLocks/>
          </p:cNvSpPr>
          <p:nvPr/>
        </p:nvSpPr>
        <p:spPr>
          <a:xfrm>
            <a:off x="2783840" y="5137638"/>
            <a:ext cx="8351520" cy="149072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sz="4400" dirty="0"/>
              <a:t>Solvita </a:t>
            </a:r>
            <a:r>
              <a:rPr lang="lv-LV" sz="4400" dirty="0" err="1"/>
              <a:t>Rudoviča</a:t>
            </a:r>
            <a:r>
              <a:rPr lang="lv-LV" sz="4400" dirty="0"/>
              <a:t>,</a:t>
            </a:r>
          </a:p>
          <a:p>
            <a:r>
              <a:rPr lang="lv-LV" sz="4400" dirty="0"/>
              <a:t>RSAC «Mežciems» direktore</a:t>
            </a:r>
          </a:p>
        </p:txBody>
      </p:sp>
    </p:spTree>
    <p:extLst>
      <p:ext uri="{BB962C8B-B14F-4D97-AF65-F5344CB8AC3E}">
        <p14:creationId xmlns:p14="http://schemas.microsoft.com/office/powerpoint/2010/main" val="165236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3D7C256-EC83-44C2-97BF-51AFFAD5CE86}"/>
              </a:ext>
            </a:extLst>
          </p:cNvPr>
          <p:cNvSpPr>
            <a:spLocks noGrp="1"/>
          </p:cNvSpPr>
          <p:nvPr>
            <p:ph type="title"/>
          </p:nvPr>
        </p:nvSpPr>
        <p:spPr>
          <a:xfrm>
            <a:off x="1843625" y="101600"/>
            <a:ext cx="8911687" cy="558800"/>
          </a:xfrm>
        </p:spPr>
        <p:txBody>
          <a:bodyPr>
            <a:noAutofit/>
          </a:bodyPr>
          <a:lstStyle/>
          <a:p>
            <a:r>
              <a:rPr lang="lv-LV" dirty="0"/>
              <a:t>Riski institūcijā</a:t>
            </a:r>
          </a:p>
        </p:txBody>
      </p:sp>
      <p:sp>
        <p:nvSpPr>
          <p:cNvPr id="3" name="Satura vietturis 2">
            <a:extLst>
              <a:ext uri="{FF2B5EF4-FFF2-40B4-BE49-F238E27FC236}">
                <a16:creationId xmlns:a16="http://schemas.microsoft.com/office/drawing/2014/main" id="{FA515E26-FAF9-4762-8246-3461A8763EC6}"/>
              </a:ext>
            </a:extLst>
          </p:cNvPr>
          <p:cNvSpPr>
            <a:spLocks noGrp="1"/>
          </p:cNvSpPr>
          <p:nvPr>
            <p:ph idx="1"/>
          </p:nvPr>
        </p:nvSpPr>
        <p:spPr>
          <a:xfrm>
            <a:off x="1600200" y="660400"/>
            <a:ext cx="10502900" cy="6337300"/>
          </a:xfrm>
        </p:spPr>
        <p:txBody>
          <a:bodyPr>
            <a:normAutofit/>
          </a:bodyPr>
          <a:lstStyle/>
          <a:p>
            <a:r>
              <a:rPr lang="lv-LV" sz="1900" dirty="0">
                <a:solidFill>
                  <a:schemeClr val="tx1"/>
                </a:solidFill>
                <a:cs typeface="Times New Roman" panose="02020603050405020304" pitchFamily="18" charset="0"/>
              </a:rPr>
              <a:t>Normatīvie akti (ārējie, iekšējie);</a:t>
            </a:r>
          </a:p>
          <a:p>
            <a:r>
              <a:rPr lang="lv-LV" sz="1900" dirty="0">
                <a:solidFill>
                  <a:schemeClr val="tx1"/>
                </a:solidFill>
                <a:cs typeface="Times New Roman" panose="02020603050405020304" pitchFamily="18" charset="0"/>
              </a:rPr>
              <a:t>institūcijas stratēģija, misija, vīzija;</a:t>
            </a:r>
          </a:p>
          <a:p>
            <a:r>
              <a:rPr lang="lv-LV" sz="1900" dirty="0">
                <a:solidFill>
                  <a:schemeClr val="tx1"/>
                </a:solidFill>
                <a:cs typeface="Times New Roman" panose="02020603050405020304" pitchFamily="18" charset="0"/>
              </a:rPr>
              <a:t>rīcības plāns (plāna izpilde – pa ceturkšņiem, gadu);</a:t>
            </a:r>
          </a:p>
          <a:p>
            <a:r>
              <a:rPr lang="lv-LV" sz="1900" dirty="0">
                <a:solidFill>
                  <a:schemeClr val="tx1"/>
                </a:solidFill>
                <a:cs typeface="Times New Roman" panose="02020603050405020304" pitchFamily="18" charset="0"/>
              </a:rPr>
              <a:t>darbinieku apmācības plāns (balstīti uz darbinieku ikgadējo novērtēšanu);</a:t>
            </a:r>
          </a:p>
          <a:p>
            <a:r>
              <a:rPr lang="lv-LV" sz="1900" dirty="0">
                <a:solidFill>
                  <a:schemeClr val="tx1"/>
                </a:solidFill>
                <a:cs typeface="Times New Roman" panose="02020603050405020304" pitchFamily="18" charset="0"/>
              </a:rPr>
              <a:t>pretkorupcijas pasākumu plāns; </a:t>
            </a:r>
          </a:p>
          <a:p>
            <a:r>
              <a:rPr lang="lv-LV" sz="1900" dirty="0">
                <a:solidFill>
                  <a:schemeClr val="tx1"/>
                </a:solidFill>
                <a:cs typeface="Times New Roman" panose="02020603050405020304" pitchFamily="18" charset="0"/>
              </a:rPr>
              <a:t>institūcijas pašnovērtējums (CAF);</a:t>
            </a:r>
          </a:p>
          <a:p>
            <a:r>
              <a:rPr lang="lv-LV" sz="1900" dirty="0">
                <a:solidFill>
                  <a:schemeClr val="tx1"/>
                </a:solidFill>
                <a:cs typeface="Times New Roman" panose="02020603050405020304" pitchFamily="18" charset="0"/>
              </a:rPr>
              <a:t>personāls (vakances, atalgojums, motivācija, kvalifikācija, </a:t>
            </a:r>
            <a:r>
              <a:rPr lang="lv-LV" sz="1900" dirty="0" err="1">
                <a:solidFill>
                  <a:schemeClr val="tx1"/>
                </a:solidFill>
                <a:cs typeface="Times New Roman" panose="02020603050405020304" pitchFamily="18" charset="0"/>
              </a:rPr>
              <a:t>supervīzijas</a:t>
            </a:r>
            <a:r>
              <a:rPr lang="lv-LV" sz="1900" dirty="0">
                <a:solidFill>
                  <a:schemeClr val="tx1"/>
                </a:solidFill>
                <a:cs typeface="Times New Roman" panose="02020603050405020304" pitchFamily="18" charset="0"/>
              </a:rPr>
              <a:t>, apmācības iespējas, darbaudzinātājs jaunajiem darbiniekiem, papildus resursi - brīvprātīgo darbs, studentu piesaiste u.c.);</a:t>
            </a:r>
          </a:p>
          <a:p>
            <a:r>
              <a:rPr lang="lv-LV" sz="1900" dirty="0">
                <a:solidFill>
                  <a:schemeClr val="tx1"/>
                </a:solidFill>
                <a:cs typeface="Times New Roman" panose="02020603050405020304" pitchFamily="18" charset="0"/>
              </a:rPr>
              <a:t>informācijas aprite (horizontāli, vertikāli) – administrācijas, struktūrvienību sanāksmes u.c.;</a:t>
            </a:r>
          </a:p>
          <a:p>
            <a:r>
              <a:rPr lang="lv-LV" sz="1900" dirty="0">
                <a:solidFill>
                  <a:schemeClr val="tx1"/>
                </a:solidFill>
                <a:cs typeface="Times New Roman" panose="02020603050405020304" pitchFamily="18" charset="0"/>
              </a:rPr>
              <a:t>pakalpojuma kvalitāte (kvalitātes kontroles pasākumi, iekšējā kārtība);</a:t>
            </a:r>
          </a:p>
          <a:p>
            <a:r>
              <a:rPr lang="lv-LV" sz="1900" dirty="0">
                <a:solidFill>
                  <a:schemeClr val="tx1"/>
                </a:solidFill>
                <a:cs typeface="Times New Roman" panose="02020603050405020304" pitchFamily="18" charset="0"/>
              </a:rPr>
              <a:t>materiāli tehniskais nodrošinājums (iekārtas, aprīkojums, darba vide, materiāli, u.c.);</a:t>
            </a:r>
          </a:p>
          <a:p>
            <a:r>
              <a:rPr lang="lv-LV" sz="1900" dirty="0">
                <a:solidFill>
                  <a:schemeClr val="tx1"/>
                </a:solidFill>
                <a:cs typeface="Times New Roman" panose="02020603050405020304" pitchFamily="18" charset="0"/>
              </a:rPr>
              <a:t>institūcijas atbilstība normatīvo aktu izvirzītajam prasībām (prasības sociālo pakalpojumu sniedzējiem, higiēnas prasības sociālās aprūpes institūcijām, personas datu apstrādes un aizsardzības noteikumi, būvju klasifikācijas noteikumi u.c.).</a:t>
            </a:r>
          </a:p>
          <a:p>
            <a:pPr marL="0" indent="0">
              <a:buNone/>
            </a:pPr>
            <a:endParaRPr lang="lv-LV" dirty="0"/>
          </a:p>
        </p:txBody>
      </p:sp>
    </p:spTree>
    <p:extLst>
      <p:ext uri="{BB962C8B-B14F-4D97-AF65-F5344CB8AC3E}">
        <p14:creationId xmlns:p14="http://schemas.microsoft.com/office/powerpoint/2010/main" val="2658260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CF63122-59E1-4F67-83B8-4685993CA111}"/>
              </a:ext>
            </a:extLst>
          </p:cNvPr>
          <p:cNvSpPr>
            <a:spLocks noGrp="1"/>
          </p:cNvSpPr>
          <p:nvPr>
            <p:ph type="title"/>
          </p:nvPr>
        </p:nvSpPr>
        <p:spPr>
          <a:xfrm>
            <a:off x="2592925" y="381000"/>
            <a:ext cx="8911687" cy="565778"/>
          </a:xfrm>
        </p:spPr>
        <p:txBody>
          <a:bodyPr>
            <a:noAutofit/>
          </a:bodyPr>
          <a:lstStyle/>
          <a:p>
            <a:r>
              <a:rPr lang="lv-LV" dirty="0"/>
              <a:t>Ar klientu saistītie riski</a:t>
            </a:r>
          </a:p>
        </p:txBody>
      </p:sp>
      <p:sp>
        <p:nvSpPr>
          <p:cNvPr id="3" name="Satura vietturis 2">
            <a:extLst>
              <a:ext uri="{FF2B5EF4-FFF2-40B4-BE49-F238E27FC236}">
                <a16:creationId xmlns:a16="http://schemas.microsoft.com/office/drawing/2014/main" id="{7DF20157-9993-4079-9359-7C154073756F}"/>
              </a:ext>
            </a:extLst>
          </p:cNvPr>
          <p:cNvSpPr>
            <a:spLocks noGrp="1"/>
          </p:cNvSpPr>
          <p:nvPr>
            <p:ph idx="1"/>
          </p:nvPr>
        </p:nvSpPr>
        <p:spPr>
          <a:xfrm>
            <a:off x="1790700" y="1181100"/>
            <a:ext cx="9969500" cy="5295900"/>
          </a:xfrm>
        </p:spPr>
        <p:txBody>
          <a:bodyPr/>
          <a:lstStyle/>
          <a:p>
            <a:r>
              <a:rPr lang="lv-LV" sz="2000" dirty="0">
                <a:solidFill>
                  <a:schemeClr val="tx1"/>
                </a:solidFill>
              </a:rPr>
              <a:t>Neapmierinātība</a:t>
            </a:r>
          </a:p>
          <a:p>
            <a:r>
              <a:rPr lang="lv-LV" sz="2000" dirty="0">
                <a:solidFill>
                  <a:schemeClr val="tx1"/>
                </a:solidFill>
              </a:rPr>
              <a:t>zema motivācija, </a:t>
            </a:r>
            <a:r>
              <a:rPr lang="lv-LV" sz="2000" dirty="0" err="1">
                <a:solidFill>
                  <a:schemeClr val="tx1"/>
                </a:solidFill>
              </a:rPr>
              <a:t>neieinteresētība</a:t>
            </a:r>
            <a:endParaRPr lang="lv-LV" sz="2000" dirty="0">
              <a:solidFill>
                <a:schemeClr val="tx1"/>
              </a:solidFill>
            </a:endParaRPr>
          </a:p>
          <a:p>
            <a:r>
              <a:rPr lang="lv-LV" sz="2000" dirty="0">
                <a:solidFill>
                  <a:schemeClr val="tx1"/>
                </a:solidFill>
              </a:rPr>
              <a:t>zemas pašaprūpes spējas un funkcionālie ierobežojumi/traucējumi</a:t>
            </a:r>
          </a:p>
          <a:p>
            <a:r>
              <a:rPr lang="lv-LV" sz="2000" dirty="0">
                <a:solidFill>
                  <a:schemeClr val="tx1"/>
                </a:solidFill>
              </a:rPr>
              <a:t>iekšējās kartības noteikumu regulāri pārkāpumi</a:t>
            </a:r>
          </a:p>
          <a:p>
            <a:r>
              <a:rPr lang="lv-LV" sz="2000" dirty="0">
                <a:solidFill>
                  <a:schemeClr val="tx1"/>
                </a:solidFill>
              </a:rPr>
              <a:t>agresivitāte</a:t>
            </a:r>
          </a:p>
          <a:p>
            <a:r>
              <a:rPr lang="lv-LV" sz="2000" dirty="0">
                <a:solidFill>
                  <a:schemeClr val="tx1"/>
                </a:solidFill>
              </a:rPr>
              <a:t>veselības stāvoklis</a:t>
            </a:r>
          </a:p>
          <a:p>
            <a:r>
              <a:rPr lang="lv-LV" sz="2000" dirty="0">
                <a:solidFill>
                  <a:schemeClr val="tx1"/>
                </a:solidFill>
              </a:rPr>
              <a:t>kognitīvie traucējumi</a:t>
            </a:r>
          </a:p>
          <a:p>
            <a:r>
              <a:rPr lang="lv-LV" sz="2000" dirty="0">
                <a:solidFill>
                  <a:schemeClr val="tx1"/>
                </a:solidFill>
              </a:rPr>
              <a:t>pārapdzīvotība (nepietiekams darbinieku skaits)</a:t>
            </a:r>
          </a:p>
          <a:p>
            <a:r>
              <a:rPr lang="lv-LV" sz="2000" dirty="0">
                <a:solidFill>
                  <a:schemeClr val="tx1"/>
                </a:solidFill>
              </a:rPr>
              <a:t>nesakārtota infrastruktūra</a:t>
            </a:r>
          </a:p>
          <a:p>
            <a:r>
              <a:rPr lang="lv-LV" sz="2000" dirty="0">
                <a:solidFill>
                  <a:schemeClr val="tx1"/>
                </a:solidFill>
              </a:rPr>
              <a:t>vides pieejamības trūkums</a:t>
            </a:r>
          </a:p>
          <a:p>
            <a:r>
              <a:rPr lang="lv-LV" sz="2000" dirty="0">
                <a:solidFill>
                  <a:schemeClr val="tx1"/>
                </a:solidFill>
              </a:rPr>
              <a:t>nepietiekama informācijas aprite ar klientu</a:t>
            </a:r>
          </a:p>
          <a:p>
            <a:r>
              <a:rPr lang="lv-LV" sz="2000" dirty="0">
                <a:solidFill>
                  <a:schemeClr val="tx1"/>
                </a:solidFill>
              </a:rPr>
              <a:t>u.c.</a:t>
            </a:r>
          </a:p>
          <a:p>
            <a:endParaRPr lang="lv-LV" sz="2000" dirty="0">
              <a:solidFill>
                <a:schemeClr val="tx1"/>
              </a:solidFill>
            </a:endParaRPr>
          </a:p>
          <a:p>
            <a:endParaRPr lang="lv-LV" sz="2000" dirty="0">
              <a:solidFill>
                <a:schemeClr val="tx1"/>
              </a:solidFill>
            </a:endParaRPr>
          </a:p>
          <a:p>
            <a:endParaRPr lang="lv-LV" sz="2000" dirty="0">
              <a:solidFill>
                <a:schemeClr val="tx1"/>
              </a:solidFill>
            </a:endParaRPr>
          </a:p>
          <a:p>
            <a:endParaRPr lang="lv-LV" dirty="0"/>
          </a:p>
          <a:p>
            <a:endParaRPr lang="lv-LV" dirty="0"/>
          </a:p>
          <a:p>
            <a:endParaRPr lang="lv-LV" dirty="0"/>
          </a:p>
          <a:p>
            <a:endParaRPr lang="lv-LV" dirty="0"/>
          </a:p>
        </p:txBody>
      </p:sp>
    </p:spTree>
    <p:extLst>
      <p:ext uri="{BB962C8B-B14F-4D97-AF65-F5344CB8AC3E}">
        <p14:creationId xmlns:p14="http://schemas.microsoft.com/office/powerpoint/2010/main" val="1269365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66FC277-291B-4D04-82F6-2F75DC694699}"/>
              </a:ext>
            </a:extLst>
          </p:cNvPr>
          <p:cNvSpPr>
            <a:spLocks noGrp="1"/>
          </p:cNvSpPr>
          <p:nvPr>
            <p:ph type="title"/>
          </p:nvPr>
        </p:nvSpPr>
        <p:spPr>
          <a:xfrm>
            <a:off x="1803400" y="266700"/>
            <a:ext cx="8911687" cy="607790"/>
          </a:xfrm>
        </p:spPr>
        <p:txBody>
          <a:bodyPr>
            <a:noAutofit/>
          </a:bodyPr>
          <a:lstStyle/>
          <a:p>
            <a:r>
              <a:rPr lang="lv-LV" dirty="0"/>
              <a:t>Ar darbiniekiem saistītie riski</a:t>
            </a:r>
          </a:p>
        </p:txBody>
      </p:sp>
      <p:sp>
        <p:nvSpPr>
          <p:cNvPr id="3" name="Satura vietturis 2">
            <a:extLst>
              <a:ext uri="{FF2B5EF4-FFF2-40B4-BE49-F238E27FC236}">
                <a16:creationId xmlns:a16="http://schemas.microsoft.com/office/drawing/2014/main" id="{287F05EF-CA91-4B23-A525-261245BECC2B}"/>
              </a:ext>
            </a:extLst>
          </p:cNvPr>
          <p:cNvSpPr>
            <a:spLocks noGrp="1"/>
          </p:cNvSpPr>
          <p:nvPr>
            <p:ph idx="1"/>
          </p:nvPr>
        </p:nvSpPr>
        <p:spPr>
          <a:xfrm>
            <a:off x="1803400" y="1054100"/>
            <a:ext cx="9701212" cy="5676900"/>
          </a:xfrm>
        </p:spPr>
        <p:txBody>
          <a:bodyPr>
            <a:normAutofit fontScale="92500" lnSpcReduction="10000"/>
          </a:bodyPr>
          <a:lstStyle/>
          <a:p>
            <a:r>
              <a:rPr lang="lv-LV" sz="2000" dirty="0">
                <a:solidFill>
                  <a:schemeClr val="tx1"/>
                </a:solidFill>
              </a:rPr>
              <a:t>Vakances (speciālistu, darbinieku)</a:t>
            </a:r>
          </a:p>
          <a:p>
            <a:r>
              <a:rPr lang="lv-LV" sz="2000" dirty="0">
                <a:solidFill>
                  <a:schemeClr val="tx1"/>
                </a:solidFill>
              </a:rPr>
              <a:t>zems izglītības līmenis vai kvalifikācijas trūkums</a:t>
            </a:r>
          </a:p>
          <a:p>
            <a:r>
              <a:rPr lang="lv-LV" sz="2000" dirty="0">
                <a:solidFill>
                  <a:schemeClr val="tx1"/>
                </a:solidFill>
              </a:rPr>
              <a:t>zema motivācija</a:t>
            </a:r>
          </a:p>
          <a:p>
            <a:r>
              <a:rPr lang="lv-LV" sz="2000" dirty="0">
                <a:solidFill>
                  <a:schemeClr val="tx1"/>
                </a:solidFill>
              </a:rPr>
              <a:t>zems atalgojums</a:t>
            </a:r>
          </a:p>
          <a:p>
            <a:r>
              <a:rPr lang="lv-LV" sz="2000" dirty="0">
                <a:solidFill>
                  <a:schemeClr val="tx1"/>
                </a:solidFill>
              </a:rPr>
              <a:t>sociālo garantiju trūkums (veselības apdrošināšana, transporta kompensācijas u.c.)</a:t>
            </a:r>
          </a:p>
          <a:p>
            <a:r>
              <a:rPr lang="lv-LV" sz="2000" dirty="0">
                <a:solidFill>
                  <a:schemeClr val="tx1"/>
                </a:solidFill>
              </a:rPr>
              <a:t>bezatbildība, nolaidība</a:t>
            </a:r>
          </a:p>
          <a:p>
            <a:r>
              <a:rPr lang="lv-LV" sz="2000" dirty="0">
                <a:solidFill>
                  <a:schemeClr val="tx1"/>
                </a:solidFill>
              </a:rPr>
              <a:t>nesakārtota infrastruktūra</a:t>
            </a:r>
          </a:p>
          <a:p>
            <a:r>
              <a:rPr lang="lv-LV" sz="2000" dirty="0">
                <a:solidFill>
                  <a:schemeClr val="tx1"/>
                </a:solidFill>
              </a:rPr>
              <a:t>komunikācijas trūkums</a:t>
            </a:r>
          </a:p>
          <a:p>
            <a:r>
              <a:rPr lang="lv-LV" sz="2000" dirty="0">
                <a:solidFill>
                  <a:schemeClr val="tx1"/>
                </a:solidFill>
              </a:rPr>
              <a:t>nepietiekama informācijas aprite</a:t>
            </a:r>
          </a:p>
          <a:p>
            <a:r>
              <a:rPr lang="lv-LV" sz="2000" dirty="0">
                <a:solidFill>
                  <a:schemeClr val="tx1"/>
                </a:solidFill>
              </a:rPr>
              <a:t>komandas darba trūkums</a:t>
            </a:r>
          </a:p>
          <a:p>
            <a:r>
              <a:rPr lang="lv-LV" sz="2000" dirty="0">
                <a:solidFill>
                  <a:schemeClr val="tx1"/>
                </a:solidFill>
              </a:rPr>
              <a:t>nepietiekams aprīkojums, inventārs</a:t>
            </a:r>
          </a:p>
          <a:p>
            <a:r>
              <a:rPr lang="lv-LV" sz="2000" dirty="0">
                <a:solidFill>
                  <a:schemeClr val="tx1"/>
                </a:solidFill>
              </a:rPr>
              <a:t>darba vide</a:t>
            </a:r>
          </a:p>
          <a:p>
            <a:r>
              <a:rPr lang="lv-LV" sz="2000" dirty="0">
                <a:solidFill>
                  <a:schemeClr val="tx1"/>
                </a:solidFill>
              </a:rPr>
              <a:t>iekšējo noteikumu ignorēšana, nepildīšana, izpratnes trūkums</a:t>
            </a:r>
          </a:p>
          <a:p>
            <a:r>
              <a:rPr lang="lv-LV" sz="2000" dirty="0">
                <a:solidFill>
                  <a:schemeClr val="tx1"/>
                </a:solidFill>
              </a:rPr>
              <a:t>veselības problēmas (arodslimība, ilgstoša darba nespēja)</a:t>
            </a:r>
          </a:p>
          <a:p>
            <a:endParaRPr lang="lv-LV" sz="2000" dirty="0"/>
          </a:p>
          <a:p>
            <a:endParaRPr lang="lv-LV" dirty="0"/>
          </a:p>
          <a:p>
            <a:endParaRPr lang="lv-LV" dirty="0"/>
          </a:p>
          <a:p>
            <a:endParaRPr lang="lv-LV" dirty="0"/>
          </a:p>
          <a:p>
            <a:endParaRPr lang="lv-LV" dirty="0"/>
          </a:p>
          <a:p>
            <a:endParaRPr lang="lv-LV" dirty="0"/>
          </a:p>
        </p:txBody>
      </p:sp>
    </p:spTree>
    <p:extLst>
      <p:ext uri="{BB962C8B-B14F-4D97-AF65-F5344CB8AC3E}">
        <p14:creationId xmlns:p14="http://schemas.microsoft.com/office/powerpoint/2010/main" val="1117177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69B1592-AD30-409D-AE63-EF329B4FB613}"/>
              </a:ext>
            </a:extLst>
          </p:cNvPr>
          <p:cNvSpPr>
            <a:spLocks noGrp="1"/>
          </p:cNvSpPr>
          <p:nvPr>
            <p:ph type="title"/>
          </p:nvPr>
        </p:nvSpPr>
        <p:spPr>
          <a:xfrm>
            <a:off x="2057401" y="241300"/>
            <a:ext cx="9447212" cy="558800"/>
          </a:xfrm>
        </p:spPr>
        <p:txBody>
          <a:bodyPr>
            <a:noAutofit/>
          </a:bodyPr>
          <a:lstStyle/>
          <a:p>
            <a:r>
              <a:rPr lang="lv-LV" dirty="0"/>
              <a:t>Ar institūcijas vadītāju/vadību saistītie riski</a:t>
            </a:r>
          </a:p>
        </p:txBody>
      </p:sp>
      <p:sp>
        <p:nvSpPr>
          <p:cNvPr id="3" name="Satura vietturis 2">
            <a:extLst>
              <a:ext uri="{FF2B5EF4-FFF2-40B4-BE49-F238E27FC236}">
                <a16:creationId xmlns:a16="http://schemas.microsoft.com/office/drawing/2014/main" id="{D6A27D1B-7C07-4AF7-BFD6-C504C77CE992}"/>
              </a:ext>
            </a:extLst>
          </p:cNvPr>
          <p:cNvSpPr>
            <a:spLocks noGrp="1"/>
          </p:cNvSpPr>
          <p:nvPr>
            <p:ph idx="1"/>
          </p:nvPr>
        </p:nvSpPr>
        <p:spPr>
          <a:xfrm>
            <a:off x="1917700" y="1117600"/>
            <a:ext cx="10007600" cy="5499100"/>
          </a:xfrm>
        </p:spPr>
        <p:txBody>
          <a:bodyPr>
            <a:normAutofit fontScale="92500" lnSpcReduction="10000"/>
          </a:bodyPr>
          <a:lstStyle/>
          <a:p>
            <a:r>
              <a:rPr lang="lv-LV" sz="2000" dirty="0">
                <a:solidFill>
                  <a:schemeClr val="tx1"/>
                </a:solidFill>
              </a:rPr>
              <a:t>Komunikācijas trūkums</a:t>
            </a:r>
          </a:p>
          <a:p>
            <a:r>
              <a:rPr lang="lv-LV" sz="2000" dirty="0">
                <a:solidFill>
                  <a:schemeClr val="tx1"/>
                </a:solidFill>
              </a:rPr>
              <a:t>vadītāja iemaņu un zināšanu trūkums (profesionālās)</a:t>
            </a:r>
          </a:p>
          <a:p>
            <a:r>
              <a:rPr lang="lv-LV" sz="2000" dirty="0">
                <a:solidFill>
                  <a:schemeClr val="tx1"/>
                </a:solidFill>
              </a:rPr>
              <a:t>bezatbildība, nolaidība</a:t>
            </a:r>
          </a:p>
          <a:p>
            <a:r>
              <a:rPr lang="lv-LV" sz="2000" dirty="0">
                <a:solidFill>
                  <a:schemeClr val="tx1"/>
                </a:solidFill>
              </a:rPr>
              <a:t>korupcija</a:t>
            </a:r>
          </a:p>
          <a:p>
            <a:r>
              <a:rPr lang="lv-LV" sz="2000" dirty="0">
                <a:solidFill>
                  <a:schemeClr val="tx1"/>
                </a:solidFill>
              </a:rPr>
              <a:t>normatīvo aktu nezināšana un pielietošanas prasme</a:t>
            </a:r>
          </a:p>
          <a:p>
            <a:r>
              <a:rPr lang="lv-LV" sz="2000" dirty="0">
                <a:solidFill>
                  <a:schemeClr val="tx1"/>
                </a:solidFill>
              </a:rPr>
              <a:t>vienpersoniska lēmumu pieņemšana</a:t>
            </a:r>
          </a:p>
          <a:p>
            <a:r>
              <a:rPr lang="lv-LV" sz="2000" dirty="0">
                <a:solidFill>
                  <a:schemeClr val="tx1"/>
                </a:solidFill>
              </a:rPr>
              <a:t>informācijas aprites trūkums</a:t>
            </a:r>
          </a:p>
          <a:p>
            <a:r>
              <a:rPr lang="lv-LV" sz="2000" dirty="0">
                <a:solidFill>
                  <a:schemeClr val="tx1"/>
                </a:solidFill>
              </a:rPr>
              <a:t>kontroles funkcijas iztrūkums</a:t>
            </a:r>
          </a:p>
          <a:p>
            <a:r>
              <a:rPr lang="lv-LV" sz="2000" dirty="0">
                <a:solidFill>
                  <a:schemeClr val="tx1"/>
                </a:solidFill>
              </a:rPr>
              <a:t>rīcība ar ierobežotas informācijas apriti</a:t>
            </a:r>
          </a:p>
          <a:p>
            <a:r>
              <a:rPr lang="lv-LV" sz="2000" dirty="0">
                <a:solidFill>
                  <a:schemeClr val="tx1"/>
                </a:solidFill>
              </a:rPr>
              <a:t>preču un pakalpojumu pirkšana</a:t>
            </a:r>
          </a:p>
          <a:p>
            <a:r>
              <a:rPr lang="lv-LV" sz="2000" dirty="0">
                <a:solidFill>
                  <a:schemeClr val="tx1"/>
                </a:solidFill>
              </a:rPr>
              <a:t>vadības komandas kompetence</a:t>
            </a:r>
          </a:p>
          <a:p>
            <a:r>
              <a:rPr lang="lv-LV" sz="2000" dirty="0">
                <a:solidFill>
                  <a:schemeClr val="tx1"/>
                </a:solidFill>
              </a:rPr>
              <a:t>funkciju deleģēšana</a:t>
            </a:r>
          </a:p>
          <a:p>
            <a:r>
              <a:rPr lang="lv-LV" sz="2000" dirty="0">
                <a:solidFill>
                  <a:schemeClr val="tx1"/>
                </a:solidFill>
              </a:rPr>
              <a:t>finanšu plānošana</a:t>
            </a:r>
          </a:p>
          <a:p>
            <a:r>
              <a:rPr lang="lv-LV" sz="2000" dirty="0">
                <a:solidFill>
                  <a:schemeClr val="tx1"/>
                </a:solidFill>
              </a:rPr>
              <a:t>u.c.</a:t>
            </a:r>
          </a:p>
          <a:p>
            <a:endParaRPr lang="lv-LV" sz="2000" dirty="0"/>
          </a:p>
          <a:p>
            <a:endParaRPr lang="lv-LV" sz="2000" dirty="0"/>
          </a:p>
        </p:txBody>
      </p:sp>
    </p:spTree>
    <p:extLst>
      <p:ext uri="{BB962C8B-B14F-4D97-AF65-F5344CB8AC3E}">
        <p14:creationId xmlns:p14="http://schemas.microsoft.com/office/powerpoint/2010/main" val="2085955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DB5D8-A03C-4FB0-8A6E-70C2558A673B}"/>
              </a:ext>
            </a:extLst>
          </p:cNvPr>
          <p:cNvSpPr>
            <a:spLocks noGrp="1"/>
          </p:cNvSpPr>
          <p:nvPr>
            <p:ph type="title"/>
          </p:nvPr>
        </p:nvSpPr>
        <p:spPr>
          <a:xfrm>
            <a:off x="1921755" y="50073"/>
            <a:ext cx="6014904" cy="994956"/>
          </a:xfrm>
        </p:spPr>
        <p:txBody>
          <a:bodyPr>
            <a:normAutofit fontScale="90000"/>
          </a:bodyPr>
          <a:lstStyle/>
          <a:p>
            <a:r>
              <a:rPr lang="lv-LV" b="1" dirty="0">
                <a:solidFill>
                  <a:srgbClr val="00B050"/>
                </a:solidFill>
              </a:rPr>
              <a:t>Aicinājums dalībniekiem</a:t>
            </a:r>
            <a:br>
              <a:rPr lang="lv-LV" b="1" dirty="0">
                <a:solidFill>
                  <a:srgbClr val="00B050"/>
                </a:solidFill>
              </a:rPr>
            </a:br>
            <a:endParaRPr lang="lv-LV" b="1" dirty="0">
              <a:solidFill>
                <a:srgbClr val="00B050"/>
              </a:solidFill>
            </a:endParaRPr>
          </a:p>
        </p:txBody>
      </p:sp>
      <p:sp>
        <p:nvSpPr>
          <p:cNvPr id="3" name="Content Placeholder 2">
            <a:extLst>
              <a:ext uri="{FF2B5EF4-FFF2-40B4-BE49-F238E27FC236}">
                <a16:creationId xmlns:a16="http://schemas.microsoft.com/office/drawing/2014/main" id="{C71A3D21-A5D4-47AC-9E94-EDBE0DB8D4E9}"/>
              </a:ext>
            </a:extLst>
          </p:cNvPr>
          <p:cNvSpPr>
            <a:spLocks noGrp="1"/>
          </p:cNvSpPr>
          <p:nvPr>
            <p:ph idx="1"/>
          </p:nvPr>
        </p:nvSpPr>
        <p:spPr>
          <a:xfrm>
            <a:off x="1358559" y="1045029"/>
            <a:ext cx="7386744" cy="5535065"/>
          </a:xfrm>
        </p:spPr>
        <p:txBody>
          <a:bodyPr>
            <a:noAutofit/>
          </a:bodyPr>
          <a:lstStyle/>
          <a:p>
            <a:r>
              <a:rPr lang="lv-LV" sz="3200" dirty="0"/>
              <a:t>Paņemt tīru lapu</a:t>
            </a:r>
          </a:p>
          <a:p>
            <a:r>
              <a:rPr lang="lv-LV" sz="3200" dirty="0"/>
              <a:t>Novietot lapu horizontāli</a:t>
            </a:r>
          </a:p>
          <a:p>
            <a:r>
              <a:rPr lang="lv-LV" sz="3200" dirty="0"/>
              <a:t>Sadalīt ar 2 vertikālām līnijām 3 daļās (ailēs)</a:t>
            </a:r>
          </a:p>
          <a:p>
            <a:r>
              <a:rPr lang="lv-LV" sz="3200" dirty="0"/>
              <a:t>Augšpusē vilkt 1 horizontālu līniju, kas veido joslu virsrakstiem</a:t>
            </a:r>
          </a:p>
          <a:p>
            <a:r>
              <a:rPr lang="lv-LV" sz="3200" dirty="0"/>
              <a:t>Ierakstīt virsrakstu 1.ailē:  «Riski» </a:t>
            </a:r>
          </a:p>
          <a:p>
            <a:r>
              <a:rPr lang="lv-LV" sz="3200" dirty="0"/>
              <a:t>Aizpildīt 1.aili un ierakstīt vienu zem otra 3-4 riskus, kuri  ir aktuāli iestādē, jūsuprāt</a:t>
            </a:r>
          </a:p>
        </p:txBody>
      </p:sp>
      <p:sp>
        <p:nvSpPr>
          <p:cNvPr id="4" name="Rectangle 3">
            <a:extLst>
              <a:ext uri="{FF2B5EF4-FFF2-40B4-BE49-F238E27FC236}">
                <a16:creationId xmlns:a16="http://schemas.microsoft.com/office/drawing/2014/main" id="{1B4C018D-546A-458A-BEB2-47B6B2CAAC89}"/>
              </a:ext>
            </a:extLst>
          </p:cNvPr>
          <p:cNvSpPr/>
          <p:nvPr/>
        </p:nvSpPr>
        <p:spPr>
          <a:xfrm>
            <a:off x="8498541" y="1264555"/>
            <a:ext cx="3006071" cy="183723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6" name="Straight Connector 5">
            <a:extLst>
              <a:ext uri="{FF2B5EF4-FFF2-40B4-BE49-F238E27FC236}">
                <a16:creationId xmlns:a16="http://schemas.microsoft.com/office/drawing/2014/main" id="{C50B72A1-C4E5-4A81-8FCC-3873D6185AAA}"/>
              </a:ext>
            </a:extLst>
          </p:cNvPr>
          <p:cNvCxnSpPr/>
          <p:nvPr/>
        </p:nvCxnSpPr>
        <p:spPr>
          <a:xfrm>
            <a:off x="9581145" y="788894"/>
            <a:ext cx="0" cy="2953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E2262D9-451B-4A77-BC19-D1B8F2E7F3C0}"/>
              </a:ext>
            </a:extLst>
          </p:cNvPr>
          <p:cNvCxnSpPr/>
          <p:nvPr/>
        </p:nvCxnSpPr>
        <p:spPr>
          <a:xfrm>
            <a:off x="10416988" y="788894"/>
            <a:ext cx="0" cy="2953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8F7C17-DE29-4D46-8A38-4885BAD8D4E1}"/>
              </a:ext>
            </a:extLst>
          </p:cNvPr>
          <p:cNvCxnSpPr/>
          <p:nvPr/>
        </p:nvCxnSpPr>
        <p:spPr>
          <a:xfrm>
            <a:off x="8099075" y="1721224"/>
            <a:ext cx="39674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893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3DD59-D972-42BF-BC60-FFB7734C2D30}"/>
              </a:ext>
            </a:extLst>
          </p:cNvPr>
          <p:cNvSpPr>
            <a:spLocks noGrp="1"/>
          </p:cNvSpPr>
          <p:nvPr>
            <p:ph type="title"/>
          </p:nvPr>
        </p:nvSpPr>
        <p:spPr>
          <a:xfrm>
            <a:off x="1813437" y="306333"/>
            <a:ext cx="7013272" cy="1327596"/>
          </a:xfrm>
        </p:spPr>
        <p:txBody>
          <a:bodyPr>
            <a:normAutofit/>
          </a:bodyPr>
          <a:lstStyle/>
          <a:p>
            <a:r>
              <a:rPr lang="lv-LV" dirty="0"/>
              <a:t>Risku pārvaldības mērķis – apzināties un vadīt riskus</a:t>
            </a:r>
          </a:p>
        </p:txBody>
      </p:sp>
      <p:sp>
        <p:nvSpPr>
          <p:cNvPr id="3" name="Content Placeholder 2">
            <a:extLst>
              <a:ext uri="{FF2B5EF4-FFF2-40B4-BE49-F238E27FC236}">
                <a16:creationId xmlns:a16="http://schemas.microsoft.com/office/drawing/2014/main" id="{4F392807-41D2-4578-944D-745BFB9B35A7}"/>
              </a:ext>
            </a:extLst>
          </p:cNvPr>
          <p:cNvSpPr>
            <a:spLocks noGrp="1"/>
          </p:cNvSpPr>
          <p:nvPr>
            <p:ph idx="1"/>
          </p:nvPr>
        </p:nvSpPr>
        <p:spPr>
          <a:xfrm>
            <a:off x="1813437" y="1891259"/>
            <a:ext cx="9876539" cy="4186812"/>
          </a:xfrm>
        </p:spPr>
        <p:txBody>
          <a:bodyPr>
            <a:normAutofit fontScale="92500" lnSpcReduction="20000"/>
          </a:bodyPr>
          <a:lstStyle/>
          <a:p>
            <a:r>
              <a:rPr lang="lv-LV" sz="2800" dirty="0">
                <a:solidFill>
                  <a:schemeClr val="tx1"/>
                </a:solidFill>
              </a:rPr>
              <a:t>Identificēt riskus</a:t>
            </a:r>
          </a:p>
          <a:p>
            <a:r>
              <a:rPr lang="lv-LV" sz="2800" dirty="0">
                <a:solidFill>
                  <a:schemeClr val="tx1"/>
                </a:solidFill>
              </a:rPr>
              <a:t>Novērtēt (varbūtība &amp; ietekme uz mērķi; A, V, Z) un noteikt pieņemamo līmeni</a:t>
            </a:r>
          </a:p>
          <a:p>
            <a:r>
              <a:rPr lang="lv-LV" sz="2800" dirty="0">
                <a:solidFill>
                  <a:schemeClr val="tx1"/>
                </a:solidFill>
              </a:rPr>
              <a:t>Noteikt stratēģiju – PPPP:</a:t>
            </a:r>
          </a:p>
          <a:p>
            <a:pPr marL="982663" lvl="1" indent="-533400">
              <a:buClr>
                <a:schemeClr val="tx1"/>
              </a:buClr>
              <a:buFontTx/>
              <a:buChar char="-"/>
            </a:pPr>
            <a:r>
              <a:rPr lang="lv-LV" altLang="lv-LV" sz="2800" dirty="0">
                <a:latin typeface="Arial Unicode MS" pitchFamily="34" charset="-128"/>
              </a:rPr>
              <a:t>Pieļaut/pieņemt</a:t>
            </a:r>
          </a:p>
          <a:p>
            <a:pPr marL="982663" lvl="1" indent="-533400">
              <a:buClr>
                <a:schemeClr val="tx1"/>
              </a:buClr>
              <a:buFontTx/>
              <a:buChar char="-"/>
            </a:pPr>
            <a:r>
              <a:rPr lang="lv-LV" altLang="lv-LV" sz="2800" dirty="0">
                <a:latin typeface="Arial Unicode MS" pitchFamily="34" charset="-128"/>
              </a:rPr>
              <a:t>Pārvietot/pārdalīt</a:t>
            </a:r>
          </a:p>
          <a:p>
            <a:pPr marL="982663" lvl="1" indent="-533400">
              <a:buClr>
                <a:schemeClr val="tx1"/>
              </a:buClr>
              <a:buFontTx/>
              <a:buChar char="-"/>
            </a:pPr>
            <a:r>
              <a:rPr lang="lv-LV" altLang="lv-LV" sz="2800" dirty="0">
                <a:latin typeface="Arial Unicode MS" pitchFamily="34" charset="-128"/>
              </a:rPr>
              <a:t>PRETOTIES jeb ierobežot ar kontroles pasākumiem</a:t>
            </a:r>
          </a:p>
          <a:p>
            <a:pPr marL="982663" lvl="1" indent="-533400">
              <a:buClr>
                <a:schemeClr val="tx1"/>
              </a:buClr>
              <a:buFontTx/>
              <a:buChar char="-"/>
            </a:pPr>
            <a:r>
              <a:rPr lang="lv-LV" altLang="lv-LV" sz="2800" dirty="0">
                <a:latin typeface="Arial Unicode MS" pitchFamily="34" charset="-128"/>
              </a:rPr>
              <a:t>Pārtraukt darbību</a:t>
            </a:r>
            <a:endParaRPr lang="en-US" altLang="lv-LV" sz="2800" dirty="0"/>
          </a:p>
          <a:p>
            <a:r>
              <a:rPr lang="lv-LV" sz="2800" dirty="0">
                <a:solidFill>
                  <a:schemeClr val="tx1"/>
                </a:solidFill>
              </a:rPr>
              <a:t>Veikt pasākumus un uzraudzīt iedarbību</a:t>
            </a:r>
          </a:p>
        </p:txBody>
      </p:sp>
      <p:graphicFrame>
        <p:nvGraphicFramePr>
          <p:cNvPr id="4" name="Content Placeholder 3">
            <a:extLst>
              <a:ext uri="{FF2B5EF4-FFF2-40B4-BE49-F238E27FC236}">
                <a16:creationId xmlns:a16="http://schemas.microsoft.com/office/drawing/2014/main" id="{D83793BD-7957-4D8A-B384-EB64741BBBBF}"/>
              </a:ext>
            </a:extLst>
          </p:cNvPr>
          <p:cNvGraphicFramePr>
            <a:graphicFrameLocks/>
          </p:cNvGraphicFramePr>
          <p:nvPr>
            <p:extLst>
              <p:ext uri="{D42A27DB-BD31-4B8C-83A1-F6EECF244321}">
                <p14:modId xmlns:p14="http://schemas.microsoft.com/office/powerpoint/2010/main" val="3162348285"/>
              </p:ext>
            </p:extLst>
          </p:nvPr>
        </p:nvGraphicFramePr>
        <p:xfrm>
          <a:off x="8826708" y="-88691"/>
          <a:ext cx="3365292" cy="19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7618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DFF7B-5C99-42AF-A4BC-7FCEBBAFC0CE}"/>
              </a:ext>
            </a:extLst>
          </p:cNvPr>
          <p:cNvSpPr>
            <a:spLocks noGrp="1"/>
          </p:cNvSpPr>
          <p:nvPr>
            <p:ph type="ctrTitle"/>
          </p:nvPr>
        </p:nvSpPr>
        <p:spPr>
          <a:xfrm>
            <a:off x="3112168" y="2550695"/>
            <a:ext cx="8392444" cy="2226686"/>
          </a:xfrm>
        </p:spPr>
        <p:txBody>
          <a:bodyPr>
            <a:normAutofit fontScale="90000"/>
          </a:bodyPr>
          <a:lstStyle/>
          <a:p>
            <a:r>
              <a:rPr lang="lv-LV" b="1" dirty="0"/>
              <a:t>Kvalitātes jautājuma dažādie aspekti</a:t>
            </a:r>
            <a:br>
              <a:rPr lang="lv-LV" b="1" dirty="0"/>
            </a:br>
            <a:endParaRPr lang="lv-LV" b="1" dirty="0"/>
          </a:p>
        </p:txBody>
      </p:sp>
      <p:sp>
        <p:nvSpPr>
          <p:cNvPr id="3" name="Subtitle 2">
            <a:extLst>
              <a:ext uri="{FF2B5EF4-FFF2-40B4-BE49-F238E27FC236}">
                <a16:creationId xmlns:a16="http://schemas.microsoft.com/office/drawing/2014/main" id="{39285898-9AA1-4AC9-A910-B78BFE7AC528}"/>
              </a:ext>
            </a:extLst>
          </p:cNvPr>
          <p:cNvSpPr>
            <a:spLocks noGrp="1"/>
          </p:cNvSpPr>
          <p:nvPr>
            <p:ph type="subTitle" idx="1"/>
          </p:nvPr>
        </p:nvSpPr>
        <p:spPr/>
        <p:txBody>
          <a:bodyPr>
            <a:normAutofit/>
          </a:bodyPr>
          <a:lstStyle/>
          <a:p>
            <a:pPr algn="r"/>
            <a:r>
              <a:rPr lang="lv-LV" sz="2400" dirty="0" err="1"/>
              <a:t>Aija.Rieba</a:t>
            </a:r>
            <a:r>
              <a:rPr lang="lv-LV" sz="2400" dirty="0"/>
              <a:t>@ gmail.com</a:t>
            </a:r>
          </a:p>
          <a:p>
            <a:pPr algn="r"/>
            <a:r>
              <a:rPr lang="lv-LV" sz="2400" dirty="0"/>
              <a:t>Tālr. 29212651</a:t>
            </a:r>
          </a:p>
        </p:txBody>
      </p:sp>
    </p:spTree>
    <p:extLst>
      <p:ext uri="{BB962C8B-B14F-4D97-AF65-F5344CB8AC3E}">
        <p14:creationId xmlns:p14="http://schemas.microsoft.com/office/powerpoint/2010/main" val="38151825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D2CBA5-C767-46A0-A1AA-3F7D70B2FC1C}"/>
              </a:ext>
            </a:extLst>
          </p:cNvPr>
          <p:cNvPicPr>
            <a:picLocks noChangeAspect="1"/>
          </p:cNvPicPr>
          <p:nvPr/>
        </p:nvPicPr>
        <p:blipFill>
          <a:blip r:embed="rId2"/>
          <a:stretch>
            <a:fillRect/>
          </a:stretch>
        </p:blipFill>
        <p:spPr>
          <a:xfrm>
            <a:off x="185845" y="1239026"/>
            <a:ext cx="9521876" cy="5618974"/>
          </a:xfrm>
          <a:prstGeom prst="rect">
            <a:avLst/>
          </a:prstGeom>
        </p:spPr>
      </p:pic>
      <p:sp>
        <p:nvSpPr>
          <p:cNvPr id="2" name="Title 1">
            <a:extLst>
              <a:ext uri="{FF2B5EF4-FFF2-40B4-BE49-F238E27FC236}">
                <a16:creationId xmlns:a16="http://schemas.microsoft.com/office/drawing/2014/main" id="{765CCE9F-420A-4620-B6BC-EFA9F7BF4ECF}"/>
              </a:ext>
            </a:extLst>
          </p:cNvPr>
          <p:cNvSpPr>
            <a:spLocks noGrp="1"/>
          </p:cNvSpPr>
          <p:nvPr>
            <p:ph type="title"/>
          </p:nvPr>
        </p:nvSpPr>
        <p:spPr>
          <a:xfrm>
            <a:off x="1948349" y="261687"/>
            <a:ext cx="5022078" cy="782467"/>
          </a:xfrm>
        </p:spPr>
        <p:txBody>
          <a:bodyPr/>
          <a:lstStyle/>
          <a:p>
            <a:r>
              <a:rPr lang="lv-LV" dirty="0"/>
              <a:t>Risku novērtēšana</a:t>
            </a:r>
          </a:p>
        </p:txBody>
      </p:sp>
      <p:sp>
        <p:nvSpPr>
          <p:cNvPr id="3" name="Content Placeholder 2">
            <a:extLst>
              <a:ext uri="{FF2B5EF4-FFF2-40B4-BE49-F238E27FC236}">
                <a16:creationId xmlns:a16="http://schemas.microsoft.com/office/drawing/2014/main" id="{AAD4C2AD-0044-4CD2-B214-E661FC1F5351}"/>
              </a:ext>
            </a:extLst>
          </p:cNvPr>
          <p:cNvSpPr>
            <a:spLocks noGrp="1"/>
          </p:cNvSpPr>
          <p:nvPr>
            <p:ph idx="1"/>
          </p:nvPr>
        </p:nvSpPr>
        <p:spPr/>
        <p:txBody>
          <a:bodyPr/>
          <a:lstStyle/>
          <a:p>
            <a:endParaRPr lang="lv-LV" dirty="0"/>
          </a:p>
        </p:txBody>
      </p:sp>
      <p:graphicFrame>
        <p:nvGraphicFramePr>
          <p:cNvPr id="4" name="Content Placeholder 3">
            <a:extLst>
              <a:ext uri="{FF2B5EF4-FFF2-40B4-BE49-F238E27FC236}">
                <a16:creationId xmlns:a16="http://schemas.microsoft.com/office/drawing/2014/main" id="{AEE4283C-7432-4F98-AE8D-9EF327B71CF0}"/>
              </a:ext>
            </a:extLst>
          </p:cNvPr>
          <p:cNvGraphicFramePr>
            <a:graphicFrameLocks/>
          </p:cNvGraphicFramePr>
          <p:nvPr>
            <p:extLst>
              <p:ext uri="{D42A27DB-BD31-4B8C-83A1-F6EECF244321}">
                <p14:modId xmlns:p14="http://schemas.microsoft.com/office/powerpoint/2010/main" val="3162348285"/>
              </p:ext>
            </p:extLst>
          </p:nvPr>
        </p:nvGraphicFramePr>
        <p:xfrm>
          <a:off x="8826708" y="-88691"/>
          <a:ext cx="3365292" cy="19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5020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3">
            <a:extLst>
              <a:ext uri="{FF2B5EF4-FFF2-40B4-BE49-F238E27FC236}">
                <a16:creationId xmlns:a16="http://schemas.microsoft.com/office/drawing/2014/main" id="{8E9F9B15-1BB5-453C-B240-F3F084A97E25}"/>
              </a:ext>
            </a:extLst>
          </p:cNvPr>
          <p:cNvSpPr>
            <a:spLocks noGrp="1"/>
          </p:cNvSpPr>
          <p:nvPr>
            <p:ph type="dt" sz="quarter" idx="10"/>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lv-LV" altLang="lv-LV"/>
              <a:t>.</a:t>
            </a:r>
          </a:p>
        </p:txBody>
      </p:sp>
      <p:sp>
        <p:nvSpPr>
          <p:cNvPr id="68612" name="Slide Number Placeholder 5">
            <a:extLst>
              <a:ext uri="{FF2B5EF4-FFF2-40B4-BE49-F238E27FC236}">
                <a16:creationId xmlns:a16="http://schemas.microsoft.com/office/drawing/2014/main" id="{E2A070DF-BD66-45E9-AE18-087E33C948B0}"/>
              </a:ext>
            </a:extLst>
          </p:cNvPr>
          <p:cNvSpPr>
            <a:spLocks noGrp="1"/>
          </p:cNvSpPr>
          <p:nvPr>
            <p:ph type="sldNum" sz="quarter" idx="12"/>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5E247F3-4E4F-42F7-AACE-75DB5D33A4D8}" type="slidenum">
              <a:rPr lang="lv-LV" altLang="lv-LV" smtClean="0"/>
              <a:pPr/>
              <a:t>51</a:t>
            </a:fld>
            <a:endParaRPr lang="lv-LV" altLang="lv-LV"/>
          </a:p>
        </p:txBody>
      </p:sp>
      <p:sp>
        <p:nvSpPr>
          <p:cNvPr id="68613" name="Rectangle 2">
            <a:extLst>
              <a:ext uri="{FF2B5EF4-FFF2-40B4-BE49-F238E27FC236}">
                <a16:creationId xmlns:a16="http://schemas.microsoft.com/office/drawing/2014/main" id="{CC4A5180-F011-4DA0-BCC3-730F1D53883B}"/>
              </a:ext>
            </a:extLst>
          </p:cNvPr>
          <p:cNvSpPr>
            <a:spLocks noGrp="1" noChangeArrowheads="1"/>
          </p:cNvSpPr>
          <p:nvPr>
            <p:ph type="title"/>
          </p:nvPr>
        </p:nvSpPr>
        <p:spPr/>
        <p:txBody>
          <a:bodyPr/>
          <a:lstStyle/>
          <a:p>
            <a:pPr eaLnBrk="1" hangingPunct="1"/>
            <a:r>
              <a:rPr lang="lv-LV" altLang="lv-LV" dirty="0">
                <a:latin typeface="Times New Roman" panose="02020603050405020304" pitchFamily="18" charset="0"/>
              </a:rPr>
              <a:t>Risku matrica</a:t>
            </a:r>
          </a:p>
        </p:txBody>
      </p:sp>
      <p:graphicFrame>
        <p:nvGraphicFramePr>
          <p:cNvPr id="455683" name="Group 3">
            <a:extLst>
              <a:ext uri="{FF2B5EF4-FFF2-40B4-BE49-F238E27FC236}">
                <a16:creationId xmlns:a16="http://schemas.microsoft.com/office/drawing/2014/main" id="{378D1416-4A0D-4E5A-A717-64B374DBAAA7}"/>
              </a:ext>
            </a:extLst>
          </p:cNvPr>
          <p:cNvGraphicFramePr>
            <a:graphicFrameLocks noGrp="1"/>
          </p:cNvGraphicFramePr>
          <p:nvPr>
            <p:ph idx="1"/>
            <p:extLst>
              <p:ext uri="{D42A27DB-BD31-4B8C-83A1-F6EECF244321}">
                <p14:modId xmlns:p14="http://schemas.microsoft.com/office/powerpoint/2010/main" val="2842571693"/>
              </p:ext>
            </p:extLst>
          </p:nvPr>
        </p:nvGraphicFramePr>
        <p:xfrm>
          <a:off x="2940424" y="1524000"/>
          <a:ext cx="7421188" cy="5155568"/>
        </p:xfrm>
        <a:graphic>
          <a:graphicData uri="http://schemas.openxmlformats.org/drawingml/2006/table">
            <a:tbl>
              <a:tblPr/>
              <a:tblGrid>
                <a:gridCol w="1899981">
                  <a:extLst>
                    <a:ext uri="{9D8B030D-6E8A-4147-A177-3AD203B41FA5}">
                      <a16:colId xmlns:a16="http://schemas.microsoft.com/office/drawing/2014/main" val="311477088"/>
                    </a:ext>
                  </a:extLst>
                </a:gridCol>
                <a:gridCol w="1842075">
                  <a:extLst>
                    <a:ext uri="{9D8B030D-6E8A-4147-A177-3AD203B41FA5}">
                      <a16:colId xmlns:a16="http://schemas.microsoft.com/office/drawing/2014/main" val="3296645779"/>
                    </a:ext>
                  </a:extLst>
                </a:gridCol>
                <a:gridCol w="1840402">
                  <a:extLst>
                    <a:ext uri="{9D8B030D-6E8A-4147-A177-3AD203B41FA5}">
                      <a16:colId xmlns:a16="http://schemas.microsoft.com/office/drawing/2014/main" val="2989383693"/>
                    </a:ext>
                  </a:extLst>
                </a:gridCol>
                <a:gridCol w="1838730">
                  <a:extLst>
                    <a:ext uri="{9D8B030D-6E8A-4147-A177-3AD203B41FA5}">
                      <a16:colId xmlns:a16="http://schemas.microsoft.com/office/drawing/2014/main" val="3853180488"/>
                    </a:ext>
                  </a:extLst>
                </a:gridCol>
              </a:tblGrid>
              <a:tr h="1348124">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85725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20015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marL="1543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marL="20002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marL="24574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marL="29146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marL="33718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lv-LV" altLang="lv-LV" sz="2400" b="1" i="1" u="none" strike="noStrike" cap="none" normalizeH="0" baseline="0" dirty="0">
                          <a:ln>
                            <a:noFill/>
                          </a:ln>
                          <a:solidFill>
                            <a:schemeClr val="tx1"/>
                          </a:solidFill>
                          <a:effectLst/>
                          <a:latin typeface="Times New Roman" panose="02020603050405020304" pitchFamily="18" charset="0"/>
                        </a:rPr>
                        <a:t>Ietekme uz mērķiem, sekas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85725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20015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marL="1543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marL="20002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marL="24574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marL="29146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marL="33718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lv-LV" altLang="lv-LV"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40FD3"/>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85725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20015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marL="1543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marL="20002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marL="24574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marL="29146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marL="33718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lv-LV" altLang="lv-LV"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40FD3"/>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85725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20015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marL="1543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marL="20002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marL="24574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marL="29146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marL="33718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lv-LV" altLang="lv-LV" sz="2800" b="0" i="0" u="none" strike="noStrike" cap="none" normalizeH="0" baseline="0" dirty="0">
                          <a:ln>
                            <a:noFill/>
                          </a:ln>
                          <a:solidFill>
                            <a:schemeClr val="tx1"/>
                          </a:solidFill>
                          <a:effectLst/>
                          <a:latin typeface="Times New Roman" panose="02020603050405020304" pitchFamily="18" charset="0"/>
                        </a:rPr>
                        <a:t>Ļoti liela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4251132653"/>
                  </a:ext>
                </a:extLst>
              </a:tr>
              <a:tr h="1229660">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85725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20015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marL="1543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marL="20002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marL="24574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marL="29146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marL="33718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lv-LV" altLang="lv-LV"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lv-LV" altLang="lv-LV"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85725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20015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marL="1543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marL="20002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marL="24574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marL="29146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marL="33718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lv-LV" altLang="lv-LV"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85725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20015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marL="1543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marL="20002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marL="24574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marL="29146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marL="33718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lv-LV" altLang="lv-LV"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40FD3"/>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85725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20015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marL="1543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marL="20002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marL="24574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marL="29146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marL="33718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lv-LV" altLang="lv-LV" sz="2800" b="0" i="0" u="none" strike="noStrike" cap="none" normalizeH="0" baseline="0" dirty="0">
                        <a:ln>
                          <a:noFill/>
                        </a:ln>
                        <a:solidFill>
                          <a:srgbClr val="FF00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40FD3"/>
                    </a:solidFill>
                  </a:tcPr>
                </a:tc>
                <a:extLst>
                  <a:ext uri="{0D108BD9-81ED-4DB2-BD59-A6C34878D82A}">
                    <a16:rowId xmlns:a16="http://schemas.microsoft.com/office/drawing/2014/main" val="108682256"/>
                  </a:ext>
                </a:extLst>
              </a:tr>
              <a:tr h="1229660">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85725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20015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marL="1543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marL="20002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marL="24574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marL="29146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marL="33718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lv-LV" altLang="lv-LV"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lv-LV" altLang="lv-LV"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85725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20015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marL="1543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marL="20002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marL="24574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marL="29146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marL="33718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lv-LV" altLang="lv-LV"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85725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20015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marL="1543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marL="20002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marL="24574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marL="29146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marL="33718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lv-LV" altLang="lv-LV"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85725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20015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marL="1543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marL="20002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marL="24574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marL="29146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marL="33718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lv-LV" altLang="lv-LV"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40FD3"/>
                    </a:solidFill>
                  </a:tcPr>
                </a:tc>
                <a:extLst>
                  <a:ext uri="{0D108BD9-81ED-4DB2-BD59-A6C34878D82A}">
                    <a16:rowId xmlns:a16="http://schemas.microsoft.com/office/drawing/2014/main" val="3353260500"/>
                  </a:ext>
                </a:extLst>
              </a:tr>
              <a:tr h="1348124">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85725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20015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marL="1543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marL="20002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marL="24574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marL="29146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marL="33718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lv-LV" altLang="lv-LV" sz="2800" b="0" i="0" u="none" strike="noStrike" cap="none" normalizeH="0" baseline="0" dirty="0">
                          <a:ln>
                            <a:noFill/>
                          </a:ln>
                          <a:solidFill>
                            <a:schemeClr val="tx1"/>
                          </a:solidFill>
                          <a:effectLst/>
                          <a:latin typeface="Times New Roman" panose="02020603050405020304" pitchFamily="18" charset="0"/>
                        </a:rPr>
                        <a:t>Ļoti maza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85725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20015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marL="1543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marL="20002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marL="24574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marL="29146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marL="33718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lv-LV" altLang="lv-LV"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85725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20015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marL="1543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marL="20002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marL="24574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marL="29146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marL="33718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lv-LV" altLang="lv-LV"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857250">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20015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marL="1543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marL="20002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marL="24574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marL="29146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marL="33718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lv-LV" altLang="lv-LV" sz="2400" b="1" i="1" u="none" strike="noStrike" cap="none" normalizeH="0" baseline="0" dirty="0">
                          <a:ln>
                            <a:noFill/>
                          </a:ln>
                          <a:solidFill>
                            <a:schemeClr val="tx1"/>
                          </a:solidFill>
                          <a:effectLst/>
                          <a:latin typeface="Times New Roman" panose="02020603050405020304" pitchFamily="18" charset="0"/>
                        </a:rPr>
                        <a:t>Iespējamība, iestāšanās varbūtība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3350809785"/>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1D8A6FA-8CAF-4566-8075-7FBD2B39F959}"/>
              </a:ext>
            </a:extLst>
          </p:cNvPr>
          <p:cNvGraphicFramePr>
            <a:graphicFrameLocks noGrp="1"/>
          </p:cNvGraphicFramePr>
          <p:nvPr>
            <p:ph idx="1"/>
            <p:extLst>
              <p:ext uri="{D42A27DB-BD31-4B8C-83A1-F6EECF244321}">
                <p14:modId xmlns:p14="http://schemas.microsoft.com/office/powerpoint/2010/main" val="3907264900"/>
              </p:ext>
            </p:extLst>
          </p:nvPr>
        </p:nvGraphicFramePr>
        <p:xfrm>
          <a:off x="0" y="121487"/>
          <a:ext cx="12192001" cy="6340687"/>
        </p:xfrm>
        <a:graphic>
          <a:graphicData uri="http://schemas.openxmlformats.org/drawingml/2006/table">
            <a:tbl>
              <a:tblPr firstRow="1" bandRow="1">
                <a:tableStyleId>{5C22544A-7EE6-4342-B048-85BDC9FD1C3A}</a:tableStyleId>
              </a:tblPr>
              <a:tblGrid>
                <a:gridCol w="2016859">
                  <a:extLst>
                    <a:ext uri="{9D8B030D-6E8A-4147-A177-3AD203B41FA5}">
                      <a16:colId xmlns:a16="http://schemas.microsoft.com/office/drawing/2014/main" val="2714423224"/>
                    </a:ext>
                  </a:extLst>
                </a:gridCol>
                <a:gridCol w="1586953">
                  <a:extLst>
                    <a:ext uri="{9D8B030D-6E8A-4147-A177-3AD203B41FA5}">
                      <a16:colId xmlns:a16="http://schemas.microsoft.com/office/drawing/2014/main" val="2616166389"/>
                    </a:ext>
                  </a:extLst>
                </a:gridCol>
                <a:gridCol w="1524000">
                  <a:extLst>
                    <a:ext uri="{9D8B030D-6E8A-4147-A177-3AD203B41FA5}">
                      <a16:colId xmlns:a16="http://schemas.microsoft.com/office/drawing/2014/main" val="1519154509"/>
                    </a:ext>
                  </a:extLst>
                </a:gridCol>
                <a:gridCol w="2026023">
                  <a:extLst>
                    <a:ext uri="{9D8B030D-6E8A-4147-A177-3AD203B41FA5}">
                      <a16:colId xmlns:a16="http://schemas.microsoft.com/office/drawing/2014/main" val="1649772201"/>
                    </a:ext>
                  </a:extLst>
                </a:gridCol>
                <a:gridCol w="5038166">
                  <a:extLst>
                    <a:ext uri="{9D8B030D-6E8A-4147-A177-3AD203B41FA5}">
                      <a16:colId xmlns:a16="http://schemas.microsoft.com/office/drawing/2014/main" val="1202056501"/>
                    </a:ext>
                  </a:extLst>
                </a:gridCol>
              </a:tblGrid>
              <a:tr h="407894">
                <a:tc rowSpan="2">
                  <a:txBody>
                    <a:bodyPr/>
                    <a:lstStyle/>
                    <a:p>
                      <a:pPr>
                        <a:lnSpc>
                          <a:spcPct val="107000"/>
                        </a:lnSpc>
                        <a:spcAft>
                          <a:spcPts val="0"/>
                        </a:spcAft>
                      </a:pPr>
                      <a:r>
                        <a:rPr lang="lv-LV"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Risks</a:t>
                      </a:r>
                    </a:p>
                  </a:txBody>
                  <a:tcPr marL="68580" marR="68580" marT="0" marB="0"/>
                </a:tc>
                <a:tc gridSpan="3">
                  <a:txBody>
                    <a:bodyPr/>
                    <a:lstStyle/>
                    <a:p>
                      <a:pPr algn="ctr">
                        <a:lnSpc>
                          <a:spcPct val="107000"/>
                        </a:lnSpc>
                        <a:spcAft>
                          <a:spcPts val="0"/>
                        </a:spcAft>
                      </a:pPr>
                      <a:r>
                        <a:rPr lang="lv-LV"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Novērtējums</a:t>
                      </a:r>
                    </a:p>
                  </a:txBody>
                  <a:tcPr marL="68580" marR="68580" marT="0" marB="0"/>
                </a:tc>
                <a:tc hMerge="1">
                  <a:txBody>
                    <a:bodyPr/>
                    <a:lstStyle/>
                    <a:p>
                      <a:endParaRPr lang="lv-LV"/>
                    </a:p>
                  </a:txBody>
                  <a:tcPr/>
                </a:tc>
                <a:tc hMerge="1">
                  <a:txBody>
                    <a:bodyPr/>
                    <a:lstStyle/>
                    <a:p>
                      <a:endParaRPr lang="lv-LV"/>
                    </a:p>
                  </a:txBody>
                  <a:tcPr/>
                </a:tc>
                <a:tc rowSpan="2">
                  <a:txBody>
                    <a:bodyPr/>
                    <a:lstStyle/>
                    <a:p>
                      <a:pPr>
                        <a:lnSpc>
                          <a:spcPct val="107000"/>
                        </a:lnSpc>
                        <a:spcAft>
                          <a:spcPts val="0"/>
                        </a:spcAft>
                      </a:pPr>
                      <a:r>
                        <a:rPr lang="lv-LV"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Rīcība</a:t>
                      </a:r>
                    </a:p>
                  </a:txBody>
                  <a:tcPr marL="68580" marR="68580" marT="0" marB="0"/>
                </a:tc>
                <a:extLst>
                  <a:ext uri="{0D108BD9-81ED-4DB2-BD59-A6C34878D82A}">
                    <a16:rowId xmlns:a16="http://schemas.microsoft.com/office/drawing/2014/main" val="1885403698"/>
                  </a:ext>
                </a:extLst>
              </a:tr>
              <a:tr h="505892">
                <a:tc vMerge="1">
                  <a:txBody>
                    <a:bodyPr/>
                    <a:lstStyle/>
                    <a:p>
                      <a:endParaRPr lang="lv-LV"/>
                    </a:p>
                  </a:txBody>
                  <a:tcPr/>
                </a:tc>
                <a:tc>
                  <a:txBody>
                    <a:bodyPr/>
                    <a:lstStyle/>
                    <a:p>
                      <a:pPr algn="ctr">
                        <a:lnSpc>
                          <a:spcPct val="107000"/>
                        </a:lnSpc>
                        <a:spcAft>
                          <a:spcPts val="0"/>
                        </a:spcAft>
                      </a:pPr>
                      <a:r>
                        <a:rPr lang="lv-LV" sz="2400" b="1" dirty="0">
                          <a:effectLst/>
                          <a:latin typeface="Calibri" panose="020F0502020204030204" pitchFamily="34" charset="0"/>
                          <a:ea typeface="Calibri" panose="020F0502020204030204" pitchFamily="34" charset="0"/>
                          <a:cs typeface="Times New Roman" panose="02020603050405020304" pitchFamily="18" charset="0"/>
                        </a:rPr>
                        <a:t>Varbūtība</a:t>
                      </a:r>
                    </a:p>
                  </a:txBody>
                  <a:tcPr marL="68580" marR="68580" marT="0" marB="0"/>
                </a:tc>
                <a:tc>
                  <a:txBody>
                    <a:bodyPr/>
                    <a:lstStyle/>
                    <a:p>
                      <a:pPr algn="ctr">
                        <a:lnSpc>
                          <a:spcPct val="107000"/>
                        </a:lnSpc>
                        <a:spcAft>
                          <a:spcPts val="0"/>
                        </a:spcAft>
                      </a:pPr>
                      <a:r>
                        <a:rPr lang="lv-LV" sz="2400" b="1" dirty="0">
                          <a:effectLst/>
                          <a:latin typeface="Calibri" panose="020F0502020204030204" pitchFamily="34" charset="0"/>
                          <a:ea typeface="Calibri" panose="020F0502020204030204" pitchFamily="34" charset="0"/>
                          <a:cs typeface="Times New Roman" panose="02020603050405020304" pitchFamily="18" charset="0"/>
                        </a:rPr>
                        <a:t>Ietekme</a:t>
                      </a:r>
                    </a:p>
                  </a:txBody>
                  <a:tcPr marL="68580" marR="68580" marT="0" marB="0"/>
                </a:tc>
                <a:tc>
                  <a:txBody>
                    <a:bodyPr/>
                    <a:lstStyle/>
                    <a:p>
                      <a:pPr algn="ctr">
                        <a:lnSpc>
                          <a:spcPct val="107000"/>
                        </a:lnSpc>
                        <a:spcAft>
                          <a:spcPts val="0"/>
                        </a:spcAft>
                      </a:pPr>
                      <a:r>
                        <a:rPr lang="lv-LV" sz="2400" b="1" dirty="0">
                          <a:effectLst/>
                          <a:latin typeface="Calibri" panose="020F0502020204030204" pitchFamily="34" charset="0"/>
                          <a:ea typeface="Calibri" panose="020F0502020204030204" pitchFamily="34" charset="0"/>
                          <a:cs typeface="Times New Roman" panose="02020603050405020304" pitchFamily="18" charset="0"/>
                        </a:rPr>
                        <a:t>Riska vērtība</a:t>
                      </a:r>
                    </a:p>
                  </a:txBody>
                  <a:tcPr marL="68580" marR="68580" marT="0" marB="0"/>
                </a:tc>
                <a:tc vMerge="1">
                  <a:txBody>
                    <a:bodyPr/>
                    <a:lstStyle/>
                    <a:p>
                      <a:endParaRPr lang="lv-LV"/>
                    </a:p>
                  </a:txBody>
                  <a:tcPr/>
                </a:tc>
                <a:extLst>
                  <a:ext uri="{0D108BD9-81ED-4DB2-BD59-A6C34878D82A}">
                    <a16:rowId xmlns:a16="http://schemas.microsoft.com/office/drawing/2014/main" val="1025216088"/>
                  </a:ext>
                </a:extLst>
              </a:tr>
              <a:tr h="689277">
                <a:tc>
                  <a:txBody>
                    <a:bodyPr/>
                    <a:lstStyle/>
                    <a:p>
                      <a:pP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Korupcijas risks iepirkumos</a:t>
                      </a:r>
                    </a:p>
                  </a:txBody>
                  <a:tcPr marL="68580" marR="68580" marT="0" marB="0"/>
                </a:tc>
                <a:tc>
                  <a:txBody>
                    <a:bodyPr/>
                    <a:lstStyle/>
                    <a:p>
                      <a:pPr algn="ctr">
                        <a:lnSpc>
                          <a:spcPct val="107000"/>
                        </a:lnSpc>
                        <a:spcAft>
                          <a:spcPts val="0"/>
                        </a:spcAft>
                      </a:pP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algn="ctr">
                        <a:lnSpc>
                          <a:spcPct val="107000"/>
                        </a:lnSpc>
                        <a:spcAft>
                          <a:spcPts val="0"/>
                        </a:spcAft>
                      </a:pP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2 X 3 = 6</a:t>
                      </a:r>
                    </a:p>
                  </a:txBody>
                  <a:tcPr marL="68580" marR="68580" marT="0" marB="0"/>
                </a:tc>
                <a:tc>
                  <a:txBody>
                    <a:bodyPr/>
                    <a:lstStyle/>
                    <a:p>
                      <a:pP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Veidot komisija (vairākas “acis”)</a:t>
                      </a:r>
                    </a:p>
                    <a:p>
                      <a:pP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Pētīt tirgu</a:t>
                      </a:r>
                    </a:p>
                    <a:p>
                      <a:pP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Dokumentēt datus un lēmumus</a:t>
                      </a:r>
                    </a:p>
                    <a:p>
                      <a:pP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Analizēt datus par piegādātājiem</a:t>
                      </a:r>
                    </a:p>
                  </a:txBody>
                  <a:tcPr marL="68580" marR="68580" marT="0" marB="0"/>
                </a:tc>
                <a:extLst>
                  <a:ext uri="{0D108BD9-81ED-4DB2-BD59-A6C34878D82A}">
                    <a16:rowId xmlns:a16="http://schemas.microsoft.com/office/drawing/2014/main" val="1673199405"/>
                  </a:ext>
                </a:extLst>
              </a:tr>
              <a:tr h="0">
                <a:tc>
                  <a:txBody>
                    <a:bodyPr/>
                    <a:lstStyle/>
                    <a:p>
                      <a:pPr>
                        <a:lnSpc>
                          <a:spcPct val="107000"/>
                        </a:lnSpc>
                        <a:spcAft>
                          <a:spcPts val="0"/>
                        </a:spcAft>
                      </a:pPr>
                      <a:r>
                        <a:rPr lang="lv-LV" sz="2400">
                          <a:effectLst/>
                          <a:latin typeface="Calibri" panose="020F0502020204030204" pitchFamily="34" charset="0"/>
                          <a:ea typeface="Calibri" panose="020F0502020204030204" pitchFamily="34" charset="0"/>
                          <a:cs typeface="Times New Roman" panose="02020603050405020304" pitchFamily="18" charset="0"/>
                        </a:rPr>
                        <a:t>Jaunā darbinieka nezināšanas risks</a:t>
                      </a:r>
                    </a:p>
                  </a:txBody>
                  <a:tcPr marL="68580" marR="68580" marT="0" marB="0"/>
                </a:tc>
                <a:tc>
                  <a:txBody>
                    <a:bodyPr/>
                    <a:lstStyle/>
                    <a:p>
                      <a:pPr algn="ctr">
                        <a:lnSpc>
                          <a:spcPct val="107000"/>
                        </a:lnSpc>
                        <a:spcAft>
                          <a:spcPts val="0"/>
                        </a:spcAft>
                      </a:pP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2 X 2 = 4</a:t>
                      </a:r>
                    </a:p>
                  </a:txBody>
                  <a:tcPr marL="68580" marR="68580" marT="0" marB="0"/>
                </a:tc>
                <a:tc>
                  <a:txBody>
                    <a:bodyPr/>
                    <a:lstStyle/>
                    <a:p>
                      <a:pP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Iepazīstināšana ar organizāciju, kultūru, iekšējiem noteikumiem, tradīcijām</a:t>
                      </a:r>
                    </a:p>
                    <a:p>
                      <a:pP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Darbā ievadīšanas programma</a:t>
                      </a:r>
                    </a:p>
                    <a:p>
                      <a:pP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Neformāls darbaudzinātājs</a:t>
                      </a:r>
                    </a:p>
                    <a:p>
                      <a:pP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Apmācības</a:t>
                      </a:r>
                    </a:p>
                  </a:txBody>
                  <a:tcPr marL="68580" marR="68580" marT="0" marB="0"/>
                </a:tc>
                <a:extLst>
                  <a:ext uri="{0D108BD9-81ED-4DB2-BD59-A6C34878D82A}">
                    <a16:rowId xmlns:a16="http://schemas.microsoft.com/office/drawing/2014/main" val="997276889"/>
                  </a:ext>
                </a:extLst>
              </a:tr>
              <a:tr h="1089212">
                <a:tc>
                  <a:txBody>
                    <a:bodyPr/>
                    <a:lstStyle/>
                    <a:p>
                      <a:pPr>
                        <a:lnSpc>
                          <a:spcPct val="107000"/>
                        </a:lnSpc>
                        <a:spcAft>
                          <a:spcPts val="0"/>
                        </a:spcAft>
                      </a:pP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Informācijas drošības risks</a:t>
                      </a:r>
                    </a:p>
                  </a:txBody>
                  <a:tcPr marL="68580" marR="68580" marT="0" marB="0"/>
                </a:tc>
                <a:tc>
                  <a:txBody>
                    <a:bodyPr/>
                    <a:lstStyle/>
                    <a:p>
                      <a:pPr algn="ctr">
                        <a:lnSpc>
                          <a:spcPct val="107000"/>
                        </a:lnSpc>
                        <a:spcAft>
                          <a:spcPts val="0"/>
                        </a:spcAft>
                      </a:pP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gn="ctr">
                        <a:lnSpc>
                          <a:spcPct val="107000"/>
                        </a:lnSpc>
                        <a:spcAft>
                          <a:spcPts val="0"/>
                        </a:spcAft>
                      </a:pP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2 X 1 = 2</a:t>
                      </a:r>
                    </a:p>
                  </a:txBody>
                  <a:tcPr marL="68580" marR="68580" marT="0" marB="0"/>
                </a:tc>
                <a:tc>
                  <a:txBody>
                    <a:bodyPr/>
                    <a:lstStyle/>
                    <a:p>
                      <a:pP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Skaidra informācijas drošības politika</a:t>
                      </a:r>
                    </a:p>
                    <a:p>
                      <a:pP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Amatiem ierobežota pieejamība informācijai</a:t>
                      </a:r>
                    </a:p>
                    <a:p>
                      <a:pP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Fiziski noslēgta vide, kurā uzglabā datus</a:t>
                      </a:r>
                    </a:p>
                    <a:p>
                      <a:pPr>
                        <a:lnSpc>
                          <a:spcPct val="107000"/>
                        </a:lnSpc>
                        <a:spcAft>
                          <a:spcPts val="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Periodiskas neplānotas pārbaudes</a:t>
                      </a:r>
                    </a:p>
                  </a:txBody>
                  <a:tcPr marL="68580" marR="68580" marT="0" marB="0"/>
                </a:tc>
                <a:extLst>
                  <a:ext uri="{0D108BD9-81ED-4DB2-BD59-A6C34878D82A}">
                    <a16:rowId xmlns:a16="http://schemas.microsoft.com/office/drawing/2014/main" val="3031106774"/>
                  </a:ext>
                </a:extLst>
              </a:tr>
            </a:tbl>
          </a:graphicData>
        </a:graphic>
      </p:graphicFrame>
    </p:spTree>
    <p:extLst>
      <p:ext uri="{BB962C8B-B14F-4D97-AF65-F5344CB8AC3E}">
        <p14:creationId xmlns:p14="http://schemas.microsoft.com/office/powerpoint/2010/main" val="2059833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FC2F-7654-42F4-9C95-6ECF512A4E6E}"/>
              </a:ext>
            </a:extLst>
          </p:cNvPr>
          <p:cNvSpPr>
            <a:spLocks noGrp="1"/>
          </p:cNvSpPr>
          <p:nvPr>
            <p:ph type="title"/>
          </p:nvPr>
        </p:nvSpPr>
        <p:spPr>
          <a:xfrm>
            <a:off x="1489905" y="306333"/>
            <a:ext cx="9457590" cy="1379970"/>
          </a:xfrm>
        </p:spPr>
        <p:txBody>
          <a:bodyPr>
            <a:normAutofit fontScale="90000"/>
          </a:bodyPr>
          <a:lstStyle/>
          <a:p>
            <a:pPr algn="ctr"/>
            <a:r>
              <a:rPr lang="lv-LV" dirty="0"/>
              <a:t>Mantas un finanšu līdzekļu izšķērdēšanas, neefektīvas un nelietderīgas izmantošanas risks</a:t>
            </a:r>
            <a:br>
              <a:rPr lang="lv-LV" dirty="0"/>
            </a:br>
            <a:r>
              <a:rPr lang="lv-LV" dirty="0"/>
              <a:t> </a:t>
            </a:r>
          </a:p>
        </p:txBody>
      </p:sp>
      <p:sp>
        <p:nvSpPr>
          <p:cNvPr id="3" name="Content Placeholder 2">
            <a:extLst>
              <a:ext uri="{FF2B5EF4-FFF2-40B4-BE49-F238E27FC236}">
                <a16:creationId xmlns:a16="http://schemas.microsoft.com/office/drawing/2014/main" id="{B9067C6D-D762-40E4-98FC-CF1ED523F156}"/>
              </a:ext>
            </a:extLst>
          </p:cNvPr>
          <p:cNvSpPr>
            <a:spLocks noGrp="1"/>
          </p:cNvSpPr>
          <p:nvPr>
            <p:ph idx="1"/>
          </p:nvPr>
        </p:nvSpPr>
        <p:spPr>
          <a:xfrm>
            <a:off x="1900518" y="3226449"/>
            <a:ext cx="9726704" cy="3703612"/>
          </a:xfrm>
        </p:spPr>
        <p:txBody>
          <a:bodyPr>
            <a:normAutofit/>
          </a:bodyPr>
          <a:lstStyle/>
          <a:p>
            <a:r>
              <a:rPr lang="lv-LV" dirty="0"/>
              <a:t>Iestādē nav definēts inventarizācijas process</a:t>
            </a:r>
          </a:p>
          <a:p>
            <a:r>
              <a:rPr lang="lv-LV" dirty="0"/>
              <a:t>Nav noteikta kārtība par personisko vērtību izmantošanu</a:t>
            </a:r>
          </a:p>
          <a:p>
            <a:r>
              <a:rPr lang="lv-LV" dirty="0"/>
              <a:t>Inventarizācijas instrukcijas ir vispārīgas</a:t>
            </a:r>
          </a:p>
          <a:p>
            <a:r>
              <a:rPr lang="lv-LV" dirty="0"/>
              <a:t>Darbiniekiem nav skaidrs materiālo vērtību pārvietošanas process</a:t>
            </a:r>
          </a:p>
          <a:p>
            <a:r>
              <a:rPr lang="lv-LV" dirty="0"/>
              <a:t>Atbildīgie darbinieki nav iepazīstināti ar inventarizācijas instrukciju</a:t>
            </a:r>
          </a:p>
          <a:p>
            <a:r>
              <a:rPr lang="lv-LV" dirty="0"/>
              <a:t>Kļūdaina datu ievade</a:t>
            </a:r>
          </a:p>
          <a:p>
            <a:r>
              <a:rPr lang="lv-LV" dirty="0"/>
              <a:t>Attaisnojuma dokumentu  trūkums</a:t>
            </a:r>
          </a:p>
          <a:p>
            <a:r>
              <a:rPr lang="lv-LV" dirty="0"/>
              <a:t>Materiālajām vērtībām nav norādīti inventarizācijas numuri</a:t>
            </a:r>
          </a:p>
          <a:p>
            <a:r>
              <a:rPr lang="lv-LV" dirty="0"/>
              <a:t>Krāpnieciskas darbības</a:t>
            </a:r>
          </a:p>
          <a:p>
            <a:endParaRPr lang="lv-LV" dirty="0"/>
          </a:p>
          <a:p>
            <a:endParaRPr lang="lv-LV" dirty="0"/>
          </a:p>
        </p:txBody>
      </p:sp>
      <p:sp>
        <p:nvSpPr>
          <p:cNvPr id="5" name="Title 1">
            <a:extLst>
              <a:ext uri="{FF2B5EF4-FFF2-40B4-BE49-F238E27FC236}">
                <a16:creationId xmlns:a16="http://schemas.microsoft.com/office/drawing/2014/main" id="{9E9C94EB-3371-46EC-B63E-53326E34B964}"/>
              </a:ext>
            </a:extLst>
          </p:cNvPr>
          <p:cNvSpPr txBox="1">
            <a:spLocks/>
          </p:cNvSpPr>
          <p:nvPr/>
        </p:nvSpPr>
        <p:spPr>
          <a:xfrm>
            <a:off x="1489905" y="1846479"/>
            <a:ext cx="10137317" cy="860861"/>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b="1" dirty="0"/>
              <a:t>Inventarizācijas process</a:t>
            </a:r>
            <a:endParaRPr lang="lv-LV" dirty="0"/>
          </a:p>
        </p:txBody>
      </p:sp>
      <p:sp>
        <p:nvSpPr>
          <p:cNvPr id="6" name="Arrow: Down 5">
            <a:extLst>
              <a:ext uri="{FF2B5EF4-FFF2-40B4-BE49-F238E27FC236}">
                <a16:creationId xmlns:a16="http://schemas.microsoft.com/office/drawing/2014/main" id="{196FA2DC-0371-4B13-BCA2-F7A03ED07C99}"/>
              </a:ext>
            </a:extLst>
          </p:cNvPr>
          <p:cNvSpPr/>
          <p:nvPr/>
        </p:nvSpPr>
        <p:spPr>
          <a:xfrm>
            <a:off x="11134165" y="770965"/>
            <a:ext cx="806823" cy="13799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Arrow: Down 6">
            <a:extLst>
              <a:ext uri="{FF2B5EF4-FFF2-40B4-BE49-F238E27FC236}">
                <a16:creationId xmlns:a16="http://schemas.microsoft.com/office/drawing/2014/main" id="{A69A7402-860C-4CF6-8FBD-32DE88EEE7D0}"/>
              </a:ext>
            </a:extLst>
          </p:cNvPr>
          <p:cNvSpPr/>
          <p:nvPr/>
        </p:nvSpPr>
        <p:spPr>
          <a:xfrm>
            <a:off x="9170895" y="2536464"/>
            <a:ext cx="806823" cy="13799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Diagonal Corners Rounded 7">
            <a:extLst>
              <a:ext uri="{FF2B5EF4-FFF2-40B4-BE49-F238E27FC236}">
                <a16:creationId xmlns:a16="http://schemas.microsoft.com/office/drawing/2014/main" id="{8F127A37-CC1A-4F10-AE3F-1F5E3F39C86A}"/>
              </a:ext>
            </a:extLst>
          </p:cNvPr>
          <p:cNvSpPr/>
          <p:nvPr/>
        </p:nvSpPr>
        <p:spPr>
          <a:xfrm>
            <a:off x="1489905" y="2150935"/>
            <a:ext cx="1683601" cy="71658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Varbūtība?</a:t>
            </a:r>
          </a:p>
        </p:txBody>
      </p:sp>
    </p:spTree>
    <p:extLst>
      <p:ext uri="{BB962C8B-B14F-4D97-AF65-F5344CB8AC3E}">
        <p14:creationId xmlns:p14="http://schemas.microsoft.com/office/powerpoint/2010/main" val="412276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FC2F-7654-42F4-9C95-6ECF512A4E6E}"/>
              </a:ext>
            </a:extLst>
          </p:cNvPr>
          <p:cNvSpPr>
            <a:spLocks noGrp="1"/>
          </p:cNvSpPr>
          <p:nvPr>
            <p:ph type="title"/>
          </p:nvPr>
        </p:nvSpPr>
        <p:spPr>
          <a:xfrm>
            <a:off x="1489905" y="306333"/>
            <a:ext cx="9457590" cy="1379970"/>
          </a:xfrm>
        </p:spPr>
        <p:txBody>
          <a:bodyPr>
            <a:normAutofit fontScale="90000"/>
          </a:bodyPr>
          <a:lstStyle/>
          <a:p>
            <a:pPr algn="ctr"/>
            <a:r>
              <a:rPr lang="lv-LV" dirty="0"/>
              <a:t>Mantas un finanšu līdzekļu izšķērdēšanas, neefektīvas un nelietderīgas izmantošanas risks</a:t>
            </a:r>
            <a:br>
              <a:rPr lang="lv-LV" dirty="0"/>
            </a:br>
            <a:r>
              <a:rPr lang="lv-LV" dirty="0"/>
              <a:t> </a:t>
            </a:r>
          </a:p>
        </p:txBody>
      </p:sp>
      <p:sp>
        <p:nvSpPr>
          <p:cNvPr id="3" name="Content Placeholder 2">
            <a:extLst>
              <a:ext uri="{FF2B5EF4-FFF2-40B4-BE49-F238E27FC236}">
                <a16:creationId xmlns:a16="http://schemas.microsoft.com/office/drawing/2014/main" id="{B9067C6D-D762-40E4-98FC-CF1ED523F156}"/>
              </a:ext>
            </a:extLst>
          </p:cNvPr>
          <p:cNvSpPr>
            <a:spLocks noGrp="1"/>
          </p:cNvSpPr>
          <p:nvPr>
            <p:ph idx="1"/>
          </p:nvPr>
        </p:nvSpPr>
        <p:spPr>
          <a:xfrm>
            <a:off x="2886635" y="3460675"/>
            <a:ext cx="6741459" cy="3090991"/>
          </a:xfrm>
        </p:spPr>
        <p:txBody>
          <a:bodyPr>
            <a:normAutofit/>
          </a:bodyPr>
          <a:lstStyle/>
          <a:p>
            <a:r>
              <a:rPr lang="lv-LV" sz="2400" dirty="0"/>
              <a:t>Nav ticama finanšu un vadības informācija – aplami lēmumi </a:t>
            </a:r>
          </a:p>
          <a:p>
            <a:r>
              <a:rPr lang="lv-LV" sz="2400" dirty="0"/>
              <a:t>Finanšu zaudējumi</a:t>
            </a:r>
          </a:p>
          <a:p>
            <a:r>
              <a:rPr lang="lv-LV" sz="2400" dirty="0"/>
              <a:t>Nav lietderīga resursu izmantošana</a:t>
            </a:r>
          </a:p>
          <a:p>
            <a:r>
              <a:rPr lang="lv-LV" sz="2400" dirty="0"/>
              <a:t>Nav likumīga resursu izmantošana</a:t>
            </a:r>
          </a:p>
          <a:p>
            <a:r>
              <a:rPr lang="lv-LV" sz="2400" dirty="0"/>
              <a:t>Cietusi iestādes reputācija</a:t>
            </a:r>
          </a:p>
          <a:p>
            <a:pPr marL="0" indent="0">
              <a:buNone/>
            </a:pPr>
            <a:endParaRPr lang="lv-LV" dirty="0"/>
          </a:p>
          <a:p>
            <a:endParaRPr lang="lv-LV" dirty="0"/>
          </a:p>
        </p:txBody>
      </p:sp>
      <p:sp>
        <p:nvSpPr>
          <p:cNvPr id="5" name="Title 1">
            <a:extLst>
              <a:ext uri="{FF2B5EF4-FFF2-40B4-BE49-F238E27FC236}">
                <a16:creationId xmlns:a16="http://schemas.microsoft.com/office/drawing/2014/main" id="{9E9C94EB-3371-46EC-B63E-53326E34B964}"/>
              </a:ext>
            </a:extLst>
          </p:cNvPr>
          <p:cNvSpPr txBox="1">
            <a:spLocks/>
          </p:cNvSpPr>
          <p:nvPr/>
        </p:nvSpPr>
        <p:spPr>
          <a:xfrm>
            <a:off x="1489905" y="1846479"/>
            <a:ext cx="10137317" cy="860861"/>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b="1" dirty="0"/>
              <a:t>Inventarizācijas process</a:t>
            </a:r>
            <a:endParaRPr lang="lv-LV" dirty="0"/>
          </a:p>
        </p:txBody>
      </p:sp>
      <p:sp>
        <p:nvSpPr>
          <p:cNvPr id="6" name="Arrow: Down 5">
            <a:extLst>
              <a:ext uri="{FF2B5EF4-FFF2-40B4-BE49-F238E27FC236}">
                <a16:creationId xmlns:a16="http://schemas.microsoft.com/office/drawing/2014/main" id="{196FA2DC-0371-4B13-BCA2-F7A03ED07C99}"/>
              </a:ext>
            </a:extLst>
          </p:cNvPr>
          <p:cNvSpPr/>
          <p:nvPr/>
        </p:nvSpPr>
        <p:spPr>
          <a:xfrm>
            <a:off x="11134165" y="770965"/>
            <a:ext cx="806823" cy="13799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Arrow: Down 6">
            <a:extLst>
              <a:ext uri="{FF2B5EF4-FFF2-40B4-BE49-F238E27FC236}">
                <a16:creationId xmlns:a16="http://schemas.microsoft.com/office/drawing/2014/main" id="{A69A7402-860C-4CF6-8FBD-32DE88EEE7D0}"/>
              </a:ext>
            </a:extLst>
          </p:cNvPr>
          <p:cNvSpPr/>
          <p:nvPr/>
        </p:nvSpPr>
        <p:spPr>
          <a:xfrm>
            <a:off x="9197788" y="2017355"/>
            <a:ext cx="806823" cy="13799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Content Placeholder 4">
            <a:extLst>
              <a:ext uri="{FF2B5EF4-FFF2-40B4-BE49-F238E27FC236}">
                <a16:creationId xmlns:a16="http://schemas.microsoft.com/office/drawing/2014/main" id="{E8797287-1A66-4F33-93BA-D096B0EABABC}"/>
              </a:ext>
            </a:extLst>
          </p:cNvPr>
          <p:cNvSpPr txBox="1">
            <a:spLocks/>
          </p:cNvSpPr>
          <p:nvPr/>
        </p:nvSpPr>
        <p:spPr>
          <a:xfrm>
            <a:off x="1326777" y="2320714"/>
            <a:ext cx="2199248" cy="66338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l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lt1"/>
                </a:solidFill>
                <a:latin typeface="+mn-lt"/>
                <a:ea typeface="+mn-ea"/>
                <a:cs typeface="+mn-cs"/>
              </a:defRPr>
            </a:lvl9pPr>
          </a:lstStyle>
          <a:p>
            <a:pPr algn="ctr"/>
            <a:r>
              <a:rPr lang="lv-LV"/>
              <a:t>Sekas?</a:t>
            </a:r>
            <a:endParaRPr lang="lv-LV" dirty="0"/>
          </a:p>
        </p:txBody>
      </p:sp>
    </p:spTree>
    <p:extLst>
      <p:ext uri="{BB962C8B-B14F-4D97-AF65-F5344CB8AC3E}">
        <p14:creationId xmlns:p14="http://schemas.microsoft.com/office/powerpoint/2010/main" val="36644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DB5D8-A03C-4FB0-8A6E-70C2558A673B}"/>
              </a:ext>
            </a:extLst>
          </p:cNvPr>
          <p:cNvSpPr>
            <a:spLocks noGrp="1"/>
          </p:cNvSpPr>
          <p:nvPr>
            <p:ph type="title"/>
          </p:nvPr>
        </p:nvSpPr>
        <p:spPr>
          <a:xfrm>
            <a:off x="2043952" y="624110"/>
            <a:ext cx="6449570" cy="899887"/>
          </a:xfrm>
        </p:spPr>
        <p:txBody>
          <a:bodyPr>
            <a:normAutofit fontScale="90000"/>
          </a:bodyPr>
          <a:lstStyle/>
          <a:p>
            <a:r>
              <a:rPr lang="lv-LV" b="1" dirty="0">
                <a:solidFill>
                  <a:srgbClr val="00B050"/>
                </a:solidFill>
              </a:rPr>
              <a:t>Aicinājums dalībniekiem</a:t>
            </a:r>
            <a:br>
              <a:rPr lang="lv-LV" dirty="0"/>
            </a:br>
            <a:endParaRPr lang="lv-LV" dirty="0"/>
          </a:p>
        </p:txBody>
      </p:sp>
      <p:sp>
        <p:nvSpPr>
          <p:cNvPr id="3" name="Content Placeholder 2">
            <a:extLst>
              <a:ext uri="{FF2B5EF4-FFF2-40B4-BE49-F238E27FC236}">
                <a16:creationId xmlns:a16="http://schemas.microsoft.com/office/drawing/2014/main" id="{C71A3D21-A5D4-47AC-9E94-EDBE0DB8D4E9}"/>
              </a:ext>
            </a:extLst>
          </p:cNvPr>
          <p:cNvSpPr>
            <a:spLocks noGrp="1"/>
          </p:cNvSpPr>
          <p:nvPr>
            <p:ph idx="1"/>
          </p:nvPr>
        </p:nvSpPr>
        <p:spPr>
          <a:xfrm>
            <a:off x="1732319" y="3872624"/>
            <a:ext cx="9057596" cy="2985376"/>
          </a:xfrm>
        </p:spPr>
        <p:txBody>
          <a:bodyPr>
            <a:normAutofit lnSpcReduction="10000"/>
          </a:bodyPr>
          <a:lstStyle/>
          <a:p>
            <a:r>
              <a:rPr lang="lv-LV" sz="3600" dirty="0"/>
              <a:t>Sadalīt 2.aili «Novērtējums»</a:t>
            </a:r>
          </a:p>
          <a:p>
            <a:r>
              <a:rPr lang="lv-LV" sz="3600" dirty="0"/>
              <a:t>3 daļas = Varbūtība/Sekas/Riska vērtība</a:t>
            </a:r>
          </a:p>
          <a:p>
            <a:r>
              <a:rPr lang="lv-LV" sz="3600" dirty="0"/>
              <a:t>Aizpildīt 2.aili un ierakstīt iepretī katram riskam novērtējumu – A, V, Z</a:t>
            </a:r>
          </a:p>
          <a:p>
            <a:endParaRPr lang="lv-LV" sz="2800" dirty="0"/>
          </a:p>
          <a:p>
            <a:endParaRPr lang="lv-LV" sz="2800" dirty="0"/>
          </a:p>
        </p:txBody>
      </p:sp>
      <p:sp>
        <p:nvSpPr>
          <p:cNvPr id="4" name="Rectangle 3">
            <a:extLst>
              <a:ext uri="{FF2B5EF4-FFF2-40B4-BE49-F238E27FC236}">
                <a16:creationId xmlns:a16="http://schemas.microsoft.com/office/drawing/2014/main" id="{1B4C018D-546A-458A-BEB2-47B6B2CAAC89}"/>
              </a:ext>
            </a:extLst>
          </p:cNvPr>
          <p:cNvSpPr/>
          <p:nvPr/>
        </p:nvSpPr>
        <p:spPr>
          <a:xfrm>
            <a:off x="8462885" y="1165411"/>
            <a:ext cx="3041727" cy="193637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6" name="Straight Connector 5">
            <a:extLst>
              <a:ext uri="{FF2B5EF4-FFF2-40B4-BE49-F238E27FC236}">
                <a16:creationId xmlns:a16="http://schemas.microsoft.com/office/drawing/2014/main" id="{C50B72A1-C4E5-4A81-8FCC-3873D6185AAA}"/>
              </a:ext>
            </a:extLst>
          </p:cNvPr>
          <p:cNvCxnSpPr>
            <a:cxnSpLocks/>
          </p:cNvCxnSpPr>
          <p:nvPr/>
        </p:nvCxnSpPr>
        <p:spPr>
          <a:xfrm>
            <a:off x="9581145" y="1165411"/>
            <a:ext cx="0" cy="1936377"/>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8E2262D9-451B-4A77-BC19-D1B8F2E7F3C0}"/>
              </a:ext>
            </a:extLst>
          </p:cNvPr>
          <p:cNvCxnSpPr>
            <a:cxnSpLocks/>
          </p:cNvCxnSpPr>
          <p:nvPr/>
        </p:nvCxnSpPr>
        <p:spPr>
          <a:xfrm>
            <a:off x="10416988" y="1165411"/>
            <a:ext cx="0" cy="1936377"/>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628F7C17-DE29-4D46-8A38-4885BAD8D4E1}"/>
              </a:ext>
            </a:extLst>
          </p:cNvPr>
          <p:cNvCxnSpPr>
            <a:cxnSpLocks/>
          </p:cNvCxnSpPr>
          <p:nvPr/>
        </p:nvCxnSpPr>
        <p:spPr>
          <a:xfrm>
            <a:off x="8498541" y="1721224"/>
            <a:ext cx="3006071"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5E0344C-D638-4428-AA2D-1BCDF4A23DC0}"/>
              </a:ext>
            </a:extLst>
          </p:cNvPr>
          <p:cNvCxnSpPr>
            <a:cxnSpLocks/>
          </p:cNvCxnSpPr>
          <p:nvPr/>
        </p:nvCxnSpPr>
        <p:spPr>
          <a:xfrm>
            <a:off x="9807388" y="1524000"/>
            <a:ext cx="0" cy="2456329"/>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9741F98B-BFC1-485B-B8F5-41752BF12098}"/>
              </a:ext>
            </a:extLst>
          </p:cNvPr>
          <p:cNvCxnSpPr>
            <a:cxnSpLocks/>
          </p:cNvCxnSpPr>
          <p:nvPr/>
        </p:nvCxnSpPr>
        <p:spPr>
          <a:xfrm>
            <a:off x="10148047" y="1524000"/>
            <a:ext cx="0" cy="2456329"/>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2DCBEBDB-80FB-42D4-8E02-7748E164812D}"/>
              </a:ext>
            </a:extLst>
          </p:cNvPr>
          <p:cNvCxnSpPr/>
          <p:nvPr/>
        </p:nvCxnSpPr>
        <p:spPr>
          <a:xfrm>
            <a:off x="9581145" y="1524000"/>
            <a:ext cx="835843"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88387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ate Placeholder 3">
            <a:extLst>
              <a:ext uri="{FF2B5EF4-FFF2-40B4-BE49-F238E27FC236}">
                <a16:creationId xmlns:a16="http://schemas.microsoft.com/office/drawing/2014/main" id="{C24DBB75-13EC-4D10-9BCD-39466581DDA4}"/>
              </a:ext>
            </a:extLst>
          </p:cNvPr>
          <p:cNvSpPr>
            <a:spLocks noGrp="1"/>
          </p:cNvSpPr>
          <p:nvPr>
            <p:ph type="dt" sz="quarter" idx="10"/>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lv-LV" altLang="lv-LV"/>
              <a:t>.</a:t>
            </a:r>
          </a:p>
        </p:txBody>
      </p:sp>
      <p:sp>
        <p:nvSpPr>
          <p:cNvPr id="89091" name="Footer Placeholder 4">
            <a:extLst>
              <a:ext uri="{FF2B5EF4-FFF2-40B4-BE49-F238E27FC236}">
                <a16:creationId xmlns:a16="http://schemas.microsoft.com/office/drawing/2014/main" id="{730E2FB1-0084-41EA-9777-824545D3B609}"/>
              </a:ext>
            </a:extLst>
          </p:cNvPr>
          <p:cNvSpPr>
            <a:spLocks noGrp="1"/>
          </p:cNvSpPr>
          <p:nvPr>
            <p:ph type="ftr" sz="quarter" idx="11"/>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lv-LV" altLang="lv-LV"/>
              <a:t>Iekšējās kontroles sistēma. Aija Rieba. </a:t>
            </a:r>
          </a:p>
        </p:txBody>
      </p:sp>
      <p:sp>
        <p:nvSpPr>
          <p:cNvPr id="89092" name="Slide Number Placeholder 5">
            <a:extLst>
              <a:ext uri="{FF2B5EF4-FFF2-40B4-BE49-F238E27FC236}">
                <a16:creationId xmlns:a16="http://schemas.microsoft.com/office/drawing/2014/main" id="{EFB34DA3-6E17-462C-8F3C-D1912F8CAD56}"/>
              </a:ext>
            </a:extLst>
          </p:cNvPr>
          <p:cNvSpPr>
            <a:spLocks noGrp="1"/>
          </p:cNvSpPr>
          <p:nvPr>
            <p:ph type="sldNum" sz="quarter" idx="12"/>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AC16017-AD6A-4DB0-8B3C-C47BDE0042F8}" type="slidenum">
              <a:rPr lang="lv-LV" altLang="lv-LV" smtClean="0"/>
              <a:pPr/>
              <a:t>56</a:t>
            </a:fld>
            <a:endParaRPr lang="lv-LV" altLang="lv-LV"/>
          </a:p>
        </p:txBody>
      </p:sp>
      <p:sp>
        <p:nvSpPr>
          <p:cNvPr id="89093" name="Rectangle 2">
            <a:extLst>
              <a:ext uri="{FF2B5EF4-FFF2-40B4-BE49-F238E27FC236}">
                <a16:creationId xmlns:a16="http://schemas.microsoft.com/office/drawing/2014/main" id="{501CB007-0106-44A8-B838-EC46ADB8FB29}"/>
              </a:ext>
            </a:extLst>
          </p:cNvPr>
          <p:cNvSpPr>
            <a:spLocks noGrp="1" noChangeArrowheads="1"/>
          </p:cNvSpPr>
          <p:nvPr>
            <p:ph type="title"/>
          </p:nvPr>
        </p:nvSpPr>
        <p:spPr>
          <a:xfrm>
            <a:off x="1595718" y="357067"/>
            <a:ext cx="9908895" cy="1547933"/>
          </a:xfrm>
        </p:spPr>
        <p:txBody>
          <a:bodyPr>
            <a:normAutofit fontScale="90000"/>
          </a:bodyPr>
          <a:lstStyle/>
          <a:p>
            <a:r>
              <a:rPr lang="lv-LV" altLang="lv-LV" dirty="0"/>
              <a:t>Kontroles pasākumi ir paņēmieni </a:t>
            </a:r>
            <a:br>
              <a:rPr lang="lv-LV" altLang="lv-LV" dirty="0"/>
            </a:br>
            <a:r>
              <a:rPr lang="lv-LV" altLang="lv-LV" dirty="0"/>
              <a:t>un procedūras riska novēršanai </a:t>
            </a:r>
            <a:br>
              <a:rPr lang="lv-LV" altLang="lv-LV" dirty="0"/>
            </a:br>
            <a:r>
              <a:rPr lang="lv-LV" altLang="lv-LV" dirty="0"/>
              <a:t>un mērķu sasniegšanai</a:t>
            </a:r>
            <a:endParaRPr lang="en-US" altLang="lv-LV" dirty="0"/>
          </a:p>
        </p:txBody>
      </p:sp>
      <p:sp>
        <p:nvSpPr>
          <p:cNvPr id="89094" name="Rectangle 3">
            <a:extLst>
              <a:ext uri="{FF2B5EF4-FFF2-40B4-BE49-F238E27FC236}">
                <a16:creationId xmlns:a16="http://schemas.microsoft.com/office/drawing/2014/main" id="{83B13D07-613F-4E49-A9A4-0379E11AC6D0}"/>
              </a:ext>
            </a:extLst>
          </p:cNvPr>
          <p:cNvSpPr>
            <a:spLocks noGrp="1" noChangeArrowheads="1"/>
          </p:cNvSpPr>
          <p:nvPr>
            <p:ph type="body" idx="1"/>
          </p:nvPr>
        </p:nvSpPr>
        <p:spPr>
          <a:xfrm>
            <a:off x="1595718" y="2043953"/>
            <a:ext cx="10399057" cy="4052048"/>
          </a:xfrm>
        </p:spPr>
        <p:txBody>
          <a:bodyPr>
            <a:normAutofit/>
          </a:bodyPr>
          <a:lstStyle/>
          <a:p>
            <a:pPr eaLnBrk="1" hangingPunct="1">
              <a:lnSpc>
                <a:spcPct val="80000"/>
              </a:lnSpc>
              <a:buFont typeface="Wingdings" panose="05000000000000000000" pitchFamily="2" charset="2"/>
              <a:buNone/>
            </a:pPr>
            <a:r>
              <a:rPr lang="lv-LV" altLang="lv-LV" sz="2800" dirty="0"/>
              <a:t>Dod labumu, ja tie ir:</a:t>
            </a:r>
          </a:p>
          <a:p>
            <a:pPr eaLnBrk="1" hangingPunct="1">
              <a:lnSpc>
                <a:spcPct val="80000"/>
              </a:lnSpc>
            </a:pPr>
            <a:r>
              <a:rPr lang="lv-LV" altLang="lv-LV" sz="3600" dirty="0"/>
              <a:t>Atbilstoši </a:t>
            </a:r>
            <a:r>
              <a:rPr lang="lv-LV" altLang="lv-LV" sz="2800" dirty="0"/>
              <a:t>(pareiza kontrole pareizā vietā pret attiecīgo risku)</a:t>
            </a:r>
          </a:p>
          <a:p>
            <a:pPr eaLnBrk="1" hangingPunct="1">
              <a:lnSpc>
                <a:spcPct val="80000"/>
              </a:lnSpc>
            </a:pPr>
            <a:r>
              <a:rPr lang="lv-LV" altLang="lv-LV" sz="3600" dirty="0"/>
              <a:t>Pastāvīgi īstenoti visā periodā </a:t>
            </a:r>
            <a:r>
              <a:rPr lang="lv-LV" altLang="lv-LV" sz="2800" dirty="0"/>
              <a:t>(arī prombūtnes un lielu darba apjomu laikā)</a:t>
            </a:r>
          </a:p>
          <a:p>
            <a:pPr eaLnBrk="1" hangingPunct="1">
              <a:lnSpc>
                <a:spcPct val="80000"/>
              </a:lnSpc>
            </a:pPr>
            <a:r>
              <a:rPr lang="lv-LV" altLang="lv-LV" sz="3600" dirty="0"/>
              <a:t>Rentabli </a:t>
            </a:r>
            <a:r>
              <a:rPr lang="lv-LV" altLang="lv-LV" sz="2800" dirty="0"/>
              <a:t>(ieguldījumi pret ieguvumiem)</a:t>
            </a:r>
          </a:p>
          <a:p>
            <a:pPr eaLnBrk="1" hangingPunct="1">
              <a:lnSpc>
                <a:spcPct val="80000"/>
              </a:lnSpc>
            </a:pPr>
            <a:r>
              <a:rPr lang="lv-LV" altLang="lv-LV" sz="3600" dirty="0"/>
              <a:t>Saprātīgi</a:t>
            </a:r>
          </a:p>
          <a:p>
            <a:pPr eaLnBrk="1" hangingPunct="1">
              <a:lnSpc>
                <a:spcPct val="80000"/>
              </a:lnSpc>
            </a:pPr>
            <a:r>
              <a:rPr lang="lv-LV" altLang="lv-LV" sz="3600" dirty="0"/>
              <a:t>Visaptveroši</a:t>
            </a:r>
            <a:r>
              <a:rPr lang="lv-LV" altLang="lv-LV" sz="2800" dirty="0"/>
              <a:t> (visā organizācijā, visos līmeņos)</a:t>
            </a:r>
            <a:endParaRPr lang="en-US" altLang="lv-LV" sz="2800" dirty="0"/>
          </a:p>
        </p:txBody>
      </p:sp>
      <p:pic>
        <p:nvPicPr>
          <p:cNvPr id="3" name="Picture 2">
            <a:extLst>
              <a:ext uri="{FF2B5EF4-FFF2-40B4-BE49-F238E27FC236}">
                <a16:creationId xmlns:a16="http://schemas.microsoft.com/office/drawing/2014/main" id="{44DA3006-1C23-48F8-8271-1AC99B403BF9}"/>
              </a:ext>
            </a:extLst>
          </p:cNvPr>
          <p:cNvPicPr>
            <a:picLocks noChangeAspect="1"/>
          </p:cNvPicPr>
          <p:nvPr/>
        </p:nvPicPr>
        <p:blipFill>
          <a:blip r:embed="rId2"/>
          <a:stretch>
            <a:fillRect/>
          </a:stretch>
        </p:blipFill>
        <p:spPr>
          <a:xfrm>
            <a:off x="8311211" y="357067"/>
            <a:ext cx="3603048" cy="1847248"/>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870A-D69E-4960-B7DE-6580F9139296}"/>
              </a:ext>
            </a:extLst>
          </p:cNvPr>
          <p:cNvSpPr>
            <a:spLocks noGrp="1"/>
          </p:cNvSpPr>
          <p:nvPr>
            <p:ph type="title"/>
          </p:nvPr>
        </p:nvSpPr>
        <p:spPr>
          <a:xfrm>
            <a:off x="1663909" y="360353"/>
            <a:ext cx="7180288" cy="652659"/>
          </a:xfrm>
        </p:spPr>
        <p:txBody>
          <a:bodyPr>
            <a:normAutofit fontScale="90000"/>
          </a:bodyPr>
          <a:lstStyle/>
          <a:p>
            <a:r>
              <a:rPr lang="lv-LV" dirty="0"/>
              <a:t>Kontroles pasākumi</a:t>
            </a:r>
            <a:br>
              <a:rPr lang="lv-LV" altLang="lv-LV" dirty="0"/>
            </a:br>
            <a:endParaRPr lang="lv-LV" dirty="0"/>
          </a:p>
        </p:txBody>
      </p:sp>
      <p:sp>
        <p:nvSpPr>
          <p:cNvPr id="3" name="Content Placeholder 2">
            <a:extLst>
              <a:ext uri="{FF2B5EF4-FFF2-40B4-BE49-F238E27FC236}">
                <a16:creationId xmlns:a16="http://schemas.microsoft.com/office/drawing/2014/main" id="{A415AFEA-0E11-4160-8744-FE76CDC33256}"/>
              </a:ext>
            </a:extLst>
          </p:cNvPr>
          <p:cNvSpPr>
            <a:spLocks noGrp="1"/>
          </p:cNvSpPr>
          <p:nvPr>
            <p:ph idx="1"/>
          </p:nvPr>
        </p:nvSpPr>
        <p:spPr>
          <a:xfrm>
            <a:off x="1663909" y="1013012"/>
            <a:ext cx="6730583" cy="5702580"/>
          </a:xfrm>
        </p:spPr>
        <p:txBody>
          <a:bodyPr>
            <a:normAutofit/>
          </a:bodyPr>
          <a:lstStyle/>
          <a:p>
            <a:r>
              <a:rPr lang="lv-LV" altLang="lv-LV" sz="2400" b="1" dirty="0"/>
              <a:t>Preventīvi</a:t>
            </a:r>
          </a:p>
          <a:p>
            <a:pPr marL="0" indent="0">
              <a:lnSpc>
                <a:spcPct val="80000"/>
              </a:lnSpc>
              <a:buClr>
                <a:schemeClr val="tx1"/>
              </a:buClr>
              <a:buSzPct val="90000"/>
              <a:buNone/>
            </a:pPr>
            <a:r>
              <a:rPr lang="lv-LV" altLang="lv-LV" sz="2400" dirty="0">
                <a:solidFill>
                  <a:schemeClr val="tx1"/>
                </a:solidFill>
              </a:rPr>
              <a:t>Pilnvarošanas un apstiprināšanas procedūras</a:t>
            </a:r>
          </a:p>
          <a:p>
            <a:pPr marL="0" indent="0">
              <a:lnSpc>
                <a:spcPct val="80000"/>
              </a:lnSpc>
              <a:buClr>
                <a:schemeClr val="tx1"/>
              </a:buClr>
              <a:buSzPct val="90000"/>
              <a:buNone/>
            </a:pPr>
            <a:r>
              <a:rPr lang="lv-LV" altLang="lv-LV" sz="2400" dirty="0">
                <a:solidFill>
                  <a:schemeClr val="tx1"/>
                </a:solidFill>
              </a:rPr>
              <a:t>Pienākumu nošķiršana, darba nodalīšanas principa piemērošana </a:t>
            </a:r>
          </a:p>
          <a:p>
            <a:pPr marL="0" indent="0">
              <a:lnSpc>
                <a:spcPct val="80000"/>
              </a:lnSpc>
              <a:buClr>
                <a:schemeClr val="tx1"/>
              </a:buClr>
              <a:buSzPct val="90000"/>
              <a:buNone/>
            </a:pPr>
            <a:r>
              <a:rPr lang="lv-LV" altLang="lv-LV" sz="2400" dirty="0">
                <a:solidFill>
                  <a:schemeClr val="tx1"/>
                </a:solidFill>
              </a:rPr>
              <a:t>Kontrolēta piekļuve resursiem un uzskaites dokumentiem</a:t>
            </a:r>
          </a:p>
          <a:p>
            <a:pPr>
              <a:lnSpc>
                <a:spcPct val="80000"/>
              </a:lnSpc>
              <a:buNone/>
            </a:pPr>
            <a:r>
              <a:rPr lang="lv-LV" altLang="lv-LV" sz="2400" dirty="0">
                <a:solidFill>
                  <a:schemeClr val="tx1"/>
                </a:solidFill>
              </a:rPr>
              <a:t>Funkciju vai uzdevumu izpildes kārtības noteikšana </a:t>
            </a:r>
          </a:p>
          <a:p>
            <a:pPr>
              <a:lnSpc>
                <a:spcPct val="80000"/>
              </a:lnSpc>
              <a:buNone/>
            </a:pPr>
            <a:r>
              <a:rPr lang="lv-LV" altLang="lv-LV" sz="2400" dirty="0">
                <a:solidFill>
                  <a:schemeClr val="tx1"/>
                </a:solidFill>
              </a:rPr>
              <a:t> Pārraudzības kārtības noteikšana </a:t>
            </a:r>
          </a:p>
          <a:p>
            <a:pPr>
              <a:lnSpc>
                <a:spcPct val="80000"/>
              </a:lnSpc>
              <a:buNone/>
            </a:pPr>
            <a:r>
              <a:rPr lang="lv-LV" altLang="lv-LV" sz="2400" dirty="0">
                <a:solidFill>
                  <a:schemeClr val="tx1"/>
                </a:solidFill>
              </a:rPr>
              <a:t>Procesu dokumentēšana</a:t>
            </a:r>
          </a:p>
          <a:p>
            <a:pPr>
              <a:lnSpc>
                <a:spcPct val="80000"/>
              </a:lnSpc>
              <a:buNone/>
            </a:pPr>
            <a:r>
              <a:rPr lang="lv-LV" altLang="lv-LV" sz="2400" dirty="0">
                <a:solidFill>
                  <a:schemeClr val="tx1"/>
                </a:solidFill>
              </a:rPr>
              <a:t>Interešu konflikta novēršanas plāns</a:t>
            </a:r>
          </a:p>
          <a:p>
            <a:pPr>
              <a:lnSpc>
                <a:spcPct val="80000"/>
              </a:lnSpc>
              <a:buNone/>
            </a:pPr>
            <a:r>
              <a:rPr lang="lv-LV" altLang="lv-LV" sz="2400" dirty="0">
                <a:solidFill>
                  <a:schemeClr val="tx1"/>
                </a:solidFill>
              </a:rPr>
              <a:t>Procedūras izstrāde uzskaites u.c. datu nodrošināšanai</a:t>
            </a:r>
          </a:p>
          <a:p>
            <a:pPr marL="0" indent="0">
              <a:lnSpc>
                <a:spcPct val="80000"/>
              </a:lnSpc>
              <a:buClr>
                <a:schemeClr val="tx1"/>
              </a:buClr>
              <a:buSzPct val="90000"/>
              <a:buNone/>
            </a:pPr>
            <a:endParaRPr lang="lv-LV" altLang="lv-LV" sz="2400" dirty="0"/>
          </a:p>
          <a:p>
            <a:endParaRPr lang="lv-LV" dirty="0"/>
          </a:p>
        </p:txBody>
      </p:sp>
      <p:graphicFrame>
        <p:nvGraphicFramePr>
          <p:cNvPr id="4" name="Content Placeholder 3">
            <a:extLst>
              <a:ext uri="{FF2B5EF4-FFF2-40B4-BE49-F238E27FC236}">
                <a16:creationId xmlns:a16="http://schemas.microsoft.com/office/drawing/2014/main" id="{E872FDAE-AC21-4A1A-8139-179E3E43E22B}"/>
              </a:ext>
            </a:extLst>
          </p:cNvPr>
          <p:cNvGraphicFramePr>
            <a:graphicFrameLocks/>
          </p:cNvGraphicFramePr>
          <p:nvPr>
            <p:extLst>
              <p:ext uri="{D42A27DB-BD31-4B8C-83A1-F6EECF244321}">
                <p14:modId xmlns:p14="http://schemas.microsoft.com/office/powerpoint/2010/main" val="2777723508"/>
              </p:ext>
            </p:extLst>
          </p:nvPr>
        </p:nvGraphicFramePr>
        <p:xfrm>
          <a:off x="8536900" y="-74950"/>
          <a:ext cx="3582648" cy="1783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3B85564C-4970-48FA-A723-109BDABFCBF4}"/>
              </a:ext>
            </a:extLst>
          </p:cNvPr>
          <p:cNvSpPr txBox="1">
            <a:spLocks/>
          </p:cNvSpPr>
          <p:nvPr/>
        </p:nvSpPr>
        <p:spPr>
          <a:xfrm>
            <a:off x="8536901" y="2758263"/>
            <a:ext cx="3582647" cy="36038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lv-LV" altLang="lv-LV" sz="2400" b="1" dirty="0"/>
              <a:t>Atklājoši</a:t>
            </a:r>
          </a:p>
          <a:p>
            <a:pPr marL="0" indent="0">
              <a:lnSpc>
                <a:spcPct val="80000"/>
              </a:lnSpc>
              <a:buClr>
                <a:schemeClr val="tx1"/>
              </a:buClr>
              <a:buSzPct val="90000"/>
              <a:buFont typeface="Wingdings 3" charset="2"/>
              <a:buNone/>
            </a:pPr>
            <a:r>
              <a:rPr lang="lv-LV" altLang="lv-LV" sz="2400" dirty="0">
                <a:solidFill>
                  <a:schemeClr val="tx1"/>
                </a:solidFill>
              </a:rPr>
              <a:t>Darījumu datu pārbaude</a:t>
            </a:r>
          </a:p>
          <a:p>
            <a:pPr marL="0" indent="0">
              <a:lnSpc>
                <a:spcPct val="80000"/>
              </a:lnSpc>
              <a:buClr>
                <a:schemeClr val="tx1"/>
              </a:buClr>
              <a:buSzPct val="90000"/>
              <a:buFont typeface="Wingdings 3" charset="2"/>
              <a:buNone/>
            </a:pPr>
            <a:r>
              <a:rPr lang="lv-LV" altLang="lv-LV" sz="2400" dirty="0">
                <a:solidFill>
                  <a:schemeClr val="tx1"/>
                </a:solidFill>
              </a:rPr>
              <a:t>Salīdzināšana</a:t>
            </a:r>
          </a:p>
          <a:p>
            <a:pPr marL="0" indent="0">
              <a:buNone/>
            </a:pPr>
            <a:r>
              <a:rPr lang="lv-LV" sz="2400" dirty="0"/>
              <a:t>Darba procesa un darbību pārskatīšana</a:t>
            </a:r>
          </a:p>
          <a:p>
            <a:pPr marL="0" indent="0">
              <a:lnSpc>
                <a:spcPct val="80000"/>
              </a:lnSpc>
              <a:buClr>
                <a:schemeClr val="tx1"/>
              </a:buClr>
              <a:buSzPct val="90000"/>
              <a:buFont typeface="Wingdings 3" charset="2"/>
              <a:buNone/>
            </a:pPr>
            <a:r>
              <a:rPr lang="lv-LV" altLang="lv-LV" sz="2400" dirty="0">
                <a:solidFill>
                  <a:schemeClr val="tx1"/>
                </a:solidFill>
              </a:rPr>
              <a:t>Darba izpildes izvērtēšana</a:t>
            </a:r>
          </a:p>
          <a:p>
            <a:endParaRPr lang="lv-LV" dirty="0"/>
          </a:p>
        </p:txBody>
      </p:sp>
    </p:spTree>
    <p:extLst>
      <p:ext uri="{BB962C8B-B14F-4D97-AF65-F5344CB8AC3E}">
        <p14:creationId xmlns:p14="http://schemas.microsoft.com/office/powerpoint/2010/main" val="2226901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4000">
              <a:srgbClr val="92D050">
                <a:alpha val="88000"/>
                <a:lumMod val="84000"/>
              </a:srgb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DB5D8-A03C-4FB0-8A6E-70C2558A673B}"/>
              </a:ext>
            </a:extLst>
          </p:cNvPr>
          <p:cNvSpPr>
            <a:spLocks noGrp="1"/>
          </p:cNvSpPr>
          <p:nvPr>
            <p:ph type="title"/>
          </p:nvPr>
        </p:nvSpPr>
        <p:spPr>
          <a:xfrm>
            <a:off x="2592926" y="624110"/>
            <a:ext cx="5869960" cy="899890"/>
          </a:xfrm>
        </p:spPr>
        <p:txBody>
          <a:bodyPr>
            <a:noAutofit/>
          </a:bodyPr>
          <a:lstStyle/>
          <a:p>
            <a:r>
              <a:rPr lang="lv-LV" b="1" dirty="0">
                <a:solidFill>
                  <a:srgbClr val="00B050"/>
                </a:solidFill>
              </a:rPr>
              <a:t>Aicinājums dalībniekiem</a:t>
            </a:r>
            <a:br>
              <a:rPr lang="lv-LV" b="1" dirty="0">
                <a:solidFill>
                  <a:srgbClr val="00B050"/>
                </a:solidFill>
              </a:rPr>
            </a:br>
            <a:endParaRPr lang="lv-LV" b="1" dirty="0">
              <a:solidFill>
                <a:srgbClr val="00B050"/>
              </a:solidFill>
            </a:endParaRPr>
          </a:p>
        </p:txBody>
      </p:sp>
      <p:sp>
        <p:nvSpPr>
          <p:cNvPr id="3" name="Content Placeholder 2">
            <a:extLst>
              <a:ext uri="{FF2B5EF4-FFF2-40B4-BE49-F238E27FC236}">
                <a16:creationId xmlns:a16="http://schemas.microsoft.com/office/drawing/2014/main" id="{C71A3D21-A5D4-47AC-9E94-EDBE0DB8D4E9}"/>
              </a:ext>
            </a:extLst>
          </p:cNvPr>
          <p:cNvSpPr>
            <a:spLocks noGrp="1"/>
          </p:cNvSpPr>
          <p:nvPr>
            <p:ph idx="1"/>
          </p:nvPr>
        </p:nvSpPr>
        <p:spPr>
          <a:xfrm>
            <a:off x="1489169" y="3429000"/>
            <a:ext cx="10015437" cy="3428999"/>
          </a:xfrm>
        </p:spPr>
        <p:txBody>
          <a:bodyPr>
            <a:normAutofit fontScale="92500" lnSpcReduction="20000"/>
          </a:bodyPr>
          <a:lstStyle/>
          <a:p>
            <a:r>
              <a:rPr lang="lv-LV" sz="4600" dirty="0"/>
              <a:t>Ierakstīt virsrakstu 3.ailē «Pretpasākumi»</a:t>
            </a:r>
          </a:p>
          <a:p>
            <a:r>
              <a:rPr lang="lv-LV" sz="4600" dirty="0"/>
              <a:t>Aizpildīt 3.aili un ierakstīt iepretī katram riskam vismaz 2 pasākumus, kas risku mazina, ierobežo vai novērš</a:t>
            </a:r>
          </a:p>
          <a:p>
            <a:endParaRPr lang="lv-LV" sz="2800" dirty="0"/>
          </a:p>
        </p:txBody>
      </p:sp>
      <p:sp>
        <p:nvSpPr>
          <p:cNvPr id="4" name="Rectangle 3">
            <a:extLst>
              <a:ext uri="{FF2B5EF4-FFF2-40B4-BE49-F238E27FC236}">
                <a16:creationId xmlns:a16="http://schemas.microsoft.com/office/drawing/2014/main" id="{1B4C018D-546A-458A-BEB2-47B6B2CAAC89}"/>
              </a:ext>
            </a:extLst>
          </p:cNvPr>
          <p:cNvSpPr/>
          <p:nvPr/>
        </p:nvSpPr>
        <p:spPr>
          <a:xfrm>
            <a:off x="8462885" y="1165411"/>
            <a:ext cx="3041727" cy="193637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6" name="Straight Connector 5">
            <a:extLst>
              <a:ext uri="{FF2B5EF4-FFF2-40B4-BE49-F238E27FC236}">
                <a16:creationId xmlns:a16="http://schemas.microsoft.com/office/drawing/2014/main" id="{C50B72A1-C4E5-4A81-8FCC-3873D6185AAA}"/>
              </a:ext>
            </a:extLst>
          </p:cNvPr>
          <p:cNvCxnSpPr>
            <a:cxnSpLocks/>
          </p:cNvCxnSpPr>
          <p:nvPr/>
        </p:nvCxnSpPr>
        <p:spPr>
          <a:xfrm>
            <a:off x="9581145" y="1165411"/>
            <a:ext cx="0" cy="1936377"/>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8E2262D9-451B-4A77-BC19-D1B8F2E7F3C0}"/>
              </a:ext>
            </a:extLst>
          </p:cNvPr>
          <p:cNvCxnSpPr>
            <a:cxnSpLocks/>
          </p:cNvCxnSpPr>
          <p:nvPr/>
        </p:nvCxnSpPr>
        <p:spPr>
          <a:xfrm>
            <a:off x="10416988" y="1165411"/>
            <a:ext cx="0" cy="1936377"/>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628F7C17-DE29-4D46-8A38-4885BAD8D4E1}"/>
              </a:ext>
            </a:extLst>
          </p:cNvPr>
          <p:cNvCxnSpPr>
            <a:cxnSpLocks/>
          </p:cNvCxnSpPr>
          <p:nvPr/>
        </p:nvCxnSpPr>
        <p:spPr>
          <a:xfrm>
            <a:off x="8498541" y="1721224"/>
            <a:ext cx="3006071"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5E0344C-D638-4428-AA2D-1BCDF4A23DC0}"/>
              </a:ext>
            </a:extLst>
          </p:cNvPr>
          <p:cNvCxnSpPr>
            <a:cxnSpLocks/>
          </p:cNvCxnSpPr>
          <p:nvPr/>
        </p:nvCxnSpPr>
        <p:spPr>
          <a:xfrm>
            <a:off x="9807388" y="1524000"/>
            <a:ext cx="0" cy="1577788"/>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741F98B-BFC1-485B-B8F5-41752BF12098}"/>
              </a:ext>
            </a:extLst>
          </p:cNvPr>
          <p:cNvCxnSpPr>
            <a:cxnSpLocks/>
          </p:cNvCxnSpPr>
          <p:nvPr/>
        </p:nvCxnSpPr>
        <p:spPr>
          <a:xfrm>
            <a:off x="10148047" y="1524000"/>
            <a:ext cx="0" cy="1577788"/>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DCBEBDB-80FB-42D4-8E02-7748E164812D}"/>
              </a:ext>
            </a:extLst>
          </p:cNvPr>
          <p:cNvCxnSpPr/>
          <p:nvPr/>
        </p:nvCxnSpPr>
        <p:spPr>
          <a:xfrm>
            <a:off x="9581145" y="1524000"/>
            <a:ext cx="83584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1094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870A-D69E-4960-B7DE-6580F9139296}"/>
              </a:ext>
            </a:extLst>
          </p:cNvPr>
          <p:cNvSpPr>
            <a:spLocks noGrp="1"/>
          </p:cNvSpPr>
          <p:nvPr>
            <p:ph type="title"/>
          </p:nvPr>
        </p:nvSpPr>
        <p:spPr>
          <a:xfrm>
            <a:off x="2903429" y="2127790"/>
            <a:ext cx="7180288" cy="1783828"/>
          </a:xfrm>
        </p:spPr>
        <p:txBody>
          <a:bodyPr>
            <a:normAutofit/>
          </a:bodyPr>
          <a:lstStyle/>
          <a:p>
            <a:pPr algn="ctr"/>
            <a:r>
              <a:rPr lang="lv-LV" sz="4400" b="1" dirty="0"/>
              <a:t>Iestādes normatīvie akti un procesu shēmas</a:t>
            </a:r>
          </a:p>
        </p:txBody>
      </p:sp>
      <p:sp>
        <p:nvSpPr>
          <p:cNvPr id="3" name="Content Placeholder 2">
            <a:extLst>
              <a:ext uri="{FF2B5EF4-FFF2-40B4-BE49-F238E27FC236}">
                <a16:creationId xmlns:a16="http://schemas.microsoft.com/office/drawing/2014/main" id="{A415AFEA-0E11-4160-8744-FE76CDC33256}"/>
              </a:ext>
            </a:extLst>
          </p:cNvPr>
          <p:cNvSpPr>
            <a:spLocks noGrp="1"/>
          </p:cNvSpPr>
          <p:nvPr>
            <p:ph idx="1"/>
          </p:nvPr>
        </p:nvSpPr>
        <p:spPr>
          <a:xfrm>
            <a:off x="4165600" y="4572000"/>
            <a:ext cx="7335520" cy="2143592"/>
          </a:xfrm>
        </p:spPr>
        <p:txBody>
          <a:bodyPr>
            <a:normAutofit/>
          </a:bodyPr>
          <a:lstStyle/>
          <a:p>
            <a:pPr marL="0" indent="0">
              <a:buNone/>
            </a:pPr>
            <a:r>
              <a:rPr lang="lv-LV" sz="2800" dirty="0"/>
              <a:t>Elvīra </a:t>
            </a:r>
            <a:r>
              <a:rPr lang="lv-LV" sz="2800" dirty="0" err="1"/>
              <a:t>Kisele</a:t>
            </a:r>
            <a:endParaRPr lang="lv-LV" sz="2800" dirty="0"/>
          </a:p>
          <a:p>
            <a:pPr marL="0" indent="0">
              <a:buNone/>
            </a:pPr>
            <a:r>
              <a:rPr lang="lv-LV" sz="2800" dirty="0"/>
              <a:t>VSAC «Rīga» direktore</a:t>
            </a:r>
          </a:p>
        </p:txBody>
      </p:sp>
      <p:graphicFrame>
        <p:nvGraphicFramePr>
          <p:cNvPr id="4" name="Content Placeholder 3">
            <a:extLst>
              <a:ext uri="{FF2B5EF4-FFF2-40B4-BE49-F238E27FC236}">
                <a16:creationId xmlns:a16="http://schemas.microsoft.com/office/drawing/2014/main" id="{E872FDAE-AC21-4A1A-8139-179E3E43E22B}"/>
              </a:ext>
            </a:extLst>
          </p:cNvPr>
          <p:cNvGraphicFramePr>
            <a:graphicFrameLocks/>
          </p:cNvGraphicFramePr>
          <p:nvPr/>
        </p:nvGraphicFramePr>
        <p:xfrm>
          <a:off x="8536900" y="-74950"/>
          <a:ext cx="3582648" cy="1783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2140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F5D6-7234-434F-B566-211BBC4E295E}"/>
              </a:ext>
            </a:extLst>
          </p:cNvPr>
          <p:cNvSpPr>
            <a:spLocks noGrp="1"/>
          </p:cNvSpPr>
          <p:nvPr>
            <p:ph type="title"/>
          </p:nvPr>
        </p:nvSpPr>
        <p:spPr>
          <a:xfrm>
            <a:off x="1640156" y="142550"/>
            <a:ext cx="8911687" cy="1280890"/>
          </a:xfrm>
        </p:spPr>
        <p:txBody>
          <a:bodyPr/>
          <a:lstStyle/>
          <a:p>
            <a:r>
              <a:rPr lang="lv-LV" altLang="lv-LV" dirty="0"/>
              <a:t>Mans CV</a:t>
            </a:r>
            <a:br>
              <a:rPr lang="lv-LV" altLang="lv-LV" dirty="0"/>
            </a:br>
            <a:r>
              <a:rPr lang="lv-LV" altLang="lv-LV" dirty="0"/>
              <a:t>Publiskā daļa</a:t>
            </a:r>
            <a:endParaRPr lang="lv-LV" dirty="0"/>
          </a:p>
        </p:txBody>
      </p:sp>
      <p:sp>
        <p:nvSpPr>
          <p:cNvPr id="5" name="Content Placeholder 4">
            <a:extLst>
              <a:ext uri="{FF2B5EF4-FFF2-40B4-BE49-F238E27FC236}">
                <a16:creationId xmlns:a16="http://schemas.microsoft.com/office/drawing/2014/main" id="{9D5E8B8F-92EE-431F-B1D3-4ED9FBB8135B}"/>
              </a:ext>
            </a:extLst>
          </p:cNvPr>
          <p:cNvSpPr>
            <a:spLocks noGrp="1"/>
          </p:cNvSpPr>
          <p:nvPr>
            <p:ph idx="1"/>
          </p:nvPr>
        </p:nvSpPr>
        <p:spPr>
          <a:xfrm>
            <a:off x="522496" y="1455294"/>
            <a:ext cx="6972958" cy="3937417"/>
          </a:xfrm>
        </p:spPr>
        <p:txBody>
          <a:bodyPr>
            <a:normAutofit/>
          </a:bodyPr>
          <a:lstStyle/>
          <a:p>
            <a:pPr marL="447675" lvl="0" indent="-447675" defTabSz="914400" fontAlgn="base">
              <a:lnSpc>
                <a:spcPct val="80000"/>
              </a:lnSpc>
              <a:spcBef>
                <a:spcPct val="20000"/>
              </a:spcBef>
              <a:spcAft>
                <a:spcPct val="0"/>
              </a:spcAft>
              <a:buClr>
                <a:srgbClr val="CC9900"/>
              </a:buClr>
              <a:buSzPct val="70000"/>
              <a:buNone/>
            </a:pPr>
            <a:r>
              <a:rPr lang="lv-LV" altLang="lv-LV" sz="3200" b="1" dirty="0">
                <a:solidFill>
                  <a:srgbClr val="292929"/>
                </a:solidFill>
                <a:latin typeface="Times New Roman" panose="02020603050405020304" pitchFamily="18" charset="0"/>
              </a:rPr>
              <a:t>Pieredze</a:t>
            </a:r>
          </a:p>
          <a:p>
            <a:pPr marL="447675" lvl="0" indent="-447675" defTabSz="914400" fontAlgn="base">
              <a:lnSpc>
                <a:spcPct val="80000"/>
              </a:lnSpc>
              <a:spcBef>
                <a:spcPct val="20000"/>
              </a:spcBef>
              <a:spcAft>
                <a:spcPct val="0"/>
              </a:spcAft>
              <a:buClr>
                <a:srgbClr val="CC9900"/>
              </a:buClr>
              <a:buSzPct val="70000"/>
              <a:buFont typeface="Wingdings" panose="05000000000000000000" pitchFamily="2" charset="2"/>
              <a:buChar char="n"/>
            </a:pPr>
            <a:r>
              <a:rPr lang="lv-LV" altLang="lv-LV" sz="2800" dirty="0">
                <a:solidFill>
                  <a:srgbClr val="292929"/>
                </a:solidFill>
                <a:latin typeface="Times New Roman" panose="02020603050405020304" pitchFamily="18" charset="0"/>
              </a:rPr>
              <a:t>Pašlaik - KVS ieviešana LV &amp; LT</a:t>
            </a:r>
          </a:p>
          <a:p>
            <a:pPr marL="447675" lvl="0" indent="-447675" defTabSz="914400" fontAlgn="base">
              <a:lnSpc>
                <a:spcPct val="80000"/>
              </a:lnSpc>
              <a:spcBef>
                <a:spcPct val="20000"/>
              </a:spcBef>
              <a:spcAft>
                <a:spcPct val="0"/>
              </a:spcAft>
              <a:buClr>
                <a:srgbClr val="CC9900"/>
              </a:buClr>
              <a:buSzPct val="70000"/>
              <a:buFont typeface="Wingdings" panose="05000000000000000000" pitchFamily="2" charset="2"/>
              <a:buChar char="n"/>
            </a:pPr>
            <a:r>
              <a:rPr lang="lv-LV" altLang="lv-LV" sz="2800" dirty="0">
                <a:solidFill>
                  <a:srgbClr val="292929"/>
                </a:solidFill>
                <a:latin typeface="Times New Roman" panose="02020603050405020304" pitchFamily="18" charset="0"/>
              </a:rPr>
              <a:t>Vairāk nekā 15 gadi  LM, </a:t>
            </a:r>
          </a:p>
          <a:p>
            <a:pPr marL="0" lvl="0" indent="0" defTabSz="914400" fontAlgn="base">
              <a:lnSpc>
                <a:spcPct val="80000"/>
              </a:lnSpc>
              <a:spcBef>
                <a:spcPct val="20000"/>
              </a:spcBef>
              <a:spcAft>
                <a:spcPct val="0"/>
              </a:spcAft>
              <a:buClr>
                <a:srgbClr val="CC9900"/>
              </a:buClr>
              <a:buSzPct val="70000"/>
              <a:buNone/>
            </a:pPr>
            <a:r>
              <a:rPr lang="lv-LV" altLang="lv-LV" sz="2800" dirty="0">
                <a:solidFill>
                  <a:srgbClr val="292929"/>
                </a:solidFill>
                <a:latin typeface="Times New Roman" panose="02020603050405020304" pitchFamily="18" charset="0"/>
              </a:rPr>
              <a:t>     t.sk., arī KV jautājumi</a:t>
            </a:r>
          </a:p>
          <a:p>
            <a:pPr marL="447675" lvl="0" indent="-447675" defTabSz="914400" fontAlgn="base">
              <a:lnSpc>
                <a:spcPct val="80000"/>
              </a:lnSpc>
              <a:spcBef>
                <a:spcPct val="20000"/>
              </a:spcBef>
              <a:spcAft>
                <a:spcPct val="0"/>
              </a:spcAft>
              <a:buClr>
                <a:srgbClr val="CC9900"/>
              </a:buClr>
              <a:buSzPct val="70000"/>
              <a:buFont typeface="Wingdings" panose="05000000000000000000" pitchFamily="2" charset="2"/>
              <a:buChar char="n"/>
            </a:pPr>
            <a:r>
              <a:rPr lang="lv-LV" altLang="lv-LV" sz="2800" dirty="0">
                <a:solidFill>
                  <a:srgbClr val="292929"/>
                </a:solidFill>
                <a:latin typeface="Times New Roman" panose="02020603050405020304" pitchFamily="18" charset="0"/>
              </a:rPr>
              <a:t>Gandrīz 20 g. auditā (efektivitātes, </a:t>
            </a:r>
          </a:p>
          <a:p>
            <a:pPr marL="0" lvl="0" indent="0" defTabSz="914400" fontAlgn="base">
              <a:lnSpc>
                <a:spcPct val="80000"/>
              </a:lnSpc>
              <a:spcBef>
                <a:spcPct val="20000"/>
              </a:spcBef>
              <a:spcAft>
                <a:spcPct val="0"/>
              </a:spcAft>
              <a:buClr>
                <a:srgbClr val="CC9900"/>
              </a:buClr>
              <a:buSzPct val="70000"/>
              <a:buNone/>
            </a:pPr>
            <a:r>
              <a:rPr lang="lv-LV" altLang="lv-LV" sz="2800" dirty="0">
                <a:solidFill>
                  <a:srgbClr val="292929"/>
                </a:solidFill>
                <a:latin typeface="Times New Roman" panose="02020603050405020304" pitchFamily="18" charset="0"/>
              </a:rPr>
              <a:t>     funkciju, ES fondu projektu auditi)</a:t>
            </a:r>
          </a:p>
          <a:p>
            <a:pPr marL="447675" lvl="0" indent="-447675" defTabSz="914400" fontAlgn="base">
              <a:lnSpc>
                <a:spcPct val="80000"/>
              </a:lnSpc>
              <a:spcBef>
                <a:spcPct val="20000"/>
              </a:spcBef>
              <a:spcAft>
                <a:spcPct val="0"/>
              </a:spcAft>
              <a:buClr>
                <a:srgbClr val="CC9900"/>
              </a:buClr>
              <a:buSzPct val="70000"/>
              <a:buFont typeface="Wingdings" panose="05000000000000000000" pitchFamily="2" charset="2"/>
              <a:buChar char="n"/>
            </a:pPr>
            <a:r>
              <a:rPr lang="lv-LV" altLang="lv-LV" sz="2800">
                <a:solidFill>
                  <a:srgbClr val="292929"/>
                </a:solidFill>
                <a:latin typeface="Times New Roman" panose="02020603050405020304" pitchFamily="18" charset="0"/>
              </a:rPr>
              <a:t>8 </a:t>
            </a:r>
            <a:r>
              <a:rPr lang="lv-LV" altLang="lv-LV" sz="2800" dirty="0">
                <a:solidFill>
                  <a:srgbClr val="292929"/>
                </a:solidFill>
                <a:latin typeface="Times New Roman" panose="02020603050405020304" pitchFamily="18" charset="0"/>
              </a:rPr>
              <a:t>g. SIA “3V” valdē</a:t>
            </a:r>
          </a:p>
          <a:p>
            <a:pPr marL="0" lvl="0" indent="0" defTabSz="914400" fontAlgn="base">
              <a:lnSpc>
                <a:spcPct val="80000"/>
              </a:lnSpc>
              <a:spcBef>
                <a:spcPct val="20000"/>
              </a:spcBef>
              <a:spcAft>
                <a:spcPct val="0"/>
              </a:spcAft>
              <a:buClr>
                <a:srgbClr val="CC9900"/>
              </a:buClr>
              <a:buSzPct val="70000"/>
              <a:buNone/>
            </a:pPr>
            <a:r>
              <a:rPr lang="lv-LV" altLang="lv-LV" sz="2800" dirty="0">
                <a:solidFill>
                  <a:srgbClr val="292929"/>
                </a:solidFill>
                <a:latin typeface="Times New Roman" panose="02020603050405020304" pitchFamily="18" charset="0"/>
              </a:rPr>
              <a:t>	apmācības, konsultācijas, audits</a:t>
            </a:r>
          </a:p>
          <a:p>
            <a:pPr marL="0" lvl="0" indent="0" defTabSz="914400" fontAlgn="base">
              <a:lnSpc>
                <a:spcPct val="80000"/>
              </a:lnSpc>
              <a:spcBef>
                <a:spcPct val="20000"/>
              </a:spcBef>
              <a:spcAft>
                <a:spcPct val="0"/>
              </a:spcAft>
              <a:buClr>
                <a:srgbClr val="CC9900"/>
              </a:buClr>
              <a:buSzPct val="70000"/>
              <a:buNone/>
            </a:pPr>
            <a:r>
              <a:rPr lang="lv-LV" altLang="lv-LV" sz="2800" b="1" dirty="0">
                <a:solidFill>
                  <a:srgbClr val="0000FF"/>
                </a:solidFill>
                <a:latin typeface="Times New Roman" panose="02020603050405020304" pitchFamily="18" charset="0"/>
              </a:rPr>
              <a:t>	V</a:t>
            </a:r>
            <a:r>
              <a:rPr lang="lv-LV" altLang="lv-LV" sz="2800" dirty="0">
                <a:solidFill>
                  <a:srgbClr val="292929"/>
                </a:solidFill>
                <a:latin typeface="Times New Roman" panose="02020603050405020304" pitchFamily="18" charset="0"/>
              </a:rPr>
              <a:t>IRZĪBA-</a:t>
            </a:r>
            <a:r>
              <a:rPr lang="lv-LV" altLang="lv-LV" sz="2800" b="1" dirty="0">
                <a:solidFill>
                  <a:srgbClr val="0000FF"/>
                </a:solidFill>
                <a:latin typeface="Times New Roman" panose="02020603050405020304" pitchFamily="18" charset="0"/>
              </a:rPr>
              <a:t>V</a:t>
            </a:r>
            <a:r>
              <a:rPr lang="lv-LV" altLang="lv-LV" sz="2800" dirty="0">
                <a:solidFill>
                  <a:srgbClr val="292929"/>
                </a:solidFill>
                <a:latin typeface="Times New Roman" panose="02020603050405020304" pitchFamily="18" charset="0"/>
              </a:rPr>
              <a:t>ĒRTĪGI-</a:t>
            </a:r>
            <a:r>
              <a:rPr lang="lv-LV" altLang="lv-LV" sz="2800" b="1" dirty="0">
                <a:solidFill>
                  <a:srgbClr val="0000FF"/>
                </a:solidFill>
                <a:latin typeface="Times New Roman" panose="02020603050405020304" pitchFamily="18" charset="0"/>
              </a:rPr>
              <a:t>V</a:t>
            </a:r>
            <a:r>
              <a:rPr lang="lv-LV" altLang="lv-LV" sz="2800" dirty="0">
                <a:solidFill>
                  <a:srgbClr val="292929"/>
                </a:solidFill>
                <a:latin typeface="Times New Roman" panose="02020603050405020304" pitchFamily="18" charset="0"/>
              </a:rPr>
              <a:t>IEGLI </a:t>
            </a:r>
          </a:p>
          <a:p>
            <a:endParaRPr lang="lv-LV" dirty="0"/>
          </a:p>
        </p:txBody>
      </p:sp>
      <p:pic>
        <p:nvPicPr>
          <p:cNvPr id="6" name="Picture 5">
            <a:extLst>
              <a:ext uri="{FF2B5EF4-FFF2-40B4-BE49-F238E27FC236}">
                <a16:creationId xmlns:a16="http://schemas.microsoft.com/office/drawing/2014/main" id="{0B2F77F8-DCED-4247-9CD8-A7611CD8827D}"/>
              </a:ext>
            </a:extLst>
          </p:cNvPr>
          <p:cNvPicPr>
            <a:picLocks noChangeAspect="1"/>
          </p:cNvPicPr>
          <p:nvPr/>
        </p:nvPicPr>
        <p:blipFill>
          <a:blip r:embed="rId2"/>
          <a:stretch>
            <a:fillRect/>
          </a:stretch>
        </p:blipFill>
        <p:spPr>
          <a:xfrm>
            <a:off x="6072173" y="0"/>
            <a:ext cx="6119827" cy="4077325"/>
          </a:xfrm>
          <a:prstGeom prst="rect">
            <a:avLst/>
          </a:prstGeom>
        </p:spPr>
      </p:pic>
      <p:sp>
        <p:nvSpPr>
          <p:cNvPr id="7" name="Rectangle 6">
            <a:extLst>
              <a:ext uri="{FF2B5EF4-FFF2-40B4-BE49-F238E27FC236}">
                <a16:creationId xmlns:a16="http://schemas.microsoft.com/office/drawing/2014/main" id="{5AA5A386-8389-4B11-B02F-261A14232B20}"/>
              </a:ext>
            </a:extLst>
          </p:cNvPr>
          <p:cNvSpPr/>
          <p:nvPr/>
        </p:nvSpPr>
        <p:spPr>
          <a:xfrm>
            <a:off x="4167266" y="5456420"/>
            <a:ext cx="8024734" cy="1446550"/>
          </a:xfrm>
          <a:prstGeom prst="rect">
            <a:avLst/>
          </a:prstGeom>
        </p:spPr>
        <p:txBody>
          <a:bodyPr wrap="square">
            <a:spAutoFit/>
          </a:bodyPr>
          <a:lstStyle/>
          <a:p>
            <a:pPr>
              <a:buFont typeface="Wingdings" panose="05000000000000000000" pitchFamily="2" charset="2"/>
              <a:buNone/>
            </a:pPr>
            <a:r>
              <a:rPr lang="lv-LV" altLang="lv-LV" sz="3200" b="1" dirty="0">
                <a:latin typeface="Times New Roman" panose="02020603050405020304" pitchFamily="18" charset="0"/>
              </a:rPr>
              <a:t>Izglītība</a:t>
            </a:r>
            <a:r>
              <a:rPr lang="lv-LV" altLang="lv-LV" sz="2000" dirty="0">
                <a:latin typeface="Times New Roman" panose="02020603050405020304" pitchFamily="18" charset="0"/>
              </a:rPr>
              <a:t>  </a:t>
            </a:r>
          </a:p>
          <a:p>
            <a:pPr>
              <a:buFont typeface="Wingdings" panose="05000000000000000000" pitchFamily="2" charset="2"/>
              <a:buNone/>
            </a:pPr>
            <a:r>
              <a:rPr lang="lv-LV" altLang="lv-LV" sz="2800" dirty="0">
                <a:latin typeface="Times New Roman" panose="02020603050405020304" pitchFamily="18" charset="0"/>
              </a:rPr>
              <a:t>Mg. matemātikā, LVU; sociālais darbs, “Attīstība”; Mg. uzņēmējdarbības vadībā, Turība</a:t>
            </a:r>
          </a:p>
        </p:txBody>
      </p:sp>
    </p:spTree>
    <p:extLst>
      <p:ext uri="{BB962C8B-B14F-4D97-AF65-F5344CB8AC3E}">
        <p14:creationId xmlns:p14="http://schemas.microsoft.com/office/powerpoint/2010/main" val="41567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500"/>
                                        <p:tgtEl>
                                          <p:spTgt spid="5">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500"/>
                                        <p:tgtEl>
                                          <p:spTgt spid="7">
                                            <p:txEl>
                                              <p:pRg st="0" end="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fade">
                                      <p:cBhvr>
                                        <p:cTn id="4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870A-D69E-4960-B7DE-6580F9139296}"/>
              </a:ext>
            </a:extLst>
          </p:cNvPr>
          <p:cNvSpPr>
            <a:spLocks noGrp="1"/>
          </p:cNvSpPr>
          <p:nvPr>
            <p:ph type="title"/>
          </p:nvPr>
        </p:nvSpPr>
        <p:spPr>
          <a:xfrm>
            <a:off x="2580640" y="2127790"/>
            <a:ext cx="8209279" cy="2444210"/>
          </a:xfrm>
        </p:spPr>
        <p:txBody>
          <a:bodyPr>
            <a:normAutofit/>
          </a:bodyPr>
          <a:lstStyle/>
          <a:p>
            <a:pPr algn="ctr"/>
            <a:r>
              <a:rPr lang="lv-LV" sz="4400" b="1" dirty="0" err="1"/>
              <a:t>Postulārā</a:t>
            </a:r>
            <a:r>
              <a:rPr lang="lv-LV" sz="4400" b="1" dirty="0"/>
              <a:t> režīma plāni, klientu pozicionēšanas uzraudzība</a:t>
            </a:r>
          </a:p>
        </p:txBody>
      </p:sp>
      <p:sp>
        <p:nvSpPr>
          <p:cNvPr id="3" name="Content Placeholder 2">
            <a:extLst>
              <a:ext uri="{FF2B5EF4-FFF2-40B4-BE49-F238E27FC236}">
                <a16:creationId xmlns:a16="http://schemas.microsoft.com/office/drawing/2014/main" id="{A415AFEA-0E11-4160-8744-FE76CDC33256}"/>
              </a:ext>
            </a:extLst>
          </p:cNvPr>
          <p:cNvSpPr>
            <a:spLocks noGrp="1"/>
          </p:cNvSpPr>
          <p:nvPr>
            <p:ph idx="1"/>
          </p:nvPr>
        </p:nvSpPr>
        <p:spPr>
          <a:xfrm>
            <a:off x="4165600" y="4572000"/>
            <a:ext cx="7335520" cy="2143592"/>
          </a:xfrm>
        </p:spPr>
        <p:txBody>
          <a:bodyPr>
            <a:normAutofit/>
          </a:bodyPr>
          <a:lstStyle/>
          <a:p>
            <a:pPr marL="0" indent="0">
              <a:buNone/>
            </a:pPr>
            <a:r>
              <a:rPr lang="lv-LV" sz="2800" dirty="0"/>
              <a:t>Ina </a:t>
            </a:r>
            <a:r>
              <a:rPr lang="lv-LV" sz="2800" dirty="0" err="1"/>
              <a:t>Zajončkovska</a:t>
            </a:r>
            <a:endParaRPr lang="lv-LV" sz="2800" dirty="0"/>
          </a:p>
          <a:p>
            <a:pPr marL="0" indent="0">
              <a:buNone/>
            </a:pPr>
            <a:r>
              <a:rPr lang="lv-LV" sz="2800" dirty="0"/>
              <a:t>VSAC «Rīga» </a:t>
            </a:r>
            <a:r>
              <a:rPr lang="lv-LV" sz="2400" dirty="0"/>
              <a:t>direktores vietniece, Pakalpojumu nodrošināšanas nodaļas vadītāja</a:t>
            </a:r>
          </a:p>
        </p:txBody>
      </p:sp>
      <p:graphicFrame>
        <p:nvGraphicFramePr>
          <p:cNvPr id="4" name="Content Placeholder 3">
            <a:extLst>
              <a:ext uri="{FF2B5EF4-FFF2-40B4-BE49-F238E27FC236}">
                <a16:creationId xmlns:a16="http://schemas.microsoft.com/office/drawing/2014/main" id="{E872FDAE-AC21-4A1A-8139-179E3E43E22B}"/>
              </a:ext>
            </a:extLst>
          </p:cNvPr>
          <p:cNvGraphicFramePr>
            <a:graphicFrameLocks/>
          </p:cNvGraphicFramePr>
          <p:nvPr/>
        </p:nvGraphicFramePr>
        <p:xfrm>
          <a:off x="8536900" y="-74950"/>
          <a:ext cx="3582648" cy="1783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961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A34A-1C77-410B-B69F-99887B801E8F}"/>
              </a:ext>
            </a:extLst>
          </p:cNvPr>
          <p:cNvSpPr>
            <a:spLocks noGrp="1"/>
          </p:cNvSpPr>
          <p:nvPr>
            <p:ph type="title"/>
          </p:nvPr>
        </p:nvSpPr>
        <p:spPr/>
        <p:txBody>
          <a:bodyPr/>
          <a:lstStyle/>
          <a:p>
            <a:r>
              <a:rPr lang="lv-LV" dirty="0"/>
              <a:t>Uzraudzība</a:t>
            </a:r>
          </a:p>
        </p:txBody>
      </p:sp>
      <p:sp>
        <p:nvSpPr>
          <p:cNvPr id="3" name="Content Placeholder 2">
            <a:extLst>
              <a:ext uri="{FF2B5EF4-FFF2-40B4-BE49-F238E27FC236}">
                <a16:creationId xmlns:a16="http://schemas.microsoft.com/office/drawing/2014/main" id="{67255DEA-BB37-475B-B1CF-E5B4A898D120}"/>
              </a:ext>
            </a:extLst>
          </p:cNvPr>
          <p:cNvSpPr>
            <a:spLocks noGrp="1"/>
          </p:cNvSpPr>
          <p:nvPr>
            <p:ph idx="1"/>
          </p:nvPr>
        </p:nvSpPr>
        <p:spPr>
          <a:xfrm>
            <a:off x="2205318" y="3101788"/>
            <a:ext cx="9299293" cy="2263516"/>
          </a:xfrm>
        </p:spPr>
        <p:txBody>
          <a:bodyPr/>
          <a:lstStyle/>
          <a:p>
            <a:r>
              <a:rPr lang="lv-LV" altLang="lv-LV" sz="3200" dirty="0"/>
              <a:t>Nepārtrauktā uzraudzība ikdienā</a:t>
            </a:r>
          </a:p>
          <a:p>
            <a:r>
              <a:rPr lang="lv-LV" altLang="lv-LV" sz="3200" dirty="0"/>
              <a:t>Papildu novērtējumi, padziļināta vērtēšana</a:t>
            </a:r>
          </a:p>
          <a:p>
            <a:r>
              <a:rPr lang="lv-LV" altLang="lv-LV" sz="3200" dirty="0"/>
              <a:t>Trūkumu savlaicīga novēršana</a:t>
            </a:r>
          </a:p>
          <a:p>
            <a:endParaRPr lang="lv-LV" dirty="0"/>
          </a:p>
        </p:txBody>
      </p:sp>
      <p:graphicFrame>
        <p:nvGraphicFramePr>
          <p:cNvPr id="4" name="Content Placeholder 3">
            <a:extLst>
              <a:ext uri="{FF2B5EF4-FFF2-40B4-BE49-F238E27FC236}">
                <a16:creationId xmlns:a16="http://schemas.microsoft.com/office/drawing/2014/main" id="{FA3F628A-1EC8-44EB-97DB-5A668F182AFA}"/>
              </a:ext>
            </a:extLst>
          </p:cNvPr>
          <p:cNvGraphicFramePr>
            <a:graphicFrameLocks/>
          </p:cNvGraphicFramePr>
          <p:nvPr>
            <p:extLst>
              <p:ext uri="{D42A27DB-BD31-4B8C-83A1-F6EECF244321}">
                <p14:modId xmlns:p14="http://schemas.microsoft.com/office/powerpoint/2010/main" val="2520160644"/>
              </p:ext>
            </p:extLst>
          </p:nvPr>
        </p:nvGraphicFramePr>
        <p:xfrm>
          <a:off x="8609352" y="0"/>
          <a:ext cx="3582648" cy="2263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7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A34A-1C77-410B-B69F-99887B801E8F}"/>
              </a:ext>
            </a:extLst>
          </p:cNvPr>
          <p:cNvSpPr>
            <a:spLocks noGrp="1"/>
          </p:cNvSpPr>
          <p:nvPr>
            <p:ph type="title"/>
          </p:nvPr>
        </p:nvSpPr>
        <p:spPr/>
        <p:txBody>
          <a:bodyPr/>
          <a:lstStyle/>
          <a:p>
            <a:r>
              <a:rPr lang="lv-LV" dirty="0"/>
              <a:t>Uzraudzības rīki</a:t>
            </a:r>
          </a:p>
        </p:txBody>
      </p:sp>
      <p:graphicFrame>
        <p:nvGraphicFramePr>
          <p:cNvPr id="4" name="Content Placeholder 3">
            <a:extLst>
              <a:ext uri="{FF2B5EF4-FFF2-40B4-BE49-F238E27FC236}">
                <a16:creationId xmlns:a16="http://schemas.microsoft.com/office/drawing/2014/main" id="{FA3F628A-1EC8-44EB-97DB-5A668F182AFA}"/>
              </a:ext>
            </a:extLst>
          </p:cNvPr>
          <p:cNvGraphicFramePr>
            <a:graphicFrameLocks/>
          </p:cNvGraphicFramePr>
          <p:nvPr/>
        </p:nvGraphicFramePr>
        <p:xfrm>
          <a:off x="8609352" y="0"/>
          <a:ext cx="3582648" cy="2263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a:extLst>
              <a:ext uri="{FF2B5EF4-FFF2-40B4-BE49-F238E27FC236}">
                <a16:creationId xmlns:a16="http://schemas.microsoft.com/office/drawing/2014/main" id="{183818F6-B4F3-48A0-875A-3FAC467ABE3E}"/>
              </a:ext>
            </a:extLst>
          </p:cNvPr>
          <p:cNvSpPr>
            <a:spLocks noGrp="1" noChangeArrowheads="1"/>
          </p:cNvSpPr>
          <p:nvPr>
            <p:ph idx="1"/>
          </p:nvPr>
        </p:nvSpPr>
        <p:spPr>
          <a:xfrm>
            <a:off x="2026024" y="1595719"/>
            <a:ext cx="7010400" cy="4966446"/>
          </a:xfrm>
        </p:spPr>
        <p:txBody>
          <a:bodyPr>
            <a:normAutofit/>
          </a:bodyPr>
          <a:lstStyle/>
          <a:p>
            <a:pPr eaLnBrk="1" hangingPunct="1">
              <a:lnSpc>
                <a:spcPct val="90000"/>
              </a:lnSpc>
            </a:pPr>
            <a:r>
              <a:rPr lang="lv-LV" altLang="lv-LV" sz="2800" dirty="0"/>
              <a:t>Elektroniska lēmumu izpildes kontrole</a:t>
            </a:r>
          </a:p>
          <a:p>
            <a:pPr eaLnBrk="1" hangingPunct="1">
              <a:lnSpc>
                <a:spcPct val="90000"/>
              </a:lnSpc>
            </a:pPr>
            <a:r>
              <a:rPr lang="lv-LV" altLang="lv-LV" sz="2800" dirty="0"/>
              <a:t>“4 acu princips”</a:t>
            </a:r>
          </a:p>
          <a:p>
            <a:pPr eaLnBrk="1" hangingPunct="1">
              <a:lnSpc>
                <a:spcPct val="90000"/>
              </a:lnSpc>
            </a:pPr>
            <a:r>
              <a:rPr lang="lv-LV" altLang="lv-LV" sz="2800" dirty="0"/>
              <a:t>Funkciju nošķiršana</a:t>
            </a:r>
          </a:p>
          <a:p>
            <a:pPr eaLnBrk="1" hangingPunct="1">
              <a:lnSpc>
                <a:spcPct val="90000"/>
              </a:lnSpc>
            </a:pPr>
            <a:r>
              <a:rPr lang="lv-LV" altLang="lv-LV" sz="2800" dirty="0"/>
              <a:t>Dokumentu vadības sistēma</a:t>
            </a:r>
          </a:p>
          <a:p>
            <a:pPr eaLnBrk="1" hangingPunct="1">
              <a:lnSpc>
                <a:spcPct val="90000"/>
              </a:lnSpc>
            </a:pPr>
            <a:r>
              <a:rPr lang="lv-LV" altLang="lv-LV" sz="2800" dirty="0"/>
              <a:t>Plāni un atskaites</a:t>
            </a:r>
          </a:p>
          <a:p>
            <a:pPr eaLnBrk="1" hangingPunct="1">
              <a:lnSpc>
                <a:spcPct val="90000"/>
              </a:lnSpc>
            </a:pPr>
            <a:r>
              <a:rPr lang="lv-LV" altLang="lv-LV" sz="2800" dirty="0"/>
              <a:t>Vadītāju sanāksmes</a:t>
            </a:r>
          </a:p>
          <a:p>
            <a:pPr eaLnBrk="1" hangingPunct="1">
              <a:lnSpc>
                <a:spcPct val="90000"/>
              </a:lnSpc>
            </a:pPr>
            <a:r>
              <a:rPr lang="lv-LV" altLang="lv-LV" sz="2800" dirty="0"/>
              <a:t>Darba grupas, komisijas</a:t>
            </a:r>
          </a:p>
          <a:p>
            <a:pPr eaLnBrk="1" hangingPunct="1">
              <a:lnSpc>
                <a:spcPct val="90000"/>
              </a:lnSpc>
            </a:pPr>
            <a:r>
              <a:rPr lang="lv-LV" altLang="lv-LV" sz="2800" dirty="0"/>
              <a:t>Ārējās un iekšējās pārbaudes</a:t>
            </a:r>
          </a:p>
          <a:p>
            <a:pPr eaLnBrk="1" hangingPunct="1">
              <a:lnSpc>
                <a:spcPct val="90000"/>
              </a:lnSpc>
            </a:pPr>
            <a:r>
              <a:rPr lang="lv-LV" altLang="lv-LV" sz="2800" dirty="0"/>
              <a:t>u.c.</a:t>
            </a:r>
          </a:p>
        </p:txBody>
      </p:sp>
    </p:spTree>
    <p:extLst>
      <p:ext uri="{BB962C8B-B14F-4D97-AF65-F5344CB8AC3E}">
        <p14:creationId xmlns:p14="http://schemas.microsoft.com/office/powerpoint/2010/main" val="6167568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A34A-1C77-410B-B69F-99887B801E8F}"/>
              </a:ext>
            </a:extLst>
          </p:cNvPr>
          <p:cNvSpPr>
            <a:spLocks noGrp="1"/>
          </p:cNvSpPr>
          <p:nvPr>
            <p:ph type="title"/>
          </p:nvPr>
        </p:nvSpPr>
        <p:spPr/>
        <p:txBody>
          <a:bodyPr/>
          <a:lstStyle/>
          <a:p>
            <a:r>
              <a:rPr lang="lv-LV" dirty="0"/>
              <a:t>Uzraudzības rīki</a:t>
            </a:r>
          </a:p>
        </p:txBody>
      </p:sp>
      <p:graphicFrame>
        <p:nvGraphicFramePr>
          <p:cNvPr id="4" name="Content Placeholder 3">
            <a:extLst>
              <a:ext uri="{FF2B5EF4-FFF2-40B4-BE49-F238E27FC236}">
                <a16:creationId xmlns:a16="http://schemas.microsoft.com/office/drawing/2014/main" id="{FA3F628A-1EC8-44EB-97DB-5A668F182AFA}"/>
              </a:ext>
            </a:extLst>
          </p:cNvPr>
          <p:cNvGraphicFramePr>
            <a:graphicFrameLocks/>
          </p:cNvGraphicFramePr>
          <p:nvPr>
            <p:extLst>
              <p:ext uri="{D42A27DB-BD31-4B8C-83A1-F6EECF244321}">
                <p14:modId xmlns:p14="http://schemas.microsoft.com/office/powerpoint/2010/main" val="2760314836"/>
              </p:ext>
            </p:extLst>
          </p:nvPr>
        </p:nvGraphicFramePr>
        <p:xfrm>
          <a:off x="8609352" y="152400"/>
          <a:ext cx="3582648" cy="2557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a:extLst>
              <a:ext uri="{FF2B5EF4-FFF2-40B4-BE49-F238E27FC236}">
                <a16:creationId xmlns:a16="http://schemas.microsoft.com/office/drawing/2014/main" id="{2C70F26B-E61B-45C8-B967-ED978860F83F}"/>
              </a:ext>
            </a:extLst>
          </p:cNvPr>
          <p:cNvSpPr>
            <a:spLocks noGrp="1" noChangeArrowheads="1"/>
          </p:cNvSpPr>
          <p:nvPr>
            <p:ph idx="1"/>
          </p:nvPr>
        </p:nvSpPr>
        <p:spPr>
          <a:xfrm>
            <a:off x="1620253" y="1577788"/>
            <a:ext cx="7308594" cy="5127812"/>
          </a:xfrm>
        </p:spPr>
        <p:txBody>
          <a:bodyPr>
            <a:normAutofit fontScale="92500"/>
          </a:bodyPr>
          <a:lstStyle/>
          <a:p>
            <a:pPr eaLnBrk="1" hangingPunct="1"/>
            <a:r>
              <a:rPr lang="lv-LV" altLang="lv-LV" sz="3200" dirty="0"/>
              <a:t>Kvalitātes vadības sistēma</a:t>
            </a:r>
          </a:p>
          <a:p>
            <a:pPr eaLnBrk="1" hangingPunct="1"/>
            <a:r>
              <a:rPr lang="lv-LV" altLang="lv-LV" sz="3200" dirty="0"/>
              <a:t>Produkta/pakalpojuma kvalitātes pārbaude</a:t>
            </a:r>
          </a:p>
          <a:p>
            <a:pPr eaLnBrk="1" hangingPunct="1"/>
            <a:r>
              <a:rPr lang="lv-LV" altLang="lv-LV" sz="3200" dirty="0"/>
              <a:t>Procedūru rokasgrāmatas</a:t>
            </a:r>
          </a:p>
          <a:p>
            <a:pPr eaLnBrk="1" hangingPunct="1"/>
            <a:r>
              <a:rPr lang="lv-LV" altLang="lv-LV" sz="3200" dirty="0"/>
              <a:t>Pašnovērtējums</a:t>
            </a:r>
          </a:p>
          <a:p>
            <a:pPr eaLnBrk="1" hangingPunct="1"/>
            <a:r>
              <a:rPr lang="lv-LV" altLang="lv-LV" sz="3200" dirty="0"/>
              <a:t>Iesniegumu un sūdzību analīze</a:t>
            </a:r>
          </a:p>
          <a:p>
            <a:pPr eaLnBrk="1" hangingPunct="1"/>
            <a:r>
              <a:rPr lang="lv-LV" altLang="lv-LV" sz="3200" dirty="0"/>
              <a:t>Klientu un piederīgo aptauju analīze</a:t>
            </a:r>
          </a:p>
          <a:p>
            <a:pPr eaLnBrk="1" hangingPunct="1"/>
            <a:r>
              <a:rPr lang="lv-LV" altLang="lv-LV" sz="3200" dirty="0"/>
              <a:t>Informācija publiskajā telpā, medijos </a:t>
            </a:r>
          </a:p>
          <a:p>
            <a:pPr eaLnBrk="1" hangingPunct="1"/>
            <a:r>
              <a:rPr lang="lv-LV" altLang="lv-LV" sz="3200" dirty="0"/>
              <a:t>u.c.</a:t>
            </a:r>
            <a:endParaRPr lang="en-US" altLang="lv-LV" sz="3200" dirty="0"/>
          </a:p>
        </p:txBody>
      </p:sp>
    </p:spTree>
    <p:extLst>
      <p:ext uri="{BB962C8B-B14F-4D97-AF65-F5344CB8AC3E}">
        <p14:creationId xmlns:p14="http://schemas.microsoft.com/office/powerpoint/2010/main" val="11643858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Date Placeholder 3">
            <a:extLst>
              <a:ext uri="{FF2B5EF4-FFF2-40B4-BE49-F238E27FC236}">
                <a16:creationId xmlns:a16="http://schemas.microsoft.com/office/drawing/2014/main" id="{B08C035D-3071-4776-8AE2-870555C27736}"/>
              </a:ext>
            </a:extLst>
          </p:cNvPr>
          <p:cNvSpPr>
            <a:spLocks noGrp="1"/>
          </p:cNvSpPr>
          <p:nvPr>
            <p:ph type="dt" sz="quarter" idx="10"/>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lv-LV" altLang="lv-LV"/>
              <a:t>.</a:t>
            </a:r>
          </a:p>
        </p:txBody>
      </p:sp>
      <p:sp>
        <p:nvSpPr>
          <p:cNvPr id="114692" name="Slide Number Placeholder 5">
            <a:extLst>
              <a:ext uri="{FF2B5EF4-FFF2-40B4-BE49-F238E27FC236}">
                <a16:creationId xmlns:a16="http://schemas.microsoft.com/office/drawing/2014/main" id="{84F444BA-BC37-4BE9-93C8-A7A70F5F526E}"/>
              </a:ext>
            </a:extLst>
          </p:cNvPr>
          <p:cNvSpPr>
            <a:spLocks noGrp="1"/>
          </p:cNvSpPr>
          <p:nvPr>
            <p:ph type="sldNum" sz="quarter" idx="12"/>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7FB2B18-935A-4D76-8268-3BAB0D8F3591}" type="slidenum">
              <a:rPr lang="lv-LV" altLang="lv-LV" smtClean="0"/>
              <a:pPr/>
              <a:t>64</a:t>
            </a:fld>
            <a:endParaRPr lang="lv-LV" altLang="lv-LV"/>
          </a:p>
        </p:txBody>
      </p:sp>
      <p:sp>
        <p:nvSpPr>
          <p:cNvPr id="114693" name="Rectangle 2">
            <a:extLst>
              <a:ext uri="{FF2B5EF4-FFF2-40B4-BE49-F238E27FC236}">
                <a16:creationId xmlns:a16="http://schemas.microsoft.com/office/drawing/2014/main" id="{0FF4A3F7-D2F1-4BFE-8194-05A19655E5F2}"/>
              </a:ext>
            </a:extLst>
          </p:cNvPr>
          <p:cNvSpPr>
            <a:spLocks noGrp="1" noChangeArrowheads="1"/>
          </p:cNvSpPr>
          <p:nvPr>
            <p:ph type="title"/>
          </p:nvPr>
        </p:nvSpPr>
        <p:spPr>
          <a:xfrm>
            <a:off x="988906" y="333376"/>
            <a:ext cx="11203094" cy="819531"/>
          </a:xfrm>
        </p:spPr>
        <p:txBody>
          <a:bodyPr>
            <a:normAutofit/>
          </a:bodyPr>
          <a:lstStyle/>
          <a:p>
            <a:pPr marL="609600" indent="-609600">
              <a:lnSpc>
                <a:spcPct val="80000"/>
              </a:lnSpc>
              <a:buClr>
                <a:schemeClr val="tx1"/>
              </a:buClr>
            </a:pPr>
            <a:r>
              <a:rPr lang="lv-LV" altLang="lv-LV" sz="2400" dirty="0">
                <a:solidFill>
                  <a:schemeClr val="tx1"/>
                </a:solidFill>
              </a:rPr>
              <a:t>Kuldīgas novada sociālo pakalpojumu kvalitātes </a:t>
            </a:r>
            <a:r>
              <a:rPr lang="lv-LV" altLang="lv-LV" sz="2400" dirty="0" err="1">
                <a:solidFill>
                  <a:schemeClr val="tx1"/>
                </a:solidFill>
              </a:rPr>
              <a:t>izvērtējums</a:t>
            </a:r>
            <a:r>
              <a:rPr lang="lv-LV" altLang="lv-LV" sz="2400" dirty="0">
                <a:solidFill>
                  <a:schemeClr val="tx1"/>
                </a:solidFill>
              </a:rPr>
              <a:t>. Pārskats. 2011</a:t>
            </a:r>
            <a:endParaRPr lang="en-US" altLang="lv-LV" sz="2400" dirty="0">
              <a:solidFill>
                <a:schemeClr val="tx1"/>
              </a:solidFill>
            </a:endParaRPr>
          </a:p>
        </p:txBody>
      </p:sp>
      <p:sp>
        <p:nvSpPr>
          <p:cNvPr id="114694" name="Rectangle 3">
            <a:extLst>
              <a:ext uri="{FF2B5EF4-FFF2-40B4-BE49-F238E27FC236}">
                <a16:creationId xmlns:a16="http://schemas.microsoft.com/office/drawing/2014/main" id="{DEFA441E-7F2F-4206-9A88-6430D89367E6}"/>
              </a:ext>
            </a:extLst>
          </p:cNvPr>
          <p:cNvSpPr>
            <a:spLocks noGrp="1" noChangeArrowheads="1"/>
          </p:cNvSpPr>
          <p:nvPr>
            <p:ph type="body" idx="1"/>
          </p:nvPr>
        </p:nvSpPr>
        <p:spPr>
          <a:xfrm>
            <a:off x="1652338" y="1556084"/>
            <a:ext cx="9428038" cy="5301917"/>
          </a:xfrm>
        </p:spPr>
        <p:txBody>
          <a:bodyPr>
            <a:normAutofit/>
          </a:bodyPr>
          <a:lstStyle/>
          <a:p>
            <a:pPr marL="609600" indent="-609600">
              <a:lnSpc>
                <a:spcPct val="80000"/>
              </a:lnSpc>
              <a:buClr>
                <a:schemeClr val="tx1"/>
              </a:buClr>
              <a:buSzPct val="85000"/>
              <a:buFont typeface="Wingdings" panose="05000000000000000000" pitchFamily="2" charset="2"/>
              <a:buAutoNum type="arabicPeriod"/>
            </a:pPr>
            <a:r>
              <a:rPr lang="lv-LV" altLang="lv-LV" sz="2400" dirty="0"/>
              <a:t>Pakalpojuma finansēšanas mehānismi</a:t>
            </a:r>
          </a:p>
          <a:p>
            <a:pPr marL="609600" indent="-609600">
              <a:lnSpc>
                <a:spcPct val="80000"/>
              </a:lnSpc>
              <a:buClr>
                <a:schemeClr val="tx1"/>
              </a:buClr>
              <a:buSzPct val="85000"/>
              <a:buFont typeface="Wingdings" panose="05000000000000000000" pitchFamily="2" charset="2"/>
              <a:buAutoNum type="arabicPeriod"/>
            </a:pPr>
            <a:r>
              <a:rPr lang="lv-LV" altLang="lv-LV" sz="2400" dirty="0"/>
              <a:t>Materiāltehniskais nodrošinājums</a:t>
            </a:r>
          </a:p>
          <a:p>
            <a:pPr marL="609600" indent="-609600">
              <a:lnSpc>
                <a:spcPct val="80000"/>
              </a:lnSpc>
              <a:buClr>
                <a:schemeClr val="tx1"/>
              </a:buClr>
              <a:buSzPct val="85000"/>
              <a:buFont typeface="Wingdings" panose="05000000000000000000" pitchFamily="2" charset="2"/>
              <a:buAutoNum type="arabicPeriod"/>
            </a:pPr>
            <a:r>
              <a:rPr lang="lv-LV" altLang="lv-LV" sz="2400" dirty="0"/>
              <a:t>Klientu informētība</a:t>
            </a:r>
          </a:p>
          <a:p>
            <a:pPr marL="609600" indent="-609600">
              <a:lnSpc>
                <a:spcPct val="80000"/>
              </a:lnSpc>
              <a:buClr>
                <a:schemeClr val="tx1"/>
              </a:buClr>
              <a:buSzPct val="85000"/>
              <a:buFont typeface="Wingdings" panose="05000000000000000000" pitchFamily="2" charset="2"/>
              <a:buAutoNum type="arabicPeriod"/>
            </a:pPr>
            <a:r>
              <a:rPr lang="lv-LV" altLang="lv-LV" sz="2400" dirty="0"/>
              <a:t>Klientu apmierinātība</a:t>
            </a:r>
          </a:p>
          <a:p>
            <a:pPr marL="609600" indent="-609600">
              <a:lnSpc>
                <a:spcPct val="80000"/>
              </a:lnSpc>
              <a:buClr>
                <a:schemeClr val="tx1"/>
              </a:buClr>
              <a:buSzPct val="85000"/>
              <a:buFont typeface="Wingdings" panose="05000000000000000000" pitchFamily="2" charset="2"/>
              <a:buAutoNum type="arabicPeriod"/>
            </a:pPr>
            <a:r>
              <a:rPr lang="lv-LV" altLang="lv-LV" sz="2400" dirty="0"/>
              <a:t>Vides pieejamība</a:t>
            </a:r>
          </a:p>
          <a:p>
            <a:pPr marL="609600" indent="-609600">
              <a:lnSpc>
                <a:spcPct val="80000"/>
              </a:lnSpc>
              <a:buClr>
                <a:schemeClr val="tx1"/>
              </a:buClr>
              <a:buSzPct val="85000"/>
              <a:buFont typeface="Wingdings" panose="05000000000000000000" pitchFamily="2" charset="2"/>
              <a:buAutoNum type="arabicPeriod"/>
            </a:pPr>
            <a:r>
              <a:rPr lang="lv-LV" altLang="lv-LV" sz="2400" dirty="0"/>
              <a:t>Konfidencialitāte</a:t>
            </a:r>
          </a:p>
          <a:p>
            <a:pPr marL="609600" indent="-609600">
              <a:lnSpc>
                <a:spcPct val="80000"/>
              </a:lnSpc>
              <a:buClr>
                <a:schemeClr val="tx1"/>
              </a:buClr>
              <a:buSzPct val="85000"/>
              <a:buFont typeface="Wingdings" panose="05000000000000000000" pitchFamily="2" charset="2"/>
              <a:buAutoNum type="arabicPeriod"/>
            </a:pPr>
            <a:r>
              <a:rPr lang="lv-LV" altLang="lv-LV" sz="2400" dirty="0"/>
              <a:t>Ar klientu saistītās informācijas uzglabāšana</a:t>
            </a:r>
          </a:p>
          <a:p>
            <a:pPr marL="609600" indent="-609600">
              <a:lnSpc>
                <a:spcPct val="80000"/>
              </a:lnSpc>
              <a:buClr>
                <a:schemeClr val="tx1"/>
              </a:buClr>
              <a:buSzPct val="85000"/>
              <a:buFont typeface="Wingdings" panose="05000000000000000000" pitchFamily="2" charset="2"/>
              <a:buAutoNum type="arabicPeriod"/>
            </a:pPr>
            <a:r>
              <a:rPr lang="lv-LV" altLang="lv-LV" sz="2400" dirty="0"/>
              <a:t>Informācijas/dokumentu aprite</a:t>
            </a:r>
          </a:p>
          <a:p>
            <a:pPr marL="609600" indent="-609600">
              <a:lnSpc>
                <a:spcPct val="80000"/>
              </a:lnSpc>
              <a:buClr>
                <a:schemeClr val="tx1"/>
              </a:buClr>
              <a:buSzPct val="85000"/>
              <a:buFont typeface="Wingdings" panose="05000000000000000000" pitchFamily="2" charset="2"/>
              <a:buAutoNum type="arabicPeriod"/>
            </a:pPr>
            <a:r>
              <a:rPr lang="lv-LV" altLang="lv-LV" sz="2400" dirty="0"/>
              <a:t>Sadarbība</a:t>
            </a:r>
          </a:p>
          <a:p>
            <a:pPr marL="609600" indent="-609600">
              <a:lnSpc>
                <a:spcPct val="80000"/>
              </a:lnSpc>
              <a:buClr>
                <a:schemeClr val="tx1"/>
              </a:buClr>
              <a:buSzPct val="85000"/>
              <a:buFont typeface="Wingdings" panose="05000000000000000000" pitchFamily="2" charset="2"/>
              <a:buAutoNum type="arabicPeriod"/>
            </a:pPr>
            <a:r>
              <a:rPr lang="lv-LV" altLang="lv-LV" sz="2400" dirty="0"/>
              <a:t>Metodika</a:t>
            </a:r>
          </a:p>
          <a:p>
            <a:pPr marL="609600" indent="-609600">
              <a:lnSpc>
                <a:spcPct val="80000"/>
              </a:lnSpc>
              <a:buClr>
                <a:schemeClr val="tx1"/>
              </a:buClr>
              <a:buSzPct val="85000"/>
              <a:buFont typeface="Wingdings" panose="05000000000000000000" pitchFamily="2" charset="2"/>
              <a:buAutoNum type="arabicPeriod"/>
            </a:pPr>
            <a:r>
              <a:rPr lang="lv-LV" altLang="lv-LV" sz="2400" dirty="0"/>
              <a:t>Profesionalitāte</a:t>
            </a:r>
          </a:p>
          <a:p>
            <a:pPr marL="609600" indent="-609600" algn="r">
              <a:lnSpc>
                <a:spcPct val="80000"/>
              </a:lnSpc>
              <a:buClr>
                <a:schemeClr val="tx1"/>
              </a:buClr>
              <a:buNone/>
            </a:pPr>
            <a:endParaRPr lang="en-US" altLang="lv-LV" sz="2000" dirty="0">
              <a:solidFill>
                <a:srgbClr val="800000"/>
              </a:solidFill>
            </a:endParaRPr>
          </a:p>
        </p:txBody>
      </p:sp>
      <p:sp>
        <p:nvSpPr>
          <p:cNvPr id="8" name="Rectangle 2">
            <a:extLst>
              <a:ext uri="{FF2B5EF4-FFF2-40B4-BE49-F238E27FC236}">
                <a16:creationId xmlns:a16="http://schemas.microsoft.com/office/drawing/2014/main" id="{6E5342E8-7626-4EA4-A4A9-1514DF0DDCCC}"/>
              </a:ext>
            </a:extLst>
          </p:cNvPr>
          <p:cNvSpPr txBox="1">
            <a:spLocks noChangeArrowheads="1"/>
          </p:cNvSpPr>
          <p:nvPr/>
        </p:nvSpPr>
        <p:spPr>
          <a:xfrm>
            <a:off x="1311579" y="1058642"/>
            <a:ext cx="11887199" cy="77768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nSpc>
                <a:spcPct val="80000"/>
              </a:lnSpc>
              <a:buClr>
                <a:schemeClr val="tx1"/>
              </a:buClr>
            </a:pPr>
            <a:r>
              <a:rPr lang="lv-LV" altLang="lv-LV" sz="3200" b="1" dirty="0"/>
              <a:t>Ieteikumi jautājumiem, uzraugot pakalpojuma kvalitāti</a:t>
            </a:r>
            <a:endParaRPr lang="en-US" altLang="lv-LV" sz="3200"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3DD59-D972-42BF-BC60-FFB7734C2D30}"/>
              </a:ext>
            </a:extLst>
          </p:cNvPr>
          <p:cNvSpPr>
            <a:spLocks noGrp="1"/>
          </p:cNvSpPr>
          <p:nvPr>
            <p:ph type="title"/>
          </p:nvPr>
        </p:nvSpPr>
        <p:spPr>
          <a:xfrm>
            <a:off x="1813437" y="306334"/>
            <a:ext cx="5447975" cy="643926"/>
          </a:xfrm>
        </p:spPr>
        <p:txBody>
          <a:bodyPr>
            <a:normAutofit fontScale="90000"/>
          </a:bodyPr>
          <a:lstStyle/>
          <a:p>
            <a:r>
              <a:rPr lang="lv-LV" dirty="0"/>
              <a:t>Informācija un saziņa</a:t>
            </a:r>
            <a:br>
              <a:rPr lang="lv-LV" dirty="0"/>
            </a:br>
            <a:endParaRPr lang="lv-LV" dirty="0"/>
          </a:p>
        </p:txBody>
      </p:sp>
      <p:sp>
        <p:nvSpPr>
          <p:cNvPr id="3" name="Content Placeholder 2">
            <a:extLst>
              <a:ext uri="{FF2B5EF4-FFF2-40B4-BE49-F238E27FC236}">
                <a16:creationId xmlns:a16="http://schemas.microsoft.com/office/drawing/2014/main" id="{4F392807-41D2-4578-944D-745BFB9B35A7}"/>
              </a:ext>
            </a:extLst>
          </p:cNvPr>
          <p:cNvSpPr>
            <a:spLocks noGrp="1"/>
          </p:cNvSpPr>
          <p:nvPr>
            <p:ph idx="1"/>
          </p:nvPr>
        </p:nvSpPr>
        <p:spPr>
          <a:xfrm>
            <a:off x="1032051" y="1960106"/>
            <a:ext cx="11504612" cy="4897894"/>
          </a:xfrm>
        </p:spPr>
        <p:txBody>
          <a:bodyPr>
            <a:normAutofit/>
          </a:bodyPr>
          <a:lstStyle/>
          <a:p>
            <a:r>
              <a:rPr lang="lv-LV" sz="2400" dirty="0">
                <a:solidFill>
                  <a:schemeClr val="tx1"/>
                </a:solidFill>
              </a:rPr>
              <a:t>Izvēlēties mazo grupu (5-6 dalībnieki) </a:t>
            </a:r>
          </a:p>
          <a:p>
            <a:r>
              <a:rPr lang="lv-LV" sz="2400" dirty="0">
                <a:solidFill>
                  <a:schemeClr val="tx1"/>
                </a:solidFill>
              </a:rPr>
              <a:t>Iepazīšanās – vārds, iestāde, amats, atziņa no profesionālās pieredzes</a:t>
            </a:r>
          </a:p>
          <a:p>
            <a:r>
              <a:rPr lang="lv-LV" sz="2400" dirty="0">
                <a:solidFill>
                  <a:schemeClr val="tx1"/>
                </a:solidFill>
              </a:rPr>
              <a:t>Pārrunāt dažādus riskus. Vienoties un fiksēt vismaz 2-3 tos riskus, kuru iestāšanās varbūtība vai ietekme vērtējamas kā «Augsta/Ļoti augsta»</a:t>
            </a:r>
          </a:p>
          <a:p>
            <a:r>
              <a:rPr lang="lv-LV" sz="2400" dirty="0">
                <a:solidFill>
                  <a:schemeClr val="tx1"/>
                </a:solidFill>
              </a:rPr>
              <a:t>Apmainīties ar pieredzi, kā dažādi SPS šos svarīgākos riskus mazina, ierobežo</a:t>
            </a:r>
          </a:p>
          <a:p>
            <a:r>
              <a:rPr lang="lv-LV" sz="2400" dirty="0">
                <a:solidFill>
                  <a:schemeClr val="tx1"/>
                </a:solidFill>
              </a:rPr>
              <a:t>Fiksēt pārrunāto SALASĀMĀ ROKRAKSTĀ risku novērtējumu tabulā (Risks-Varbūtība-Sekas-Novērtējums-Rīcība)</a:t>
            </a:r>
          </a:p>
          <a:p>
            <a:r>
              <a:rPr lang="lv-LV" sz="2400" dirty="0">
                <a:solidFill>
                  <a:schemeClr val="tx1"/>
                </a:solidFill>
              </a:rPr>
              <a:t>Izlikt darba rezultātu pie sienas, lai citas grupas var iepazīties</a:t>
            </a:r>
          </a:p>
        </p:txBody>
      </p:sp>
      <p:graphicFrame>
        <p:nvGraphicFramePr>
          <p:cNvPr id="4" name="Content Placeholder 3">
            <a:extLst>
              <a:ext uri="{FF2B5EF4-FFF2-40B4-BE49-F238E27FC236}">
                <a16:creationId xmlns:a16="http://schemas.microsoft.com/office/drawing/2014/main" id="{D83793BD-7957-4D8A-B384-EB64741BBBBF}"/>
              </a:ext>
            </a:extLst>
          </p:cNvPr>
          <p:cNvGraphicFramePr>
            <a:graphicFrameLocks/>
          </p:cNvGraphicFramePr>
          <p:nvPr>
            <p:extLst>
              <p:ext uri="{D42A27DB-BD31-4B8C-83A1-F6EECF244321}">
                <p14:modId xmlns:p14="http://schemas.microsoft.com/office/powerpoint/2010/main" val="863456373"/>
              </p:ext>
            </p:extLst>
          </p:nvPr>
        </p:nvGraphicFramePr>
        <p:xfrm>
          <a:off x="8139320" y="-19844"/>
          <a:ext cx="3365292" cy="19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Left-Right 7">
            <a:extLst>
              <a:ext uri="{FF2B5EF4-FFF2-40B4-BE49-F238E27FC236}">
                <a16:creationId xmlns:a16="http://schemas.microsoft.com/office/drawing/2014/main" id="{D3E79785-A6D5-4FF3-B717-C538CA78B20A}"/>
              </a:ext>
            </a:extLst>
          </p:cNvPr>
          <p:cNvSpPr/>
          <p:nvPr/>
        </p:nvSpPr>
        <p:spPr>
          <a:xfrm rot="18636329">
            <a:off x="7020885" y="453719"/>
            <a:ext cx="2639065" cy="986118"/>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tx1"/>
                </a:solidFill>
              </a:rPr>
              <a:t>Informācija</a:t>
            </a:r>
          </a:p>
        </p:txBody>
      </p:sp>
      <p:sp>
        <p:nvSpPr>
          <p:cNvPr id="9" name="Arrow: Left-Right 8">
            <a:extLst>
              <a:ext uri="{FF2B5EF4-FFF2-40B4-BE49-F238E27FC236}">
                <a16:creationId xmlns:a16="http://schemas.microsoft.com/office/drawing/2014/main" id="{B445DD1E-2EA9-421A-B3A0-E289C7430F32}"/>
              </a:ext>
            </a:extLst>
          </p:cNvPr>
          <p:cNvSpPr/>
          <p:nvPr/>
        </p:nvSpPr>
        <p:spPr>
          <a:xfrm rot="3148546">
            <a:off x="9964099" y="436802"/>
            <a:ext cx="2714691" cy="979613"/>
          </a:xfrm>
          <a:prstGeom prst="leftRightArrow">
            <a:avLst>
              <a:gd name="adj1" fmla="val 50000"/>
              <a:gd name="adj2" fmla="val 6090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tx1"/>
                </a:solidFill>
              </a:rPr>
              <a:t>un saziņa</a:t>
            </a:r>
          </a:p>
        </p:txBody>
      </p:sp>
    </p:spTree>
    <p:extLst>
      <p:ext uri="{BB962C8B-B14F-4D97-AF65-F5344CB8AC3E}">
        <p14:creationId xmlns:p14="http://schemas.microsoft.com/office/powerpoint/2010/main" val="412304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6CAA-A0DB-4B0C-8126-3147210C93BB}"/>
              </a:ext>
            </a:extLst>
          </p:cNvPr>
          <p:cNvSpPr>
            <a:spLocks noGrp="1"/>
          </p:cNvSpPr>
          <p:nvPr>
            <p:ph type="title"/>
          </p:nvPr>
        </p:nvSpPr>
        <p:spPr>
          <a:xfrm>
            <a:off x="2479041" y="2153920"/>
            <a:ext cx="9025572" cy="1076960"/>
          </a:xfrm>
        </p:spPr>
        <p:txBody>
          <a:bodyPr>
            <a:normAutofit/>
          </a:bodyPr>
          <a:lstStyle/>
          <a:p>
            <a:r>
              <a:rPr lang="lv-LV" sz="4400" b="1" dirty="0"/>
              <a:t>Sociālā rehabilitācija institūcijā</a:t>
            </a:r>
          </a:p>
        </p:txBody>
      </p:sp>
      <p:sp>
        <p:nvSpPr>
          <p:cNvPr id="3" name="Content Placeholder 2">
            <a:extLst>
              <a:ext uri="{FF2B5EF4-FFF2-40B4-BE49-F238E27FC236}">
                <a16:creationId xmlns:a16="http://schemas.microsoft.com/office/drawing/2014/main" id="{AE05FC29-D5A0-4CAA-B145-3AFEE8D8C8C0}"/>
              </a:ext>
            </a:extLst>
          </p:cNvPr>
          <p:cNvSpPr>
            <a:spLocks noGrp="1"/>
          </p:cNvSpPr>
          <p:nvPr>
            <p:ph idx="1"/>
          </p:nvPr>
        </p:nvSpPr>
        <p:spPr>
          <a:xfrm>
            <a:off x="5059680" y="4145280"/>
            <a:ext cx="6444932" cy="1765942"/>
          </a:xfrm>
        </p:spPr>
        <p:txBody>
          <a:bodyPr/>
          <a:lstStyle/>
          <a:p>
            <a:pPr marL="0" indent="0">
              <a:buNone/>
            </a:pPr>
            <a:r>
              <a:rPr lang="lv-LV" sz="3200" dirty="0"/>
              <a:t>Solvita </a:t>
            </a:r>
            <a:r>
              <a:rPr lang="lv-LV" sz="3200" dirty="0" err="1"/>
              <a:t>Rudoviča</a:t>
            </a:r>
            <a:endParaRPr lang="lv-LV" sz="3200" dirty="0"/>
          </a:p>
          <a:p>
            <a:pPr marL="0" indent="0">
              <a:buNone/>
            </a:pPr>
            <a:r>
              <a:rPr lang="lv-LV" sz="3200" dirty="0"/>
              <a:t>RSAC «Mežciems» direktore</a:t>
            </a:r>
          </a:p>
          <a:p>
            <a:endParaRPr lang="lv-LV" dirty="0"/>
          </a:p>
        </p:txBody>
      </p:sp>
    </p:spTree>
    <p:extLst>
      <p:ext uri="{BB962C8B-B14F-4D97-AF65-F5344CB8AC3E}">
        <p14:creationId xmlns:p14="http://schemas.microsoft.com/office/powerpoint/2010/main" val="16365724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6CAA-A0DB-4B0C-8126-3147210C93BB}"/>
              </a:ext>
            </a:extLst>
          </p:cNvPr>
          <p:cNvSpPr>
            <a:spLocks noGrp="1"/>
          </p:cNvSpPr>
          <p:nvPr>
            <p:ph type="title"/>
          </p:nvPr>
        </p:nvSpPr>
        <p:spPr>
          <a:xfrm>
            <a:off x="2479041" y="2153920"/>
            <a:ext cx="9025572" cy="1076960"/>
          </a:xfrm>
        </p:spPr>
        <p:txBody>
          <a:bodyPr>
            <a:normAutofit/>
          </a:bodyPr>
          <a:lstStyle/>
          <a:p>
            <a:r>
              <a:rPr lang="lv-LV" sz="4400" b="1" dirty="0"/>
              <a:t>Klientu aktivitātes ikdienā</a:t>
            </a:r>
          </a:p>
        </p:txBody>
      </p:sp>
      <p:sp>
        <p:nvSpPr>
          <p:cNvPr id="3" name="Content Placeholder 2">
            <a:extLst>
              <a:ext uri="{FF2B5EF4-FFF2-40B4-BE49-F238E27FC236}">
                <a16:creationId xmlns:a16="http://schemas.microsoft.com/office/drawing/2014/main" id="{AE05FC29-D5A0-4CAA-B145-3AFEE8D8C8C0}"/>
              </a:ext>
            </a:extLst>
          </p:cNvPr>
          <p:cNvSpPr>
            <a:spLocks noGrp="1"/>
          </p:cNvSpPr>
          <p:nvPr>
            <p:ph idx="1"/>
          </p:nvPr>
        </p:nvSpPr>
        <p:spPr>
          <a:xfrm>
            <a:off x="4052047" y="4145280"/>
            <a:ext cx="7452565" cy="1765942"/>
          </a:xfrm>
        </p:spPr>
        <p:txBody>
          <a:bodyPr/>
          <a:lstStyle/>
          <a:p>
            <a:pPr marL="0" indent="0">
              <a:buNone/>
            </a:pPr>
            <a:r>
              <a:rPr lang="lv-LV" sz="3200" dirty="0"/>
              <a:t>Irita </a:t>
            </a:r>
            <a:r>
              <a:rPr lang="lv-LV" sz="3200" dirty="0" err="1"/>
              <a:t>Neripa</a:t>
            </a:r>
            <a:endParaRPr lang="lv-LV" sz="3200" dirty="0"/>
          </a:p>
          <a:p>
            <a:pPr marL="0" indent="0">
              <a:buNone/>
            </a:pPr>
            <a:r>
              <a:rPr lang="lv-LV" sz="3200" dirty="0"/>
              <a:t>Rekreācijas centra «Vīķi» vadītāja </a:t>
            </a:r>
          </a:p>
          <a:p>
            <a:endParaRPr lang="lv-LV" dirty="0"/>
          </a:p>
        </p:txBody>
      </p:sp>
    </p:spTree>
    <p:extLst>
      <p:ext uri="{BB962C8B-B14F-4D97-AF65-F5344CB8AC3E}">
        <p14:creationId xmlns:p14="http://schemas.microsoft.com/office/powerpoint/2010/main" val="685654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3DD59-D972-42BF-BC60-FFB7734C2D30}"/>
              </a:ext>
            </a:extLst>
          </p:cNvPr>
          <p:cNvSpPr>
            <a:spLocks noGrp="1"/>
          </p:cNvSpPr>
          <p:nvPr>
            <p:ph type="title"/>
          </p:nvPr>
        </p:nvSpPr>
        <p:spPr>
          <a:xfrm>
            <a:off x="2277034" y="2388500"/>
            <a:ext cx="7829191" cy="1040500"/>
          </a:xfrm>
        </p:spPr>
        <p:txBody>
          <a:bodyPr>
            <a:normAutofit fontScale="90000"/>
          </a:bodyPr>
          <a:lstStyle/>
          <a:p>
            <a:pPr algn="ctr"/>
            <a:r>
              <a:rPr lang="lv-LV" b="1" dirty="0"/>
              <a:t>Informācija un saziņa kā resurss</a:t>
            </a:r>
            <a:br>
              <a:rPr lang="lv-LV" dirty="0"/>
            </a:br>
            <a:endParaRPr lang="lv-LV" dirty="0"/>
          </a:p>
        </p:txBody>
      </p:sp>
      <p:graphicFrame>
        <p:nvGraphicFramePr>
          <p:cNvPr id="4" name="Content Placeholder 3">
            <a:extLst>
              <a:ext uri="{FF2B5EF4-FFF2-40B4-BE49-F238E27FC236}">
                <a16:creationId xmlns:a16="http://schemas.microsoft.com/office/drawing/2014/main" id="{D83793BD-7957-4D8A-B384-EB64741BBBBF}"/>
              </a:ext>
            </a:extLst>
          </p:cNvPr>
          <p:cNvGraphicFramePr>
            <a:graphicFrameLocks/>
          </p:cNvGraphicFramePr>
          <p:nvPr/>
        </p:nvGraphicFramePr>
        <p:xfrm>
          <a:off x="8139320" y="-19844"/>
          <a:ext cx="3365292" cy="19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Left-Right 7">
            <a:extLst>
              <a:ext uri="{FF2B5EF4-FFF2-40B4-BE49-F238E27FC236}">
                <a16:creationId xmlns:a16="http://schemas.microsoft.com/office/drawing/2014/main" id="{D3E79785-A6D5-4FF3-B717-C538CA78B20A}"/>
              </a:ext>
            </a:extLst>
          </p:cNvPr>
          <p:cNvSpPr/>
          <p:nvPr/>
        </p:nvSpPr>
        <p:spPr>
          <a:xfrm rot="18636329">
            <a:off x="7020885" y="453719"/>
            <a:ext cx="2639065" cy="986118"/>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tx1"/>
                </a:solidFill>
              </a:rPr>
              <a:t>Informācija</a:t>
            </a:r>
          </a:p>
        </p:txBody>
      </p:sp>
      <p:sp>
        <p:nvSpPr>
          <p:cNvPr id="9" name="Arrow: Left-Right 8">
            <a:extLst>
              <a:ext uri="{FF2B5EF4-FFF2-40B4-BE49-F238E27FC236}">
                <a16:creationId xmlns:a16="http://schemas.microsoft.com/office/drawing/2014/main" id="{B445DD1E-2EA9-421A-B3A0-E289C7430F32}"/>
              </a:ext>
            </a:extLst>
          </p:cNvPr>
          <p:cNvSpPr/>
          <p:nvPr/>
        </p:nvSpPr>
        <p:spPr>
          <a:xfrm rot="3148546">
            <a:off x="9964099" y="436802"/>
            <a:ext cx="2714691" cy="979613"/>
          </a:xfrm>
          <a:prstGeom prst="leftRightArrow">
            <a:avLst>
              <a:gd name="adj1" fmla="val 50000"/>
              <a:gd name="adj2" fmla="val 6090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tx1"/>
                </a:solidFill>
              </a:rPr>
              <a:t>un saziņa</a:t>
            </a:r>
          </a:p>
        </p:txBody>
      </p:sp>
      <p:sp>
        <p:nvSpPr>
          <p:cNvPr id="7" name="Content Placeholder 2">
            <a:extLst>
              <a:ext uri="{FF2B5EF4-FFF2-40B4-BE49-F238E27FC236}">
                <a16:creationId xmlns:a16="http://schemas.microsoft.com/office/drawing/2014/main" id="{1C064C66-DCBC-41A0-9306-FA894E137EE4}"/>
              </a:ext>
            </a:extLst>
          </p:cNvPr>
          <p:cNvSpPr>
            <a:spLocks noGrp="1"/>
          </p:cNvSpPr>
          <p:nvPr>
            <p:ph idx="1"/>
          </p:nvPr>
        </p:nvSpPr>
        <p:spPr>
          <a:xfrm>
            <a:off x="3119438" y="4338638"/>
            <a:ext cx="8718550" cy="1724025"/>
          </a:xfrm>
        </p:spPr>
        <p:txBody>
          <a:bodyPr/>
          <a:lstStyle/>
          <a:p>
            <a:pPr marL="0" indent="0">
              <a:buNone/>
            </a:pPr>
            <a:r>
              <a:rPr lang="lv-LV" sz="3200" dirty="0"/>
              <a:t>Solvita </a:t>
            </a:r>
            <a:r>
              <a:rPr lang="lv-LV" sz="3200" dirty="0" err="1"/>
              <a:t>Rudoviča</a:t>
            </a:r>
            <a:endParaRPr lang="lv-LV" sz="3200" dirty="0"/>
          </a:p>
          <a:p>
            <a:pPr marL="0" indent="0">
              <a:buNone/>
            </a:pPr>
            <a:r>
              <a:rPr lang="lv-LV" sz="3200" dirty="0"/>
              <a:t>RSAC «Mežciems» direktore</a:t>
            </a:r>
          </a:p>
          <a:p>
            <a:endParaRPr lang="lv-LV" dirty="0"/>
          </a:p>
        </p:txBody>
      </p:sp>
    </p:spTree>
    <p:extLst>
      <p:ext uri="{BB962C8B-B14F-4D97-AF65-F5344CB8AC3E}">
        <p14:creationId xmlns:p14="http://schemas.microsoft.com/office/powerpoint/2010/main" val="41448504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AF1FA-70A7-4D2C-9069-CF60770DB778}"/>
              </a:ext>
            </a:extLst>
          </p:cNvPr>
          <p:cNvSpPr>
            <a:spLocks noGrp="1"/>
          </p:cNvSpPr>
          <p:nvPr>
            <p:ph type="title"/>
          </p:nvPr>
        </p:nvSpPr>
        <p:spPr>
          <a:xfrm>
            <a:off x="2592925" y="624110"/>
            <a:ext cx="8911687" cy="696690"/>
          </a:xfrm>
        </p:spPr>
        <p:txBody>
          <a:bodyPr/>
          <a:lstStyle/>
          <a:p>
            <a:r>
              <a:rPr lang="lv-LV" dirty="0"/>
              <a:t>Sadarbības partneri</a:t>
            </a:r>
          </a:p>
        </p:txBody>
      </p:sp>
      <p:sp>
        <p:nvSpPr>
          <p:cNvPr id="3" name="Content Placeholder 2">
            <a:extLst>
              <a:ext uri="{FF2B5EF4-FFF2-40B4-BE49-F238E27FC236}">
                <a16:creationId xmlns:a16="http://schemas.microsoft.com/office/drawing/2014/main" id="{DF83F5DE-8426-4EDC-A874-B13044D4464D}"/>
              </a:ext>
            </a:extLst>
          </p:cNvPr>
          <p:cNvSpPr>
            <a:spLocks noGrp="1"/>
          </p:cNvSpPr>
          <p:nvPr>
            <p:ph idx="1"/>
          </p:nvPr>
        </p:nvSpPr>
        <p:spPr>
          <a:xfrm>
            <a:off x="2413000" y="1498600"/>
            <a:ext cx="6756400" cy="4864100"/>
          </a:xfrm>
        </p:spPr>
        <p:txBody>
          <a:bodyPr/>
          <a:lstStyle/>
          <a:p>
            <a:r>
              <a:rPr lang="lv-LV" dirty="0"/>
              <a:t>Pašvaldība</a:t>
            </a:r>
          </a:p>
          <a:p>
            <a:r>
              <a:rPr lang="lv-LV" dirty="0"/>
              <a:t>Profesionālās organizācijas (asociācijas, apvienības)</a:t>
            </a:r>
          </a:p>
          <a:p>
            <a:r>
              <a:rPr lang="lv-LV" dirty="0"/>
              <a:t>Mācību iestādes (apmācības, prakšu vietas, studenti)</a:t>
            </a:r>
          </a:p>
          <a:p>
            <a:r>
              <a:rPr lang="lv-LV" dirty="0"/>
              <a:t>Nevalstiskās organizācijas (nodibinājumi, biedrības)</a:t>
            </a:r>
          </a:p>
          <a:p>
            <a:r>
              <a:rPr lang="lv-LV" dirty="0"/>
              <a:t>Sociālie uzņēmumi</a:t>
            </a:r>
          </a:p>
          <a:p>
            <a:r>
              <a:rPr lang="lv-LV" dirty="0"/>
              <a:t>Sponsori (caur biedrību NSUS)</a:t>
            </a:r>
          </a:p>
          <a:p>
            <a:r>
              <a:rPr lang="lv-LV" dirty="0"/>
              <a:t>Kolēģi institūcijā, ārpus institūcijas</a:t>
            </a:r>
          </a:p>
          <a:p>
            <a:r>
              <a:rPr lang="lv-LV" dirty="0"/>
              <a:t>Brīvprātīgie</a:t>
            </a:r>
          </a:p>
          <a:p>
            <a:r>
              <a:rPr lang="lv-LV" dirty="0"/>
              <a:t>Zināšanas kā resurss (semināri, kursi, mūžizglītība)</a:t>
            </a:r>
          </a:p>
          <a:p>
            <a:r>
              <a:rPr lang="lv-LV" dirty="0"/>
              <a:t>Masu mediji</a:t>
            </a:r>
          </a:p>
          <a:p>
            <a:r>
              <a:rPr lang="lv-LV" dirty="0"/>
              <a:t>U.c.</a:t>
            </a:r>
          </a:p>
          <a:p>
            <a:endParaRPr lang="lv-LV" dirty="0"/>
          </a:p>
          <a:p>
            <a:endParaRPr lang="lv-LV" dirty="0"/>
          </a:p>
          <a:p>
            <a:endParaRPr lang="lv-LV" dirty="0"/>
          </a:p>
          <a:p>
            <a:endParaRPr lang="lv-LV" dirty="0"/>
          </a:p>
          <a:p>
            <a:endParaRPr lang="lv-LV" dirty="0"/>
          </a:p>
          <a:p>
            <a:endParaRPr lang="lv-LV" dirty="0"/>
          </a:p>
        </p:txBody>
      </p:sp>
    </p:spTree>
    <p:extLst>
      <p:ext uri="{BB962C8B-B14F-4D97-AF65-F5344CB8AC3E}">
        <p14:creationId xmlns:p14="http://schemas.microsoft.com/office/powerpoint/2010/main" val="20555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CB99-EB49-4EE2-8B7C-5AD7D6603A13}"/>
              </a:ext>
            </a:extLst>
          </p:cNvPr>
          <p:cNvSpPr>
            <a:spLocks noGrp="1"/>
          </p:cNvSpPr>
          <p:nvPr>
            <p:ph type="title"/>
          </p:nvPr>
        </p:nvSpPr>
        <p:spPr>
          <a:xfrm>
            <a:off x="6715592" y="127107"/>
            <a:ext cx="5476407" cy="667372"/>
          </a:xfrm>
        </p:spPr>
        <p:txBody>
          <a:bodyPr/>
          <a:lstStyle/>
          <a:p>
            <a:r>
              <a:rPr lang="lv-LV" altLang="lv-LV" dirty="0"/>
              <a:t>Mans CV  Privātā daļa</a:t>
            </a:r>
            <a:endParaRPr lang="lv-LV" dirty="0"/>
          </a:p>
        </p:txBody>
      </p:sp>
      <p:pic>
        <p:nvPicPr>
          <p:cNvPr id="5" name="Content Placeholder 4">
            <a:extLst>
              <a:ext uri="{FF2B5EF4-FFF2-40B4-BE49-F238E27FC236}">
                <a16:creationId xmlns:a16="http://schemas.microsoft.com/office/drawing/2014/main" id="{23FF60E0-2468-4E69-9B7B-97390C34A5EF}"/>
              </a:ext>
            </a:extLst>
          </p:cNvPr>
          <p:cNvPicPr>
            <a:picLocks noGrp="1" noChangeAspect="1"/>
          </p:cNvPicPr>
          <p:nvPr>
            <p:ph idx="1"/>
          </p:nvPr>
        </p:nvPicPr>
        <p:blipFill>
          <a:blip r:embed="rId2"/>
          <a:stretch>
            <a:fillRect/>
          </a:stretch>
        </p:blipFill>
        <p:spPr>
          <a:xfrm>
            <a:off x="6715592" y="2769433"/>
            <a:ext cx="5446426" cy="4084820"/>
          </a:xfrm>
          <a:prstGeom prst="rect">
            <a:avLst/>
          </a:prstGeom>
        </p:spPr>
      </p:pic>
      <p:pic>
        <p:nvPicPr>
          <p:cNvPr id="4" name="Picture 3">
            <a:extLst>
              <a:ext uri="{FF2B5EF4-FFF2-40B4-BE49-F238E27FC236}">
                <a16:creationId xmlns:a16="http://schemas.microsoft.com/office/drawing/2014/main" id="{EFAD4314-B323-4A02-A092-3B038FA95638}"/>
              </a:ext>
            </a:extLst>
          </p:cNvPr>
          <p:cNvPicPr>
            <a:picLocks noChangeAspect="1"/>
          </p:cNvPicPr>
          <p:nvPr/>
        </p:nvPicPr>
        <p:blipFill>
          <a:blip r:embed="rId3"/>
          <a:stretch>
            <a:fillRect/>
          </a:stretch>
        </p:blipFill>
        <p:spPr>
          <a:xfrm>
            <a:off x="519659" y="127107"/>
            <a:ext cx="5803292" cy="4359759"/>
          </a:xfrm>
          <a:prstGeom prst="rect">
            <a:avLst/>
          </a:prstGeom>
        </p:spPr>
      </p:pic>
      <p:sp>
        <p:nvSpPr>
          <p:cNvPr id="6" name="Rectangle 5">
            <a:extLst>
              <a:ext uri="{FF2B5EF4-FFF2-40B4-BE49-F238E27FC236}">
                <a16:creationId xmlns:a16="http://schemas.microsoft.com/office/drawing/2014/main" id="{C29DDDD5-9DB6-40EA-A5CA-E1311D74D841}"/>
              </a:ext>
            </a:extLst>
          </p:cNvPr>
          <p:cNvSpPr/>
          <p:nvPr/>
        </p:nvSpPr>
        <p:spPr>
          <a:xfrm>
            <a:off x="1484025" y="4811843"/>
            <a:ext cx="4838926" cy="1815882"/>
          </a:xfrm>
          <a:prstGeom prst="rect">
            <a:avLst/>
          </a:prstGeom>
        </p:spPr>
        <p:txBody>
          <a:bodyPr wrap="square">
            <a:spAutoFit/>
          </a:bodyPr>
          <a:lstStyle/>
          <a:p>
            <a:pPr marL="342900" indent="-342900">
              <a:buFont typeface="Wingdings" panose="05000000000000000000" pitchFamily="2" charset="2"/>
              <a:buChar char="q"/>
            </a:pPr>
            <a:r>
              <a:rPr lang="lv-LV" altLang="lv-LV" sz="2800" dirty="0">
                <a:latin typeface="Times New Roman" panose="02020603050405020304" pitchFamily="18" charset="0"/>
              </a:rPr>
              <a:t>Kustība, stabilitāte un izturība =   </a:t>
            </a:r>
            <a:r>
              <a:rPr lang="lv-LV" altLang="lv-LV" sz="2800" dirty="0" err="1">
                <a:latin typeface="Times New Roman" panose="02020603050405020304" pitchFamily="18" charset="0"/>
              </a:rPr>
              <a:t>velo+camino</a:t>
            </a:r>
            <a:endParaRPr lang="lv-LV" altLang="lv-LV" sz="2800" dirty="0">
              <a:latin typeface="Times New Roman" panose="02020603050405020304" pitchFamily="18" charset="0"/>
            </a:endParaRPr>
          </a:p>
          <a:p>
            <a:pPr marL="342900" indent="-342900">
              <a:buFont typeface="Wingdings" panose="05000000000000000000" pitchFamily="2" charset="2"/>
              <a:buChar char="q"/>
            </a:pPr>
            <a:r>
              <a:rPr lang="lv-LV" altLang="lv-LV" sz="2800" dirty="0">
                <a:latin typeface="Times New Roman" panose="02020603050405020304" pitchFamily="18" charset="0"/>
              </a:rPr>
              <a:t>Patika mācīt/-ies</a:t>
            </a:r>
          </a:p>
          <a:p>
            <a:pPr marL="342900" indent="-342900">
              <a:buFont typeface="Wingdings" panose="05000000000000000000" pitchFamily="2" charset="2"/>
              <a:buChar char="q"/>
            </a:pPr>
            <a:r>
              <a:rPr lang="lv-LV" altLang="lv-LV" sz="2800" dirty="0">
                <a:latin typeface="Times New Roman" panose="02020603050405020304" pitchFamily="18" charset="0"/>
              </a:rPr>
              <a:t>Vadu sociālā atbalsta grupas </a:t>
            </a:r>
            <a:endParaRPr lang="en-US" altLang="lv-LV" sz="2800" dirty="0">
              <a:latin typeface="Times New Roman" panose="02020603050405020304" pitchFamily="18" charset="0"/>
            </a:endParaRPr>
          </a:p>
        </p:txBody>
      </p:sp>
      <p:sp>
        <p:nvSpPr>
          <p:cNvPr id="7" name="Rectangle 6">
            <a:extLst>
              <a:ext uri="{FF2B5EF4-FFF2-40B4-BE49-F238E27FC236}">
                <a16:creationId xmlns:a16="http://schemas.microsoft.com/office/drawing/2014/main" id="{31DEE328-165F-457A-B064-98D368538B16}"/>
              </a:ext>
            </a:extLst>
          </p:cNvPr>
          <p:cNvSpPr/>
          <p:nvPr/>
        </p:nvSpPr>
        <p:spPr>
          <a:xfrm>
            <a:off x="6460761" y="794479"/>
            <a:ext cx="5446426" cy="1384995"/>
          </a:xfrm>
          <a:prstGeom prst="rect">
            <a:avLst/>
          </a:prstGeom>
        </p:spPr>
        <p:txBody>
          <a:bodyPr wrap="square">
            <a:spAutoFit/>
          </a:bodyPr>
          <a:lstStyle/>
          <a:p>
            <a:pPr marL="457200" indent="-457200">
              <a:buFont typeface="Wingdings" panose="05000000000000000000" pitchFamily="2" charset="2"/>
              <a:buChar char="q"/>
            </a:pPr>
            <a:r>
              <a:rPr lang="lv-LV" altLang="lv-LV" sz="2800" dirty="0">
                <a:latin typeface="Times New Roman" panose="02020603050405020304" pitchFamily="18" charset="0"/>
              </a:rPr>
              <a:t>Patstāvīgu dzīvi uzsākuši 3 pieauguši bērni</a:t>
            </a:r>
          </a:p>
          <a:p>
            <a:pPr marL="457200" indent="-457200">
              <a:buFont typeface="Wingdings" panose="05000000000000000000" pitchFamily="2" charset="2"/>
              <a:buChar char="q"/>
            </a:pPr>
            <a:r>
              <a:rPr lang="lv-LV" altLang="lv-LV" sz="2800" dirty="0">
                <a:latin typeface="Times New Roman" panose="02020603050405020304" pitchFamily="18" charset="0"/>
              </a:rPr>
              <a:t>Draugi, ar kuriem lepojos</a:t>
            </a:r>
          </a:p>
        </p:txBody>
      </p:sp>
    </p:spTree>
    <p:extLst>
      <p:ext uri="{BB962C8B-B14F-4D97-AF65-F5344CB8AC3E}">
        <p14:creationId xmlns:p14="http://schemas.microsoft.com/office/powerpoint/2010/main" val="172463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3DD59-D972-42BF-BC60-FFB7734C2D30}"/>
              </a:ext>
            </a:extLst>
          </p:cNvPr>
          <p:cNvSpPr>
            <a:spLocks noGrp="1"/>
          </p:cNvSpPr>
          <p:nvPr>
            <p:ph type="title"/>
          </p:nvPr>
        </p:nvSpPr>
        <p:spPr>
          <a:xfrm>
            <a:off x="2151529" y="2933808"/>
            <a:ext cx="9353083" cy="1412536"/>
          </a:xfrm>
        </p:spPr>
        <p:txBody>
          <a:bodyPr>
            <a:normAutofit/>
          </a:bodyPr>
          <a:lstStyle/>
          <a:p>
            <a:pPr algn="ctr"/>
            <a:r>
              <a:rPr lang="lv-LV" b="1" dirty="0"/>
              <a:t>Dalībnieku atgriezeniskā saite kā resurss</a:t>
            </a:r>
            <a:br>
              <a:rPr lang="lv-LV" dirty="0"/>
            </a:br>
            <a:endParaRPr lang="lv-LV" dirty="0"/>
          </a:p>
        </p:txBody>
      </p:sp>
      <p:sp>
        <p:nvSpPr>
          <p:cNvPr id="3" name="Content Placeholder 2">
            <a:extLst>
              <a:ext uri="{FF2B5EF4-FFF2-40B4-BE49-F238E27FC236}">
                <a16:creationId xmlns:a16="http://schemas.microsoft.com/office/drawing/2014/main" id="{4F392807-41D2-4578-944D-745BFB9B35A7}"/>
              </a:ext>
            </a:extLst>
          </p:cNvPr>
          <p:cNvSpPr>
            <a:spLocks noGrp="1"/>
          </p:cNvSpPr>
          <p:nvPr>
            <p:ph idx="1"/>
          </p:nvPr>
        </p:nvSpPr>
        <p:spPr>
          <a:xfrm>
            <a:off x="4637647" y="4624372"/>
            <a:ext cx="6866965" cy="879957"/>
          </a:xfrm>
        </p:spPr>
        <p:txBody>
          <a:bodyPr>
            <a:normAutofit lnSpcReduction="10000"/>
          </a:bodyPr>
          <a:lstStyle/>
          <a:p>
            <a:pPr marL="0" indent="0">
              <a:buNone/>
            </a:pPr>
            <a:r>
              <a:rPr lang="lv-LV" sz="2400" dirty="0">
                <a:solidFill>
                  <a:schemeClr val="tx1"/>
                </a:solidFill>
              </a:rPr>
              <a:t>Aija </a:t>
            </a:r>
            <a:r>
              <a:rPr lang="lv-LV" sz="2400" dirty="0" err="1">
                <a:solidFill>
                  <a:schemeClr val="tx1"/>
                </a:solidFill>
              </a:rPr>
              <a:t>Rieba</a:t>
            </a:r>
            <a:endParaRPr lang="lv-LV" sz="2400" dirty="0">
              <a:solidFill>
                <a:schemeClr val="tx1"/>
              </a:solidFill>
            </a:endParaRPr>
          </a:p>
          <a:p>
            <a:pPr marL="0" indent="0">
              <a:buNone/>
            </a:pPr>
            <a:r>
              <a:rPr lang="lv-LV" sz="2400" dirty="0">
                <a:solidFill>
                  <a:schemeClr val="tx1"/>
                </a:solidFill>
              </a:rPr>
              <a:t>SIA «Trīs V» valdes locekle</a:t>
            </a:r>
          </a:p>
          <a:p>
            <a:pPr marL="0" indent="0">
              <a:buNone/>
            </a:pPr>
            <a:endParaRPr lang="lv-LV" sz="2400" dirty="0">
              <a:solidFill>
                <a:schemeClr val="tx1"/>
              </a:solidFill>
            </a:endParaRPr>
          </a:p>
        </p:txBody>
      </p:sp>
      <p:graphicFrame>
        <p:nvGraphicFramePr>
          <p:cNvPr id="4" name="Content Placeholder 3">
            <a:extLst>
              <a:ext uri="{FF2B5EF4-FFF2-40B4-BE49-F238E27FC236}">
                <a16:creationId xmlns:a16="http://schemas.microsoft.com/office/drawing/2014/main" id="{D83793BD-7957-4D8A-B384-EB64741BBBBF}"/>
              </a:ext>
            </a:extLst>
          </p:cNvPr>
          <p:cNvGraphicFramePr>
            <a:graphicFrameLocks/>
          </p:cNvGraphicFramePr>
          <p:nvPr/>
        </p:nvGraphicFramePr>
        <p:xfrm>
          <a:off x="8139320" y="-19844"/>
          <a:ext cx="3365292" cy="19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Left-Right 7">
            <a:extLst>
              <a:ext uri="{FF2B5EF4-FFF2-40B4-BE49-F238E27FC236}">
                <a16:creationId xmlns:a16="http://schemas.microsoft.com/office/drawing/2014/main" id="{D3E79785-A6D5-4FF3-B717-C538CA78B20A}"/>
              </a:ext>
            </a:extLst>
          </p:cNvPr>
          <p:cNvSpPr/>
          <p:nvPr/>
        </p:nvSpPr>
        <p:spPr>
          <a:xfrm rot="18636329">
            <a:off x="7020885" y="453719"/>
            <a:ext cx="2639065" cy="986118"/>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tx1"/>
                </a:solidFill>
              </a:rPr>
              <a:t>Informācija</a:t>
            </a:r>
          </a:p>
        </p:txBody>
      </p:sp>
      <p:sp>
        <p:nvSpPr>
          <p:cNvPr id="9" name="Arrow: Left-Right 8">
            <a:extLst>
              <a:ext uri="{FF2B5EF4-FFF2-40B4-BE49-F238E27FC236}">
                <a16:creationId xmlns:a16="http://schemas.microsoft.com/office/drawing/2014/main" id="{B445DD1E-2EA9-421A-B3A0-E289C7430F32}"/>
              </a:ext>
            </a:extLst>
          </p:cNvPr>
          <p:cNvSpPr/>
          <p:nvPr/>
        </p:nvSpPr>
        <p:spPr>
          <a:xfrm rot="3148546">
            <a:off x="9964099" y="436802"/>
            <a:ext cx="2714691" cy="979613"/>
          </a:xfrm>
          <a:prstGeom prst="leftRightArrow">
            <a:avLst>
              <a:gd name="adj1" fmla="val 50000"/>
              <a:gd name="adj2" fmla="val 6090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tx1"/>
                </a:solidFill>
              </a:rPr>
              <a:t>un saziņa</a:t>
            </a:r>
          </a:p>
        </p:txBody>
      </p:sp>
    </p:spTree>
    <p:extLst>
      <p:ext uri="{BB962C8B-B14F-4D97-AF65-F5344CB8AC3E}">
        <p14:creationId xmlns:p14="http://schemas.microsoft.com/office/powerpoint/2010/main" val="338436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3D702-6FD5-4874-B30C-C2A03B78A2A5}"/>
              </a:ext>
            </a:extLst>
          </p:cNvPr>
          <p:cNvSpPr>
            <a:spLocks noGrp="1"/>
          </p:cNvSpPr>
          <p:nvPr>
            <p:ph type="title"/>
          </p:nvPr>
        </p:nvSpPr>
        <p:spPr/>
        <p:txBody>
          <a:bodyPr/>
          <a:lstStyle/>
          <a:p>
            <a:endParaRPr lang="lv-LV"/>
          </a:p>
        </p:txBody>
      </p:sp>
      <p:graphicFrame>
        <p:nvGraphicFramePr>
          <p:cNvPr id="5" name="Content Placeholder 4">
            <a:extLst>
              <a:ext uri="{FF2B5EF4-FFF2-40B4-BE49-F238E27FC236}">
                <a16:creationId xmlns:a16="http://schemas.microsoft.com/office/drawing/2014/main" id="{CD840F14-3E5A-4950-96E9-C14B11196801}"/>
              </a:ext>
            </a:extLst>
          </p:cNvPr>
          <p:cNvGraphicFramePr>
            <a:graphicFrameLocks noGrp="1"/>
          </p:cNvGraphicFramePr>
          <p:nvPr>
            <p:ph idx="1"/>
            <p:extLst>
              <p:ext uri="{D42A27DB-BD31-4B8C-83A1-F6EECF244321}">
                <p14:modId xmlns:p14="http://schemas.microsoft.com/office/powerpoint/2010/main" val="1853162864"/>
              </p:ext>
            </p:extLst>
          </p:nvPr>
        </p:nvGraphicFramePr>
        <p:xfrm>
          <a:off x="2301035" y="0"/>
          <a:ext cx="9890965" cy="7102639"/>
        </p:xfrm>
        <a:graphic>
          <a:graphicData uri="http://schemas.openxmlformats.org/drawingml/2006/table">
            <a:tbl>
              <a:tblPr firstRow="1" bandRow="1">
                <a:tableStyleId>{5C22544A-7EE6-4342-B048-85BDC9FD1C3A}</a:tableStyleId>
              </a:tblPr>
              <a:tblGrid>
                <a:gridCol w="5357905">
                  <a:extLst>
                    <a:ext uri="{9D8B030D-6E8A-4147-A177-3AD203B41FA5}">
                      <a16:colId xmlns:a16="http://schemas.microsoft.com/office/drawing/2014/main" val="2536521439"/>
                    </a:ext>
                  </a:extLst>
                </a:gridCol>
                <a:gridCol w="2242843">
                  <a:extLst>
                    <a:ext uri="{9D8B030D-6E8A-4147-A177-3AD203B41FA5}">
                      <a16:colId xmlns:a16="http://schemas.microsoft.com/office/drawing/2014/main" val="3421763461"/>
                    </a:ext>
                  </a:extLst>
                </a:gridCol>
                <a:gridCol w="2290217">
                  <a:extLst>
                    <a:ext uri="{9D8B030D-6E8A-4147-A177-3AD203B41FA5}">
                      <a16:colId xmlns:a16="http://schemas.microsoft.com/office/drawing/2014/main" val="1706903685"/>
                    </a:ext>
                  </a:extLst>
                </a:gridCol>
              </a:tblGrid>
              <a:tr h="600861">
                <a:tc>
                  <a:txBody>
                    <a:bodyPr/>
                    <a:lstStyle/>
                    <a:p>
                      <a:r>
                        <a:rPr lang="lv-LV" dirty="0">
                          <a:solidFill>
                            <a:schemeClr val="tx1"/>
                          </a:solidFill>
                        </a:rPr>
                        <a:t>Tēmas</a:t>
                      </a:r>
                    </a:p>
                  </a:txBody>
                  <a:tcPr/>
                </a:tc>
                <a:tc>
                  <a:txBody>
                    <a:bodyPr/>
                    <a:lstStyle/>
                    <a:p>
                      <a:pPr algn="ctr"/>
                      <a:r>
                        <a:rPr lang="lv-LV" dirty="0">
                          <a:solidFill>
                            <a:schemeClr val="tx1"/>
                          </a:solidFill>
                        </a:rPr>
                        <a:t>Man VISVAIRĀK noderēja</a:t>
                      </a:r>
                    </a:p>
                  </a:txBody>
                  <a:tcPr/>
                </a:tc>
                <a:tc>
                  <a:txBody>
                    <a:bodyPr/>
                    <a:lstStyle/>
                    <a:p>
                      <a:pPr algn="ctr"/>
                      <a:r>
                        <a:rPr lang="lv-LV" dirty="0">
                          <a:solidFill>
                            <a:schemeClr val="tx1"/>
                          </a:solidFill>
                        </a:rPr>
                        <a:t>Mani VISMAZĀK interesēja</a:t>
                      </a:r>
                    </a:p>
                  </a:txBody>
                  <a:tcPr/>
                </a:tc>
                <a:extLst>
                  <a:ext uri="{0D108BD9-81ED-4DB2-BD59-A6C34878D82A}">
                    <a16:rowId xmlns:a16="http://schemas.microsoft.com/office/drawing/2014/main" val="604803367"/>
                  </a:ext>
                </a:extLst>
              </a:tr>
              <a:tr h="458687">
                <a:tc>
                  <a:txBody>
                    <a:bodyPr/>
                    <a:lstStyle/>
                    <a:p>
                      <a:r>
                        <a:rPr lang="lv-LV" sz="1800" dirty="0"/>
                        <a:t>Sociālo pakalpojumu aktualitātes</a:t>
                      </a:r>
                    </a:p>
                  </a:txBody>
                  <a:tcPr/>
                </a:tc>
                <a:tc>
                  <a:txBody>
                    <a:bodyPr/>
                    <a:lstStyle/>
                    <a:p>
                      <a:pPr algn="ctr"/>
                      <a:r>
                        <a:rPr lang="lv-LV" b="1" dirty="0"/>
                        <a:t>28</a:t>
                      </a:r>
                    </a:p>
                  </a:txBody>
                  <a:tcPr/>
                </a:tc>
                <a:tc>
                  <a:txBody>
                    <a:bodyPr/>
                    <a:lstStyle/>
                    <a:p>
                      <a:pPr algn="ctr"/>
                      <a:r>
                        <a:rPr lang="lv-LV" b="1" dirty="0"/>
                        <a:t>0</a:t>
                      </a:r>
                    </a:p>
                  </a:txBody>
                  <a:tcPr/>
                </a:tc>
                <a:extLst>
                  <a:ext uri="{0D108BD9-81ED-4DB2-BD59-A6C34878D82A}">
                    <a16:rowId xmlns:a16="http://schemas.microsoft.com/office/drawing/2014/main" val="2832943671"/>
                  </a:ext>
                </a:extLst>
              </a:tr>
              <a:tr h="458687">
                <a:tc>
                  <a:txBody>
                    <a:bodyPr/>
                    <a:lstStyle/>
                    <a:p>
                      <a:r>
                        <a:rPr lang="lv-LV" sz="1800" dirty="0"/>
                        <a:t>Prasības sociālo pakalpojumu sniedzējiem</a:t>
                      </a:r>
                    </a:p>
                  </a:txBody>
                  <a:tcPr/>
                </a:tc>
                <a:tc>
                  <a:txBody>
                    <a:bodyPr/>
                    <a:lstStyle/>
                    <a:p>
                      <a:pPr algn="ctr"/>
                      <a:r>
                        <a:rPr lang="lv-LV" b="1" dirty="0"/>
                        <a:t>19</a:t>
                      </a:r>
                    </a:p>
                    <a:p>
                      <a:pPr algn="ctr"/>
                      <a:endParaRPr lang="lv-LV" b="1" dirty="0"/>
                    </a:p>
                  </a:txBody>
                  <a:tcPr/>
                </a:tc>
                <a:tc>
                  <a:txBody>
                    <a:bodyPr/>
                    <a:lstStyle/>
                    <a:p>
                      <a:pPr algn="ctr"/>
                      <a:r>
                        <a:rPr lang="lv-LV" b="1" dirty="0"/>
                        <a:t>1</a:t>
                      </a:r>
                    </a:p>
                  </a:txBody>
                  <a:tcPr/>
                </a:tc>
                <a:extLst>
                  <a:ext uri="{0D108BD9-81ED-4DB2-BD59-A6C34878D82A}">
                    <a16:rowId xmlns:a16="http://schemas.microsoft.com/office/drawing/2014/main" val="4248642858"/>
                  </a:ext>
                </a:extLst>
              </a:tr>
              <a:tr h="600861">
                <a:tc>
                  <a:txBody>
                    <a:bodyPr/>
                    <a:lstStyle/>
                    <a:p>
                      <a:r>
                        <a:rPr lang="lv-LV" sz="1800" dirty="0"/>
                        <a:t>LM “Sociālo pakalpojumu sniedzēju pašnovērtējuma metodika”</a:t>
                      </a:r>
                    </a:p>
                  </a:txBody>
                  <a:tcPr/>
                </a:tc>
                <a:tc>
                  <a:txBody>
                    <a:bodyPr/>
                    <a:lstStyle/>
                    <a:p>
                      <a:pPr algn="ctr"/>
                      <a:r>
                        <a:rPr lang="lv-LV" b="1" dirty="0"/>
                        <a:t>13</a:t>
                      </a:r>
                    </a:p>
                  </a:txBody>
                  <a:tcPr/>
                </a:tc>
                <a:tc>
                  <a:txBody>
                    <a:bodyPr/>
                    <a:lstStyle/>
                    <a:p>
                      <a:pPr algn="ctr"/>
                      <a:r>
                        <a:rPr lang="lv-LV" b="1" dirty="0"/>
                        <a:t>9</a:t>
                      </a:r>
                    </a:p>
                  </a:txBody>
                  <a:tcPr/>
                </a:tc>
                <a:extLst>
                  <a:ext uri="{0D108BD9-81ED-4DB2-BD59-A6C34878D82A}">
                    <a16:rowId xmlns:a16="http://schemas.microsoft.com/office/drawing/2014/main" val="2788477284"/>
                  </a:ext>
                </a:extLst>
              </a:tr>
              <a:tr h="4586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sz="1800" dirty="0"/>
                        <a:t>Kvalitātes standarts  </a:t>
                      </a:r>
                      <a:r>
                        <a:rPr lang="lv-LV" sz="1800" dirty="0" err="1"/>
                        <a:t>eQuass</a:t>
                      </a:r>
                      <a:endParaRPr lang="lv-LV" sz="1800" dirty="0"/>
                    </a:p>
                  </a:txBody>
                  <a:tcPr/>
                </a:tc>
                <a:tc>
                  <a:txBody>
                    <a:bodyPr/>
                    <a:lstStyle/>
                    <a:p>
                      <a:pPr algn="ctr"/>
                      <a:r>
                        <a:rPr lang="lv-LV" b="1" dirty="0"/>
                        <a:t>13</a:t>
                      </a:r>
                    </a:p>
                  </a:txBody>
                  <a:tcPr/>
                </a:tc>
                <a:tc>
                  <a:txBody>
                    <a:bodyPr/>
                    <a:lstStyle/>
                    <a:p>
                      <a:pPr algn="ctr"/>
                      <a:r>
                        <a:rPr lang="lv-LV" b="1" dirty="0"/>
                        <a:t>11</a:t>
                      </a:r>
                    </a:p>
                  </a:txBody>
                  <a:tcPr/>
                </a:tc>
                <a:extLst>
                  <a:ext uri="{0D108BD9-81ED-4DB2-BD59-A6C34878D82A}">
                    <a16:rowId xmlns:a16="http://schemas.microsoft.com/office/drawing/2014/main" val="1389477143"/>
                  </a:ext>
                </a:extLst>
              </a:tr>
              <a:tr h="600861">
                <a:tc>
                  <a:txBody>
                    <a:bodyPr/>
                    <a:lstStyle/>
                    <a:p>
                      <a:r>
                        <a:rPr lang="lv-LV" sz="1800" dirty="0"/>
                        <a:t>Iekšējās kontroles sistēmas izveide, uzturēšana un pilnveide</a:t>
                      </a:r>
                    </a:p>
                  </a:txBody>
                  <a:tcPr/>
                </a:tc>
                <a:tc>
                  <a:txBody>
                    <a:bodyPr/>
                    <a:lstStyle/>
                    <a:p>
                      <a:pPr algn="ctr"/>
                      <a:r>
                        <a:rPr lang="lv-LV" b="1" dirty="0"/>
                        <a:t>26</a:t>
                      </a:r>
                    </a:p>
                    <a:p>
                      <a:pPr algn="ctr"/>
                      <a:endParaRPr lang="lv-LV" b="1" dirty="0"/>
                    </a:p>
                  </a:txBody>
                  <a:tcPr/>
                </a:tc>
                <a:tc>
                  <a:txBody>
                    <a:bodyPr/>
                    <a:lstStyle/>
                    <a:p>
                      <a:pPr algn="ctr"/>
                      <a:r>
                        <a:rPr lang="lv-LV" b="1" dirty="0"/>
                        <a:t>2</a:t>
                      </a:r>
                    </a:p>
                  </a:txBody>
                  <a:tcPr/>
                </a:tc>
                <a:extLst>
                  <a:ext uri="{0D108BD9-81ED-4DB2-BD59-A6C34878D82A}">
                    <a16:rowId xmlns:a16="http://schemas.microsoft.com/office/drawing/2014/main" val="4180042102"/>
                  </a:ext>
                </a:extLst>
              </a:tr>
              <a:tr h="4586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sz="1800" dirty="0"/>
                        <a:t>Iestādes normatīvie akti un procesu shēmas</a:t>
                      </a:r>
                    </a:p>
                  </a:txBody>
                  <a:tcPr/>
                </a:tc>
                <a:tc>
                  <a:txBody>
                    <a:bodyPr/>
                    <a:lstStyle/>
                    <a:p>
                      <a:pPr algn="ctr"/>
                      <a:r>
                        <a:rPr lang="lv-LV" b="1" dirty="0"/>
                        <a:t>29</a:t>
                      </a:r>
                    </a:p>
                  </a:txBody>
                  <a:tcPr/>
                </a:tc>
                <a:tc>
                  <a:txBody>
                    <a:bodyPr/>
                    <a:lstStyle/>
                    <a:p>
                      <a:pPr algn="ctr"/>
                      <a:r>
                        <a:rPr lang="lv-LV" b="1" dirty="0"/>
                        <a:t>2</a:t>
                      </a:r>
                    </a:p>
                  </a:txBody>
                  <a:tcPr/>
                </a:tc>
                <a:extLst>
                  <a:ext uri="{0D108BD9-81ED-4DB2-BD59-A6C34878D82A}">
                    <a16:rowId xmlns:a16="http://schemas.microsoft.com/office/drawing/2014/main" val="2979521709"/>
                  </a:ext>
                </a:extLst>
              </a:tr>
              <a:tr h="6008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sz="1800" dirty="0" err="1"/>
                        <a:t>Postulārā</a:t>
                      </a:r>
                      <a:r>
                        <a:rPr lang="lv-LV" sz="1800" dirty="0"/>
                        <a:t> režīma plāni, klientu pozicionēšanas uzraudzība</a:t>
                      </a:r>
                    </a:p>
                  </a:txBody>
                  <a:tcPr/>
                </a:tc>
                <a:tc>
                  <a:txBody>
                    <a:bodyPr/>
                    <a:lstStyle/>
                    <a:p>
                      <a:pPr algn="ctr"/>
                      <a:r>
                        <a:rPr lang="lv-LV" b="1" dirty="0"/>
                        <a:t>30</a:t>
                      </a:r>
                    </a:p>
                  </a:txBody>
                  <a:tcPr/>
                </a:tc>
                <a:tc>
                  <a:txBody>
                    <a:bodyPr/>
                    <a:lstStyle/>
                    <a:p>
                      <a:pPr algn="ctr"/>
                      <a:r>
                        <a:rPr lang="lv-LV" b="1" dirty="0"/>
                        <a:t>3</a:t>
                      </a:r>
                    </a:p>
                  </a:txBody>
                  <a:tcPr/>
                </a:tc>
                <a:extLst>
                  <a:ext uri="{0D108BD9-81ED-4DB2-BD59-A6C34878D82A}">
                    <a16:rowId xmlns:a16="http://schemas.microsoft.com/office/drawing/2014/main" val="4140392152"/>
                  </a:ext>
                </a:extLst>
              </a:tr>
              <a:tr h="600861">
                <a:tc>
                  <a:txBody>
                    <a:bodyPr/>
                    <a:lstStyle/>
                    <a:p>
                      <a:r>
                        <a:rPr lang="lv-LV" sz="1800" dirty="0"/>
                        <a:t>Risku pārvaldība sociālo pakalpojumu sniedzēju institūcijā</a:t>
                      </a:r>
                    </a:p>
                  </a:txBody>
                  <a:tcPr/>
                </a:tc>
                <a:tc>
                  <a:txBody>
                    <a:bodyPr/>
                    <a:lstStyle/>
                    <a:p>
                      <a:pPr algn="ctr"/>
                      <a:r>
                        <a:rPr lang="lv-LV" b="1" dirty="0"/>
                        <a:t>26</a:t>
                      </a:r>
                    </a:p>
                  </a:txBody>
                  <a:tcPr/>
                </a:tc>
                <a:tc>
                  <a:txBody>
                    <a:bodyPr/>
                    <a:lstStyle/>
                    <a:p>
                      <a:pPr algn="ctr"/>
                      <a:r>
                        <a:rPr lang="lv-LV" b="1" dirty="0"/>
                        <a:t>3</a:t>
                      </a:r>
                    </a:p>
                  </a:txBody>
                  <a:tcPr/>
                </a:tc>
                <a:extLst>
                  <a:ext uri="{0D108BD9-81ED-4DB2-BD59-A6C34878D82A}">
                    <a16:rowId xmlns:a16="http://schemas.microsoft.com/office/drawing/2014/main" val="2365864629"/>
                  </a:ext>
                </a:extLst>
              </a:tr>
              <a:tr h="458687">
                <a:tc>
                  <a:txBody>
                    <a:bodyPr/>
                    <a:lstStyle/>
                    <a:p>
                      <a:r>
                        <a:rPr lang="lv-LV" sz="1800" dirty="0"/>
                        <a:t>Sociālā rehabilitācija institūcijā</a:t>
                      </a:r>
                    </a:p>
                  </a:txBody>
                  <a:tcPr/>
                </a:tc>
                <a:tc>
                  <a:txBody>
                    <a:bodyPr/>
                    <a:lstStyle/>
                    <a:p>
                      <a:pPr algn="ctr"/>
                      <a:r>
                        <a:rPr lang="lv-LV" b="1" dirty="0"/>
                        <a:t>26</a:t>
                      </a:r>
                    </a:p>
                  </a:txBody>
                  <a:tcPr/>
                </a:tc>
                <a:tc>
                  <a:txBody>
                    <a:bodyPr/>
                    <a:lstStyle/>
                    <a:p>
                      <a:pPr algn="ctr"/>
                      <a:r>
                        <a:rPr lang="lv-LV" b="1" dirty="0"/>
                        <a:t>2</a:t>
                      </a:r>
                    </a:p>
                  </a:txBody>
                  <a:tcPr/>
                </a:tc>
                <a:extLst>
                  <a:ext uri="{0D108BD9-81ED-4DB2-BD59-A6C34878D82A}">
                    <a16:rowId xmlns:a16="http://schemas.microsoft.com/office/drawing/2014/main" val="4255818732"/>
                  </a:ext>
                </a:extLst>
              </a:tr>
              <a:tr h="458687">
                <a:tc>
                  <a:txBody>
                    <a:bodyPr/>
                    <a:lstStyle/>
                    <a:p>
                      <a:r>
                        <a:rPr lang="lv-LV" sz="1800" dirty="0"/>
                        <a:t>Klientu aktivitātes ikdienā</a:t>
                      </a:r>
                    </a:p>
                  </a:txBody>
                  <a:tcPr/>
                </a:tc>
                <a:tc>
                  <a:txBody>
                    <a:bodyPr/>
                    <a:lstStyle/>
                    <a:p>
                      <a:pPr algn="ctr"/>
                      <a:r>
                        <a:rPr lang="lv-LV" b="1" dirty="0"/>
                        <a:t>27</a:t>
                      </a:r>
                    </a:p>
                  </a:txBody>
                  <a:tcPr/>
                </a:tc>
                <a:tc>
                  <a:txBody>
                    <a:bodyPr/>
                    <a:lstStyle/>
                    <a:p>
                      <a:pPr algn="ctr"/>
                      <a:r>
                        <a:rPr lang="lv-LV" b="1" dirty="0"/>
                        <a:t>2</a:t>
                      </a:r>
                    </a:p>
                  </a:txBody>
                  <a:tcPr/>
                </a:tc>
                <a:extLst>
                  <a:ext uri="{0D108BD9-81ED-4DB2-BD59-A6C34878D82A}">
                    <a16:rowId xmlns:a16="http://schemas.microsoft.com/office/drawing/2014/main" val="2869602739"/>
                  </a:ext>
                </a:extLst>
              </a:tr>
              <a:tr h="462599">
                <a:tc>
                  <a:txBody>
                    <a:bodyPr/>
                    <a:lstStyle/>
                    <a:p>
                      <a:r>
                        <a:rPr lang="lv-LV" sz="1800" dirty="0"/>
                        <a:t>Informācija un saziņa kā resurss</a:t>
                      </a:r>
                    </a:p>
                  </a:txBody>
                  <a:tcPr/>
                </a:tc>
                <a:tc>
                  <a:txBody>
                    <a:bodyPr/>
                    <a:lstStyle/>
                    <a:p>
                      <a:pPr algn="ctr"/>
                      <a:r>
                        <a:rPr lang="lv-LV" b="1" dirty="0"/>
                        <a:t>18</a:t>
                      </a:r>
                    </a:p>
                  </a:txBody>
                  <a:tcPr/>
                </a:tc>
                <a:tc>
                  <a:txBody>
                    <a:bodyPr/>
                    <a:lstStyle/>
                    <a:p>
                      <a:pPr algn="ctr"/>
                      <a:r>
                        <a:rPr lang="lv-LV" b="1" dirty="0"/>
                        <a:t>4</a:t>
                      </a:r>
                    </a:p>
                  </a:txBody>
                  <a:tcPr/>
                </a:tc>
                <a:extLst>
                  <a:ext uri="{0D108BD9-81ED-4DB2-BD59-A6C34878D82A}">
                    <a16:rowId xmlns:a16="http://schemas.microsoft.com/office/drawing/2014/main" val="400509100"/>
                  </a:ext>
                </a:extLst>
              </a:tr>
              <a:tr h="5061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sz="1800" dirty="0"/>
                        <a:t>Līdera loma kvalitātes vadības procesā</a:t>
                      </a:r>
                    </a:p>
                  </a:txBody>
                  <a:tcPr/>
                </a:tc>
                <a:tc>
                  <a:txBody>
                    <a:bodyPr/>
                    <a:lstStyle/>
                    <a:p>
                      <a:pPr algn="ctr"/>
                      <a:r>
                        <a:rPr lang="lv-LV" b="1" dirty="0"/>
                        <a:t>14</a:t>
                      </a:r>
                    </a:p>
                  </a:txBody>
                  <a:tcPr/>
                </a:tc>
                <a:tc>
                  <a:txBody>
                    <a:bodyPr/>
                    <a:lstStyle/>
                    <a:p>
                      <a:pPr algn="ctr"/>
                      <a:r>
                        <a:rPr lang="lv-LV" b="1" dirty="0"/>
                        <a:t>5</a:t>
                      </a:r>
                    </a:p>
                  </a:txBody>
                  <a:tcPr/>
                </a:tc>
                <a:extLst>
                  <a:ext uri="{0D108BD9-81ED-4DB2-BD59-A6C34878D82A}">
                    <a16:rowId xmlns:a16="http://schemas.microsoft.com/office/drawing/2014/main" val="1651509403"/>
                  </a:ext>
                </a:extLst>
              </a:tr>
            </a:tbl>
          </a:graphicData>
        </a:graphic>
      </p:graphicFrame>
    </p:spTree>
    <p:extLst>
      <p:ext uri="{BB962C8B-B14F-4D97-AF65-F5344CB8AC3E}">
        <p14:creationId xmlns:p14="http://schemas.microsoft.com/office/powerpoint/2010/main" val="24666543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364D61-7A89-40E4-BD0E-F07EB2F9078E}"/>
              </a:ext>
            </a:extLst>
          </p:cNvPr>
          <p:cNvPicPr>
            <a:picLocks noChangeAspect="1"/>
          </p:cNvPicPr>
          <p:nvPr/>
        </p:nvPicPr>
        <p:blipFill>
          <a:blip r:embed="rId2"/>
          <a:stretch>
            <a:fillRect/>
          </a:stretch>
        </p:blipFill>
        <p:spPr>
          <a:xfrm>
            <a:off x="0" y="-129994"/>
            <a:ext cx="5096942" cy="4755781"/>
          </a:xfrm>
          <a:prstGeom prst="rect">
            <a:avLst/>
          </a:prstGeom>
        </p:spPr>
      </p:pic>
      <p:graphicFrame>
        <p:nvGraphicFramePr>
          <p:cNvPr id="4" name="Content Placeholder 3">
            <a:extLst>
              <a:ext uri="{FF2B5EF4-FFF2-40B4-BE49-F238E27FC236}">
                <a16:creationId xmlns:a16="http://schemas.microsoft.com/office/drawing/2014/main" id="{13852C9B-673A-45BD-ABD7-667931CEF204}"/>
              </a:ext>
            </a:extLst>
          </p:cNvPr>
          <p:cNvGraphicFramePr>
            <a:graphicFrameLocks noGrp="1"/>
          </p:cNvGraphicFramePr>
          <p:nvPr>
            <p:ph idx="1"/>
            <p:extLst>
              <p:ext uri="{D42A27DB-BD31-4B8C-83A1-F6EECF244321}">
                <p14:modId xmlns:p14="http://schemas.microsoft.com/office/powerpoint/2010/main" val="3898226199"/>
              </p:ext>
            </p:extLst>
          </p:nvPr>
        </p:nvGraphicFramePr>
        <p:xfrm>
          <a:off x="1843790" y="629587"/>
          <a:ext cx="9660823" cy="622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75578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0E9B-75F7-46F1-B631-D5FA5F416C25}"/>
              </a:ext>
            </a:extLst>
          </p:cNvPr>
          <p:cNvSpPr>
            <a:spLocks noGrp="1"/>
          </p:cNvSpPr>
          <p:nvPr>
            <p:ph type="title"/>
          </p:nvPr>
        </p:nvSpPr>
        <p:spPr>
          <a:xfrm>
            <a:off x="1969294" y="177070"/>
            <a:ext cx="9513252" cy="635730"/>
          </a:xfrm>
        </p:spPr>
        <p:txBody>
          <a:bodyPr>
            <a:normAutofit fontScale="90000"/>
          </a:bodyPr>
          <a:lstStyle/>
          <a:p>
            <a:r>
              <a:rPr lang="lv-LV" altLang="lv-LV" dirty="0"/>
              <a:t>Līdera 12 dimensijas</a:t>
            </a:r>
            <a:endParaRPr lang="lv-LV" dirty="0"/>
          </a:p>
        </p:txBody>
      </p:sp>
      <p:sp>
        <p:nvSpPr>
          <p:cNvPr id="3" name="Content Placeholder 2">
            <a:extLst>
              <a:ext uri="{FF2B5EF4-FFF2-40B4-BE49-F238E27FC236}">
                <a16:creationId xmlns:a16="http://schemas.microsoft.com/office/drawing/2014/main" id="{E1E1C10D-B7E4-4015-8FAD-5E23B087A9B1}"/>
              </a:ext>
            </a:extLst>
          </p:cNvPr>
          <p:cNvSpPr>
            <a:spLocks noGrp="1"/>
          </p:cNvSpPr>
          <p:nvPr>
            <p:ph idx="1"/>
          </p:nvPr>
        </p:nvSpPr>
        <p:spPr>
          <a:xfrm>
            <a:off x="1788160" y="812800"/>
            <a:ext cx="9875520" cy="6045200"/>
          </a:xfrm>
        </p:spPr>
        <p:txBody>
          <a:bodyPr>
            <a:normAutofit lnSpcReduction="10000"/>
          </a:bodyPr>
          <a:lstStyle/>
          <a:p>
            <a:pPr marL="381000" indent="-381000">
              <a:lnSpc>
                <a:spcPct val="90000"/>
              </a:lnSpc>
              <a:buClr>
                <a:schemeClr val="tx1"/>
              </a:buClr>
              <a:buFont typeface="Wingdings" panose="05000000000000000000" pitchFamily="2" charset="2"/>
              <a:buAutoNum type="arabicPeriod"/>
            </a:pPr>
            <a:r>
              <a:rPr lang="lv-LV" altLang="lv-LV" sz="2200" dirty="0"/>
              <a:t>spējas veidot un komunicēt vīziju</a:t>
            </a:r>
          </a:p>
          <a:p>
            <a:pPr marL="381000" indent="-381000">
              <a:lnSpc>
                <a:spcPct val="90000"/>
              </a:lnSpc>
              <a:buClr>
                <a:schemeClr val="tx1"/>
              </a:buClr>
              <a:buFont typeface="Wingdings" panose="05000000000000000000" pitchFamily="2" charset="2"/>
              <a:buAutoNum type="arabicPeriod"/>
            </a:pPr>
            <a:r>
              <a:rPr lang="lv-LV" altLang="lv-LV" sz="2200" dirty="0"/>
              <a:t>pienākumu deleģēšanas spējas un prasmes</a:t>
            </a:r>
          </a:p>
          <a:p>
            <a:pPr marL="381000" indent="-381000">
              <a:lnSpc>
                <a:spcPct val="90000"/>
              </a:lnSpc>
              <a:buClr>
                <a:schemeClr val="tx1"/>
              </a:buClr>
              <a:buFont typeface="Wingdings" panose="05000000000000000000" pitchFamily="2" charset="2"/>
              <a:buAutoNum type="arabicPeriod"/>
            </a:pPr>
            <a:r>
              <a:rPr lang="lv-LV" altLang="lv-LV" sz="2200" dirty="0"/>
              <a:t>iedvesmošanas spējas un prasmes</a:t>
            </a:r>
          </a:p>
          <a:p>
            <a:pPr marL="381000" indent="-381000">
              <a:lnSpc>
                <a:spcPct val="90000"/>
              </a:lnSpc>
              <a:buClr>
                <a:schemeClr val="tx1"/>
              </a:buClr>
              <a:buFont typeface="Wingdings" panose="05000000000000000000" pitchFamily="2" charset="2"/>
              <a:buAutoNum type="arabicPeriod"/>
            </a:pPr>
            <a:r>
              <a:rPr lang="lv-LV" altLang="lv-LV" sz="2200" dirty="0"/>
              <a:t>personiskās un citu cilvēku uzvedības </a:t>
            </a:r>
            <a:r>
              <a:rPr lang="lv-LV" altLang="lv-LV" sz="2200" dirty="0" err="1"/>
              <a:t>dizainēšanas</a:t>
            </a:r>
            <a:r>
              <a:rPr lang="lv-LV" altLang="lv-LV" sz="2200" dirty="0"/>
              <a:t> spējas un prasmes</a:t>
            </a:r>
          </a:p>
          <a:p>
            <a:pPr marL="381000" indent="-381000">
              <a:lnSpc>
                <a:spcPct val="90000"/>
              </a:lnSpc>
              <a:buClr>
                <a:schemeClr val="tx1"/>
              </a:buClr>
              <a:buFont typeface="Wingdings" panose="05000000000000000000" pitchFamily="2" charset="2"/>
              <a:buAutoNum type="arabicPeriod"/>
            </a:pPr>
            <a:r>
              <a:rPr lang="lv-LV" altLang="lv-LV" sz="2200" dirty="0"/>
              <a:t>motivēšanas un atgriezeniskās saites nodrošināšanas spējas un prasmes</a:t>
            </a:r>
          </a:p>
          <a:p>
            <a:pPr marL="381000" indent="-381000">
              <a:lnSpc>
                <a:spcPct val="90000"/>
              </a:lnSpc>
              <a:buClr>
                <a:schemeClr val="tx1"/>
              </a:buClr>
              <a:buFont typeface="Wingdings" panose="05000000000000000000" pitchFamily="2" charset="2"/>
              <a:buAutoNum type="arabicPeriod"/>
            </a:pPr>
            <a:r>
              <a:rPr lang="lv-LV" altLang="lv-LV" sz="2200" dirty="0"/>
              <a:t>komandas veidošanas spējas un prasmes</a:t>
            </a:r>
          </a:p>
          <a:p>
            <a:pPr marL="381000" indent="-381000">
              <a:lnSpc>
                <a:spcPct val="90000"/>
              </a:lnSpc>
              <a:buClr>
                <a:schemeClr val="tx1"/>
              </a:buClr>
              <a:buFont typeface="Wingdings" panose="05000000000000000000" pitchFamily="2" charset="2"/>
              <a:buAutoNum type="arabicPeriod"/>
            </a:pPr>
            <a:r>
              <a:rPr lang="lv-LV" altLang="lv-LV" sz="2200" dirty="0"/>
              <a:t>globālās domāšanas spējas un prasmes</a:t>
            </a:r>
          </a:p>
          <a:p>
            <a:pPr marL="381000" indent="-381000">
              <a:lnSpc>
                <a:spcPct val="90000"/>
              </a:lnSpc>
              <a:buClr>
                <a:schemeClr val="tx1"/>
              </a:buClr>
              <a:buFont typeface="Wingdings" panose="05000000000000000000" pitchFamily="2" charset="2"/>
              <a:buAutoNum type="arabicPeriod"/>
            </a:pPr>
            <a:r>
              <a:rPr lang="lv-LV" altLang="lv-LV" sz="2200" dirty="0"/>
              <a:t>interešu dažādība- līdzsvarota privātā dzīve</a:t>
            </a:r>
          </a:p>
          <a:p>
            <a:pPr marL="381000" indent="-381000">
              <a:lnSpc>
                <a:spcPct val="90000"/>
              </a:lnSpc>
              <a:buClr>
                <a:schemeClr val="tx1"/>
              </a:buClr>
              <a:buFont typeface="Wingdings" panose="05000000000000000000" pitchFamily="2" charset="2"/>
              <a:buAutoNum type="arabicPeriod"/>
            </a:pPr>
            <a:r>
              <a:rPr lang="lv-LV" altLang="lv-LV" sz="2200" dirty="0"/>
              <a:t>orientācija uz ārējo vidi (klientiem, piegādātājiem)</a:t>
            </a:r>
          </a:p>
          <a:p>
            <a:pPr marL="381000" indent="-381000">
              <a:lnSpc>
                <a:spcPct val="90000"/>
              </a:lnSpc>
              <a:buClr>
                <a:schemeClr val="tx1"/>
              </a:buClr>
              <a:buFont typeface="Wingdings" panose="05000000000000000000" pitchFamily="2" charset="2"/>
              <a:buAutoNum type="arabicPeriod"/>
            </a:pPr>
            <a:r>
              <a:rPr lang="lv-LV" altLang="lv-LV" sz="2200" dirty="0"/>
              <a:t>neatlaidība, izturība, sīkstums</a:t>
            </a:r>
          </a:p>
          <a:p>
            <a:pPr marL="381000" indent="-381000">
              <a:lnSpc>
                <a:spcPct val="90000"/>
              </a:lnSpc>
              <a:buClr>
                <a:schemeClr val="tx1"/>
              </a:buClr>
              <a:buFont typeface="Wingdings" panose="05000000000000000000" pitchFamily="2" charset="2"/>
              <a:buAutoNum type="arabicPeriod"/>
            </a:pPr>
            <a:r>
              <a:rPr lang="lv-LV" altLang="lv-LV" sz="2200" dirty="0"/>
              <a:t>augsta emocionālā inteliģence*)</a:t>
            </a:r>
          </a:p>
          <a:p>
            <a:pPr marL="381000" indent="-381000">
              <a:lnSpc>
                <a:spcPct val="90000"/>
              </a:lnSpc>
              <a:buClr>
                <a:schemeClr val="tx1"/>
              </a:buClr>
              <a:buFont typeface="Wingdings" panose="05000000000000000000" pitchFamily="2" charset="2"/>
              <a:buAutoNum type="arabicPeriod"/>
            </a:pPr>
            <a:r>
              <a:rPr lang="lv-LV" altLang="lv-LV" sz="2200" dirty="0"/>
              <a:t>noturība (elastīgums) pret stresu - spējas un prasmes līdzsvarot dzīves izaicinājumus</a:t>
            </a:r>
            <a:endParaRPr lang="en-US" altLang="lv-LV" sz="2200" dirty="0"/>
          </a:p>
          <a:p>
            <a:pPr marL="381000" indent="-381000">
              <a:lnSpc>
                <a:spcPct val="90000"/>
              </a:lnSpc>
              <a:buFont typeface="Wingdings" panose="05000000000000000000" pitchFamily="2" charset="2"/>
              <a:buNone/>
            </a:pPr>
            <a:r>
              <a:rPr lang="lv-LV" altLang="lv-LV" sz="2000" dirty="0">
                <a:latin typeface="Times New Roman" panose="02020603050405020304" pitchFamily="18" charset="0"/>
              </a:rPr>
              <a:t>*) </a:t>
            </a:r>
            <a:r>
              <a:rPr lang="lv-LV" altLang="lv-LV" sz="2200" dirty="0">
                <a:latin typeface="Times New Roman" panose="02020603050405020304" pitchFamily="18" charset="0"/>
              </a:rPr>
              <a:t>emociju apzināšanās; emociju kontrole (savu un citu); </a:t>
            </a:r>
            <a:r>
              <a:rPr lang="lv-LV" altLang="lv-LV" sz="2200" dirty="0" err="1">
                <a:latin typeface="Times New Roman" panose="02020603050405020304" pitchFamily="18" charset="0"/>
              </a:rPr>
              <a:t>pašmotivācija</a:t>
            </a:r>
            <a:r>
              <a:rPr lang="lv-LV" altLang="lv-LV" sz="2200" dirty="0">
                <a:latin typeface="Times New Roman" panose="02020603050405020304" pitchFamily="18" charset="0"/>
              </a:rPr>
              <a:t>; empātija; </a:t>
            </a:r>
            <a:r>
              <a:rPr lang="lv-LV" altLang="lv-LV" sz="2200" dirty="0" err="1">
                <a:latin typeface="Times New Roman" panose="02020603050405020304" pitchFamily="18" charset="0"/>
              </a:rPr>
              <a:t>starppersonu</a:t>
            </a:r>
            <a:r>
              <a:rPr lang="lv-LV" altLang="lv-LV" sz="2200" dirty="0">
                <a:latin typeface="Times New Roman" panose="02020603050405020304" pitchFamily="18" charset="0"/>
              </a:rPr>
              <a:t> komunikācijas prasmes; prasme izkopt citu cilvēku emocijas</a:t>
            </a:r>
            <a:endParaRPr lang="en-US" altLang="lv-LV" sz="2200" i="1" dirty="0">
              <a:latin typeface="Times New Roman" panose="02020603050405020304" pitchFamily="18" charset="0"/>
            </a:endParaRPr>
          </a:p>
          <a:p>
            <a:endParaRPr lang="lv-LV" dirty="0"/>
          </a:p>
        </p:txBody>
      </p:sp>
    </p:spTree>
    <p:extLst>
      <p:ext uri="{BB962C8B-B14F-4D97-AF65-F5344CB8AC3E}">
        <p14:creationId xmlns:p14="http://schemas.microsoft.com/office/powerpoint/2010/main" val="12819236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7DBD56A-9B17-4DF4-A1A9-DB960F09D45C}"/>
              </a:ext>
            </a:extLst>
          </p:cNvPr>
          <p:cNvPicPr>
            <a:picLocks noGrp="1" noChangeAspect="1"/>
          </p:cNvPicPr>
          <p:nvPr>
            <p:ph idx="1"/>
          </p:nvPr>
        </p:nvPicPr>
        <p:blipFill>
          <a:blip r:embed="rId2"/>
          <a:stretch>
            <a:fillRect/>
          </a:stretch>
        </p:blipFill>
        <p:spPr>
          <a:xfrm>
            <a:off x="4230236" y="-82044"/>
            <a:ext cx="7961764" cy="6940044"/>
          </a:xfrm>
          <a:prstGeom prst="rect">
            <a:avLst/>
          </a:prstGeom>
        </p:spPr>
      </p:pic>
      <p:sp>
        <p:nvSpPr>
          <p:cNvPr id="2" name="Title 1">
            <a:extLst>
              <a:ext uri="{FF2B5EF4-FFF2-40B4-BE49-F238E27FC236}">
                <a16:creationId xmlns:a16="http://schemas.microsoft.com/office/drawing/2014/main" id="{15943854-73CA-473E-9F25-994EF7F7BA8C}"/>
              </a:ext>
            </a:extLst>
          </p:cNvPr>
          <p:cNvSpPr>
            <a:spLocks noGrp="1"/>
          </p:cNvSpPr>
          <p:nvPr>
            <p:ph type="title"/>
          </p:nvPr>
        </p:nvSpPr>
        <p:spPr>
          <a:xfrm>
            <a:off x="737938" y="994612"/>
            <a:ext cx="4652210" cy="5181600"/>
          </a:xfrm>
        </p:spPr>
        <p:txBody>
          <a:bodyPr>
            <a:normAutofit fontScale="90000"/>
          </a:bodyPr>
          <a:lstStyle/>
          <a:p>
            <a:r>
              <a:rPr lang="lv-LV" sz="3200" u="sng" dirty="0"/>
              <a:t>Secinājumi par līderu 12 dimensijām:</a:t>
            </a:r>
            <a:br>
              <a:rPr lang="lv-LV" sz="3200" u="sng" dirty="0"/>
            </a:br>
            <a:br>
              <a:rPr lang="lv-LV" sz="3200" dirty="0"/>
            </a:br>
            <a:r>
              <a:rPr lang="lv-LV" sz="2800" dirty="0"/>
              <a:t>a) ļoti dažāds pašvērtējums</a:t>
            </a:r>
            <a:br>
              <a:rPr lang="lv-LV" sz="2800" dirty="0"/>
            </a:br>
            <a:br>
              <a:rPr lang="lv-LV" sz="2800" dirty="0"/>
            </a:br>
            <a:r>
              <a:rPr lang="lv-LV" sz="2800" dirty="0"/>
              <a:t>b) stiprākās dimensijas kopumā ir - nr.9, nr.10 un</a:t>
            </a:r>
            <a:br>
              <a:rPr lang="lv-LV" sz="2800" dirty="0"/>
            </a:br>
            <a:r>
              <a:rPr lang="lv-LV" sz="2800" dirty="0"/>
              <a:t> nr.8</a:t>
            </a:r>
            <a:br>
              <a:rPr lang="lv-LV" sz="2800" dirty="0"/>
            </a:br>
            <a:br>
              <a:rPr lang="lv-LV" sz="2800" dirty="0"/>
            </a:br>
            <a:r>
              <a:rPr lang="lv-LV" sz="2800" dirty="0"/>
              <a:t>c)pilnveidojamākās kopumā - nr.2, nr.6 </a:t>
            </a:r>
            <a:r>
              <a:rPr lang="lv-LV" sz="2800"/>
              <a:t>un nr.7</a:t>
            </a:r>
            <a:br>
              <a:rPr lang="lv-LV" sz="2800" dirty="0"/>
            </a:br>
            <a:endParaRPr lang="lv-LV" sz="2800" dirty="0"/>
          </a:p>
        </p:txBody>
      </p:sp>
    </p:spTree>
    <p:extLst>
      <p:ext uri="{BB962C8B-B14F-4D97-AF65-F5344CB8AC3E}">
        <p14:creationId xmlns:p14="http://schemas.microsoft.com/office/powerpoint/2010/main" val="27007329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80CFC-EA81-44AB-9ADF-5F0B0B3D290C}"/>
              </a:ext>
            </a:extLst>
          </p:cNvPr>
          <p:cNvSpPr>
            <a:spLocks noGrp="1"/>
          </p:cNvSpPr>
          <p:nvPr>
            <p:ph type="title"/>
          </p:nvPr>
        </p:nvSpPr>
        <p:spPr/>
        <p:txBody>
          <a:bodyPr>
            <a:noAutofit/>
          </a:bodyPr>
          <a:lstStyle/>
          <a:p>
            <a:pPr algn="ctr"/>
            <a:br>
              <a:rPr lang="lv-LV" sz="4800" dirty="0"/>
            </a:br>
            <a:endParaRPr lang="lv-LV" sz="4800" dirty="0"/>
          </a:p>
        </p:txBody>
      </p:sp>
      <p:sp>
        <p:nvSpPr>
          <p:cNvPr id="3" name="Content Placeholder 2">
            <a:extLst>
              <a:ext uri="{FF2B5EF4-FFF2-40B4-BE49-F238E27FC236}">
                <a16:creationId xmlns:a16="http://schemas.microsoft.com/office/drawing/2014/main" id="{A24F6910-966E-4D4A-9544-EC57FA524ED5}"/>
              </a:ext>
            </a:extLst>
          </p:cNvPr>
          <p:cNvSpPr>
            <a:spLocks noGrp="1"/>
          </p:cNvSpPr>
          <p:nvPr>
            <p:ph idx="1"/>
          </p:nvPr>
        </p:nvSpPr>
        <p:spPr>
          <a:xfrm>
            <a:off x="2821576" y="3004456"/>
            <a:ext cx="8683035" cy="2906765"/>
          </a:xfrm>
        </p:spPr>
        <p:txBody>
          <a:bodyPr>
            <a:normAutofit/>
          </a:bodyPr>
          <a:lstStyle/>
          <a:p>
            <a:pPr marL="0" indent="0">
              <a:buNone/>
            </a:pPr>
            <a:r>
              <a:rPr lang="lv-LV" sz="6000" dirty="0"/>
              <a:t>Paldies par līdzdalību!</a:t>
            </a:r>
          </a:p>
        </p:txBody>
      </p:sp>
    </p:spTree>
    <p:extLst>
      <p:ext uri="{BB962C8B-B14F-4D97-AF65-F5344CB8AC3E}">
        <p14:creationId xmlns:p14="http://schemas.microsoft.com/office/powerpoint/2010/main" val="74433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6657-EBD2-4F94-ABAA-CF45949FA376}"/>
              </a:ext>
            </a:extLst>
          </p:cNvPr>
          <p:cNvSpPr>
            <a:spLocks noGrp="1"/>
          </p:cNvSpPr>
          <p:nvPr>
            <p:ph type="title"/>
          </p:nvPr>
        </p:nvSpPr>
        <p:spPr/>
        <p:txBody>
          <a:bodyPr/>
          <a:lstStyle/>
          <a:p>
            <a:r>
              <a:rPr lang="lv-LV" dirty="0"/>
              <a:t>Kvalitātes jautājuma dažādie aspekti</a:t>
            </a:r>
          </a:p>
        </p:txBody>
      </p:sp>
      <p:pic>
        <p:nvPicPr>
          <p:cNvPr id="7" name="Content Placeholder 6">
            <a:extLst>
              <a:ext uri="{FF2B5EF4-FFF2-40B4-BE49-F238E27FC236}">
                <a16:creationId xmlns:a16="http://schemas.microsoft.com/office/drawing/2014/main" id="{5ACE4517-F912-482D-A9EF-440CE408FE4E}"/>
              </a:ext>
            </a:extLst>
          </p:cNvPr>
          <p:cNvPicPr>
            <a:picLocks noGrp="1" noChangeAspect="1"/>
          </p:cNvPicPr>
          <p:nvPr>
            <p:ph idx="1"/>
          </p:nvPr>
        </p:nvPicPr>
        <p:blipFill>
          <a:blip r:embed="rId2"/>
          <a:stretch>
            <a:fillRect/>
          </a:stretch>
        </p:blipFill>
        <p:spPr>
          <a:xfrm>
            <a:off x="2662577" y="1971040"/>
            <a:ext cx="8909355" cy="3778250"/>
          </a:xfrm>
          <a:prstGeom prst="rect">
            <a:avLst/>
          </a:prstGeom>
        </p:spPr>
      </p:pic>
      <p:sp>
        <p:nvSpPr>
          <p:cNvPr id="4" name="Isosceles Triangle 3">
            <a:extLst>
              <a:ext uri="{FF2B5EF4-FFF2-40B4-BE49-F238E27FC236}">
                <a16:creationId xmlns:a16="http://schemas.microsoft.com/office/drawing/2014/main" id="{7E804B2D-8666-4A28-B62A-20779CD5E340}"/>
              </a:ext>
            </a:extLst>
          </p:cNvPr>
          <p:cNvSpPr/>
          <p:nvPr/>
        </p:nvSpPr>
        <p:spPr>
          <a:xfrm>
            <a:off x="3701851" y="2376170"/>
            <a:ext cx="4968926" cy="36677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Pakalpojums</a:t>
            </a:r>
          </a:p>
        </p:txBody>
      </p:sp>
      <p:sp>
        <p:nvSpPr>
          <p:cNvPr id="6" name="Rectangle 5">
            <a:extLst>
              <a:ext uri="{FF2B5EF4-FFF2-40B4-BE49-F238E27FC236}">
                <a16:creationId xmlns:a16="http://schemas.microsoft.com/office/drawing/2014/main" id="{7DB57B06-D5F6-482C-BFCC-DCE5208361F1}"/>
              </a:ext>
            </a:extLst>
          </p:cNvPr>
          <p:cNvSpPr/>
          <p:nvPr/>
        </p:nvSpPr>
        <p:spPr>
          <a:xfrm>
            <a:off x="8851403" y="5600700"/>
            <a:ext cx="2288937" cy="8229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Kvalitāte</a:t>
            </a:r>
          </a:p>
        </p:txBody>
      </p:sp>
      <p:sp>
        <p:nvSpPr>
          <p:cNvPr id="8" name="Rectangle 7">
            <a:extLst>
              <a:ext uri="{FF2B5EF4-FFF2-40B4-BE49-F238E27FC236}">
                <a16:creationId xmlns:a16="http://schemas.microsoft.com/office/drawing/2014/main" id="{09C97982-661E-47F5-A1BE-7BC3EE545899}"/>
              </a:ext>
            </a:extLst>
          </p:cNvPr>
          <p:cNvSpPr/>
          <p:nvPr/>
        </p:nvSpPr>
        <p:spPr>
          <a:xfrm>
            <a:off x="6415253" y="1350645"/>
            <a:ext cx="1891684" cy="8229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Laiks</a:t>
            </a:r>
          </a:p>
        </p:txBody>
      </p:sp>
      <p:sp>
        <p:nvSpPr>
          <p:cNvPr id="9" name="Rectangle 8">
            <a:extLst>
              <a:ext uri="{FF2B5EF4-FFF2-40B4-BE49-F238E27FC236}">
                <a16:creationId xmlns:a16="http://schemas.microsoft.com/office/drawing/2014/main" id="{1A40A637-2C88-4E3C-BD02-3F769C0C6161}"/>
              </a:ext>
            </a:extLst>
          </p:cNvPr>
          <p:cNvSpPr/>
          <p:nvPr/>
        </p:nvSpPr>
        <p:spPr>
          <a:xfrm>
            <a:off x="1232288" y="5632450"/>
            <a:ext cx="2288937" cy="8229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Resursi</a:t>
            </a:r>
          </a:p>
        </p:txBody>
      </p:sp>
    </p:spTree>
    <p:extLst>
      <p:ext uri="{BB962C8B-B14F-4D97-AF65-F5344CB8AC3E}">
        <p14:creationId xmlns:p14="http://schemas.microsoft.com/office/powerpoint/2010/main" val="342770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6657-EBD2-4F94-ABAA-CF45949FA376}"/>
              </a:ext>
            </a:extLst>
          </p:cNvPr>
          <p:cNvSpPr>
            <a:spLocks noGrp="1"/>
          </p:cNvSpPr>
          <p:nvPr>
            <p:ph type="title"/>
          </p:nvPr>
        </p:nvSpPr>
        <p:spPr/>
        <p:txBody>
          <a:bodyPr/>
          <a:lstStyle/>
          <a:p>
            <a:r>
              <a:rPr lang="lv-LV" dirty="0"/>
              <a:t>Kvalitātes jautājuma dažādie aspekti</a:t>
            </a:r>
          </a:p>
        </p:txBody>
      </p:sp>
      <p:pic>
        <p:nvPicPr>
          <p:cNvPr id="7" name="Content Placeholder 6">
            <a:extLst>
              <a:ext uri="{FF2B5EF4-FFF2-40B4-BE49-F238E27FC236}">
                <a16:creationId xmlns:a16="http://schemas.microsoft.com/office/drawing/2014/main" id="{5ACE4517-F912-482D-A9EF-440CE408FE4E}"/>
              </a:ext>
            </a:extLst>
          </p:cNvPr>
          <p:cNvPicPr>
            <a:picLocks noGrp="1" noChangeAspect="1"/>
          </p:cNvPicPr>
          <p:nvPr>
            <p:ph idx="1"/>
          </p:nvPr>
        </p:nvPicPr>
        <p:blipFill>
          <a:blip r:embed="rId2"/>
          <a:stretch>
            <a:fillRect/>
          </a:stretch>
        </p:blipFill>
        <p:spPr>
          <a:xfrm>
            <a:off x="2592235" y="2133600"/>
            <a:ext cx="8909355" cy="3778250"/>
          </a:xfrm>
          <a:prstGeom prst="rect">
            <a:avLst/>
          </a:prstGeom>
        </p:spPr>
      </p:pic>
      <p:sp>
        <p:nvSpPr>
          <p:cNvPr id="4" name="Isosceles Triangle 3">
            <a:extLst>
              <a:ext uri="{FF2B5EF4-FFF2-40B4-BE49-F238E27FC236}">
                <a16:creationId xmlns:a16="http://schemas.microsoft.com/office/drawing/2014/main" id="{7E804B2D-8666-4A28-B62A-20779CD5E340}"/>
              </a:ext>
            </a:extLst>
          </p:cNvPr>
          <p:cNvSpPr/>
          <p:nvPr/>
        </p:nvSpPr>
        <p:spPr>
          <a:xfrm>
            <a:off x="3701851" y="2376170"/>
            <a:ext cx="4968926" cy="36677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Pakalpojuma kvalitāte</a:t>
            </a:r>
          </a:p>
        </p:txBody>
      </p:sp>
      <p:sp>
        <p:nvSpPr>
          <p:cNvPr id="6" name="Rectangle 5">
            <a:extLst>
              <a:ext uri="{FF2B5EF4-FFF2-40B4-BE49-F238E27FC236}">
                <a16:creationId xmlns:a16="http://schemas.microsoft.com/office/drawing/2014/main" id="{7DB57B06-D5F6-482C-BFCC-DCE5208361F1}"/>
              </a:ext>
            </a:extLst>
          </p:cNvPr>
          <p:cNvSpPr/>
          <p:nvPr/>
        </p:nvSpPr>
        <p:spPr>
          <a:xfrm>
            <a:off x="8851403" y="5600700"/>
            <a:ext cx="2288937" cy="8229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Sadarbības partneri</a:t>
            </a:r>
          </a:p>
        </p:txBody>
      </p:sp>
      <p:sp>
        <p:nvSpPr>
          <p:cNvPr id="8" name="Rectangle 7">
            <a:extLst>
              <a:ext uri="{FF2B5EF4-FFF2-40B4-BE49-F238E27FC236}">
                <a16:creationId xmlns:a16="http://schemas.microsoft.com/office/drawing/2014/main" id="{09C97982-661E-47F5-A1BE-7BC3EE545899}"/>
              </a:ext>
            </a:extLst>
          </p:cNvPr>
          <p:cNvSpPr/>
          <p:nvPr/>
        </p:nvSpPr>
        <p:spPr>
          <a:xfrm>
            <a:off x="6171413" y="1559560"/>
            <a:ext cx="1891684" cy="8229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Vadītājs</a:t>
            </a:r>
          </a:p>
        </p:txBody>
      </p:sp>
      <p:sp>
        <p:nvSpPr>
          <p:cNvPr id="9" name="Rectangle 8">
            <a:extLst>
              <a:ext uri="{FF2B5EF4-FFF2-40B4-BE49-F238E27FC236}">
                <a16:creationId xmlns:a16="http://schemas.microsoft.com/office/drawing/2014/main" id="{1A40A637-2C88-4E3C-BD02-3F769C0C6161}"/>
              </a:ext>
            </a:extLst>
          </p:cNvPr>
          <p:cNvSpPr/>
          <p:nvPr/>
        </p:nvSpPr>
        <p:spPr>
          <a:xfrm>
            <a:off x="1232288" y="5632450"/>
            <a:ext cx="2288937" cy="8229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Darbinieki</a:t>
            </a:r>
          </a:p>
        </p:txBody>
      </p:sp>
    </p:spTree>
    <p:extLst>
      <p:ext uri="{BB962C8B-B14F-4D97-AF65-F5344CB8AC3E}">
        <p14:creationId xmlns:p14="http://schemas.microsoft.com/office/powerpoint/2010/main" val="29586177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1770</TotalTime>
  <Words>3168</Words>
  <Application>Microsoft Office PowerPoint</Application>
  <PresentationFormat>Widescreen</PresentationFormat>
  <Paragraphs>741</Paragraphs>
  <Slides>75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4" baseType="lpstr">
      <vt:lpstr>Arial</vt:lpstr>
      <vt:lpstr>Arial Unicode MS</vt:lpstr>
      <vt:lpstr>Calibri</vt:lpstr>
      <vt:lpstr>Century Gothic</vt:lpstr>
      <vt:lpstr>Times New Roman</vt:lpstr>
      <vt:lpstr>Wingdings</vt:lpstr>
      <vt:lpstr>Wingdings 3</vt:lpstr>
      <vt:lpstr>Wisp</vt:lpstr>
      <vt:lpstr>Slide</vt:lpstr>
      <vt:lpstr>Kā nodrošināt sociālo pakalpojumu kvalitāti </vt:lpstr>
      <vt:lpstr>Semināra tēmas jeb kā strādāsim</vt:lpstr>
      <vt:lpstr>Semināra mērķis un uzdevumi</vt:lpstr>
      <vt:lpstr>Kopsavilkums par semināra dalībnieku zināšanām un izpratni </vt:lpstr>
      <vt:lpstr>Kvalitātes jautājuma dažādie aspekti </vt:lpstr>
      <vt:lpstr>Mans CV Publiskā daļa</vt:lpstr>
      <vt:lpstr>Mans CV  Privātā daļa</vt:lpstr>
      <vt:lpstr>Kvalitātes jautājuma dažādie aspekti</vt:lpstr>
      <vt:lpstr>Kvalitātes jautājuma dažādie aspekti</vt:lpstr>
      <vt:lpstr>Kvalitātes jautājuma dažādie aspekti</vt:lpstr>
      <vt:lpstr>Kvalitātes jautājuma dažādie aspekti</vt:lpstr>
      <vt:lpstr>PowerPoint Presentation</vt:lpstr>
      <vt:lpstr>PowerPoint Presentation</vt:lpstr>
      <vt:lpstr>PowerPoint Presentation</vt:lpstr>
      <vt:lpstr>PowerPoint Presentation</vt:lpstr>
      <vt:lpstr>Specifiskās prasības</vt:lpstr>
      <vt:lpstr>PowerPoint Presentation</vt:lpstr>
      <vt:lpstr>http://lm.gov.lv/lv/es-finansejums/lm-istenotie-projekti/2007-2013-gads </vt:lpstr>
      <vt:lpstr>PowerPoint Presentation</vt:lpstr>
      <vt:lpstr>PowerPoint Presentation</vt:lpstr>
      <vt:lpstr>PowerPoint Presentation</vt:lpstr>
      <vt:lpstr>Jāvērtē šādas prasības</vt:lpstr>
      <vt:lpstr>Prasība 4.4.4. attīsta iekšējus kanālus informācijas novadīšanai, nodrošinot to, ka visiem darbiniekiem pieejama informācija/zināšanas saistībā ar viņiem noteiktajiem uzdevumiem un mērķiem </vt:lpstr>
      <vt:lpstr>PowerPoint Presentation</vt:lpstr>
      <vt:lpstr>PowerPoint Presentation</vt:lpstr>
      <vt:lpstr>10 principi: </vt:lpstr>
      <vt:lpstr>PowerPoint Presentation</vt:lpstr>
      <vt:lpstr>Noderīgi informācijas avoti</vt:lpstr>
      <vt:lpstr>PowerPoint Presentation</vt:lpstr>
      <vt:lpstr>PowerPoint Presentation</vt:lpstr>
      <vt:lpstr>Iekšējā kontrole ir process, pasākumu kopums</vt:lpstr>
      <vt:lpstr>(Tikai saprātīga, nevis absolūta pārliecība!) Kontroles efektivitātes ierobežojumi</vt:lpstr>
      <vt:lpstr>Ieguldījumi kontrolē   &lt;  Ieguvumi!!</vt:lpstr>
      <vt:lpstr>PowerPoint Presentation</vt:lpstr>
      <vt:lpstr>        Informācija un saziņa</vt:lpstr>
      <vt:lpstr>Atbildības sadalījums IKS ietvaros</vt:lpstr>
      <vt:lpstr>Plānošana</vt:lpstr>
      <vt:lpstr>Kontroles vidi lielā mērā  nosaka vadības </vt:lpstr>
      <vt:lpstr>Kontroles vide</vt:lpstr>
      <vt:lpstr>Uz pārkāpumiem uzvedinoši apstākļi</vt:lpstr>
      <vt:lpstr>Risks ir … </vt:lpstr>
      <vt:lpstr>Nenoteiktības ietekme uz mērķiem</vt:lpstr>
      <vt:lpstr>Riski ilgstošās sociālās  aprūpes un rehabilitācijas iestādē</vt:lpstr>
      <vt:lpstr>Riski institūcijā</vt:lpstr>
      <vt:lpstr>Ar klientu saistītie riski</vt:lpstr>
      <vt:lpstr>Ar darbiniekiem saistītie riski</vt:lpstr>
      <vt:lpstr>Ar institūcijas vadītāju/vadību saistītie riski</vt:lpstr>
      <vt:lpstr>Aicinājums dalībniekiem </vt:lpstr>
      <vt:lpstr>Risku pārvaldības mērķis – apzināties un vadīt riskus</vt:lpstr>
      <vt:lpstr>Risku novērtēšana</vt:lpstr>
      <vt:lpstr>Risku matrica</vt:lpstr>
      <vt:lpstr>PowerPoint Presentation</vt:lpstr>
      <vt:lpstr>Mantas un finanšu līdzekļu izšķērdēšanas, neefektīvas un nelietderīgas izmantošanas risks  </vt:lpstr>
      <vt:lpstr>Mantas un finanšu līdzekļu izšķērdēšanas, neefektīvas un nelietderīgas izmantošanas risks  </vt:lpstr>
      <vt:lpstr>Aicinājums dalībniekiem </vt:lpstr>
      <vt:lpstr>Kontroles pasākumi ir paņēmieni  un procedūras riska novēršanai  un mērķu sasniegšanai</vt:lpstr>
      <vt:lpstr>Kontroles pasākumi </vt:lpstr>
      <vt:lpstr>Aicinājums dalībniekiem </vt:lpstr>
      <vt:lpstr>Iestādes normatīvie akti un procesu shēmas</vt:lpstr>
      <vt:lpstr>Postulārā režīma plāni, klientu pozicionēšanas uzraudzība</vt:lpstr>
      <vt:lpstr>Uzraudzība</vt:lpstr>
      <vt:lpstr>Uzraudzības rīki</vt:lpstr>
      <vt:lpstr>Uzraudzības rīki</vt:lpstr>
      <vt:lpstr>Kuldīgas novada sociālo pakalpojumu kvalitātes izvērtējums. Pārskats. 2011</vt:lpstr>
      <vt:lpstr>Informācija un saziņa </vt:lpstr>
      <vt:lpstr>Sociālā rehabilitācija institūcijā</vt:lpstr>
      <vt:lpstr>Klientu aktivitātes ikdienā</vt:lpstr>
      <vt:lpstr>Informācija un saziņa kā resurss </vt:lpstr>
      <vt:lpstr>Sadarbības partneri</vt:lpstr>
      <vt:lpstr>Dalībnieku atgriezeniskā saite kā resurss </vt:lpstr>
      <vt:lpstr>PowerPoint Presentation</vt:lpstr>
      <vt:lpstr>PowerPoint Presentation</vt:lpstr>
      <vt:lpstr>Līdera 12 dimensijas</vt:lpstr>
      <vt:lpstr>Secinājumi par līderu 12 dimensijām:  a) ļoti dažāds pašvērtējums  b) stiprākās dimensijas kopumā ir - nr.9, nr.10 un  nr.8  c)pilnveidojamākās kopumā - nr.2, nr.6 un nr.7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Kā nodrošināt sociālo pakalpojumu kvalitāti</dc:title>
  <dc:creator>Aija</dc:creator>
  <cp:lastModifiedBy>Dace Ritina</cp:lastModifiedBy>
  <cp:revision>143</cp:revision>
  <cp:lastPrinted>2019-06-11T16:57:48Z</cp:lastPrinted>
  <dcterms:created xsi:type="dcterms:W3CDTF">2019-05-21T09:52:34Z</dcterms:created>
  <dcterms:modified xsi:type="dcterms:W3CDTF">2019-06-14T12:22:23Z</dcterms:modified>
</cp:coreProperties>
</file>