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4" r:id="rId3"/>
    <p:sldId id="268" r:id="rId4"/>
    <p:sldId id="276" r:id="rId5"/>
    <p:sldId id="286" r:id="rId6"/>
    <p:sldId id="285" r:id="rId7"/>
    <p:sldId id="264" r:id="rId8"/>
    <p:sldId id="273" r:id="rId9"/>
    <p:sldId id="272" r:id="rId10"/>
    <p:sldId id="269" r:id="rId11"/>
    <p:sldId id="270" r:id="rId12"/>
    <p:sldId id="278" r:id="rId13"/>
    <p:sldId id="283" r:id="rId14"/>
    <p:sldId id="289" r:id="rId15"/>
    <p:sldId id="291" r:id="rId16"/>
    <p:sldId id="292" r:id="rId17"/>
    <p:sldId id="281" r:id="rId18"/>
    <p:sldId id="261" r:id="rId19"/>
    <p:sldId id="277"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96433" autoAdjust="0"/>
  </p:normalViewPr>
  <p:slideViewPr>
    <p:cSldViewPr snapToGrid="0">
      <p:cViewPr varScale="1">
        <p:scale>
          <a:sx n="112" d="100"/>
          <a:sy n="112" d="100"/>
        </p:scale>
        <p:origin x="55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6/11/2019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6/11/2019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6/11/2019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73435" y="1153682"/>
            <a:ext cx="7766936" cy="4157543"/>
          </a:xfrm>
        </p:spPr>
        <p:txBody>
          <a:bodyPr/>
          <a:lstStyle/>
          <a:p>
            <a:pPr algn="ctr">
              <a:lnSpc>
                <a:spcPct val="107000"/>
              </a:lnSpc>
              <a:spcAft>
                <a:spcPts val="800"/>
              </a:spcAft>
            </a:pPr>
            <a:r>
              <a:rPr lang="lv-LV" b="1" dirty="0" smtClean="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Iestādes normatīvie akti un procesu shēmas</a:t>
            </a:r>
            <a:br>
              <a:rPr lang="lv-LV" b="1" dirty="0" smtClean="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br>
            <a:r>
              <a:rPr lang="lv-LV" b="1" dirty="0" smtClean="0">
                <a:solidFill>
                  <a:schemeClr val="accent1">
                    <a:lumMod val="50000"/>
                  </a:schemeClr>
                </a:solidFill>
                <a:latin typeface="Times New Roman" panose="02020603050405020304" pitchFamily="18" charset="0"/>
                <a:ea typeface="Calibri" panose="020F0502020204030204" pitchFamily="34" charset="0"/>
                <a:cs typeface="Times New Roman" panose="02020603050405020304" pitchFamily="18" charset="0"/>
              </a:rPr>
              <a:t> </a:t>
            </a:r>
            <a:r>
              <a:rPr lang="en-US" sz="4400" dirty="0">
                <a:latin typeface="Calibri" panose="020F0502020204030204" pitchFamily="34" charset="0"/>
                <a:ea typeface="Calibri" panose="020F0502020204030204" pitchFamily="34" charset="0"/>
                <a:cs typeface="Times New Roman" panose="02020603050405020304" pitchFamily="18" charset="0"/>
              </a:rPr>
              <a:t/>
            </a:r>
            <a:br>
              <a:rPr lang="en-US" sz="4400"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Subtitle 2"/>
          <p:cNvSpPr>
            <a:spLocks noGrp="1"/>
          </p:cNvSpPr>
          <p:nvPr>
            <p:ph type="subTitle" idx="1"/>
          </p:nvPr>
        </p:nvSpPr>
        <p:spPr>
          <a:xfrm>
            <a:off x="728591" y="5410076"/>
            <a:ext cx="9517815" cy="1096899"/>
          </a:xfrm>
        </p:spPr>
        <p:txBody>
          <a:bodyPr>
            <a:normAutofit/>
          </a:bodyPr>
          <a:lstStyle/>
          <a:p>
            <a:r>
              <a:rPr lang="lv-LV" sz="2400" b="1" dirty="0" smtClean="0">
                <a:solidFill>
                  <a:schemeClr val="accent1">
                    <a:lumMod val="50000"/>
                  </a:schemeClr>
                </a:solidFill>
              </a:rPr>
              <a:t>Valsts sociālās aprūpes centra «Rīga»</a:t>
            </a:r>
          </a:p>
          <a:p>
            <a:pPr algn="ctr"/>
            <a:r>
              <a:rPr lang="lv-LV" sz="2400" b="1" dirty="0">
                <a:solidFill>
                  <a:schemeClr val="accent1">
                    <a:lumMod val="50000"/>
                  </a:schemeClr>
                </a:solidFill>
              </a:rPr>
              <a:t> </a:t>
            </a:r>
            <a:r>
              <a:rPr lang="lv-LV" sz="2400" b="1" dirty="0" smtClean="0">
                <a:solidFill>
                  <a:schemeClr val="accent1">
                    <a:lumMod val="50000"/>
                  </a:schemeClr>
                </a:solidFill>
              </a:rPr>
              <a:t>                                                                      direktore </a:t>
            </a:r>
            <a:r>
              <a:rPr lang="lv-LV" sz="2400" b="1" dirty="0" err="1" smtClean="0">
                <a:solidFill>
                  <a:schemeClr val="accent1">
                    <a:lumMod val="50000"/>
                  </a:schemeClr>
                </a:solidFill>
              </a:rPr>
              <a:t>E.Kisele</a:t>
            </a:r>
            <a:endParaRPr lang="en-US" sz="2400" b="1" dirty="0">
              <a:solidFill>
                <a:schemeClr val="accent1">
                  <a:lumMod val="50000"/>
                </a:schemeClr>
              </a:solidFill>
            </a:endParaRPr>
          </a:p>
        </p:txBody>
      </p:sp>
    </p:spTree>
    <p:extLst>
      <p:ext uri="{BB962C8B-B14F-4D97-AF65-F5344CB8AC3E}">
        <p14:creationId xmlns:p14="http://schemas.microsoft.com/office/powerpoint/2010/main" val="28736224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89470"/>
            <a:ext cx="8596668" cy="741406"/>
          </a:xfrm>
        </p:spPr>
        <p:txBody>
          <a:bodyPr>
            <a:normAutofit/>
          </a:bodyPr>
          <a:lstStyle/>
          <a:p>
            <a:r>
              <a:rPr lang="lv-LV" dirty="0" smtClean="0">
                <a:solidFill>
                  <a:schemeClr val="accent1">
                    <a:lumMod val="50000"/>
                  </a:schemeClr>
                </a:solidFill>
              </a:rPr>
              <a:t>Iekšējo normatīvo aktu radīšana </a:t>
            </a:r>
            <a:endParaRPr lang="en-US" dirty="0">
              <a:solidFill>
                <a:schemeClr val="accent1">
                  <a:lumMod val="50000"/>
                </a:schemeClr>
              </a:solidFill>
            </a:endParaRPr>
          </a:p>
        </p:txBody>
      </p:sp>
      <p:sp>
        <p:nvSpPr>
          <p:cNvPr id="3" name="Content Placeholder 2"/>
          <p:cNvSpPr>
            <a:spLocks noGrp="1"/>
          </p:cNvSpPr>
          <p:nvPr>
            <p:ph idx="1"/>
          </p:nvPr>
        </p:nvSpPr>
        <p:spPr>
          <a:xfrm>
            <a:off x="264920" y="996777"/>
            <a:ext cx="10203678" cy="5780038"/>
          </a:xfrm>
        </p:spPr>
        <p:txBody>
          <a:bodyPr>
            <a:normAutofit fontScale="92500" lnSpcReduction="10000"/>
          </a:bodyPr>
          <a:lstStyle/>
          <a:p>
            <a:r>
              <a:rPr lang="lv-LV" sz="2800" dirty="0" smtClean="0">
                <a:solidFill>
                  <a:schemeClr val="accent1">
                    <a:lumMod val="50000"/>
                  </a:schemeClr>
                </a:solidFill>
                <a:latin typeface="Arial" panose="020B0604020202020204" pitchFamily="34" charset="0"/>
                <a:cs typeface="Arial" panose="020B0604020202020204" pitchFamily="34" charset="0"/>
              </a:rPr>
              <a:t>Izvēle </a:t>
            </a:r>
            <a:r>
              <a:rPr lang="lv-LV" sz="2800" dirty="0">
                <a:solidFill>
                  <a:schemeClr val="accent1">
                    <a:lumMod val="50000"/>
                  </a:schemeClr>
                </a:solidFill>
                <a:latin typeface="Arial" panose="020B0604020202020204" pitchFamily="34" charset="0"/>
                <a:cs typeface="Arial" panose="020B0604020202020204" pitchFamily="34" charset="0"/>
              </a:rPr>
              <a:t>regulēt pēc iespējas </a:t>
            </a:r>
            <a:r>
              <a:rPr lang="lv-LV" sz="2800" dirty="0" smtClean="0">
                <a:solidFill>
                  <a:schemeClr val="accent1">
                    <a:lumMod val="50000"/>
                  </a:schemeClr>
                </a:solidFill>
                <a:latin typeface="Arial" panose="020B0604020202020204" pitchFamily="34" charset="0"/>
                <a:cs typeface="Arial" panose="020B0604020202020204" pitchFamily="34" charset="0"/>
              </a:rPr>
              <a:t>detalizētāk tiesību normas</a:t>
            </a:r>
          </a:p>
          <a:p>
            <a:r>
              <a:rPr lang="lv-LV" sz="2800" dirty="0" smtClean="0">
                <a:solidFill>
                  <a:schemeClr val="accent1">
                    <a:lumMod val="50000"/>
                  </a:schemeClr>
                </a:solidFill>
                <a:latin typeface="Arial" panose="020B0604020202020204" pitchFamily="34" charset="0"/>
                <a:cs typeface="Arial" panose="020B0604020202020204" pitchFamily="34" charset="0"/>
              </a:rPr>
              <a:t>Iestādes </a:t>
            </a:r>
            <a:r>
              <a:rPr lang="lv-LV" sz="2800" dirty="0">
                <a:solidFill>
                  <a:schemeClr val="accent1">
                    <a:lumMod val="50000"/>
                  </a:schemeClr>
                </a:solidFill>
                <a:latin typeface="Arial" panose="020B0604020202020204" pitchFamily="34" charset="0"/>
                <a:cs typeface="Arial" panose="020B0604020202020204" pitchFamily="34" charset="0"/>
              </a:rPr>
              <a:t>aizvien biežāk izmanto iespēju sniegt papildu paskaidrojumus, izdodot iekšējos normatīvos aktus, ar kuriem skaidro ārējo normatīvo aktu piemērošanu – vadlīnijas, </a:t>
            </a:r>
            <a:r>
              <a:rPr lang="lv-LV" sz="2800" dirty="0" smtClean="0">
                <a:solidFill>
                  <a:schemeClr val="accent1">
                    <a:lumMod val="50000"/>
                  </a:schemeClr>
                </a:solidFill>
                <a:latin typeface="Arial" panose="020B0604020202020204" pitchFamily="34" charset="0"/>
                <a:cs typeface="Arial" panose="020B0604020202020204" pitchFamily="34" charset="0"/>
              </a:rPr>
              <a:t>ieteikumus un  </a:t>
            </a:r>
            <a:r>
              <a:rPr lang="lv-LV" sz="2800" dirty="0">
                <a:solidFill>
                  <a:schemeClr val="accent1">
                    <a:lumMod val="50000"/>
                  </a:schemeClr>
                </a:solidFill>
                <a:latin typeface="Arial" panose="020B0604020202020204" pitchFamily="34" charset="0"/>
                <a:cs typeface="Arial" panose="020B0604020202020204" pitchFamily="34" charset="0"/>
              </a:rPr>
              <a:t>metodiskos </a:t>
            </a:r>
            <a:r>
              <a:rPr lang="lv-LV" sz="2800" dirty="0" smtClean="0">
                <a:solidFill>
                  <a:schemeClr val="accent1">
                    <a:lumMod val="50000"/>
                  </a:schemeClr>
                </a:solidFill>
                <a:latin typeface="Arial" panose="020B0604020202020204" pitchFamily="34" charset="0"/>
                <a:cs typeface="Arial" panose="020B0604020202020204" pitchFamily="34" charset="0"/>
              </a:rPr>
              <a:t>norādījumus</a:t>
            </a:r>
          </a:p>
          <a:p>
            <a:r>
              <a:rPr lang="lv-LV" sz="2800" dirty="0">
                <a:solidFill>
                  <a:schemeClr val="accent1">
                    <a:lumMod val="50000"/>
                  </a:schemeClr>
                </a:solidFill>
                <a:latin typeface="Arial" panose="020B0604020202020204" pitchFamily="34" charset="0"/>
                <a:cs typeface="Arial" panose="020B0604020202020204" pitchFamily="34" charset="0"/>
              </a:rPr>
              <a:t>Apstiprinot iekšējo normatīvo aktu, </a:t>
            </a:r>
            <a:r>
              <a:rPr lang="lv-LV" sz="2800" dirty="0" smtClean="0">
                <a:solidFill>
                  <a:schemeClr val="accent1">
                    <a:lumMod val="50000"/>
                  </a:schemeClr>
                </a:solidFill>
                <a:latin typeface="Arial" panose="020B0604020202020204" pitchFamily="34" charset="0"/>
                <a:cs typeface="Arial" panose="020B0604020202020204" pitchFamily="34" charset="0"/>
              </a:rPr>
              <a:t>iestādes </a:t>
            </a:r>
            <a:r>
              <a:rPr lang="lv-LV" sz="2800" dirty="0">
                <a:solidFill>
                  <a:schemeClr val="accent1">
                    <a:lumMod val="50000"/>
                  </a:schemeClr>
                </a:solidFill>
                <a:latin typeface="Arial" panose="020B0604020202020204" pitchFamily="34" charset="0"/>
                <a:cs typeface="Arial" panose="020B0604020202020204" pitchFamily="34" charset="0"/>
              </a:rPr>
              <a:t>vadītājam ir pienākums pārliecināties par tā kvalitāti un atbilstību ārējos normatīvajos aktos noteiktajām prasībām iekšējo normatīvo aktu juridiskā spēka esamībai, noformēšanai, struktūrai un saturam, jo ar parakstīšanas brīdi iestādes vadītājs uzņemas pilnu atbildību par iekšējā normatīvā akta piemērošanas tiesiskajām sekām</a:t>
            </a:r>
            <a:endParaRPr lang="lv-LV" sz="2800" dirty="0" smtClean="0">
              <a:solidFill>
                <a:schemeClr val="accent1">
                  <a:lumMod val="50000"/>
                </a:schemeClr>
              </a:solidFill>
              <a:latin typeface="Arial" panose="020B0604020202020204" pitchFamily="34" charset="0"/>
              <a:cs typeface="Arial" panose="020B0604020202020204" pitchFamily="34" charset="0"/>
            </a:endParaRPr>
          </a:p>
          <a:p>
            <a:pPr lvl="0">
              <a:buClr>
                <a:srgbClr val="90C226"/>
              </a:buClr>
            </a:pPr>
            <a:r>
              <a:rPr lang="lv-LV" sz="2800" dirty="0">
                <a:solidFill>
                  <a:schemeClr val="accent1">
                    <a:lumMod val="50000"/>
                  </a:schemeClr>
                </a:solidFill>
                <a:latin typeface="Arial" panose="020B0604020202020204" pitchFamily="34" charset="0"/>
                <a:cs typeface="Arial" panose="020B0604020202020204" pitchFamily="34" charset="0"/>
              </a:rPr>
              <a:t>Nepieciešams izvērtēt, vai efektīvākais veids situācijas risināšanai ir jauna normatīvā akta radīšana vai arī pastāv citas alternatīvas, kā šo situāciju </a:t>
            </a:r>
            <a:r>
              <a:rPr lang="lv-LV" sz="2800" dirty="0" smtClean="0">
                <a:solidFill>
                  <a:schemeClr val="accent1">
                    <a:lumMod val="50000"/>
                  </a:schemeClr>
                </a:solidFill>
                <a:latin typeface="Arial" panose="020B0604020202020204" pitchFamily="34" charset="0"/>
                <a:cs typeface="Arial" panose="020B0604020202020204" pitchFamily="34" charset="0"/>
              </a:rPr>
              <a:t>risināt </a:t>
            </a:r>
            <a:endParaRPr lang="lv-LV" sz="2800" dirty="0">
              <a:solidFill>
                <a:schemeClr val="accent1">
                  <a:lumMod val="50000"/>
                </a:schemeClr>
              </a:solidFill>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stretch>
            <a:fillRect/>
          </a:stretch>
        </p:blipFill>
        <p:spPr>
          <a:xfrm>
            <a:off x="9168435" y="0"/>
            <a:ext cx="2600325" cy="1762125"/>
          </a:xfrm>
          <a:prstGeom prst="rect">
            <a:avLst/>
          </a:prstGeom>
        </p:spPr>
      </p:pic>
    </p:spTree>
    <p:extLst>
      <p:ext uri="{BB962C8B-B14F-4D97-AF65-F5344CB8AC3E}">
        <p14:creationId xmlns:p14="http://schemas.microsoft.com/office/powerpoint/2010/main" val="9438920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96177"/>
            <a:ext cx="10451507" cy="720774"/>
          </a:xfrm>
        </p:spPr>
        <p:txBody>
          <a:bodyPr>
            <a:normAutofit fontScale="90000"/>
          </a:bodyPr>
          <a:lstStyle/>
          <a:p>
            <a:r>
              <a:rPr lang="lv-LV" b="1" dirty="0">
                <a:solidFill>
                  <a:schemeClr val="accent1">
                    <a:lumMod val="50000"/>
                  </a:schemeClr>
                </a:solidFill>
              </a:rPr>
              <a:t>V</a:t>
            </a:r>
            <a:r>
              <a:rPr lang="lv-LV" b="1" dirty="0" smtClean="0">
                <a:solidFill>
                  <a:schemeClr val="accent1">
                    <a:lumMod val="50000"/>
                  </a:schemeClr>
                </a:solidFill>
              </a:rPr>
              <a:t>ai </a:t>
            </a:r>
            <a:r>
              <a:rPr lang="lv-LV" b="1" dirty="0">
                <a:solidFill>
                  <a:schemeClr val="accent1">
                    <a:lumMod val="50000"/>
                  </a:schemeClr>
                </a:solidFill>
              </a:rPr>
              <a:t>normatīvā akta izstrāde ir efektīvākais </a:t>
            </a:r>
            <a:r>
              <a:rPr lang="lv-LV" b="1" dirty="0" smtClean="0">
                <a:solidFill>
                  <a:schemeClr val="accent1">
                    <a:lumMod val="50000"/>
                  </a:schemeClr>
                </a:solidFill>
              </a:rPr>
              <a:t>risinājums</a:t>
            </a:r>
            <a:r>
              <a:rPr lang="lv-LV" dirty="0" smtClean="0">
                <a:solidFill>
                  <a:schemeClr val="accent1">
                    <a:lumMod val="50000"/>
                  </a:schemeClr>
                </a:solidFill>
              </a:rPr>
              <a:t>?</a:t>
            </a:r>
            <a:endParaRPr lang="lv-LV" dirty="0">
              <a:solidFill>
                <a:schemeClr val="accent1">
                  <a:lumMod val="50000"/>
                </a:schemeClr>
              </a:solidFill>
            </a:endParaRPr>
          </a:p>
        </p:txBody>
      </p:sp>
      <p:sp>
        <p:nvSpPr>
          <p:cNvPr id="3" name="Content Placeholder 2"/>
          <p:cNvSpPr>
            <a:spLocks noGrp="1"/>
          </p:cNvSpPr>
          <p:nvPr>
            <p:ph idx="1"/>
          </p:nvPr>
        </p:nvSpPr>
        <p:spPr>
          <a:xfrm>
            <a:off x="282011" y="931492"/>
            <a:ext cx="10536965" cy="6232334"/>
          </a:xfrm>
        </p:spPr>
        <p:txBody>
          <a:bodyPr>
            <a:noAutofit/>
          </a:bodyPr>
          <a:lstStyle/>
          <a:p>
            <a:r>
              <a:rPr lang="lv-LV" sz="2800" dirty="0">
                <a:solidFill>
                  <a:schemeClr val="accent1">
                    <a:lumMod val="50000"/>
                  </a:schemeClr>
                </a:solidFill>
                <a:latin typeface="Arial" panose="020B0604020202020204" pitchFamily="34" charset="0"/>
                <a:cs typeface="Arial" panose="020B0604020202020204" pitchFamily="34" charset="0"/>
              </a:rPr>
              <a:t>Dažādu </a:t>
            </a:r>
            <a:r>
              <a:rPr lang="lv-LV" sz="2800" dirty="0" smtClean="0">
                <a:solidFill>
                  <a:schemeClr val="accent1">
                    <a:lumMod val="50000"/>
                  </a:schemeClr>
                </a:solidFill>
                <a:latin typeface="Arial" panose="020B0604020202020204" pitchFamily="34" charset="0"/>
                <a:cs typeface="Arial" panose="020B0604020202020204" pitchFamily="34" charset="0"/>
              </a:rPr>
              <a:t>ārējo normatīvo </a:t>
            </a:r>
            <a:r>
              <a:rPr lang="lv-LV" sz="2800" dirty="0">
                <a:solidFill>
                  <a:schemeClr val="accent1">
                    <a:lumMod val="50000"/>
                  </a:schemeClr>
                </a:solidFill>
                <a:latin typeface="Arial" panose="020B0604020202020204" pitchFamily="34" charset="0"/>
                <a:cs typeface="Arial" panose="020B0604020202020204" pitchFamily="34" charset="0"/>
              </a:rPr>
              <a:t>aktu Latvijā jau ir kļuvis tik daudz, ka ir apšaubāmas indivīda iespējas brīvi tajos orientēties</a:t>
            </a:r>
          </a:p>
          <a:p>
            <a:r>
              <a:rPr lang="lv-LV" sz="2800" dirty="0">
                <a:solidFill>
                  <a:schemeClr val="accent1">
                    <a:lumMod val="50000"/>
                  </a:schemeClr>
                </a:solidFill>
                <a:latin typeface="Arial" panose="020B0604020202020204" pitchFamily="34" charset="0"/>
                <a:cs typeface="Arial" panose="020B0604020202020204" pitchFamily="34" charset="0"/>
              </a:rPr>
              <a:t>Ņemot vērā dzīves gadījumu sarežģītību un atšķirību, ārējie normatīvie akti nekad nebūs tik </a:t>
            </a:r>
            <a:r>
              <a:rPr lang="lv-LV" sz="2800" dirty="0" smtClean="0">
                <a:solidFill>
                  <a:schemeClr val="accent1">
                    <a:lumMod val="50000"/>
                  </a:schemeClr>
                </a:solidFill>
                <a:latin typeface="Arial" panose="020B0604020202020204" pitchFamily="34" charset="0"/>
                <a:cs typeface="Arial" panose="020B0604020202020204" pitchFamily="34" charset="0"/>
              </a:rPr>
              <a:t>skaidri</a:t>
            </a:r>
          </a:p>
          <a:p>
            <a:r>
              <a:rPr lang="lv-LV" sz="2800" dirty="0">
                <a:solidFill>
                  <a:schemeClr val="accent1">
                    <a:lumMod val="50000"/>
                  </a:schemeClr>
                </a:solidFill>
                <a:latin typeface="Arial" panose="020B0604020202020204" pitchFamily="34" charset="0"/>
                <a:cs typeface="Arial" panose="020B0604020202020204" pitchFamily="34" charset="0"/>
              </a:rPr>
              <a:t>Iekšējie normatīvie akti ir pastāvīgi jāaktualizē (jāgroza vai jāveido no jauna) atbilstoši ārējos normatīvajos aktos veiktajām izmaiņām un situācijai </a:t>
            </a:r>
            <a:r>
              <a:rPr lang="lv-LV" sz="2800" dirty="0" smtClean="0">
                <a:solidFill>
                  <a:schemeClr val="accent1">
                    <a:lumMod val="50000"/>
                  </a:schemeClr>
                </a:solidFill>
                <a:latin typeface="Arial" panose="020B0604020202020204" pitchFamily="34" charset="0"/>
                <a:cs typeface="Arial" panose="020B0604020202020204" pitchFamily="34" charset="0"/>
              </a:rPr>
              <a:t>iestādē</a:t>
            </a:r>
            <a:endParaRPr lang="lv-LV" sz="2800" dirty="0">
              <a:solidFill>
                <a:schemeClr val="accent1">
                  <a:lumMod val="50000"/>
                </a:schemeClr>
              </a:solidFill>
              <a:latin typeface="Arial" panose="020B0604020202020204" pitchFamily="34" charset="0"/>
              <a:cs typeface="Arial" panose="020B0604020202020204" pitchFamily="34" charset="0"/>
            </a:endParaRPr>
          </a:p>
          <a:p>
            <a:pPr marL="0" indent="0">
              <a:buNone/>
            </a:pPr>
            <a:r>
              <a:rPr lang="lv-LV" sz="2800" u="sng" dirty="0" smtClean="0">
                <a:solidFill>
                  <a:schemeClr val="accent1">
                    <a:lumMod val="50000"/>
                  </a:schemeClr>
                </a:solidFill>
                <a:latin typeface="Arial" panose="020B0604020202020204" pitchFamily="34" charset="0"/>
                <a:cs typeface="Arial" panose="020B0604020202020204" pitchFamily="34" charset="0"/>
              </a:rPr>
              <a:t>Risinājumi normatīvo aktu skaita mazināšanai</a:t>
            </a:r>
          </a:p>
          <a:p>
            <a:pPr>
              <a:spcBef>
                <a:spcPts val="0"/>
              </a:spcBef>
            </a:pPr>
            <a:r>
              <a:rPr lang="lv-LV" sz="2800" dirty="0" smtClean="0">
                <a:solidFill>
                  <a:schemeClr val="accent1">
                    <a:lumMod val="50000"/>
                  </a:schemeClr>
                </a:solidFill>
                <a:latin typeface="Arial" panose="020B0604020202020204" pitchFamily="34" charset="0"/>
                <a:cs typeface="Arial" panose="020B0604020202020204" pitchFamily="34" charset="0"/>
              </a:rPr>
              <a:t>Organizatoriskie pasākumi</a:t>
            </a:r>
          </a:p>
          <a:p>
            <a:pPr>
              <a:spcBef>
                <a:spcPts val="0"/>
              </a:spcBef>
            </a:pPr>
            <a:r>
              <a:rPr lang="lv-LV" sz="2800" dirty="0" smtClean="0">
                <a:solidFill>
                  <a:schemeClr val="accent1">
                    <a:lumMod val="50000"/>
                  </a:schemeClr>
                </a:solidFill>
                <a:latin typeface="Arial" panose="020B0604020202020204" pitchFamily="34" charset="0"/>
                <a:cs typeface="Arial" panose="020B0604020202020204" pitchFamily="34" charset="0"/>
              </a:rPr>
              <a:t>Izglītojošie pasākumi</a:t>
            </a:r>
          </a:p>
          <a:p>
            <a:pPr>
              <a:spcBef>
                <a:spcPts val="0"/>
              </a:spcBef>
            </a:pPr>
            <a:r>
              <a:rPr lang="lv-LV" sz="2800" dirty="0" smtClean="0">
                <a:solidFill>
                  <a:schemeClr val="accent1">
                    <a:lumMod val="50000"/>
                  </a:schemeClr>
                </a:solidFill>
                <a:latin typeface="Arial" panose="020B0604020202020204" pitchFamily="34" charset="0"/>
                <a:cs typeface="Arial" panose="020B0604020202020204" pitchFamily="34" charset="0"/>
              </a:rPr>
              <a:t>Procesu </a:t>
            </a:r>
            <a:r>
              <a:rPr lang="lv-LV" sz="2800" dirty="0">
                <a:solidFill>
                  <a:schemeClr val="accent1">
                    <a:lumMod val="50000"/>
                  </a:schemeClr>
                </a:solidFill>
                <a:latin typeface="Arial" panose="020B0604020202020204" pitchFamily="34" charset="0"/>
                <a:cs typeface="Arial" panose="020B0604020202020204" pitchFamily="34" charset="0"/>
              </a:rPr>
              <a:t>shēmas</a:t>
            </a:r>
          </a:p>
          <a:p>
            <a:pPr>
              <a:spcBef>
                <a:spcPts val="0"/>
              </a:spcBef>
            </a:pPr>
            <a:endParaRPr lang="lv-LV" sz="2800" dirty="0" smtClean="0">
              <a:solidFill>
                <a:schemeClr val="accent1">
                  <a:lumMod val="50000"/>
                </a:schemeClr>
              </a:solidFill>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stretch>
            <a:fillRect/>
          </a:stretch>
        </p:blipFill>
        <p:spPr>
          <a:xfrm>
            <a:off x="7912037" y="4322502"/>
            <a:ext cx="1719221" cy="1859441"/>
          </a:xfrm>
          <a:prstGeom prst="rect">
            <a:avLst/>
          </a:prstGeom>
        </p:spPr>
      </p:pic>
    </p:spTree>
    <p:extLst>
      <p:ext uri="{BB962C8B-B14F-4D97-AF65-F5344CB8AC3E}">
        <p14:creationId xmlns:p14="http://schemas.microsoft.com/office/powerpoint/2010/main" val="313199879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861" y="264921"/>
            <a:ext cx="8876864" cy="564022"/>
          </a:xfrm>
        </p:spPr>
        <p:txBody>
          <a:bodyPr>
            <a:normAutofit fontScale="90000"/>
          </a:bodyPr>
          <a:lstStyle/>
          <a:p>
            <a:pPr algn="ctr"/>
            <a:r>
              <a:rPr lang="lv-LV" sz="4000" b="1" dirty="0" smtClean="0">
                <a:solidFill>
                  <a:schemeClr val="accent1">
                    <a:lumMod val="50000"/>
                  </a:schemeClr>
                </a:solidFill>
                <a:latin typeface="Times New Roman" panose="02020603050405020304" pitchFamily="18" charset="0"/>
                <a:cs typeface="Times New Roman" panose="02020603050405020304" pitchFamily="18" charset="0"/>
              </a:rPr>
              <a:t>Procesi iestādes darbībā</a:t>
            </a:r>
            <a:br>
              <a:rPr lang="lv-LV" sz="4000" b="1" dirty="0" smtClean="0">
                <a:solidFill>
                  <a:schemeClr val="accent1">
                    <a:lumMod val="50000"/>
                  </a:schemeClr>
                </a:solidFill>
                <a:latin typeface="Times New Roman" panose="02020603050405020304" pitchFamily="18" charset="0"/>
                <a:cs typeface="Times New Roman" panose="02020603050405020304" pitchFamily="18" charset="0"/>
              </a:rPr>
            </a:br>
            <a:r>
              <a:rPr lang="lv-LV" sz="4000" b="1" dirty="0">
                <a:solidFill>
                  <a:schemeClr val="accent1">
                    <a:lumMod val="50000"/>
                  </a:schemeClr>
                </a:solidFill>
                <a:latin typeface="Times New Roman" panose="02020603050405020304" pitchFamily="18" charset="0"/>
                <a:cs typeface="Times New Roman" panose="02020603050405020304" pitchFamily="18" charset="0"/>
              </a:rPr>
              <a:t/>
            </a:r>
            <a:br>
              <a:rPr lang="lv-LV" sz="4000" b="1" dirty="0">
                <a:solidFill>
                  <a:schemeClr val="accent1">
                    <a:lumMod val="50000"/>
                  </a:schemeClr>
                </a:solidFill>
                <a:latin typeface="Times New Roman" panose="02020603050405020304" pitchFamily="18" charset="0"/>
                <a:cs typeface="Times New Roman" panose="02020603050405020304" pitchFamily="18" charset="0"/>
              </a:rPr>
            </a:br>
            <a:r>
              <a:rPr lang="lv-LV" b="1" dirty="0" smtClean="0">
                <a:solidFill>
                  <a:schemeClr val="accent1">
                    <a:lumMod val="50000"/>
                  </a:schemeClr>
                </a:solidFill>
              </a:rPr>
              <a:t/>
            </a:r>
            <a:br>
              <a:rPr lang="lv-LV" b="1" dirty="0" smtClean="0">
                <a:solidFill>
                  <a:schemeClr val="accent1">
                    <a:lumMod val="50000"/>
                  </a:schemeClr>
                </a:solidFill>
              </a:rPr>
            </a:br>
            <a:r>
              <a:rPr lang="lv-LV" b="1" dirty="0" smtClean="0">
                <a:solidFill>
                  <a:schemeClr val="tx1"/>
                </a:solidFill>
              </a:rPr>
              <a:t> </a:t>
            </a:r>
            <a:endParaRPr lang="en-US" dirty="0">
              <a:solidFill>
                <a:schemeClr val="tx1"/>
              </a:solidFill>
            </a:endParaRPr>
          </a:p>
        </p:txBody>
      </p:sp>
      <p:sp>
        <p:nvSpPr>
          <p:cNvPr id="3" name="Content Placeholder 2"/>
          <p:cNvSpPr>
            <a:spLocks noGrp="1"/>
          </p:cNvSpPr>
          <p:nvPr>
            <p:ph idx="1"/>
          </p:nvPr>
        </p:nvSpPr>
        <p:spPr>
          <a:xfrm>
            <a:off x="435836" y="1034041"/>
            <a:ext cx="10024216" cy="5571858"/>
          </a:xfrm>
        </p:spPr>
        <p:txBody>
          <a:bodyPr>
            <a:normAutofit lnSpcReduction="10000"/>
          </a:bodyPr>
          <a:lstStyle/>
          <a:p>
            <a:r>
              <a:rPr lang="lv-LV" sz="3200" dirty="0">
                <a:solidFill>
                  <a:schemeClr val="accent1">
                    <a:lumMod val="50000"/>
                  </a:schemeClr>
                </a:solidFill>
                <a:latin typeface="Arial" panose="020B0604020202020204" pitchFamily="34" charset="0"/>
                <a:cs typeface="Arial" panose="020B0604020202020204" pitchFamily="34" charset="0"/>
              </a:rPr>
              <a:t>Procesi ir katras iestādes darbības pamats: pamatdarbības, atbalsta, vadības procesi, kvalitātes vērtējums</a:t>
            </a:r>
          </a:p>
          <a:p>
            <a:r>
              <a:rPr lang="lv-LV" sz="3200" dirty="0" smtClean="0">
                <a:solidFill>
                  <a:schemeClr val="accent1">
                    <a:lumMod val="50000"/>
                  </a:schemeClr>
                </a:solidFill>
                <a:latin typeface="Arial" panose="020B0604020202020204" pitchFamily="34" charset="0"/>
                <a:cs typeface="Arial" panose="020B0604020202020204" pitchFamily="34" charset="0"/>
              </a:rPr>
              <a:t>Process </a:t>
            </a:r>
            <a:r>
              <a:rPr lang="lv-LV" sz="3200" dirty="0">
                <a:solidFill>
                  <a:schemeClr val="accent1">
                    <a:lumMod val="50000"/>
                  </a:schemeClr>
                </a:solidFill>
                <a:latin typeface="Arial" panose="020B0604020202020204" pitchFamily="34" charset="0"/>
                <a:cs typeface="Arial" panose="020B0604020202020204" pitchFamily="34" charset="0"/>
              </a:rPr>
              <a:t>– noteiktā norises secībā sakārtotu, savstarpēji saistītu </a:t>
            </a:r>
            <a:r>
              <a:rPr lang="lv-LV" sz="3200" dirty="0" smtClean="0">
                <a:solidFill>
                  <a:schemeClr val="accent1">
                    <a:lumMod val="50000"/>
                  </a:schemeClr>
                </a:solidFill>
                <a:latin typeface="Arial" panose="020B0604020202020204" pitchFamily="34" charset="0"/>
                <a:cs typeface="Arial" panose="020B0604020202020204" pitchFamily="34" charset="0"/>
              </a:rPr>
              <a:t>darbību </a:t>
            </a:r>
            <a:r>
              <a:rPr lang="lv-LV" sz="3200" dirty="0">
                <a:solidFill>
                  <a:schemeClr val="accent1">
                    <a:lumMod val="50000"/>
                  </a:schemeClr>
                </a:solidFill>
                <a:latin typeface="Arial" panose="020B0604020202020204" pitchFamily="34" charset="0"/>
                <a:cs typeface="Arial" panose="020B0604020202020204" pitchFamily="34" charset="0"/>
              </a:rPr>
              <a:t>kopums, kas noved pie konkrēta rezultāta un nodrošina mērķa sasniegšanu, un kuru veikšanā iesaistās vairāki darbinieki </a:t>
            </a:r>
          </a:p>
          <a:p>
            <a:r>
              <a:rPr lang="lv-LV" sz="3200" dirty="0" smtClean="0">
                <a:solidFill>
                  <a:schemeClr val="accent1">
                    <a:lumMod val="50000"/>
                  </a:schemeClr>
                </a:solidFill>
                <a:latin typeface="Arial" panose="020B0604020202020204" pitchFamily="34" charset="0"/>
                <a:cs typeface="Arial" panose="020B0604020202020204" pitchFamily="34" charset="0"/>
              </a:rPr>
              <a:t>Katra </a:t>
            </a:r>
            <a:r>
              <a:rPr lang="lv-LV" sz="3200" dirty="0">
                <a:solidFill>
                  <a:schemeClr val="accent1">
                    <a:lumMod val="50000"/>
                  </a:schemeClr>
                </a:solidFill>
                <a:latin typeface="Arial" panose="020B0604020202020204" pitchFamily="34" charset="0"/>
                <a:cs typeface="Arial" panose="020B0604020202020204" pitchFamily="34" charset="0"/>
              </a:rPr>
              <a:t>atsevišķā procesa apraksta uzdevums ir raksturot </a:t>
            </a:r>
            <a:r>
              <a:rPr lang="lv-LV" sz="3200" dirty="0" smtClean="0">
                <a:solidFill>
                  <a:schemeClr val="accent1">
                    <a:lumMod val="50000"/>
                  </a:schemeClr>
                </a:solidFill>
                <a:latin typeface="Arial" panose="020B0604020202020204" pitchFamily="34" charset="0"/>
                <a:cs typeface="Arial" panose="020B0604020202020204" pitchFamily="34" charset="0"/>
              </a:rPr>
              <a:t>procesa </a:t>
            </a:r>
            <a:r>
              <a:rPr lang="lv-LV" sz="3200" dirty="0">
                <a:solidFill>
                  <a:schemeClr val="accent1">
                    <a:lumMod val="50000"/>
                  </a:schemeClr>
                </a:solidFill>
                <a:latin typeface="Arial" panose="020B0604020202020204" pitchFamily="34" charset="0"/>
                <a:cs typeface="Arial" panose="020B0604020202020204" pitchFamily="34" charset="0"/>
              </a:rPr>
              <a:t>mērķi, norisi, atbildības, kontroles parametrus, uzraudzības mehānismu un nepieciešamos resursus</a:t>
            </a:r>
          </a:p>
          <a:p>
            <a:endParaRPr lang="lv-LV" sz="32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670398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63723"/>
          </a:xfrm>
        </p:spPr>
        <p:txBody>
          <a:bodyPr>
            <a:normAutofit fontScale="90000"/>
          </a:bodyPr>
          <a:lstStyle/>
          <a:p>
            <a:r>
              <a:rPr lang="lv-LV" b="1" dirty="0" smtClean="0">
                <a:solidFill>
                  <a:schemeClr val="accent1">
                    <a:lumMod val="50000"/>
                  </a:schemeClr>
                </a:solidFill>
              </a:rPr>
              <a:t>Procesu aprakstu nozīme iestādes darbībā</a:t>
            </a:r>
            <a:endParaRPr lang="lv-LV" b="1" dirty="0">
              <a:solidFill>
                <a:schemeClr val="accent1">
                  <a:lumMod val="50000"/>
                </a:schemeClr>
              </a:solidFill>
            </a:endParaRPr>
          </a:p>
        </p:txBody>
      </p:sp>
      <p:sp>
        <p:nvSpPr>
          <p:cNvPr id="3" name="Content Placeholder 2"/>
          <p:cNvSpPr>
            <a:spLocks noGrp="1"/>
          </p:cNvSpPr>
          <p:nvPr>
            <p:ph idx="1"/>
          </p:nvPr>
        </p:nvSpPr>
        <p:spPr>
          <a:xfrm>
            <a:off x="318410" y="1392965"/>
            <a:ext cx="9722898" cy="5127475"/>
          </a:xfrm>
        </p:spPr>
        <p:txBody>
          <a:bodyPr>
            <a:noAutofit/>
          </a:bodyPr>
          <a:lstStyle/>
          <a:p>
            <a:pPr marL="0" indent="0">
              <a:buNone/>
            </a:pPr>
            <a:r>
              <a:rPr lang="lv-LV" sz="2800" u="sng" dirty="0" smtClean="0">
                <a:solidFill>
                  <a:schemeClr val="accent1">
                    <a:lumMod val="50000"/>
                  </a:schemeClr>
                </a:solidFill>
                <a:latin typeface="Arial" panose="020B0604020202020204" pitchFamily="34" charset="0"/>
                <a:cs typeface="Arial" panose="020B0604020202020204" pitchFamily="34" charset="0"/>
              </a:rPr>
              <a:t>Procesu apraksti </a:t>
            </a:r>
            <a:r>
              <a:rPr lang="lv-LV" sz="2800" u="sng" dirty="0">
                <a:solidFill>
                  <a:schemeClr val="accent1">
                    <a:lumMod val="50000"/>
                  </a:schemeClr>
                </a:solidFill>
                <a:latin typeface="Arial" panose="020B0604020202020204" pitchFamily="34" charset="0"/>
                <a:cs typeface="Arial" panose="020B0604020202020204" pitchFamily="34" charset="0"/>
              </a:rPr>
              <a:t>tiek </a:t>
            </a:r>
            <a:r>
              <a:rPr lang="lv-LV" sz="2800" u="sng" dirty="0" smtClean="0">
                <a:solidFill>
                  <a:schemeClr val="accent1">
                    <a:lumMod val="50000"/>
                  </a:schemeClr>
                </a:solidFill>
                <a:latin typeface="Arial" panose="020B0604020202020204" pitchFamily="34" charset="0"/>
                <a:cs typeface="Arial" panose="020B0604020202020204" pitchFamily="34" charset="0"/>
              </a:rPr>
              <a:t>izstrādāti</a:t>
            </a:r>
            <a:r>
              <a:rPr lang="lv-LV" sz="2800" dirty="0" smtClean="0">
                <a:solidFill>
                  <a:schemeClr val="accent1">
                    <a:lumMod val="50000"/>
                  </a:schemeClr>
                </a:solidFill>
                <a:latin typeface="Arial" panose="020B0604020202020204" pitchFamily="34" charset="0"/>
                <a:cs typeface="Arial" panose="020B0604020202020204" pitchFamily="34" charset="0"/>
              </a:rPr>
              <a:t>, </a:t>
            </a:r>
            <a:r>
              <a:rPr lang="lv-LV" sz="2800" dirty="0">
                <a:solidFill>
                  <a:schemeClr val="accent1">
                    <a:lumMod val="50000"/>
                  </a:schemeClr>
                </a:solidFill>
                <a:latin typeface="Arial" panose="020B0604020202020204" pitchFamily="34" charset="0"/>
                <a:cs typeface="Arial" panose="020B0604020202020204" pitchFamily="34" charset="0"/>
              </a:rPr>
              <a:t>lai:</a:t>
            </a:r>
          </a:p>
          <a:p>
            <a:pPr>
              <a:spcBef>
                <a:spcPts val="0"/>
              </a:spcBef>
            </a:pPr>
            <a:r>
              <a:rPr lang="lv-LV" sz="2800" dirty="0" smtClean="0">
                <a:solidFill>
                  <a:schemeClr val="accent1">
                    <a:lumMod val="50000"/>
                  </a:schemeClr>
                </a:solidFill>
                <a:latin typeface="Arial" panose="020B0604020202020204" pitchFamily="34" charset="0"/>
                <a:cs typeface="Arial" panose="020B0604020202020204" pitchFamily="34" charset="0"/>
              </a:rPr>
              <a:t>apkopotu </a:t>
            </a:r>
            <a:r>
              <a:rPr lang="lv-LV" sz="2800" dirty="0">
                <a:solidFill>
                  <a:schemeClr val="accent1">
                    <a:lumMod val="50000"/>
                  </a:schemeClr>
                </a:solidFill>
                <a:latin typeface="Arial" panose="020B0604020202020204" pitchFamily="34" charset="0"/>
                <a:cs typeface="Arial" panose="020B0604020202020204" pitchFamily="34" charset="0"/>
              </a:rPr>
              <a:t>uz procesu attiecināmo ārējo un iekšējo normatīvo aktu </a:t>
            </a:r>
            <a:r>
              <a:rPr lang="lv-LV" sz="2800" dirty="0" smtClean="0">
                <a:solidFill>
                  <a:schemeClr val="accent1">
                    <a:lumMod val="50000"/>
                  </a:schemeClr>
                </a:solidFill>
                <a:latin typeface="Arial" panose="020B0604020202020204" pitchFamily="34" charset="0"/>
                <a:cs typeface="Arial" panose="020B0604020202020204" pitchFamily="34" charset="0"/>
              </a:rPr>
              <a:t>prasības</a:t>
            </a:r>
            <a:endParaRPr lang="lv-LV" sz="2800" dirty="0">
              <a:solidFill>
                <a:schemeClr val="accent1">
                  <a:lumMod val="50000"/>
                </a:schemeClr>
              </a:solidFill>
              <a:latin typeface="Arial" panose="020B0604020202020204" pitchFamily="34" charset="0"/>
              <a:cs typeface="Arial" panose="020B0604020202020204" pitchFamily="34" charset="0"/>
            </a:endParaRPr>
          </a:p>
          <a:p>
            <a:pPr>
              <a:spcBef>
                <a:spcPts val="0"/>
              </a:spcBef>
            </a:pPr>
            <a:r>
              <a:rPr lang="lv-LV" sz="2800" dirty="0" smtClean="0">
                <a:solidFill>
                  <a:schemeClr val="accent1">
                    <a:lumMod val="50000"/>
                  </a:schemeClr>
                </a:solidFill>
                <a:latin typeface="Arial" panose="020B0604020202020204" pitchFamily="34" charset="0"/>
                <a:cs typeface="Arial" panose="020B0604020202020204" pitchFamily="34" charset="0"/>
              </a:rPr>
              <a:t>attēlotu</a:t>
            </a:r>
            <a:r>
              <a:rPr lang="lv-LV" sz="2800" dirty="0">
                <a:solidFill>
                  <a:schemeClr val="accent1">
                    <a:lumMod val="50000"/>
                  </a:schemeClr>
                </a:solidFill>
                <a:latin typeface="Arial" panose="020B0604020202020204" pitchFamily="34" charset="0"/>
                <a:cs typeface="Arial" panose="020B0604020202020204" pitchFamily="34" charset="0"/>
              </a:rPr>
              <a:t>, precīzu darbību veikšanas secību, lai pēc iespējas racionālāk </a:t>
            </a:r>
            <a:r>
              <a:rPr lang="lv-LV" sz="2800" dirty="0" smtClean="0">
                <a:solidFill>
                  <a:schemeClr val="accent1">
                    <a:lumMod val="50000"/>
                  </a:schemeClr>
                </a:solidFill>
                <a:latin typeface="Arial" panose="020B0604020202020204" pitchFamily="34" charset="0"/>
                <a:cs typeface="Arial" panose="020B0604020202020204" pitchFamily="34" charset="0"/>
              </a:rPr>
              <a:t>un efektīvāk </a:t>
            </a:r>
            <a:r>
              <a:rPr lang="lv-LV" sz="2800" dirty="0">
                <a:solidFill>
                  <a:schemeClr val="accent1">
                    <a:lumMod val="50000"/>
                  </a:schemeClr>
                </a:solidFill>
                <a:latin typeface="Arial" panose="020B0604020202020204" pitchFamily="34" charset="0"/>
                <a:cs typeface="Arial" panose="020B0604020202020204" pitchFamily="34" charset="0"/>
              </a:rPr>
              <a:t>izpildītu procesam noteiktās </a:t>
            </a:r>
            <a:r>
              <a:rPr lang="lv-LV" sz="2800" dirty="0" smtClean="0">
                <a:solidFill>
                  <a:schemeClr val="accent1">
                    <a:lumMod val="50000"/>
                  </a:schemeClr>
                </a:solidFill>
                <a:latin typeface="Arial" panose="020B0604020202020204" pitchFamily="34" charset="0"/>
                <a:cs typeface="Arial" panose="020B0604020202020204" pitchFamily="34" charset="0"/>
              </a:rPr>
              <a:t>prasības</a:t>
            </a:r>
            <a:endParaRPr lang="lv-LV" sz="2800" dirty="0">
              <a:solidFill>
                <a:schemeClr val="accent1">
                  <a:lumMod val="50000"/>
                </a:schemeClr>
              </a:solidFill>
              <a:latin typeface="Arial" panose="020B0604020202020204" pitchFamily="34" charset="0"/>
              <a:cs typeface="Arial" panose="020B0604020202020204" pitchFamily="34" charset="0"/>
            </a:endParaRPr>
          </a:p>
          <a:p>
            <a:pPr>
              <a:spcBef>
                <a:spcPts val="0"/>
              </a:spcBef>
            </a:pPr>
            <a:r>
              <a:rPr lang="lv-LV" sz="2800" dirty="0" smtClean="0">
                <a:solidFill>
                  <a:schemeClr val="accent1">
                    <a:lumMod val="50000"/>
                  </a:schemeClr>
                </a:solidFill>
                <a:latin typeface="Arial" panose="020B0604020202020204" pitchFamily="34" charset="0"/>
                <a:cs typeface="Arial" panose="020B0604020202020204" pitchFamily="34" charset="0"/>
              </a:rPr>
              <a:t>noteiktu </a:t>
            </a:r>
            <a:r>
              <a:rPr lang="lv-LV" sz="2800" dirty="0">
                <a:solidFill>
                  <a:schemeClr val="accent1">
                    <a:lumMod val="50000"/>
                  </a:schemeClr>
                </a:solidFill>
                <a:latin typeface="Arial" panose="020B0604020202020204" pitchFamily="34" charset="0"/>
                <a:cs typeface="Arial" panose="020B0604020202020204" pitchFamily="34" charset="0"/>
              </a:rPr>
              <a:t>skaidru atbildību sadali procesā veicamajām </a:t>
            </a:r>
            <a:r>
              <a:rPr lang="lv-LV" sz="2800" dirty="0" smtClean="0">
                <a:solidFill>
                  <a:schemeClr val="accent1">
                    <a:lumMod val="50000"/>
                  </a:schemeClr>
                </a:solidFill>
                <a:latin typeface="Arial" panose="020B0604020202020204" pitchFamily="34" charset="0"/>
                <a:cs typeface="Arial" panose="020B0604020202020204" pitchFamily="34" charset="0"/>
              </a:rPr>
              <a:t>darbībām</a:t>
            </a:r>
            <a:endParaRPr lang="lv-LV" sz="2800" dirty="0">
              <a:solidFill>
                <a:schemeClr val="accent1">
                  <a:lumMod val="50000"/>
                </a:schemeClr>
              </a:solidFill>
              <a:latin typeface="Arial" panose="020B0604020202020204" pitchFamily="34" charset="0"/>
              <a:cs typeface="Arial" panose="020B0604020202020204" pitchFamily="34" charset="0"/>
            </a:endParaRPr>
          </a:p>
          <a:p>
            <a:pPr>
              <a:spcBef>
                <a:spcPts val="0"/>
              </a:spcBef>
            </a:pPr>
            <a:r>
              <a:rPr lang="lv-LV" sz="2800" dirty="0" smtClean="0">
                <a:solidFill>
                  <a:schemeClr val="accent1">
                    <a:lumMod val="50000"/>
                  </a:schemeClr>
                </a:solidFill>
                <a:latin typeface="Arial" panose="020B0604020202020204" pitchFamily="34" charset="0"/>
                <a:cs typeface="Arial" panose="020B0604020202020204" pitchFamily="34" charset="0"/>
              </a:rPr>
              <a:t>nodrošinātu </a:t>
            </a:r>
            <a:r>
              <a:rPr lang="lv-LV" sz="2800" dirty="0">
                <a:solidFill>
                  <a:schemeClr val="accent1">
                    <a:lumMod val="50000"/>
                  </a:schemeClr>
                </a:solidFill>
                <a:latin typeface="Arial" panose="020B0604020202020204" pitchFamily="34" charset="0"/>
                <a:cs typeface="Arial" panose="020B0604020202020204" pitchFamily="34" charset="0"/>
              </a:rPr>
              <a:t>procesu virzību uz stratēģisko </a:t>
            </a:r>
            <a:r>
              <a:rPr lang="lv-LV" sz="2800" dirty="0" smtClean="0">
                <a:solidFill>
                  <a:schemeClr val="accent1">
                    <a:lumMod val="50000"/>
                  </a:schemeClr>
                </a:solidFill>
                <a:latin typeface="Arial" panose="020B0604020202020204" pitchFamily="34" charset="0"/>
                <a:cs typeface="Arial" panose="020B0604020202020204" pitchFamily="34" charset="0"/>
              </a:rPr>
              <a:t>plānu izpildi</a:t>
            </a:r>
            <a:endParaRPr lang="lv-LV" sz="2800" dirty="0">
              <a:solidFill>
                <a:schemeClr val="accent1">
                  <a:lumMod val="50000"/>
                </a:schemeClr>
              </a:solidFill>
              <a:latin typeface="Arial" panose="020B0604020202020204" pitchFamily="34" charset="0"/>
              <a:cs typeface="Arial" panose="020B0604020202020204" pitchFamily="34" charset="0"/>
            </a:endParaRPr>
          </a:p>
          <a:p>
            <a:pPr>
              <a:spcBef>
                <a:spcPts val="0"/>
              </a:spcBef>
            </a:pPr>
            <a:r>
              <a:rPr lang="lv-LV" sz="2800" dirty="0" smtClean="0">
                <a:solidFill>
                  <a:schemeClr val="accent1">
                    <a:lumMod val="50000"/>
                  </a:schemeClr>
                </a:solidFill>
                <a:latin typeface="Arial" panose="020B0604020202020204" pitchFamily="34" charset="0"/>
                <a:cs typeface="Arial" panose="020B0604020202020204" pitchFamily="34" charset="0"/>
              </a:rPr>
              <a:t>atvieglotu </a:t>
            </a:r>
            <a:r>
              <a:rPr lang="lv-LV" sz="2800" dirty="0">
                <a:solidFill>
                  <a:schemeClr val="accent1">
                    <a:lumMod val="50000"/>
                  </a:schemeClr>
                </a:solidFill>
                <a:latin typeface="Arial" panose="020B0604020202020204" pitchFamily="34" charset="0"/>
                <a:cs typeface="Arial" panose="020B0604020202020204" pitchFamily="34" charset="0"/>
              </a:rPr>
              <a:t>darbinieku </a:t>
            </a:r>
            <a:r>
              <a:rPr lang="lv-LV" sz="2800" dirty="0" smtClean="0">
                <a:solidFill>
                  <a:schemeClr val="accent1">
                    <a:lumMod val="50000"/>
                  </a:schemeClr>
                </a:solidFill>
                <a:latin typeface="Arial" panose="020B0604020202020204" pitchFamily="34" charset="0"/>
                <a:cs typeface="Arial" panose="020B0604020202020204" pitchFamily="34" charset="0"/>
              </a:rPr>
              <a:t>apmācību</a:t>
            </a:r>
            <a:endParaRPr lang="lv-LV" sz="2800" dirty="0">
              <a:solidFill>
                <a:schemeClr val="accent1">
                  <a:lumMod val="50000"/>
                </a:schemeClr>
              </a:solidFill>
              <a:latin typeface="Arial" panose="020B0604020202020204" pitchFamily="34" charset="0"/>
              <a:cs typeface="Arial" panose="020B0604020202020204" pitchFamily="34" charset="0"/>
            </a:endParaRPr>
          </a:p>
          <a:p>
            <a:pPr>
              <a:spcBef>
                <a:spcPts val="0"/>
              </a:spcBef>
            </a:pPr>
            <a:r>
              <a:rPr lang="lv-LV" sz="2800" dirty="0" smtClean="0">
                <a:solidFill>
                  <a:schemeClr val="accent1">
                    <a:lumMod val="50000"/>
                  </a:schemeClr>
                </a:solidFill>
                <a:latin typeface="Arial" panose="020B0604020202020204" pitchFamily="34" charset="0"/>
                <a:cs typeface="Arial" panose="020B0604020202020204" pitchFamily="34" charset="0"/>
              </a:rPr>
              <a:t>identificētu </a:t>
            </a:r>
            <a:r>
              <a:rPr lang="lv-LV" sz="2800" dirty="0">
                <a:solidFill>
                  <a:schemeClr val="accent1">
                    <a:lumMod val="50000"/>
                  </a:schemeClr>
                </a:solidFill>
                <a:latin typeface="Arial" panose="020B0604020202020204" pitchFamily="34" charset="0"/>
                <a:cs typeface="Arial" panose="020B0604020202020204" pitchFamily="34" charset="0"/>
              </a:rPr>
              <a:t>procesa pilnveidojamās </a:t>
            </a:r>
            <a:r>
              <a:rPr lang="lv-LV" sz="2800" dirty="0" smtClean="0">
                <a:solidFill>
                  <a:schemeClr val="accent1">
                    <a:lumMod val="50000"/>
                  </a:schemeClr>
                </a:solidFill>
                <a:latin typeface="Arial" panose="020B0604020202020204" pitchFamily="34" charset="0"/>
                <a:cs typeface="Arial" panose="020B0604020202020204" pitchFamily="34" charset="0"/>
              </a:rPr>
              <a:t>jomas</a:t>
            </a:r>
          </a:p>
        </p:txBody>
      </p:sp>
    </p:spTree>
    <p:extLst>
      <p:ext uri="{BB962C8B-B14F-4D97-AF65-F5344CB8AC3E}">
        <p14:creationId xmlns:p14="http://schemas.microsoft.com/office/powerpoint/2010/main" val="41109343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21293"/>
            <a:ext cx="8596668" cy="871670"/>
          </a:xfrm>
        </p:spPr>
        <p:txBody>
          <a:bodyPr>
            <a:normAutofit fontScale="90000"/>
          </a:bodyPr>
          <a:lstStyle/>
          <a:p>
            <a:pPr algn="ctr"/>
            <a:r>
              <a:rPr lang="lv-LV" b="1" dirty="0" smtClean="0">
                <a:solidFill>
                  <a:schemeClr val="accent1">
                    <a:lumMod val="50000"/>
                  </a:schemeClr>
                </a:solidFill>
                <a:latin typeface="Arial" panose="020B0604020202020204" pitchFamily="34" charset="0"/>
                <a:cs typeface="Arial" panose="020B0604020202020204" pitchFamily="34" charset="0"/>
              </a:rPr>
              <a:t>Procesu</a:t>
            </a:r>
            <a:r>
              <a:rPr lang="en-US" b="1" dirty="0" smtClean="0">
                <a:solidFill>
                  <a:schemeClr val="accent1">
                    <a:lumMod val="50000"/>
                  </a:schemeClr>
                </a:solidFill>
                <a:latin typeface="Arial" panose="020B0604020202020204" pitchFamily="34" charset="0"/>
                <a:cs typeface="Arial" panose="020B0604020202020204" pitchFamily="34" charset="0"/>
              </a:rPr>
              <a:t> </a:t>
            </a:r>
            <a:r>
              <a:rPr lang="lv-LV" b="1" dirty="0" smtClean="0">
                <a:solidFill>
                  <a:schemeClr val="accent1">
                    <a:lumMod val="50000"/>
                  </a:schemeClr>
                </a:solidFill>
                <a:latin typeface="Arial" panose="020B0604020202020204" pitchFamily="34" charset="0"/>
                <a:cs typeface="Arial" panose="020B0604020202020204" pitchFamily="34" charset="0"/>
              </a:rPr>
              <a:t>shēmu</a:t>
            </a:r>
            <a:r>
              <a:rPr lang="en-US" b="1" dirty="0" smtClean="0">
                <a:solidFill>
                  <a:schemeClr val="accent1">
                    <a:lumMod val="50000"/>
                  </a:schemeClr>
                </a:solidFill>
                <a:latin typeface="Arial" panose="020B0604020202020204" pitchFamily="34" charset="0"/>
                <a:cs typeface="Arial" panose="020B0604020202020204" pitchFamily="34" charset="0"/>
              </a:rPr>
              <a:t> </a:t>
            </a:r>
            <a:r>
              <a:rPr lang="lv-LV" b="1" dirty="0" smtClean="0">
                <a:solidFill>
                  <a:schemeClr val="accent1">
                    <a:lumMod val="50000"/>
                  </a:schemeClr>
                </a:solidFill>
                <a:latin typeface="Arial" panose="020B0604020202020204" pitchFamily="34" charset="0"/>
                <a:cs typeface="Arial" panose="020B0604020202020204" pitchFamily="34" charset="0"/>
              </a:rPr>
              <a:t>nozīme iestādes darbībā</a:t>
            </a:r>
            <a:endParaRPr lang="lv-LV" b="1" dirty="0">
              <a:solidFill>
                <a:schemeClr val="accent1">
                  <a:lumMod val="5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93107" y="1392963"/>
            <a:ext cx="9631109" cy="4973654"/>
          </a:xfrm>
        </p:spPr>
        <p:txBody>
          <a:bodyPr>
            <a:noAutofit/>
          </a:bodyPr>
          <a:lstStyle/>
          <a:p>
            <a:r>
              <a:rPr lang="lv-LV" sz="3200" dirty="0" smtClean="0">
                <a:solidFill>
                  <a:schemeClr val="accent1">
                    <a:lumMod val="50000"/>
                  </a:schemeClr>
                </a:solidFill>
                <a:latin typeface="Arial" panose="020B0604020202020204" pitchFamily="34" charset="0"/>
                <a:cs typeface="Arial" panose="020B0604020202020204" pitchFamily="34" charset="0"/>
              </a:rPr>
              <a:t>Procesu </a:t>
            </a:r>
            <a:r>
              <a:rPr lang="lv-LV" sz="3200" dirty="0">
                <a:solidFill>
                  <a:schemeClr val="accent1">
                    <a:lumMod val="50000"/>
                  </a:schemeClr>
                </a:solidFill>
                <a:latin typeface="Arial" panose="020B0604020202020204" pitchFamily="34" charset="0"/>
                <a:cs typeface="Arial" panose="020B0604020202020204" pitchFamily="34" charset="0"/>
              </a:rPr>
              <a:t>shēmas – skaidra atbildības sadale </a:t>
            </a:r>
            <a:r>
              <a:rPr lang="lv-LV" sz="3200" dirty="0" smtClean="0">
                <a:solidFill>
                  <a:schemeClr val="accent1">
                    <a:lumMod val="50000"/>
                  </a:schemeClr>
                </a:solidFill>
                <a:latin typeface="Arial" panose="020B0604020202020204" pitchFamily="34" charset="0"/>
                <a:cs typeface="Arial" panose="020B0604020202020204" pitchFamily="34" charset="0"/>
              </a:rPr>
              <a:t>procesos </a:t>
            </a:r>
            <a:r>
              <a:rPr lang="lv-LV" sz="3200" dirty="0">
                <a:solidFill>
                  <a:schemeClr val="accent1">
                    <a:lumMod val="50000"/>
                  </a:schemeClr>
                </a:solidFill>
                <a:latin typeface="Arial" panose="020B0604020202020204" pitchFamily="34" charset="0"/>
                <a:cs typeface="Arial" panose="020B0604020202020204" pitchFamily="34" charset="0"/>
              </a:rPr>
              <a:t>veicamajām </a:t>
            </a:r>
            <a:r>
              <a:rPr lang="lv-LV" sz="3200" dirty="0" smtClean="0">
                <a:solidFill>
                  <a:schemeClr val="accent1">
                    <a:lumMod val="50000"/>
                  </a:schemeClr>
                </a:solidFill>
                <a:latin typeface="Arial" panose="020B0604020202020204" pitchFamily="34" charset="0"/>
                <a:cs typeface="Arial" panose="020B0604020202020204" pitchFamily="34" charset="0"/>
              </a:rPr>
              <a:t>darbībām</a:t>
            </a:r>
          </a:p>
          <a:p>
            <a:r>
              <a:rPr lang="lv-LV" sz="3200" dirty="0" smtClean="0">
                <a:solidFill>
                  <a:schemeClr val="accent1">
                    <a:lumMod val="50000"/>
                  </a:schemeClr>
                </a:solidFill>
                <a:latin typeface="Arial" panose="020B0604020202020204" pitchFamily="34" charset="0"/>
                <a:cs typeface="Arial" panose="020B0604020202020204" pitchFamily="34" charset="0"/>
              </a:rPr>
              <a:t>Procesa aprakstu veidošanai ir vairāki stilistiskie veidi – tekstuālie, procesu diagrammas, matricu veida un dažādas to kombinācijas </a:t>
            </a:r>
          </a:p>
          <a:p>
            <a:r>
              <a:rPr lang="lv-LV" sz="3200" dirty="0" smtClean="0">
                <a:solidFill>
                  <a:schemeClr val="accent1">
                    <a:lumMod val="50000"/>
                  </a:schemeClr>
                </a:solidFill>
                <a:latin typeface="Arial" panose="020B0604020202020204" pitchFamily="34" charset="0"/>
                <a:cs typeface="Arial" panose="020B0604020202020204" pitchFamily="34" charset="0"/>
              </a:rPr>
              <a:t>Praksē visbiežāk tiek pielietoti diagrammu veida procesu apraksti, jo tie ir labi pārskatāmi, viegli uztverami un satur praktiski visu informāciju, kas nepieciešama procesu nodrošināšanai </a:t>
            </a:r>
          </a:p>
        </p:txBody>
      </p:sp>
    </p:spTree>
    <p:extLst>
      <p:ext uri="{BB962C8B-B14F-4D97-AF65-F5344CB8AC3E}">
        <p14:creationId xmlns:p14="http://schemas.microsoft.com/office/powerpoint/2010/main" val="21049970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8735" y="743238"/>
            <a:ext cx="7780952" cy="6038095"/>
          </a:xfrm>
          <a:prstGeom prst="rect">
            <a:avLst/>
          </a:prstGeom>
        </p:spPr>
      </p:pic>
      <p:sp>
        <p:nvSpPr>
          <p:cNvPr id="5" name="Rectangle 4"/>
          <p:cNvSpPr/>
          <p:nvPr/>
        </p:nvSpPr>
        <p:spPr>
          <a:xfrm>
            <a:off x="0" y="131898"/>
            <a:ext cx="11109533" cy="400110"/>
          </a:xfrm>
          <a:prstGeom prst="rect">
            <a:avLst/>
          </a:prstGeom>
        </p:spPr>
        <p:txBody>
          <a:bodyPr wrap="square">
            <a:spAutoFit/>
          </a:bodyPr>
          <a:lstStyle/>
          <a:p>
            <a:r>
              <a:rPr lang="lv-LV" sz="2000" b="1" dirty="0">
                <a:solidFill>
                  <a:schemeClr val="accent1">
                    <a:lumMod val="50000"/>
                  </a:schemeClr>
                </a:solidFill>
                <a:latin typeface="Arial" panose="020B0604020202020204" pitchFamily="34" charset="0"/>
                <a:ea typeface="+mj-ea"/>
                <a:cs typeface="Arial" panose="020B0604020202020204" pitchFamily="34" charset="0"/>
              </a:rPr>
              <a:t>“Klientu diētu noteikšana un informācijas par ēdināšanu nodošana” procesa shēma</a:t>
            </a:r>
            <a:endParaRPr lang="en-US" sz="2000" b="1" dirty="0">
              <a:solidFill>
                <a:schemeClr val="accent1">
                  <a:lumMod val="50000"/>
                </a:schemeClr>
              </a:solidFill>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18096984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6" name="Content Placeholder 105"/>
          <p:cNvGraphicFramePr>
            <a:graphicFrameLocks noGrp="1"/>
          </p:cNvGraphicFramePr>
          <p:nvPr>
            <p:ph idx="1"/>
            <p:extLst>
              <p:ext uri="{D42A27DB-BD31-4B8C-83A1-F6EECF244321}">
                <p14:modId xmlns:p14="http://schemas.microsoft.com/office/powerpoint/2010/main" val="3708082532"/>
              </p:ext>
            </p:extLst>
          </p:nvPr>
        </p:nvGraphicFramePr>
        <p:xfrm>
          <a:off x="589661" y="666736"/>
          <a:ext cx="8477428" cy="5981892"/>
        </p:xfrm>
        <a:graphic>
          <a:graphicData uri="http://schemas.openxmlformats.org/drawingml/2006/table">
            <a:tbl>
              <a:tblPr firstRow="1" firstCol="1" bandRow="1">
                <a:tableStyleId>{BC89EF96-8CEA-46FF-86C4-4CE0E7609802}</a:tableStyleId>
              </a:tblPr>
              <a:tblGrid>
                <a:gridCol w="3230310"/>
                <a:gridCol w="5247118"/>
              </a:tblGrid>
              <a:tr h="5981892">
                <a:tc>
                  <a:txBody>
                    <a:bodyPr/>
                    <a:lstStyle/>
                    <a:p>
                      <a:pPr algn="ctr">
                        <a:lnSpc>
                          <a:spcPct val="115000"/>
                        </a:lnSpc>
                        <a:spcAft>
                          <a:spcPts val="0"/>
                        </a:spcAft>
                      </a:pPr>
                      <a:r>
                        <a:rPr lang="lv-LV" sz="1300" u="none" strike="noStrike" dirty="0">
                          <a:effectLst/>
                        </a:rPr>
                        <a:t> </a:t>
                      </a:r>
                      <a:endParaRPr lang="en-US" sz="1000" dirty="0">
                        <a:effectLst/>
                      </a:endParaRPr>
                    </a:p>
                    <a:p>
                      <a:pPr algn="ctr">
                        <a:lnSpc>
                          <a:spcPct val="115000"/>
                        </a:lnSpc>
                        <a:spcAft>
                          <a:spcPts val="0"/>
                        </a:spcAft>
                      </a:pPr>
                      <a:r>
                        <a:rPr lang="lv-LV" sz="1300" u="sng" dirty="0">
                          <a:effectLst/>
                        </a:rPr>
                        <a:t>Maiņas pieņemšana</a:t>
                      </a:r>
                      <a:endParaRPr lang="en-US" sz="1000" dirty="0">
                        <a:effectLst/>
                      </a:endParaRPr>
                    </a:p>
                    <a:p>
                      <a:pPr>
                        <a:lnSpc>
                          <a:spcPct val="115000"/>
                        </a:lnSpc>
                        <a:spcAft>
                          <a:spcPts val="0"/>
                        </a:spcAft>
                      </a:pPr>
                      <a:r>
                        <a:rPr lang="lv-LV" sz="1100" dirty="0">
                          <a:effectLst/>
                        </a:rPr>
                        <a:t> </a:t>
                      </a:r>
                      <a:endParaRPr lang="en-US" sz="1000" dirty="0">
                        <a:effectLst/>
                      </a:endParaRPr>
                    </a:p>
                    <a:p>
                      <a:pPr marL="228600">
                        <a:lnSpc>
                          <a:spcPct val="115000"/>
                        </a:lnSpc>
                        <a:spcAft>
                          <a:spcPts val="0"/>
                        </a:spcAft>
                      </a:pPr>
                      <a:r>
                        <a:rPr lang="lv-LV" sz="1300" dirty="0">
                          <a:effectLst/>
                        </a:rPr>
                        <a:t>Pirms darba uzsākšanas:</a:t>
                      </a:r>
                      <a:endParaRPr lang="en-US" sz="1000" dirty="0">
                        <a:effectLst/>
                      </a:endParaRPr>
                    </a:p>
                    <a:p>
                      <a:pPr marL="342900" lvl="0" indent="-342900">
                        <a:lnSpc>
                          <a:spcPct val="115000"/>
                        </a:lnSpc>
                        <a:spcAft>
                          <a:spcPts val="0"/>
                        </a:spcAft>
                        <a:buFont typeface="+mj-lt"/>
                        <a:buAutoNum type="arabicPeriod"/>
                      </a:pPr>
                      <a:r>
                        <a:rPr lang="lv-LV" sz="1100" dirty="0">
                          <a:effectLst/>
                        </a:rPr>
                        <a:t>Iepazīstas ar ierakstiem žurnālā; </a:t>
                      </a:r>
                      <a:endParaRPr lang="en-US" sz="1000" dirty="0">
                        <a:effectLst/>
                      </a:endParaRPr>
                    </a:p>
                    <a:p>
                      <a:pPr marL="342900" lvl="0" indent="-342900">
                        <a:lnSpc>
                          <a:spcPct val="115000"/>
                        </a:lnSpc>
                        <a:spcAft>
                          <a:spcPts val="0"/>
                        </a:spcAft>
                        <a:buFont typeface="+mj-lt"/>
                        <a:buAutoNum type="arabicPeriod"/>
                      </a:pPr>
                      <a:r>
                        <a:rPr lang="lv-LV" sz="1100" dirty="0">
                          <a:effectLst/>
                        </a:rPr>
                        <a:t>Pārbauda klientu skaitu grupā;</a:t>
                      </a:r>
                      <a:endParaRPr lang="en-US" sz="1000" dirty="0">
                        <a:effectLst/>
                      </a:endParaRPr>
                    </a:p>
                    <a:p>
                      <a:pPr marL="342900" lvl="0" indent="-342900">
                        <a:lnSpc>
                          <a:spcPct val="115000"/>
                        </a:lnSpc>
                        <a:spcAft>
                          <a:spcPts val="0"/>
                        </a:spcAft>
                        <a:buFont typeface="+mj-lt"/>
                        <a:buAutoNum type="arabicPeriod"/>
                      </a:pPr>
                      <a:r>
                        <a:rPr lang="lv-LV" sz="1100" dirty="0">
                          <a:effectLst/>
                        </a:rPr>
                        <a:t>Vizuāli novērtē katra klienta izskatu </a:t>
                      </a:r>
                      <a:endParaRPr lang="en-US" sz="1000" dirty="0">
                        <a:effectLst/>
                      </a:endParaRPr>
                    </a:p>
                    <a:p>
                      <a:pPr marL="342900" lvl="0" indent="-342900">
                        <a:lnSpc>
                          <a:spcPct val="115000"/>
                        </a:lnSpc>
                        <a:spcAft>
                          <a:spcPts val="0"/>
                        </a:spcAft>
                        <a:buFont typeface="+mj-lt"/>
                        <a:buAutoNum type="arabicPeriod"/>
                      </a:pPr>
                      <a:r>
                        <a:rPr lang="lv-LV" sz="1100" dirty="0">
                          <a:effectLst/>
                        </a:rPr>
                        <a:t>Ieraksta žurnālā klientu vārdus un uzvārdus, kas atrodas grupā;</a:t>
                      </a:r>
                      <a:endParaRPr lang="en-US" sz="1000" dirty="0">
                        <a:effectLst/>
                      </a:endParaRPr>
                    </a:p>
                    <a:p>
                      <a:pPr marL="342900" lvl="0" indent="-342900">
                        <a:lnSpc>
                          <a:spcPct val="115000"/>
                        </a:lnSpc>
                        <a:spcAft>
                          <a:spcPts val="0"/>
                        </a:spcAft>
                        <a:buFont typeface="+mj-lt"/>
                        <a:buAutoNum type="arabicPeriod"/>
                      </a:pPr>
                      <a:r>
                        <a:rPr lang="lv-LV" sz="1100" dirty="0">
                          <a:effectLst/>
                        </a:rPr>
                        <a:t>Izstaigā grupu un pārbauda telpu, aprīkojuma un inventāra tehnisko stāvokli;</a:t>
                      </a:r>
                      <a:endParaRPr lang="en-US" sz="1000" dirty="0">
                        <a:effectLst/>
                      </a:endParaRPr>
                    </a:p>
                    <a:p>
                      <a:pPr marL="342900" lvl="0" indent="-342900">
                        <a:lnSpc>
                          <a:spcPct val="115000"/>
                        </a:lnSpc>
                        <a:spcAft>
                          <a:spcPts val="0"/>
                        </a:spcAft>
                        <a:buFont typeface="+mj-lt"/>
                        <a:buAutoNum type="arabicPeriod"/>
                      </a:pPr>
                      <a:r>
                        <a:rPr lang="lv-LV" sz="1100" dirty="0">
                          <a:effectLst/>
                        </a:rPr>
                        <a:t>Par konstatēto nekavējoties veic ierakstu maiņu pieņemšanas </a:t>
                      </a:r>
                      <a:r>
                        <a:rPr lang="lv-LV" sz="1100" dirty="0" smtClean="0">
                          <a:effectLst/>
                        </a:rPr>
                        <a:t>žurnālā</a:t>
                      </a:r>
                    </a:p>
                    <a:p>
                      <a:pPr marL="228600">
                        <a:lnSpc>
                          <a:spcPct val="115000"/>
                        </a:lnSpc>
                        <a:spcAft>
                          <a:spcPts val="0"/>
                        </a:spcAft>
                      </a:pPr>
                      <a:endParaRPr lang="lv-LV" sz="1000" dirty="0" smtClean="0">
                        <a:effectLst/>
                      </a:endParaRPr>
                    </a:p>
                    <a:p>
                      <a:pPr marL="228600">
                        <a:lnSpc>
                          <a:spcPct val="115000"/>
                        </a:lnSpc>
                        <a:spcAft>
                          <a:spcPts val="0"/>
                        </a:spcAft>
                      </a:pPr>
                      <a:r>
                        <a:rPr lang="lv-LV" sz="1300" dirty="0" smtClean="0">
                          <a:effectLst/>
                        </a:rPr>
                        <a:t>Dežūras </a:t>
                      </a:r>
                      <a:r>
                        <a:rPr lang="lv-LV" sz="1300" dirty="0">
                          <a:effectLst/>
                        </a:rPr>
                        <a:t>laikā:</a:t>
                      </a:r>
                      <a:endParaRPr lang="en-US" sz="1000" dirty="0">
                        <a:effectLst/>
                      </a:endParaRPr>
                    </a:p>
                    <a:p>
                      <a:pPr marL="342900" lvl="0" indent="-342900">
                        <a:lnSpc>
                          <a:spcPct val="115000"/>
                        </a:lnSpc>
                        <a:spcAft>
                          <a:spcPts val="0"/>
                        </a:spcAft>
                        <a:buFont typeface="+mj-lt"/>
                        <a:buAutoNum type="arabicPeriod" startAt="7"/>
                      </a:pPr>
                      <a:r>
                        <a:rPr lang="lv-LV" sz="1100" dirty="0">
                          <a:effectLst/>
                        </a:rPr>
                        <a:t>Pārbauda:</a:t>
                      </a:r>
                      <a:endParaRPr lang="en-US" sz="1000" dirty="0">
                        <a:effectLst/>
                      </a:endParaRPr>
                    </a:p>
                    <a:p>
                      <a:pPr marL="342900" lvl="0" indent="-342900">
                        <a:lnSpc>
                          <a:spcPct val="115000"/>
                        </a:lnSpc>
                        <a:spcAft>
                          <a:spcPts val="0"/>
                        </a:spcAft>
                        <a:buFont typeface="Times New Roman" panose="02020603050405020304" pitchFamily="18" charset="0"/>
                        <a:buChar char="-"/>
                      </a:pPr>
                      <a:r>
                        <a:rPr lang="lv-LV" sz="1100" dirty="0">
                          <a:effectLst/>
                        </a:rPr>
                        <a:t>pamperu un higiēnisko piederumu daudzumu;</a:t>
                      </a:r>
                      <a:endParaRPr lang="en-US" sz="1000" dirty="0">
                        <a:effectLst/>
                      </a:endParaRPr>
                    </a:p>
                    <a:p>
                      <a:pPr marL="342900" lvl="0" indent="-342900">
                        <a:lnSpc>
                          <a:spcPct val="115000"/>
                        </a:lnSpc>
                        <a:spcAft>
                          <a:spcPts val="0"/>
                        </a:spcAft>
                        <a:buFont typeface="Times New Roman" panose="02020603050405020304" pitchFamily="18" charset="0"/>
                        <a:buChar char="-"/>
                      </a:pPr>
                      <a:r>
                        <a:rPr lang="lv-LV" sz="1100" dirty="0">
                          <a:effectLst/>
                        </a:rPr>
                        <a:t>saimniecības preces klientu aprūpes nodrošināšanai  un dezinfekcijas līdzekļus u.c.;</a:t>
                      </a:r>
                      <a:endParaRPr lang="en-US" sz="1000" dirty="0">
                        <a:effectLst/>
                      </a:endParaRPr>
                    </a:p>
                    <a:p>
                      <a:pPr marL="342900" lvl="0" indent="-342900">
                        <a:lnSpc>
                          <a:spcPct val="115000"/>
                        </a:lnSpc>
                        <a:spcAft>
                          <a:spcPts val="0"/>
                        </a:spcAft>
                        <a:buFont typeface="Times New Roman" panose="02020603050405020304" pitchFamily="18" charset="0"/>
                        <a:buChar char="-"/>
                      </a:pPr>
                      <a:r>
                        <a:rPr lang="lv-LV" sz="1100" dirty="0">
                          <a:effectLst/>
                        </a:rPr>
                        <a:t>gultas veļas un dvieļu daudzumu;</a:t>
                      </a:r>
                      <a:endParaRPr lang="en-US" sz="1000" dirty="0">
                        <a:effectLst/>
                      </a:endParaRPr>
                    </a:p>
                    <a:p>
                      <a:pPr marL="342900" lvl="0" indent="-342900">
                        <a:lnSpc>
                          <a:spcPct val="115000"/>
                        </a:lnSpc>
                        <a:spcAft>
                          <a:spcPts val="0"/>
                        </a:spcAft>
                        <a:buFont typeface="Times New Roman" panose="02020603050405020304" pitchFamily="18" charset="0"/>
                        <a:buChar char="-"/>
                      </a:pPr>
                      <a:r>
                        <a:rPr lang="lv-LV" sz="1100" dirty="0">
                          <a:effectLst/>
                        </a:rPr>
                        <a:t>klientu apģērbu;</a:t>
                      </a:r>
                      <a:endParaRPr lang="en-US" sz="1000" dirty="0">
                        <a:effectLst/>
                      </a:endParaRPr>
                    </a:p>
                    <a:p>
                      <a:pPr marL="342900" lvl="0" indent="-342900">
                        <a:lnSpc>
                          <a:spcPct val="115000"/>
                        </a:lnSpc>
                        <a:spcAft>
                          <a:spcPts val="0"/>
                        </a:spcAft>
                        <a:buFont typeface="Times New Roman" panose="02020603050405020304" pitchFamily="18" charset="0"/>
                        <a:buChar char="-"/>
                      </a:pPr>
                      <a:r>
                        <a:rPr lang="lv-LV" sz="1100" dirty="0">
                          <a:effectLst/>
                        </a:rPr>
                        <a:t>ledusskapī esošo pārtiku</a:t>
                      </a:r>
                      <a:r>
                        <a:rPr lang="lv-LV" sz="1100" dirty="0" smtClean="0">
                          <a:effectLst/>
                        </a:rPr>
                        <a:t>.</a:t>
                      </a:r>
                    </a:p>
                    <a:p>
                      <a:pPr marL="342900" lvl="0" indent="-342900">
                        <a:lnSpc>
                          <a:spcPct val="115000"/>
                        </a:lnSpc>
                        <a:spcAft>
                          <a:spcPts val="0"/>
                        </a:spcAft>
                        <a:buFont typeface="Times New Roman" panose="02020603050405020304" pitchFamily="18" charset="0"/>
                        <a:buChar char="-"/>
                      </a:pPr>
                      <a:endParaRPr lang="en-US" sz="1000" dirty="0">
                        <a:effectLst/>
                      </a:endParaRPr>
                    </a:p>
                    <a:p>
                      <a:pPr>
                        <a:lnSpc>
                          <a:spcPct val="115000"/>
                        </a:lnSpc>
                        <a:spcAft>
                          <a:spcPts val="0"/>
                        </a:spcAft>
                      </a:pPr>
                      <a:r>
                        <a:rPr lang="lv-LV" sz="1300" dirty="0">
                          <a:effectLst/>
                        </a:rPr>
                        <a:t>Visu informāciju ieraksta žurnālā dežūras laikā</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402" marR="64402" marT="0" marB="0"/>
                </a:tc>
                <a:tc>
                  <a:txBody>
                    <a:bodyPr/>
                    <a:lstStyle/>
                    <a:p>
                      <a:pPr algn="ctr">
                        <a:lnSpc>
                          <a:spcPct val="115000"/>
                        </a:lnSpc>
                        <a:spcAft>
                          <a:spcPts val="0"/>
                        </a:spcAft>
                      </a:pPr>
                      <a:r>
                        <a:rPr lang="lv-LV" sz="1300" u="none" strike="noStrike" dirty="0">
                          <a:effectLst/>
                        </a:rPr>
                        <a:t> </a:t>
                      </a:r>
                      <a:endParaRPr lang="en-US" sz="1000" dirty="0">
                        <a:effectLst/>
                      </a:endParaRPr>
                    </a:p>
                    <a:p>
                      <a:pPr algn="ctr">
                        <a:lnSpc>
                          <a:spcPct val="115000"/>
                        </a:lnSpc>
                        <a:spcAft>
                          <a:spcPts val="0"/>
                        </a:spcAft>
                      </a:pPr>
                      <a:r>
                        <a:rPr lang="lv-LV" sz="1300" u="sng" dirty="0">
                          <a:effectLst/>
                        </a:rPr>
                        <a:t>Maiņas nodošana</a:t>
                      </a:r>
                      <a:endParaRPr lang="en-US" sz="1000" dirty="0">
                        <a:effectLst/>
                      </a:endParaRPr>
                    </a:p>
                    <a:p>
                      <a:pPr algn="ctr">
                        <a:lnSpc>
                          <a:spcPct val="115000"/>
                        </a:lnSpc>
                        <a:spcAft>
                          <a:spcPts val="0"/>
                        </a:spcAft>
                      </a:pPr>
                      <a:r>
                        <a:rPr lang="lv-LV" sz="1300" u="none" strike="noStrike" dirty="0">
                          <a:effectLst/>
                        </a:rPr>
                        <a:t> </a:t>
                      </a:r>
                      <a:endParaRPr lang="en-US" sz="1000" dirty="0">
                        <a:effectLst/>
                      </a:endParaRPr>
                    </a:p>
                    <a:p>
                      <a:pPr marL="342900" lvl="0" indent="-342900">
                        <a:lnSpc>
                          <a:spcPct val="115000"/>
                        </a:lnSpc>
                        <a:spcAft>
                          <a:spcPts val="0"/>
                        </a:spcAft>
                        <a:buFont typeface="+mj-lt"/>
                        <a:buAutoNum type="arabicPeriod"/>
                      </a:pPr>
                      <a:r>
                        <a:rPr lang="lv-LV" sz="1100" dirty="0" smtClean="0">
                          <a:effectLst/>
                        </a:rPr>
                        <a:t>Dežurējošā </a:t>
                      </a:r>
                      <a:r>
                        <a:rPr lang="lv-LV" sz="1100" dirty="0">
                          <a:effectLst/>
                        </a:rPr>
                        <a:t>aprūpētāja nodod klientus darbiniekam, kurš uzsāk maiņu, un sniedz aktuālo informāciju par klientiem, klientu veselības stāvokli un iepazīstina ar ierakstiem žurnālā.</a:t>
                      </a:r>
                      <a:endParaRPr lang="en-US" sz="1000" dirty="0">
                        <a:effectLst/>
                      </a:endParaRPr>
                    </a:p>
                    <a:p>
                      <a:pPr marL="342900" lvl="0" indent="-342900">
                        <a:lnSpc>
                          <a:spcPct val="115000"/>
                        </a:lnSpc>
                        <a:spcAft>
                          <a:spcPts val="0"/>
                        </a:spcAft>
                        <a:buFont typeface="+mj-lt"/>
                        <a:buAutoNum type="arabicPeriod"/>
                      </a:pPr>
                      <a:r>
                        <a:rPr lang="lv-LV" sz="1100" dirty="0">
                          <a:effectLst/>
                        </a:rPr>
                        <a:t>Ieraksta klientu uzvārdus, kas atrodas prombūtnē, iemesls (hospitalizēts, viesojas ģimenē u.c.);</a:t>
                      </a:r>
                      <a:endParaRPr lang="en-US" sz="1000" dirty="0">
                        <a:effectLst/>
                      </a:endParaRPr>
                    </a:p>
                    <a:p>
                      <a:pPr marL="342900" lvl="0" indent="-342900">
                        <a:lnSpc>
                          <a:spcPct val="115000"/>
                        </a:lnSpc>
                        <a:spcAft>
                          <a:spcPts val="0"/>
                        </a:spcAft>
                        <a:buFont typeface="+mj-lt"/>
                        <a:buAutoNum type="arabicPeriod"/>
                      </a:pPr>
                      <a:r>
                        <a:rPr lang="lv-LV" sz="1100" dirty="0">
                          <a:effectLst/>
                        </a:rPr>
                        <a:t>Klientu agresivitātes gadījumi, vai tika sastādīts akts par agresīvo uzvedību;</a:t>
                      </a:r>
                      <a:endParaRPr lang="en-US" sz="1000" dirty="0">
                        <a:effectLst/>
                      </a:endParaRPr>
                    </a:p>
                    <a:p>
                      <a:pPr marL="342900" lvl="0" indent="-342900">
                        <a:lnSpc>
                          <a:spcPct val="115000"/>
                        </a:lnSpc>
                        <a:spcAft>
                          <a:spcPts val="0"/>
                        </a:spcAft>
                        <a:buFont typeface="+mj-lt"/>
                        <a:buAutoNum type="arabicPeriod"/>
                      </a:pPr>
                      <a:r>
                        <a:rPr lang="lv-LV" sz="1100" dirty="0">
                          <a:effectLst/>
                        </a:rPr>
                        <a:t>Aprūpētājas novērojumi par problēmām:</a:t>
                      </a:r>
                      <a:endParaRPr lang="en-US" sz="1000" dirty="0">
                        <a:effectLst/>
                      </a:endParaRPr>
                    </a:p>
                    <a:p>
                      <a:pPr marL="342900" lvl="0" indent="-342900">
                        <a:lnSpc>
                          <a:spcPct val="115000"/>
                        </a:lnSpc>
                        <a:spcAft>
                          <a:spcPts val="0"/>
                        </a:spcAft>
                        <a:buFont typeface="Times New Roman" panose="02020603050405020304" pitchFamily="18" charset="0"/>
                        <a:buChar char="-"/>
                      </a:pPr>
                      <a:r>
                        <a:rPr lang="lv-LV" sz="1100" dirty="0">
                          <a:effectLst/>
                        </a:rPr>
                        <a:t>klientu ēdināšanā (slikti vai maz ēda vai neēda, dzēra vai nedzēra ūdeni) </a:t>
                      </a:r>
                      <a:endParaRPr lang="en-US" sz="1000" dirty="0">
                        <a:effectLst/>
                      </a:endParaRPr>
                    </a:p>
                    <a:p>
                      <a:pPr marL="342900" lvl="0" indent="-342900">
                        <a:lnSpc>
                          <a:spcPct val="115000"/>
                        </a:lnSpc>
                        <a:spcAft>
                          <a:spcPts val="0"/>
                        </a:spcAft>
                        <a:buFont typeface="Times New Roman" panose="02020603050405020304" pitchFamily="18" charset="0"/>
                        <a:buChar char="-"/>
                      </a:pPr>
                      <a:r>
                        <a:rPr lang="lv-LV" sz="1100" dirty="0">
                          <a:effectLst/>
                        </a:rPr>
                        <a:t>klientu aprūpē (pamperu maiņa, vannošana (kas tika mazgāts, apģērba un gultas veļas maiņa)</a:t>
                      </a:r>
                      <a:endParaRPr lang="en-US" sz="1000" dirty="0">
                        <a:effectLst/>
                      </a:endParaRPr>
                    </a:p>
                    <a:p>
                      <a:pPr marL="342900" lvl="0" indent="-342900">
                        <a:lnSpc>
                          <a:spcPct val="115000"/>
                        </a:lnSpc>
                        <a:spcAft>
                          <a:spcPts val="0"/>
                        </a:spcAft>
                        <a:buFont typeface="Times New Roman" panose="02020603050405020304" pitchFamily="18" charset="0"/>
                        <a:buChar char="-"/>
                      </a:pPr>
                      <a:r>
                        <a:rPr lang="lv-LV" sz="1100" dirty="0">
                          <a:effectLst/>
                        </a:rPr>
                        <a:t>izmaiņām veselības stāvoklī (ādas krāsa, vēdera izeja, elpošanas traucējumi, vemšana, brūces, izgulējumi, zilumi, sasitumi, kustību traucējumi);</a:t>
                      </a:r>
                      <a:endParaRPr lang="en-US" sz="1000" dirty="0">
                        <a:effectLst/>
                      </a:endParaRPr>
                    </a:p>
                    <a:p>
                      <a:pPr marL="342900" lvl="0" indent="-342900">
                        <a:lnSpc>
                          <a:spcPct val="115000"/>
                        </a:lnSpc>
                        <a:spcAft>
                          <a:spcPts val="0"/>
                        </a:spcAft>
                        <a:buFont typeface="Times New Roman" panose="02020603050405020304" pitchFamily="18" charset="0"/>
                        <a:buChar char="-"/>
                      </a:pPr>
                      <a:r>
                        <a:rPr lang="lv-LV" sz="1100" dirty="0">
                          <a:effectLst/>
                        </a:rPr>
                        <a:t>izmaiņām uzvedībā (nemierīgs, slikti guļ, raud);</a:t>
                      </a:r>
                      <a:endParaRPr lang="en-US" sz="1000" dirty="0">
                        <a:effectLst/>
                      </a:endParaRPr>
                    </a:p>
                    <a:p>
                      <a:pPr marL="342900" lvl="0" indent="-342900">
                        <a:lnSpc>
                          <a:spcPct val="115000"/>
                        </a:lnSpc>
                        <a:spcAft>
                          <a:spcPts val="0"/>
                        </a:spcAft>
                        <a:buFont typeface="+mj-lt"/>
                        <a:buAutoNum type="arabicPeriod" startAt="5"/>
                      </a:pPr>
                      <a:r>
                        <a:rPr lang="lv-LV" sz="1100" dirty="0">
                          <a:effectLst/>
                        </a:rPr>
                        <a:t>Informācija par saimniecības problēmām </a:t>
                      </a:r>
                      <a:endParaRPr lang="en-US" sz="1000" dirty="0">
                        <a:effectLst/>
                      </a:endParaRPr>
                    </a:p>
                    <a:p>
                      <a:pPr marL="342900" lvl="0" indent="-342900">
                        <a:lnSpc>
                          <a:spcPct val="115000"/>
                        </a:lnSpc>
                        <a:spcAft>
                          <a:spcPts val="0"/>
                        </a:spcAft>
                        <a:buFont typeface="+mj-lt"/>
                        <a:buAutoNum type="arabicPeriod" startAt="5"/>
                      </a:pPr>
                      <a:r>
                        <a:rPr lang="lv-LV" sz="1100" dirty="0">
                          <a:effectLst/>
                        </a:rPr>
                        <a:t>Informācija par saņemtajām vai izlietotajām saimniecības precēm un higiēnas līdzekļiem </a:t>
                      </a:r>
                      <a:endParaRPr lang="en-US" sz="1000" dirty="0">
                        <a:effectLst/>
                      </a:endParaRPr>
                    </a:p>
                    <a:p>
                      <a:pPr marL="342900" lvl="0" indent="-342900">
                        <a:lnSpc>
                          <a:spcPct val="115000"/>
                        </a:lnSpc>
                        <a:spcAft>
                          <a:spcPts val="0"/>
                        </a:spcAft>
                        <a:buFont typeface="+mj-lt"/>
                        <a:buAutoNum type="arabicPeriod" startAt="5"/>
                      </a:pPr>
                      <a:r>
                        <a:rPr lang="lv-LV" sz="1100" dirty="0">
                          <a:effectLst/>
                        </a:rPr>
                        <a:t>Informācija par klientu apģērbu un gultas veļu (kas tika saņemts jauns, vai nodots mazgāšanā, kas trūkst, vai viss tika sagatavots skolai);</a:t>
                      </a:r>
                      <a:endParaRPr lang="en-US" sz="1000" dirty="0">
                        <a:effectLst/>
                      </a:endParaRPr>
                    </a:p>
                    <a:p>
                      <a:pPr marL="342900" lvl="0" indent="-342900">
                        <a:lnSpc>
                          <a:spcPct val="115000"/>
                        </a:lnSpc>
                        <a:spcAft>
                          <a:spcPts val="0"/>
                        </a:spcAft>
                        <a:buFont typeface="+mj-lt"/>
                        <a:buAutoNum type="arabicPeriod" startAt="5"/>
                      </a:pPr>
                      <a:r>
                        <a:rPr lang="lv-LV" sz="1100" dirty="0">
                          <a:effectLst/>
                        </a:rPr>
                        <a:t>Ja klients bija prombūtnē, pēc klienta viesošanās ģimenē vai atgriešanās no slimnīcas </a:t>
                      </a:r>
                      <a:r>
                        <a:rPr lang="lv-LV" sz="1100" u="sng" dirty="0">
                          <a:effectLst/>
                        </a:rPr>
                        <a:t>vai tika pārbaudīta klienta manta un apģērbs,</a:t>
                      </a:r>
                      <a:r>
                        <a:rPr lang="lv-LV" sz="1100" dirty="0">
                          <a:effectLst/>
                        </a:rPr>
                        <a:t> sastādīts akts par mantu un ievietots mapē.</a:t>
                      </a:r>
                      <a:endParaRPr lang="en-US" sz="1000" dirty="0">
                        <a:effectLst/>
                      </a:endParaRPr>
                    </a:p>
                    <a:p>
                      <a:pPr marL="342900" lvl="0" indent="-342900">
                        <a:lnSpc>
                          <a:spcPct val="115000"/>
                        </a:lnSpc>
                        <a:spcAft>
                          <a:spcPts val="0"/>
                        </a:spcAft>
                        <a:buFont typeface="+mj-lt"/>
                        <a:buAutoNum type="arabicPeriod" startAt="5"/>
                      </a:pPr>
                      <a:r>
                        <a:rPr lang="lv-LV" sz="1100" dirty="0">
                          <a:effectLst/>
                        </a:rPr>
                        <a:t>Speciālistu rekomendācijas klientu aprūpē;</a:t>
                      </a:r>
                      <a:endParaRPr lang="en-US" sz="1000" dirty="0">
                        <a:effectLst/>
                      </a:endParaRPr>
                    </a:p>
                    <a:p>
                      <a:pPr marL="342900" lvl="0" indent="-342900">
                        <a:lnSpc>
                          <a:spcPct val="115000"/>
                        </a:lnSpc>
                        <a:spcAft>
                          <a:spcPts val="0"/>
                        </a:spcAft>
                        <a:buFont typeface="+mj-lt"/>
                        <a:buAutoNum type="arabicPeriod" startAt="5"/>
                      </a:pPr>
                      <a:r>
                        <a:rPr lang="lv-LV" sz="1100" dirty="0">
                          <a:effectLst/>
                        </a:rPr>
                        <a:t>Īpaši notikumi dežūras laikā.</a:t>
                      </a:r>
                      <a:endParaRPr lang="en-US" sz="1000" dirty="0">
                        <a:effectLst/>
                      </a:endParaRPr>
                    </a:p>
                    <a:p>
                      <a:pPr>
                        <a:lnSpc>
                          <a:spcPct val="115000"/>
                        </a:lnSpc>
                        <a:spcAft>
                          <a:spcPts val="0"/>
                        </a:spcAft>
                      </a:pPr>
                      <a:r>
                        <a:rPr lang="lv-LV" sz="1100" dirty="0">
                          <a:effectLst/>
                        </a:rPr>
                        <a:t>Informāciju par notikumiem dežūras laikā ieraksta žurnālā dežūras laikā.</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402" marR="64402" marT="0" marB="0"/>
                </a:tc>
              </a:tr>
            </a:tbl>
          </a:graphicData>
        </a:graphic>
      </p:graphicFrame>
      <p:sp>
        <p:nvSpPr>
          <p:cNvPr id="107" name="Rectangle 106"/>
          <p:cNvSpPr/>
          <p:nvPr/>
        </p:nvSpPr>
        <p:spPr>
          <a:xfrm>
            <a:off x="589661" y="185835"/>
            <a:ext cx="7848623" cy="480901"/>
          </a:xfrm>
          <a:prstGeom prst="rect">
            <a:avLst/>
          </a:prstGeom>
        </p:spPr>
        <p:txBody>
          <a:bodyPr wrap="none">
            <a:spAutoFit/>
          </a:bodyPr>
          <a:lstStyle/>
          <a:p>
            <a:pPr>
              <a:lnSpc>
                <a:spcPct val="115000"/>
              </a:lnSpc>
              <a:spcAft>
                <a:spcPts val="1000"/>
              </a:spcAft>
            </a:pPr>
            <a:r>
              <a:rPr lang="lv-LV" sz="2400" b="1" dirty="0">
                <a:solidFill>
                  <a:schemeClr val="accent1">
                    <a:lumMod val="50000"/>
                  </a:schemeClr>
                </a:solidFill>
                <a:latin typeface="Arial" panose="020B0604020202020204" pitchFamily="34" charset="0"/>
                <a:ea typeface="+mj-ea"/>
                <a:cs typeface="Arial" panose="020B0604020202020204" pitchFamily="34" charset="0"/>
              </a:rPr>
              <a:t>Maiņas pieņemšanas – nodošanas procesa apraksts</a:t>
            </a:r>
            <a:endParaRPr lang="en-US" sz="2400" b="1" dirty="0">
              <a:solidFill>
                <a:schemeClr val="accent1">
                  <a:lumMod val="50000"/>
                </a:schemeClr>
              </a:solidFill>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31859109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187866" y="153825"/>
            <a:ext cx="6939184" cy="6601626"/>
          </a:xfrm>
          <a:prstGeom prst="rect">
            <a:avLst/>
          </a:prstGeom>
        </p:spPr>
      </p:pic>
    </p:spTree>
    <p:extLst>
      <p:ext uri="{BB962C8B-B14F-4D97-AF65-F5344CB8AC3E}">
        <p14:creationId xmlns:p14="http://schemas.microsoft.com/office/powerpoint/2010/main" val="33038641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38385"/>
            <a:ext cx="8596668" cy="871671"/>
          </a:xfrm>
        </p:spPr>
        <p:txBody>
          <a:bodyPr>
            <a:normAutofit/>
          </a:bodyPr>
          <a:lstStyle/>
          <a:p>
            <a:pPr algn="ctr">
              <a:lnSpc>
                <a:spcPts val="1350"/>
              </a:lnSpc>
            </a:pPr>
            <a:r>
              <a:rPr lang="lv-LV" b="1" dirty="0" smtClean="0">
                <a:solidFill>
                  <a:srgbClr val="58595B"/>
                </a:solidFill>
                <a:latin typeface="Arial" panose="020B0604020202020204" pitchFamily="34" charset="0"/>
                <a:ea typeface="Times New Roman" panose="02020603050405020304" pitchFamily="18" charset="0"/>
              </a:rPr>
              <a:t/>
            </a:r>
            <a:br>
              <a:rPr lang="lv-LV" b="1" dirty="0" smtClean="0">
                <a:solidFill>
                  <a:srgbClr val="58595B"/>
                </a:solidFill>
                <a:latin typeface="Arial" panose="020B0604020202020204" pitchFamily="34" charset="0"/>
                <a:ea typeface="Times New Roman" panose="02020603050405020304" pitchFamily="18" charset="0"/>
              </a:rPr>
            </a:br>
            <a:r>
              <a:rPr lang="lv-LV" b="1" dirty="0" smtClean="0">
                <a:solidFill>
                  <a:srgbClr val="58595B"/>
                </a:solidFill>
                <a:latin typeface="Arial" panose="020B0604020202020204" pitchFamily="34" charset="0"/>
                <a:ea typeface="Times New Roman" panose="02020603050405020304" pitchFamily="18" charset="0"/>
              </a:rPr>
              <a:t/>
            </a:r>
            <a:br>
              <a:rPr lang="lv-LV" b="1" dirty="0" smtClean="0">
                <a:solidFill>
                  <a:srgbClr val="58595B"/>
                </a:solidFill>
                <a:latin typeface="Arial" panose="020B0604020202020204" pitchFamily="34" charset="0"/>
                <a:ea typeface="Times New Roman" panose="02020603050405020304" pitchFamily="18" charset="0"/>
              </a:rPr>
            </a:br>
            <a:r>
              <a:rPr lang="lv-LV" b="1" dirty="0" smtClean="0">
                <a:solidFill>
                  <a:schemeClr val="accent1">
                    <a:lumMod val="50000"/>
                  </a:schemeClr>
                </a:solidFill>
                <a:latin typeface="Arial" panose="020B0604020202020204" pitchFamily="34" charset="0"/>
                <a:ea typeface="Times New Roman" panose="02020603050405020304" pitchFamily="18" charset="0"/>
              </a:rPr>
              <a:t>Aizstāviet </a:t>
            </a:r>
            <a:r>
              <a:rPr lang="lv-LV" b="1" dirty="0">
                <a:solidFill>
                  <a:schemeClr val="accent1">
                    <a:lumMod val="50000"/>
                  </a:schemeClr>
                </a:solidFill>
                <a:latin typeface="Arial" panose="020B0604020202020204" pitchFamily="34" charset="0"/>
                <a:ea typeface="Times New Roman" panose="02020603050405020304" pitchFamily="18" charset="0"/>
              </a:rPr>
              <a:t>sevi!</a:t>
            </a:r>
            <a:r>
              <a:rPr lang="en-US" sz="5400" dirty="0">
                <a:solidFill>
                  <a:schemeClr val="accent1">
                    <a:lumMod val="50000"/>
                  </a:schemeClr>
                </a:solidFill>
                <a:latin typeface="Times New Roman" panose="02020603050405020304" pitchFamily="18" charset="0"/>
                <a:ea typeface="Times New Roman" panose="02020603050405020304" pitchFamily="18" charset="0"/>
              </a:rPr>
              <a:t/>
            </a:r>
            <a:br>
              <a:rPr lang="en-US" sz="5400" dirty="0">
                <a:solidFill>
                  <a:schemeClr val="accent1">
                    <a:lumMod val="50000"/>
                  </a:schemeClr>
                </a:solidFill>
                <a:latin typeface="Times New Roman" panose="02020603050405020304" pitchFamily="18" charset="0"/>
                <a:ea typeface="Times New Roman" panose="02020603050405020304" pitchFamily="18" charset="0"/>
              </a:rPr>
            </a:br>
            <a:endParaRPr lang="en-US" dirty="0">
              <a:solidFill>
                <a:schemeClr val="accent1">
                  <a:lumMod val="50000"/>
                </a:schemeClr>
              </a:solidFill>
            </a:endParaRPr>
          </a:p>
        </p:txBody>
      </p:sp>
      <p:sp>
        <p:nvSpPr>
          <p:cNvPr id="3" name="Content Placeholder 2"/>
          <p:cNvSpPr>
            <a:spLocks noGrp="1"/>
          </p:cNvSpPr>
          <p:nvPr>
            <p:ph idx="1"/>
          </p:nvPr>
        </p:nvSpPr>
        <p:spPr>
          <a:xfrm>
            <a:off x="247828" y="1623701"/>
            <a:ext cx="8938901" cy="4879648"/>
          </a:xfrm>
        </p:spPr>
        <p:txBody>
          <a:bodyPr>
            <a:normAutofit/>
          </a:bodyPr>
          <a:lstStyle/>
          <a:p>
            <a:r>
              <a:rPr lang="lv-LV" sz="3200" dirty="0">
                <a:solidFill>
                  <a:schemeClr val="accent1">
                    <a:lumMod val="50000"/>
                  </a:schemeClr>
                </a:solidFill>
                <a:latin typeface="Arial" panose="020B0604020202020204" pitchFamily="34" charset="0"/>
                <a:cs typeface="Arial" panose="020B0604020202020204" pitchFamily="34" charset="0"/>
              </a:rPr>
              <a:t>Ir svarīgi, lai normatīvo aktu regulējumu saprastu katrs darbinieks un būtu saprotams, kā šis akts ietekmēs viņa </a:t>
            </a:r>
            <a:r>
              <a:rPr lang="lv-LV" sz="3200" dirty="0" smtClean="0">
                <a:solidFill>
                  <a:schemeClr val="accent1">
                    <a:lumMod val="50000"/>
                  </a:schemeClr>
                </a:solidFill>
                <a:latin typeface="Arial" panose="020B0604020202020204" pitchFamily="34" charset="0"/>
                <a:cs typeface="Arial" panose="020B0604020202020204" pitchFamily="34" charset="0"/>
              </a:rPr>
              <a:t>pienākumus, atbildības robežas un </a:t>
            </a:r>
            <a:r>
              <a:rPr lang="lv-LV" sz="3200" dirty="0">
                <a:solidFill>
                  <a:schemeClr val="accent1">
                    <a:lumMod val="50000"/>
                  </a:schemeClr>
                </a:solidFill>
                <a:latin typeface="Arial" panose="020B0604020202020204" pitchFamily="34" charset="0"/>
                <a:cs typeface="Arial" panose="020B0604020202020204" pitchFamily="34" charset="0"/>
              </a:rPr>
              <a:t>tiesības</a:t>
            </a:r>
          </a:p>
          <a:p>
            <a:r>
              <a:rPr lang="lv-LV" sz="3200" dirty="0" smtClean="0">
                <a:solidFill>
                  <a:schemeClr val="accent1">
                    <a:lumMod val="50000"/>
                  </a:schemeClr>
                </a:solidFill>
                <a:latin typeface="Arial" panose="020B0604020202020204" pitchFamily="34" charset="0"/>
                <a:cs typeface="Arial" panose="020B0604020202020204" pitchFamily="34" charset="0"/>
              </a:rPr>
              <a:t>Likumu </a:t>
            </a:r>
            <a:r>
              <a:rPr lang="lv-LV" sz="3200" dirty="0">
                <a:solidFill>
                  <a:schemeClr val="accent1">
                    <a:lumMod val="50000"/>
                  </a:schemeClr>
                </a:solidFill>
                <a:latin typeface="Arial" panose="020B0604020202020204" pitchFamily="34" charset="0"/>
                <a:cs typeface="Arial" panose="020B0604020202020204" pitchFamily="34" charset="0"/>
              </a:rPr>
              <a:t>un noteikumu pārzināšana ne vien ļauj atbrīvoties no nevajadzīgiem darbiem, bet arī pasargā no tiem, kas izliekas, ka visus likumus un noteikumus zina ļoti </a:t>
            </a:r>
            <a:r>
              <a:rPr lang="lv-LV" sz="3200" dirty="0" smtClean="0">
                <a:solidFill>
                  <a:schemeClr val="accent1">
                    <a:lumMod val="50000"/>
                  </a:schemeClr>
                </a:solidFill>
                <a:latin typeface="Arial" panose="020B0604020202020204" pitchFamily="34" charset="0"/>
                <a:cs typeface="Arial" panose="020B0604020202020204" pitchFamily="34" charset="0"/>
              </a:rPr>
              <a:t>labi</a:t>
            </a:r>
          </a:p>
        </p:txBody>
      </p:sp>
    </p:spTree>
    <p:extLst>
      <p:ext uri="{BB962C8B-B14F-4D97-AF65-F5344CB8AC3E}">
        <p14:creationId xmlns:p14="http://schemas.microsoft.com/office/powerpoint/2010/main" val="8581701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897309"/>
            <a:ext cx="8596668" cy="5144054"/>
          </a:xfrm>
        </p:spPr>
        <p:txBody>
          <a:bodyPr>
            <a:normAutofit/>
          </a:bodyPr>
          <a:lstStyle/>
          <a:p>
            <a:pPr marL="0" indent="0" algn="ctr">
              <a:buNone/>
            </a:pPr>
            <a:endParaRPr lang="lv-LV" sz="6000" dirty="0" smtClean="0">
              <a:latin typeface="Arial" panose="020B0604020202020204" pitchFamily="34" charset="0"/>
              <a:cs typeface="Arial" panose="020B0604020202020204" pitchFamily="34" charset="0"/>
            </a:endParaRPr>
          </a:p>
          <a:p>
            <a:pPr marL="0" indent="0" algn="ctr">
              <a:buNone/>
            </a:pPr>
            <a:r>
              <a:rPr lang="lv-LV" sz="6000" dirty="0" smtClean="0">
                <a:solidFill>
                  <a:schemeClr val="accent1">
                    <a:lumMod val="50000"/>
                  </a:schemeClr>
                </a:solidFill>
                <a:latin typeface="Arial" panose="020B0604020202020204" pitchFamily="34" charset="0"/>
                <a:cs typeface="Arial" panose="020B0604020202020204" pitchFamily="34" charset="0"/>
              </a:rPr>
              <a:t>Paldies par uzmanību!</a:t>
            </a:r>
            <a:endParaRPr lang="en-US" sz="6000"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3510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40636"/>
          </a:xfrm>
        </p:spPr>
        <p:txBody>
          <a:bodyPr/>
          <a:lstStyle/>
          <a:p>
            <a:pPr algn="ctr"/>
            <a:r>
              <a:rPr lang="lv-LV" b="1" dirty="0" smtClean="0">
                <a:solidFill>
                  <a:schemeClr val="accent1">
                    <a:lumMod val="50000"/>
                  </a:schemeClr>
                </a:solidFill>
                <a:latin typeface="Arial" panose="020B0604020202020204" pitchFamily="34" charset="0"/>
                <a:cs typeface="Arial" panose="020B0604020202020204" pitchFamily="34" charset="0"/>
              </a:rPr>
              <a:t>Ārējie un iekšējie normatīvie akti</a:t>
            </a:r>
            <a:endParaRPr lang="lv-LV" b="1" dirty="0">
              <a:solidFill>
                <a:schemeClr val="accent1">
                  <a:lumMod val="5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7829" y="1435693"/>
            <a:ext cx="10801883" cy="5170206"/>
          </a:xfrm>
        </p:spPr>
        <p:txBody>
          <a:bodyPr>
            <a:normAutofit fontScale="92500" lnSpcReduction="20000"/>
          </a:bodyPr>
          <a:lstStyle/>
          <a:p>
            <a:r>
              <a:rPr lang="lv-LV" sz="3000" dirty="0" smtClean="0">
                <a:solidFill>
                  <a:schemeClr val="accent1">
                    <a:lumMod val="50000"/>
                  </a:schemeClr>
                </a:solidFill>
                <a:latin typeface="Arial" panose="020B0604020202020204" pitchFamily="34" charset="0"/>
                <a:cs typeface="Arial" panose="020B0604020202020204" pitchFamily="34" charset="0"/>
              </a:rPr>
              <a:t>Ārējie </a:t>
            </a:r>
            <a:r>
              <a:rPr lang="lv-LV" sz="3000" dirty="0">
                <a:solidFill>
                  <a:schemeClr val="accent1">
                    <a:lumMod val="50000"/>
                  </a:schemeClr>
                </a:solidFill>
                <a:latin typeface="Arial" panose="020B0604020202020204" pitchFamily="34" charset="0"/>
                <a:cs typeface="Arial" panose="020B0604020202020204" pitchFamily="34" charset="0"/>
              </a:rPr>
              <a:t>normatīvie akti ir Satversme, likumi, Ministru kabineta noteikumi un pašvaldību saistošie noteikumi, kā arī starptautiskie līgumi un Eiropas Savienības (Kopienu) pamatlīgumi un uz to pamata izdotie normatīvie </a:t>
            </a:r>
            <a:r>
              <a:rPr lang="lv-LV" sz="3000" dirty="0" smtClean="0">
                <a:solidFill>
                  <a:schemeClr val="accent1">
                    <a:lumMod val="50000"/>
                  </a:schemeClr>
                </a:solidFill>
                <a:latin typeface="Arial" panose="020B0604020202020204" pitchFamily="34" charset="0"/>
                <a:cs typeface="Arial" panose="020B0604020202020204" pitchFamily="34" charset="0"/>
              </a:rPr>
              <a:t>akti </a:t>
            </a:r>
            <a:r>
              <a:rPr lang="lv-LV" sz="1900" dirty="0" smtClean="0">
                <a:solidFill>
                  <a:schemeClr val="accent1">
                    <a:lumMod val="50000"/>
                  </a:schemeClr>
                </a:solidFill>
                <a:latin typeface="Arial" panose="020B0604020202020204" pitchFamily="34" charset="0"/>
                <a:cs typeface="Arial" panose="020B0604020202020204" pitchFamily="34" charset="0"/>
              </a:rPr>
              <a:t>(Administratīvā </a:t>
            </a:r>
            <a:r>
              <a:rPr lang="lv-LV" sz="1900" dirty="0">
                <a:solidFill>
                  <a:schemeClr val="accent1">
                    <a:lumMod val="50000"/>
                  </a:schemeClr>
                </a:solidFill>
                <a:latin typeface="Arial" panose="020B0604020202020204" pitchFamily="34" charset="0"/>
                <a:cs typeface="Arial" panose="020B0604020202020204" pitchFamily="34" charset="0"/>
              </a:rPr>
              <a:t>procesa likuma 1.panta piektā daļa</a:t>
            </a:r>
            <a:r>
              <a:rPr lang="lv-LV" sz="1900" dirty="0" smtClean="0">
                <a:solidFill>
                  <a:schemeClr val="accent1">
                    <a:lumMod val="50000"/>
                  </a:schemeClr>
                </a:solidFill>
                <a:latin typeface="Arial" panose="020B0604020202020204" pitchFamily="34" charset="0"/>
                <a:cs typeface="Arial" panose="020B0604020202020204" pitchFamily="34" charset="0"/>
              </a:rPr>
              <a:t>)</a:t>
            </a:r>
            <a:endParaRPr lang="lv-LV" sz="1900" dirty="0">
              <a:solidFill>
                <a:schemeClr val="accent1">
                  <a:lumMod val="50000"/>
                </a:schemeClr>
              </a:solidFill>
              <a:latin typeface="Arial" panose="020B0604020202020204" pitchFamily="34" charset="0"/>
              <a:cs typeface="Arial" panose="020B0604020202020204" pitchFamily="34" charset="0"/>
            </a:endParaRPr>
          </a:p>
          <a:p>
            <a:r>
              <a:rPr lang="lv-LV" sz="3000" dirty="0">
                <a:solidFill>
                  <a:schemeClr val="accent1">
                    <a:lumMod val="50000"/>
                  </a:schemeClr>
                </a:solidFill>
                <a:latin typeface="Arial" panose="020B0604020202020204" pitchFamily="34" charset="0"/>
                <a:cs typeface="Arial" panose="020B0604020202020204" pitchFamily="34" charset="0"/>
              </a:rPr>
              <a:t>Iekšējie normatīvie akti ir tiesību akti, kas nosaka attiecīgās organizācijas (tās struktūrvienību vai koleģiālo institūciju) statusu, darbības kārtību vai pasākumu norises kārtību, pārvaldes institūciju kompetenci, lēmumu pieņemšanas kārtību, pienākumus, tiesības un </a:t>
            </a:r>
            <a:r>
              <a:rPr lang="lv-LV" sz="3000" dirty="0" smtClean="0">
                <a:solidFill>
                  <a:schemeClr val="accent1">
                    <a:lumMod val="50000"/>
                  </a:schemeClr>
                </a:solidFill>
                <a:latin typeface="Arial" panose="020B0604020202020204" pitchFamily="34" charset="0"/>
                <a:cs typeface="Arial" panose="020B0604020202020204" pitchFamily="34" charset="0"/>
              </a:rPr>
              <a:t>atbildību </a:t>
            </a:r>
            <a:r>
              <a:rPr lang="lv-LV" sz="1900" dirty="0" smtClean="0">
                <a:solidFill>
                  <a:schemeClr val="accent1">
                    <a:lumMod val="50000"/>
                  </a:schemeClr>
                </a:solidFill>
                <a:latin typeface="Arial" panose="020B0604020202020204" pitchFamily="34" charset="0"/>
                <a:cs typeface="Arial" panose="020B0604020202020204" pitchFamily="34" charset="0"/>
              </a:rPr>
              <a:t>(</a:t>
            </a:r>
            <a:r>
              <a:rPr lang="lv-LV" sz="1900" dirty="0">
                <a:solidFill>
                  <a:schemeClr val="accent1">
                    <a:lumMod val="50000"/>
                  </a:schemeClr>
                </a:solidFill>
                <a:latin typeface="Arial" panose="020B0604020202020204" pitchFamily="34" charset="0"/>
                <a:cs typeface="Arial" panose="020B0604020202020204" pitchFamily="34" charset="0"/>
              </a:rPr>
              <a:t>Administratīvā procesa likuma 1.panta sestā daļa</a:t>
            </a:r>
            <a:r>
              <a:rPr lang="lv-LV" sz="1900" dirty="0" smtClean="0">
                <a:solidFill>
                  <a:schemeClr val="accent1">
                    <a:lumMod val="50000"/>
                  </a:schemeClr>
                </a:solidFill>
                <a:latin typeface="Arial" panose="020B0604020202020204" pitchFamily="34" charset="0"/>
                <a:cs typeface="Arial" panose="020B0604020202020204" pitchFamily="34" charset="0"/>
              </a:rPr>
              <a:t>)</a:t>
            </a:r>
            <a:endParaRPr lang="lv-LV" sz="1900" dirty="0">
              <a:solidFill>
                <a:schemeClr val="accent1">
                  <a:lumMod val="50000"/>
                </a:schemeClr>
              </a:solidFill>
              <a:latin typeface="Arial" panose="020B0604020202020204" pitchFamily="34" charset="0"/>
              <a:cs typeface="Arial" panose="020B0604020202020204" pitchFamily="34" charset="0"/>
            </a:endParaRPr>
          </a:p>
          <a:p>
            <a:r>
              <a:rPr lang="lv-LV" sz="3000" dirty="0">
                <a:solidFill>
                  <a:schemeClr val="accent1">
                    <a:lumMod val="50000"/>
                  </a:schemeClr>
                </a:solidFill>
                <a:latin typeface="Arial" panose="020B0604020202020204" pitchFamily="34" charset="0"/>
                <a:cs typeface="Arial" panose="020B0604020202020204" pitchFamily="34" charset="0"/>
              </a:rPr>
              <a:t>Iekšējais normatīvais akts, atšķirībā no ārējā normatīvā akta, ir saistošs tikai tām personām, kuras ir padotas iekšējā normatīvā akta izdevējam, </a:t>
            </a:r>
            <a:r>
              <a:rPr lang="lv-LV" sz="3000" dirty="0" smtClean="0">
                <a:solidFill>
                  <a:schemeClr val="accent1">
                    <a:lumMod val="50000"/>
                  </a:schemeClr>
                </a:solidFill>
                <a:latin typeface="Arial" panose="020B0604020202020204" pitchFamily="34" charset="0"/>
                <a:cs typeface="Arial" panose="020B0604020202020204" pitchFamily="34" charset="0"/>
              </a:rPr>
              <a:t>iestādei, tās </a:t>
            </a:r>
            <a:r>
              <a:rPr lang="lv-LV" sz="3000" dirty="0">
                <a:solidFill>
                  <a:schemeClr val="accent1">
                    <a:lumMod val="50000"/>
                  </a:schemeClr>
                </a:solidFill>
                <a:latin typeface="Arial" panose="020B0604020202020204" pitchFamily="34" charset="0"/>
                <a:cs typeface="Arial" panose="020B0604020202020204" pitchFamily="34" charset="0"/>
              </a:rPr>
              <a:t>struktūrvienībai, </a:t>
            </a:r>
            <a:r>
              <a:rPr lang="lv-LV" sz="3000" dirty="0" smtClean="0">
                <a:solidFill>
                  <a:schemeClr val="accent1">
                    <a:lumMod val="50000"/>
                  </a:schemeClr>
                </a:solidFill>
                <a:latin typeface="Arial" panose="020B0604020202020204" pitchFamily="34" charset="0"/>
                <a:cs typeface="Arial" panose="020B0604020202020204" pitchFamily="34" charset="0"/>
              </a:rPr>
              <a:t>darbiniekiem </a:t>
            </a:r>
            <a:r>
              <a:rPr lang="lv-LV" sz="3000" dirty="0">
                <a:solidFill>
                  <a:schemeClr val="accent1">
                    <a:lumMod val="50000"/>
                  </a:schemeClr>
                </a:solidFill>
                <a:latin typeface="Arial" panose="020B0604020202020204" pitchFamily="34" charset="0"/>
                <a:cs typeface="Arial" panose="020B0604020202020204" pitchFamily="34" charset="0"/>
              </a:rPr>
              <a:t>vai amatpersonām, attiecībā uz kurām tas </a:t>
            </a:r>
            <a:r>
              <a:rPr lang="lv-LV" sz="3000" dirty="0" smtClean="0">
                <a:solidFill>
                  <a:schemeClr val="accent1">
                    <a:lumMod val="50000"/>
                  </a:schemeClr>
                </a:solidFill>
                <a:latin typeface="Arial" panose="020B0604020202020204" pitchFamily="34" charset="0"/>
                <a:cs typeface="Arial" panose="020B0604020202020204" pitchFamily="34" charset="0"/>
              </a:rPr>
              <a:t>izdots</a:t>
            </a:r>
            <a:endParaRPr lang="lv-LV" sz="3000"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132257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4425" y="743484"/>
            <a:ext cx="8596668" cy="820396"/>
          </a:xfrm>
        </p:spPr>
        <p:txBody>
          <a:bodyPr>
            <a:normAutofit/>
          </a:bodyPr>
          <a:lstStyle/>
          <a:p>
            <a:pPr algn="ctr"/>
            <a:r>
              <a:rPr lang="lv-LV" b="1" dirty="0" smtClean="0">
                <a:solidFill>
                  <a:schemeClr val="accent1">
                    <a:lumMod val="50000"/>
                  </a:schemeClr>
                </a:solidFill>
                <a:latin typeface="Arial" panose="020B0604020202020204" pitchFamily="34" charset="0"/>
                <a:cs typeface="Arial" panose="020B0604020202020204" pitchFamily="34" charset="0"/>
              </a:rPr>
              <a:t>Iekšējā normatīvā akta jēdziens </a:t>
            </a:r>
            <a:endParaRPr lang="lv-LV" b="1" dirty="0">
              <a:solidFill>
                <a:schemeClr val="accent1">
                  <a:lumMod val="5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47829" y="1350236"/>
            <a:ext cx="9468739" cy="5091752"/>
          </a:xfrm>
        </p:spPr>
        <p:txBody>
          <a:bodyPr>
            <a:noAutofit/>
          </a:bodyPr>
          <a:lstStyle/>
          <a:p>
            <a:pPr marL="0" indent="0">
              <a:buClr>
                <a:srgbClr val="90C226"/>
              </a:buClr>
              <a:buNone/>
            </a:pPr>
            <a:endParaRPr lang="lv-LV" sz="3200" dirty="0" smtClean="0">
              <a:solidFill>
                <a:prstClr val="black">
                  <a:lumMod val="75000"/>
                  <a:lumOff val="25000"/>
                </a:prstClr>
              </a:solidFill>
              <a:latin typeface="Arial" panose="020B0604020202020204" pitchFamily="34" charset="0"/>
              <a:cs typeface="Arial" panose="020B0604020202020204" pitchFamily="34" charset="0"/>
            </a:endParaRPr>
          </a:p>
          <a:p>
            <a:pPr>
              <a:buClr>
                <a:srgbClr val="90C226"/>
              </a:buClr>
            </a:pPr>
            <a:r>
              <a:rPr lang="lv-LV" sz="3200" dirty="0" smtClean="0">
                <a:solidFill>
                  <a:schemeClr val="accent1">
                    <a:lumMod val="50000"/>
                  </a:schemeClr>
                </a:solidFill>
                <a:latin typeface="Arial" panose="020B0604020202020204" pitchFamily="34" charset="0"/>
                <a:cs typeface="Arial" panose="020B0604020202020204" pitchFamily="34" charset="0"/>
              </a:rPr>
              <a:t>Administratīvā </a:t>
            </a:r>
            <a:r>
              <a:rPr lang="lv-LV" sz="3200" dirty="0">
                <a:solidFill>
                  <a:schemeClr val="accent1">
                    <a:lumMod val="50000"/>
                  </a:schemeClr>
                </a:solidFill>
                <a:latin typeface="Arial" panose="020B0604020202020204" pitchFamily="34" charset="0"/>
                <a:cs typeface="Arial" panose="020B0604020202020204" pitchFamily="34" charset="0"/>
              </a:rPr>
              <a:t>procesa likuma 1.panta sestajā daļā noteikts, ka iekšējais normatīvais akts ir tiesību akts, kuru publisko tiesību subjekts izdevis ar mērķi noteikt savas vai sev padotas institūcijas iekšējās darbības kārtību vai izskaidrot kāda ārējā normatīvā akta piemērošanas kārtību savā darbības </a:t>
            </a:r>
            <a:r>
              <a:rPr lang="lv-LV" sz="3200" dirty="0" smtClean="0">
                <a:solidFill>
                  <a:schemeClr val="accent1">
                    <a:lumMod val="50000"/>
                  </a:schemeClr>
                </a:solidFill>
                <a:latin typeface="Arial" panose="020B0604020202020204" pitchFamily="34" charset="0"/>
                <a:cs typeface="Arial" panose="020B0604020202020204" pitchFamily="34" charset="0"/>
              </a:rPr>
              <a:t>jomā</a:t>
            </a:r>
            <a:endParaRPr lang="lv-LV" sz="3200" dirty="0">
              <a:solidFill>
                <a:schemeClr val="accent1">
                  <a:lumMod val="50000"/>
                </a:schemeClr>
              </a:solidFill>
              <a:latin typeface="Arial" panose="020B0604020202020204" pitchFamily="34" charset="0"/>
              <a:cs typeface="Arial" panose="020B0604020202020204" pitchFamily="34" charset="0"/>
            </a:endParaRPr>
          </a:p>
          <a:p>
            <a:pPr marL="0" indent="0">
              <a:buClr>
                <a:srgbClr val="90C226"/>
              </a:buClr>
              <a:buNone/>
            </a:pPr>
            <a:endParaRPr lang="lv-LV" sz="3200" dirty="0">
              <a:solidFill>
                <a:prstClr val="black">
                  <a:lumMod val="75000"/>
                  <a:lumOff val="25000"/>
                </a:prst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617688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328" y="905397"/>
            <a:ext cx="8779214" cy="1179775"/>
          </a:xfrm>
        </p:spPr>
        <p:txBody>
          <a:bodyPr>
            <a:noAutofit/>
          </a:bodyPr>
          <a:lstStyle/>
          <a:p>
            <a:pPr algn="ctr"/>
            <a:r>
              <a:rPr lang="lv-LV" altLang="lv-LV" b="1" dirty="0">
                <a:solidFill>
                  <a:schemeClr val="accent1">
                    <a:lumMod val="50000"/>
                  </a:schemeClr>
                </a:solidFill>
              </a:rPr>
              <a:t>Iekšējo normatīvo aktu izdošanas </a:t>
            </a:r>
            <a:r>
              <a:rPr lang="lv-LV" altLang="lv-LV" b="1" dirty="0" smtClean="0">
                <a:solidFill>
                  <a:schemeClr val="accent1">
                    <a:lumMod val="50000"/>
                  </a:schemeClr>
                </a:solidFill>
              </a:rPr>
              <a:t>pamatojums</a:t>
            </a:r>
            <a:r>
              <a:rPr lang="lv-LV" altLang="lv-LV" b="1" dirty="0" smtClean="0">
                <a:solidFill>
                  <a:schemeClr val="accent1">
                    <a:lumMod val="50000"/>
                  </a:schemeClr>
                </a:solidFill>
                <a:latin typeface="Arial"/>
              </a:rPr>
              <a:t/>
            </a:r>
            <a:br>
              <a:rPr lang="lv-LV" altLang="lv-LV" b="1" dirty="0" smtClean="0">
                <a:solidFill>
                  <a:schemeClr val="accent1">
                    <a:lumMod val="50000"/>
                  </a:schemeClr>
                </a:solidFill>
                <a:latin typeface="Arial"/>
              </a:rPr>
            </a:br>
            <a:endParaRPr lang="en-US" dirty="0">
              <a:solidFill>
                <a:schemeClr val="accent1">
                  <a:lumMod val="50000"/>
                </a:schemeClr>
              </a:solidFill>
            </a:endParaRPr>
          </a:p>
        </p:txBody>
      </p:sp>
      <p:sp>
        <p:nvSpPr>
          <p:cNvPr id="3" name="Content Placeholder 2"/>
          <p:cNvSpPr>
            <a:spLocks noGrp="1"/>
          </p:cNvSpPr>
          <p:nvPr>
            <p:ph idx="1"/>
          </p:nvPr>
        </p:nvSpPr>
        <p:spPr>
          <a:xfrm>
            <a:off x="390144" y="2298818"/>
            <a:ext cx="8668398" cy="4486543"/>
          </a:xfrm>
        </p:spPr>
        <p:txBody>
          <a:bodyPr>
            <a:normAutofit/>
          </a:bodyPr>
          <a:lstStyle/>
          <a:p>
            <a:r>
              <a:rPr lang="lv-LV" altLang="lv-LV" sz="3200" dirty="0" smtClean="0">
                <a:solidFill>
                  <a:schemeClr val="accent1">
                    <a:lumMod val="50000"/>
                  </a:schemeClr>
                </a:solidFill>
                <a:latin typeface="Arial"/>
              </a:rPr>
              <a:t>Iestādes tiesības izdot iekšējos normatīvos aktus ir noteiktas Valsts pārvaldes iekārtas likuma 72.pantā</a:t>
            </a:r>
          </a:p>
          <a:p>
            <a:r>
              <a:rPr lang="lv-LV" altLang="lv-LV" sz="3200" dirty="0" smtClean="0">
                <a:solidFill>
                  <a:schemeClr val="accent1">
                    <a:lumMod val="50000"/>
                  </a:schemeClr>
                </a:solidFill>
                <a:latin typeface="Arial"/>
              </a:rPr>
              <a:t>Valsts </a:t>
            </a:r>
            <a:r>
              <a:rPr lang="lv-LV" altLang="lv-LV" sz="3200" dirty="0">
                <a:solidFill>
                  <a:schemeClr val="accent1">
                    <a:lumMod val="50000"/>
                  </a:schemeClr>
                </a:solidFill>
                <a:latin typeface="Arial"/>
              </a:rPr>
              <a:t>pārvaldes iekārtas likuma 73.panta pirmā </a:t>
            </a:r>
            <a:r>
              <a:rPr lang="lv-LV" altLang="lv-LV" sz="3200" dirty="0" smtClean="0">
                <a:solidFill>
                  <a:schemeClr val="accent1">
                    <a:lumMod val="50000"/>
                  </a:schemeClr>
                </a:solidFill>
                <a:latin typeface="Arial"/>
              </a:rPr>
              <a:t>daļā noteikti </a:t>
            </a:r>
            <a:r>
              <a:rPr lang="lv-LV" altLang="lv-LV" sz="3200" dirty="0">
                <a:solidFill>
                  <a:schemeClr val="accent1">
                    <a:lumMod val="50000"/>
                  </a:schemeClr>
                </a:solidFill>
                <a:latin typeface="Arial"/>
              </a:rPr>
              <a:t>iekšējo normatīvo aktu </a:t>
            </a:r>
            <a:r>
              <a:rPr lang="lv-LV" altLang="lv-LV" sz="3200" dirty="0" smtClean="0">
                <a:solidFill>
                  <a:schemeClr val="accent1">
                    <a:lumMod val="50000"/>
                  </a:schemeClr>
                </a:solidFill>
                <a:latin typeface="Arial"/>
              </a:rPr>
              <a:t>veidi</a:t>
            </a:r>
            <a:endParaRPr lang="lv-LV" altLang="lv-LV" sz="3200" dirty="0">
              <a:solidFill>
                <a:schemeClr val="accent1">
                  <a:lumMod val="50000"/>
                </a:schemeClr>
              </a:solidFill>
              <a:latin typeface="Arial"/>
            </a:endParaRPr>
          </a:p>
          <a:p>
            <a:endParaRPr lang="lv-LV" altLang="lv-LV" sz="3200" dirty="0" smtClean="0">
              <a:solidFill>
                <a:srgbClr val="000000"/>
              </a:solidFill>
              <a:latin typeface="Arial"/>
            </a:endParaRPr>
          </a:p>
          <a:p>
            <a:endParaRPr lang="lv-LV" altLang="lv-LV" sz="2800" dirty="0" smtClean="0">
              <a:solidFill>
                <a:srgbClr val="000000"/>
              </a:solidFill>
              <a:latin typeface="Arial"/>
            </a:endParaRPr>
          </a:p>
          <a:p>
            <a:endParaRPr lang="en-US" dirty="0"/>
          </a:p>
        </p:txBody>
      </p:sp>
      <p:pic>
        <p:nvPicPr>
          <p:cNvPr id="4" name="Picture 3"/>
          <p:cNvPicPr>
            <a:picLocks noChangeAspect="1"/>
          </p:cNvPicPr>
          <p:nvPr/>
        </p:nvPicPr>
        <p:blipFill>
          <a:blip r:embed="rId2"/>
          <a:stretch>
            <a:fillRect/>
          </a:stretch>
        </p:blipFill>
        <p:spPr>
          <a:xfrm>
            <a:off x="3215988" y="5163684"/>
            <a:ext cx="1828959" cy="1621677"/>
          </a:xfrm>
          <a:prstGeom prst="rect">
            <a:avLst/>
          </a:prstGeom>
        </p:spPr>
      </p:pic>
    </p:spTree>
    <p:extLst>
      <p:ext uri="{BB962C8B-B14F-4D97-AF65-F5344CB8AC3E}">
        <p14:creationId xmlns:p14="http://schemas.microsoft.com/office/powerpoint/2010/main" val="27984186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7110" y="752029"/>
            <a:ext cx="8545795" cy="1213503"/>
          </a:xfrm>
        </p:spPr>
        <p:txBody>
          <a:bodyPr>
            <a:normAutofit/>
          </a:bodyPr>
          <a:lstStyle/>
          <a:p>
            <a:pPr algn="ctr"/>
            <a:r>
              <a:rPr lang="lv-LV" altLang="lv-LV" b="1" dirty="0">
                <a:solidFill>
                  <a:schemeClr val="accent1">
                    <a:lumMod val="50000"/>
                  </a:schemeClr>
                </a:solidFill>
              </a:rPr>
              <a:t>Iekšējo normatīvo aktu izdošanas </a:t>
            </a:r>
            <a:r>
              <a:rPr lang="lv-LV" altLang="lv-LV" b="1" dirty="0" smtClean="0">
                <a:solidFill>
                  <a:schemeClr val="accent1">
                    <a:lumMod val="50000"/>
                  </a:schemeClr>
                </a:solidFill>
              </a:rPr>
              <a:t/>
            </a:r>
            <a:br>
              <a:rPr lang="lv-LV" altLang="lv-LV" b="1" dirty="0" smtClean="0">
                <a:solidFill>
                  <a:schemeClr val="accent1">
                    <a:lumMod val="50000"/>
                  </a:schemeClr>
                </a:solidFill>
              </a:rPr>
            </a:br>
            <a:r>
              <a:rPr lang="lv-LV" altLang="lv-LV" b="1" dirty="0" smtClean="0">
                <a:solidFill>
                  <a:schemeClr val="accent1">
                    <a:lumMod val="50000"/>
                  </a:schemeClr>
                </a:solidFill>
              </a:rPr>
              <a:t>pamatojums</a:t>
            </a:r>
            <a:endParaRPr lang="en-US" dirty="0">
              <a:solidFill>
                <a:schemeClr val="accent1">
                  <a:lumMod val="50000"/>
                </a:schemeClr>
              </a:solidFill>
            </a:endParaRPr>
          </a:p>
        </p:txBody>
      </p:sp>
      <p:pic>
        <p:nvPicPr>
          <p:cNvPr id="4" name="Content Placeholder 3"/>
          <p:cNvPicPr>
            <a:picLocks noGrp="1" noChangeAspect="1"/>
          </p:cNvPicPr>
          <p:nvPr>
            <p:ph idx="1"/>
          </p:nvPr>
        </p:nvPicPr>
        <p:blipFill>
          <a:blip r:embed="rId2"/>
          <a:stretch>
            <a:fillRect/>
          </a:stretch>
        </p:blipFill>
        <p:spPr>
          <a:xfrm>
            <a:off x="3214814" y="2190698"/>
            <a:ext cx="3523793" cy="835224"/>
          </a:xfrm>
          <a:prstGeom prst="rect">
            <a:avLst/>
          </a:prstGeom>
        </p:spPr>
      </p:pic>
      <p:sp>
        <p:nvSpPr>
          <p:cNvPr id="5" name="Text Box 9"/>
          <p:cNvSpPr txBox="1">
            <a:spLocks noChangeArrowheads="1"/>
          </p:cNvSpPr>
          <p:nvPr/>
        </p:nvSpPr>
        <p:spPr bwMode="auto">
          <a:xfrm>
            <a:off x="805243" y="4249928"/>
            <a:ext cx="3508744" cy="1754355"/>
          </a:xfrm>
          <a:prstGeom prst="rect">
            <a:avLst/>
          </a:prstGeom>
          <a:solidFill>
            <a:srgbClr val="FFFFFF"/>
          </a:solidFill>
          <a:ln w="9525">
            <a:solidFill>
              <a:srgbClr val="000000"/>
            </a:solidFill>
            <a:miter lim="800000"/>
            <a:headEnd/>
            <a:tailEnd/>
          </a:ln>
        </p:spPr>
        <p:txBody>
          <a:bodyPr/>
          <a:lstStyle>
            <a:lvl1pPr eaLnBrk="0" hangingPunct="0">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eaLnBrk="0" hangingPunct="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ctr" eaLnBrk="1" hangingPunct="1">
              <a:spcBef>
                <a:spcPct val="0"/>
              </a:spcBef>
              <a:buClrTx/>
              <a:buFontTx/>
              <a:buNone/>
            </a:pPr>
            <a:r>
              <a:rPr lang="lv-LV" altLang="lv-LV" sz="2000" b="1" dirty="0" err="1">
                <a:solidFill>
                  <a:schemeClr val="accent1">
                    <a:lumMod val="50000"/>
                  </a:schemeClr>
                </a:solidFill>
                <a:latin typeface="Times New Roman" panose="02020603050405020304" pitchFamily="18" charset="0"/>
              </a:rPr>
              <a:t>Likumpamatotie</a:t>
            </a:r>
            <a:r>
              <a:rPr lang="lv-LV" altLang="lv-LV" sz="2000" b="1" dirty="0">
                <a:solidFill>
                  <a:schemeClr val="accent1">
                    <a:lumMod val="50000"/>
                  </a:schemeClr>
                </a:solidFill>
                <a:latin typeface="Times New Roman" panose="02020603050405020304" pitchFamily="18" charset="0"/>
              </a:rPr>
              <a:t> iekšējie normatīvie akti</a:t>
            </a:r>
          </a:p>
          <a:p>
            <a:pPr algn="ctr" eaLnBrk="1" hangingPunct="1">
              <a:spcBef>
                <a:spcPct val="0"/>
              </a:spcBef>
              <a:buClrTx/>
              <a:buFontTx/>
              <a:buNone/>
            </a:pPr>
            <a:r>
              <a:rPr lang="lv-LV" altLang="lv-LV" sz="2000" dirty="0">
                <a:solidFill>
                  <a:schemeClr val="accent1">
                    <a:lumMod val="50000"/>
                  </a:schemeClr>
                </a:solidFill>
                <a:latin typeface="Times New Roman" panose="02020603050405020304" pitchFamily="18" charset="0"/>
              </a:rPr>
              <a:t>(izdošanas pamatojums tieši noteikts ārējā normatīvā aktā)</a:t>
            </a:r>
            <a:endParaRPr lang="lv-LV" altLang="lv-LV" sz="2000" dirty="0">
              <a:solidFill>
                <a:schemeClr val="accent1">
                  <a:lumMod val="50000"/>
                </a:schemeClr>
              </a:solidFill>
              <a:latin typeface="Arial" panose="020B0604020202020204" pitchFamily="34" charset="0"/>
            </a:endParaRPr>
          </a:p>
        </p:txBody>
      </p:sp>
      <p:sp>
        <p:nvSpPr>
          <p:cNvPr id="6" name="Text Box 10"/>
          <p:cNvSpPr txBox="1">
            <a:spLocks noChangeArrowheads="1"/>
          </p:cNvSpPr>
          <p:nvPr/>
        </p:nvSpPr>
        <p:spPr bwMode="auto">
          <a:xfrm>
            <a:off x="4626935" y="4249927"/>
            <a:ext cx="4038501" cy="1754355"/>
          </a:xfrm>
          <a:prstGeom prst="rect">
            <a:avLst/>
          </a:prstGeom>
          <a:solidFill>
            <a:srgbClr val="FFFFFF"/>
          </a:solidFill>
          <a:ln w="9525">
            <a:solidFill>
              <a:srgbClr val="000000"/>
            </a:solidFill>
            <a:miter lim="800000"/>
            <a:headEnd/>
            <a:tailEnd/>
          </a:ln>
        </p:spPr>
        <p:txBody>
          <a:bodyPr/>
          <a:lstStyle>
            <a:lvl1pPr eaLnBrk="0" hangingPunct="0">
              <a:spcBef>
                <a:spcPct val="20000"/>
              </a:spcBef>
              <a:buClr>
                <a:schemeClr val="accent2"/>
              </a:buClr>
              <a:buFont typeface="Wingdings" panose="05000000000000000000" pitchFamily="2" charset="2"/>
              <a:buChar char="o"/>
              <a:defRPr sz="3000">
                <a:solidFill>
                  <a:schemeClr val="tx1"/>
                </a:solidFill>
                <a:latin typeface="Verdana" panose="020B0604030504040204" pitchFamily="34" charset="0"/>
                <a:cs typeface="Arial" panose="020B0604020202020204" pitchFamily="34" charset="0"/>
              </a:defRPr>
            </a:lvl1pPr>
            <a:lvl2pPr marL="742950" indent="-285750" eaLnBrk="0" hangingPunct="0">
              <a:spcBef>
                <a:spcPct val="20000"/>
              </a:spcBef>
              <a:buClr>
                <a:schemeClr val="accent2"/>
              </a:buClr>
              <a:buFont typeface="Wingdings" panose="05000000000000000000" pitchFamily="2" charset="2"/>
              <a:buChar char="n"/>
              <a:defRPr sz="2600">
                <a:solidFill>
                  <a:schemeClr val="tx1"/>
                </a:solidFill>
                <a:latin typeface="Verdana" panose="020B0604030504040204" pitchFamily="34" charset="0"/>
                <a:cs typeface="Arial" panose="020B0604020202020204" pitchFamily="34" charset="0"/>
              </a:defRPr>
            </a:lvl2pPr>
            <a:lvl3pPr marL="1143000" indent="-228600" eaLnBrk="0" hangingPunct="0">
              <a:spcBef>
                <a:spcPct val="20000"/>
              </a:spcBef>
              <a:buClr>
                <a:schemeClr val="accent2"/>
              </a:buClr>
              <a:buFont typeface="Wingdings" panose="05000000000000000000" pitchFamily="2" charset="2"/>
              <a:buChar char="o"/>
              <a:defRPr sz="2300">
                <a:solidFill>
                  <a:schemeClr val="tx1"/>
                </a:solidFill>
                <a:latin typeface="Verdana" panose="020B0604030504040204" pitchFamily="34" charset="0"/>
                <a:cs typeface="Arial" panose="020B0604020202020204" pitchFamily="34" charset="0"/>
              </a:defRPr>
            </a:lvl3pPr>
            <a:lvl4pPr marL="1600200" indent="-228600" eaLnBrk="0" hangingPunct="0">
              <a:spcBef>
                <a:spcPct val="20000"/>
              </a:spcBef>
              <a:buClr>
                <a:schemeClr val="accent2"/>
              </a:buClr>
              <a:buFont typeface="Wingdings" panose="05000000000000000000" pitchFamily="2" charset="2"/>
              <a:buChar char="n"/>
              <a:defRPr sz="2000">
                <a:solidFill>
                  <a:schemeClr val="tx1"/>
                </a:solidFill>
                <a:latin typeface="Verdana" panose="020B0604030504040204" pitchFamily="34" charset="0"/>
                <a:cs typeface="Arial" panose="020B0604020202020204" pitchFamily="34" charset="0"/>
              </a:defRPr>
            </a:lvl4pPr>
            <a:lvl5pPr marL="2057400" indent="-228600" eaLnBrk="0" hangingPunct="0">
              <a:spcBef>
                <a:spcPct val="25000"/>
              </a:spcBef>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Verdana" panose="020B0604030504040204" pitchFamily="34" charset="0"/>
                <a:cs typeface="Arial" panose="020B0604020202020204" pitchFamily="34" charset="0"/>
              </a:defRPr>
            </a:lvl9pPr>
          </a:lstStyle>
          <a:p>
            <a:pPr algn="ctr" eaLnBrk="1" hangingPunct="1">
              <a:spcBef>
                <a:spcPct val="0"/>
              </a:spcBef>
              <a:buClrTx/>
              <a:buFontTx/>
              <a:buNone/>
            </a:pPr>
            <a:r>
              <a:rPr lang="lv-LV" altLang="lv-LV" sz="2000" b="1" dirty="0">
                <a:solidFill>
                  <a:schemeClr val="accent1">
                    <a:lumMod val="50000"/>
                  </a:schemeClr>
                </a:solidFill>
                <a:latin typeface="Times New Roman" panose="02020603050405020304" pitchFamily="18" charset="0"/>
              </a:rPr>
              <a:t>Iekšējie normatīvie akti, kas izdoti iestādei piešķirtās rīcības brīvības ietvaros</a:t>
            </a:r>
            <a:r>
              <a:rPr lang="lv-LV" altLang="lv-LV" sz="2000" dirty="0">
                <a:solidFill>
                  <a:schemeClr val="accent1">
                    <a:lumMod val="50000"/>
                  </a:schemeClr>
                </a:solidFill>
                <a:latin typeface="Times New Roman" panose="02020603050405020304" pitchFamily="18" charset="0"/>
              </a:rPr>
              <a:t> </a:t>
            </a:r>
          </a:p>
          <a:p>
            <a:pPr algn="ctr" eaLnBrk="1" hangingPunct="1">
              <a:spcBef>
                <a:spcPct val="0"/>
              </a:spcBef>
              <a:buClrTx/>
              <a:buFontTx/>
              <a:buNone/>
            </a:pPr>
            <a:r>
              <a:rPr lang="lv-LV" altLang="lv-LV" sz="2000" dirty="0">
                <a:solidFill>
                  <a:schemeClr val="accent1">
                    <a:lumMod val="50000"/>
                  </a:schemeClr>
                </a:solidFill>
                <a:latin typeface="Times New Roman" panose="02020603050405020304" pitchFamily="18" charset="0"/>
              </a:rPr>
              <a:t>(izdod iestāde pati pēc savas iniciatīvas savu pilnvaru ietvaros)</a:t>
            </a:r>
          </a:p>
        </p:txBody>
      </p:sp>
      <p:sp>
        <p:nvSpPr>
          <p:cNvPr id="9" name="Line 11"/>
          <p:cNvSpPr>
            <a:spLocks noChangeShapeType="1"/>
          </p:cNvSpPr>
          <p:nvPr/>
        </p:nvSpPr>
        <p:spPr bwMode="auto">
          <a:xfrm flipV="1">
            <a:off x="2230452" y="3044928"/>
            <a:ext cx="2396483" cy="1205000"/>
          </a:xfrm>
          <a:prstGeom prst="line">
            <a:avLst/>
          </a:prstGeom>
          <a:noFill/>
          <a:ln w="57150">
            <a:solidFill>
              <a:schemeClr val="accent1">
                <a:lumMod val="50000"/>
              </a:schemeClr>
            </a:solidFill>
            <a:round/>
            <a:headEnd/>
            <a:tailEnd type="stealth" w="lg" len="lg"/>
          </a:ln>
          <a:extLst>
            <a:ext uri="{909E8E84-426E-40DD-AFC4-6F175D3DCCD1}">
              <a14:hiddenFill xmlns:a14="http://schemas.microsoft.com/office/drawing/2010/main">
                <a:noFill/>
              </a14:hiddenFill>
            </a:ext>
          </a:extLst>
        </p:spPr>
        <p:txBody>
          <a:bodyPr/>
          <a:lstStyle/>
          <a:p>
            <a:endParaRPr lang="en-US"/>
          </a:p>
        </p:txBody>
      </p:sp>
      <p:sp>
        <p:nvSpPr>
          <p:cNvPr id="10" name="Line 12"/>
          <p:cNvSpPr>
            <a:spLocks noChangeShapeType="1"/>
          </p:cNvSpPr>
          <p:nvPr/>
        </p:nvSpPr>
        <p:spPr bwMode="auto">
          <a:xfrm flipH="1" flipV="1">
            <a:off x="4626934" y="3044925"/>
            <a:ext cx="2396483" cy="1205000"/>
          </a:xfrm>
          <a:prstGeom prst="line">
            <a:avLst/>
          </a:prstGeom>
          <a:noFill/>
          <a:ln w="57150">
            <a:solidFill>
              <a:schemeClr val="accent1">
                <a:lumMod val="50000"/>
              </a:schemeClr>
            </a:solidFill>
            <a:round/>
            <a:headEnd/>
            <a:tailEnd type="stealth" w="lg" len="lg"/>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4237891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28187"/>
            <a:ext cx="8620490" cy="777667"/>
          </a:xfrm>
        </p:spPr>
        <p:txBody>
          <a:bodyPr/>
          <a:lstStyle/>
          <a:p>
            <a:pPr algn="ctr"/>
            <a:r>
              <a:rPr lang="lv-LV" altLang="lv-LV" b="1" dirty="0">
                <a:solidFill>
                  <a:schemeClr val="accent1">
                    <a:lumMod val="50000"/>
                  </a:schemeClr>
                </a:solidFill>
              </a:rPr>
              <a:t>Iekšējo normatīvo aktu veidi</a:t>
            </a:r>
            <a:endParaRPr lang="en-US" dirty="0">
              <a:solidFill>
                <a:schemeClr val="accent1">
                  <a:lumMod val="50000"/>
                </a:schemeClr>
              </a:solidFill>
            </a:endParaRPr>
          </a:p>
        </p:txBody>
      </p:sp>
      <p:pic>
        <p:nvPicPr>
          <p:cNvPr id="6" name="Content Placeholder 5"/>
          <p:cNvPicPr>
            <a:picLocks noGrp="1" noChangeAspect="1"/>
          </p:cNvPicPr>
          <p:nvPr>
            <p:ph idx="1"/>
          </p:nvPr>
        </p:nvPicPr>
        <p:blipFill>
          <a:blip r:embed="rId2"/>
          <a:stretch>
            <a:fillRect/>
          </a:stretch>
        </p:blipFill>
        <p:spPr>
          <a:xfrm>
            <a:off x="421170" y="954741"/>
            <a:ext cx="9620137" cy="5903259"/>
          </a:xfrm>
          <a:prstGeom prst="rect">
            <a:avLst/>
          </a:prstGeom>
        </p:spPr>
      </p:pic>
    </p:spTree>
    <p:extLst>
      <p:ext uri="{BB962C8B-B14F-4D97-AF65-F5344CB8AC3E}">
        <p14:creationId xmlns:p14="http://schemas.microsoft.com/office/powerpoint/2010/main" val="2500591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9471" y="247135"/>
            <a:ext cx="11532972" cy="757881"/>
          </a:xfrm>
        </p:spPr>
        <p:txBody>
          <a:bodyPr>
            <a:normAutofit fontScale="90000"/>
          </a:bodyPr>
          <a:lstStyle/>
          <a:p>
            <a:r>
              <a:rPr lang="lv-LV" b="1" dirty="0" smtClean="0">
                <a:solidFill>
                  <a:schemeClr val="accent1">
                    <a:lumMod val="50000"/>
                  </a:schemeClr>
                </a:solidFill>
                <a:latin typeface="Arial" panose="020B0604020202020204" pitchFamily="34" charset="0"/>
                <a:cs typeface="Arial" panose="020B0604020202020204" pitchFamily="34" charset="0"/>
              </a:rPr>
              <a:t>MK Noteikumi Nr.338</a:t>
            </a:r>
            <a:r>
              <a:rPr lang="lv-LV" b="1" dirty="0">
                <a:solidFill>
                  <a:schemeClr val="accent1">
                    <a:lumMod val="50000"/>
                  </a:schemeClr>
                </a:solidFill>
                <a:latin typeface="Arial" panose="020B0604020202020204" pitchFamily="34" charset="0"/>
                <a:cs typeface="Arial" panose="020B0604020202020204" pitchFamily="34" charset="0"/>
              </a:rPr>
              <a:t> </a:t>
            </a:r>
            <a:r>
              <a:rPr lang="lv-LV" b="1" dirty="0" smtClean="0">
                <a:solidFill>
                  <a:schemeClr val="accent1">
                    <a:lumMod val="50000"/>
                  </a:schemeClr>
                </a:solidFill>
                <a:latin typeface="Arial" panose="020B0604020202020204" pitchFamily="34" charset="0"/>
                <a:cs typeface="Arial" panose="020B0604020202020204" pitchFamily="34" charset="0"/>
              </a:rPr>
              <a:t>«Prasības pakalpojumu sniedzējiem</a:t>
            </a:r>
            <a:r>
              <a:rPr lang="lv-LV" b="1" dirty="0" smtClean="0">
                <a:solidFill>
                  <a:schemeClr val="accent2">
                    <a:lumMod val="50000"/>
                  </a:schemeClr>
                </a:solidFill>
                <a:latin typeface="Arial" panose="020B0604020202020204" pitchFamily="34" charset="0"/>
                <a:cs typeface="Arial" panose="020B0604020202020204" pitchFamily="34" charset="0"/>
              </a:rPr>
              <a:t>»</a:t>
            </a:r>
            <a:endParaRPr lang="lv-LV" b="1" dirty="0">
              <a:solidFill>
                <a:schemeClr val="accent2">
                  <a:lumMod val="5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20130" y="939113"/>
            <a:ext cx="10783330" cy="5601730"/>
          </a:xfrm>
        </p:spPr>
        <p:txBody>
          <a:bodyPr>
            <a:noAutofit/>
          </a:bodyPr>
          <a:lstStyle/>
          <a:p>
            <a:pPr marL="0" indent="0">
              <a:buNone/>
            </a:pPr>
            <a:r>
              <a:rPr lang="lv-LV" sz="2800" u="sng" dirty="0">
                <a:solidFill>
                  <a:schemeClr val="accent1">
                    <a:lumMod val="50000"/>
                  </a:schemeClr>
                </a:solidFill>
                <a:latin typeface="Arial" panose="020B0604020202020204" pitchFamily="34" charset="0"/>
                <a:cs typeface="Arial" panose="020B0604020202020204" pitchFamily="34" charset="0"/>
              </a:rPr>
              <a:t>II. Vispārīgās prasības sociālo pakalpojumu </a:t>
            </a:r>
            <a:r>
              <a:rPr lang="lv-LV" sz="2800" u="sng" dirty="0" smtClean="0">
                <a:solidFill>
                  <a:schemeClr val="accent1">
                    <a:lumMod val="50000"/>
                  </a:schemeClr>
                </a:solidFill>
                <a:latin typeface="Arial" panose="020B0604020202020204" pitchFamily="34" charset="0"/>
                <a:cs typeface="Arial" panose="020B0604020202020204" pitchFamily="34" charset="0"/>
              </a:rPr>
              <a:t>sniedzējiem</a:t>
            </a:r>
          </a:p>
          <a:p>
            <a:pPr marL="0" indent="0">
              <a:buNone/>
            </a:pPr>
            <a:r>
              <a:rPr lang="lv-LV" sz="2800" dirty="0">
                <a:solidFill>
                  <a:schemeClr val="accent1">
                    <a:lumMod val="50000"/>
                  </a:schemeClr>
                </a:solidFill>
                <a:latin typeface="Arial" panose="020B0604020202020204" pitchFamily="34" charset="0"/>
                <a:cs typeface="Arial" panose="020B0604020202020204" pitchFamily="34" charset="0"/>
              </a:rPr>
              <a:t>Sociālo pakalpojumu sniedzējs veido klienta lietu, kurā iekļauj šādus dokumentus un ietver šādas </a:t>
            </a:r>
            <a:r>
              <a:rPr lang="lv-LV" sz="2800" dirty="0" smtClean="0">
                <a:solidFill>
                  <a:schemeClr val="accent1">
                    <a:lumMod val="50000"/>
                  </a:schemeClr>
                </a:solidFill>
                <a:latin typeface="Arial" panose="020B0604020202020204" pitchFamily="34" charset="0"/>
                <a:cs typeface="Arial" panose="020B0604020202020204" pitchFamily="34" charset="0"/>
              </a:rPr>
              <a:t>ziņas:</a:t>
            </a:r>
          </a:p>
          <a:p>
            <a:pPr marL="0" indent="0">
              <a:buNone/>
            </a:pPr>
            <a:r>
              <a:rPr lang="lv-LV" sz="2800" dirty="0" smtClean="0">
                <a:solidFill>
                  <a:schemeClr val="accent1">
                    <a:lumMod val="50000"/>
                  </a:schemeClr>
                </a:solidFill>
                <a:latin typeface="Arial" panose="020B0604020202020204" pitchFamily="34" charset="0"/>
                <a:cs typeface="Arial" panose="020B0604020202020204" pitchFamily="34" charset="0"/>
              </a:rPr>
              <a:t>6.2.4</a:t>
            </a:r>
            <a:r>
              <a:rPr lang="lv-LV" sz="2800" dirty="0">
                <a:solidFill>
                  <a:schemeClr val="accent1">
                    <a:lumMod val="50000"/>
                  </a:schemeClr>
                </a:solidFill>
                <a:latin typeface="Arial" panose="020B0604020202020204" pitchFamily="34" charset="0"/>
                <a:cs typeface="Arial" panose="020B0604020202020204" pitchFamily="34" charset="0"/>
              </a:rPr>
              <a:t>. informāciju par ārstniecības personas noteikto ārstēšanās ieteikumu izpildi, ja sociālo pakalpojumu sniegšanā ir iesaistīta ārstniecības persona un tā ir sniegusi atbalstu noteikto ārstēšanās ieteikumu izpildē</a:t>
            </a:r>
            <a:r>
              <a:rPr lang="lv-LV" sz="2800" dirty="0" smtClean="0">
                <a:solidFill>
                  <a:schemeClr val="accent1">
                    <a:lumMod val="50000"/>
                  </a:schemeClr>
                </a:solidFill>
                <a:latin typeface="Arial" panose="020B0604020202020204" pitchFamily="34" charset="0"/>
                <a:cs typeface="Arial" panose="020B0604020202020204" pitchFamily="34" charset="0"/>
              </a:rPr>
              <a:t>;</a:t>
            </a:r>
            <a:endParaRPr lang="lv-LV" sz="2800" dirty="0">
              <a:solidFill>
                <a:schemeClr val="accent1">
                  <a:lumMod val="50000"/>
                </a:schemeClr>
              </a:solidFill>
              <a:latin typeface="Arial" panose="020B0604020202020204" pitchFamily="34" charset="0"/>
              <a:cs typeface="Arial" panose="020B0604020202020204" pitchFamily="34" charset="0"/>
            </a:endParaRPr>
          </a:p>
          <a:p>
            <a:pPr marL="0" indent="0">
              <a:buNone/>
            </a:pPr>
            <a:r>
              <a:rPr lang="lv-LV" sz="2800" u="sng" dirty="0" smtClean="0">
                <a:solidFill>
                  <a:schemeClr val="accent1">
                    <a:lumMod val="50000"/>
                  </a:schemeClr>
                </a:solidFill>
                <a:latin typeface="Arial" panose="020B0604020202020204" pitchFamily="34" charset="0"/>
                <a:cs typeface="Arial" panose="020B0604020202020204" pitchFamily="34" charset="0"/>
              </a:rPr>
              <a:t>VI</a:t>
            </a:r>
            <a:r>
              <a:rPr lang="lv-LV" sz="2800" u="sng" dirty="0">
                <a:solidFill>
                  <a:schemeClr val="accent1">
                    <a:lumMod val="50000"/>
                  </a:schemeClr>
                </a:solidFill>
                <a:latin typeface="Arial" panose="020B0604020202020204" pitchFamily="34" charset="0"/>
                <a:cs typeface="Arial" panose="020B0604020202020204" pitchFamily="34" charset="0"/>
              </a:rPr>
              <a:t>. Prasības pilngadīgu personu ilgstošas sociālās aprūpes un sociālās rehabilitācijas institūcijas pakalpojuma </a:t>
            </a:r>
            <a:r>
              <a:rPr lang="lv-LV" sz="2800" u="sng" dirty="0" smtClean="0">
                <a:solidFill>
                  <a:schemeClr val="accent1">
                    <a:lumMod val="50000"/>
                  </a:schemeClr>
                </a:solidFill>
                <a:latin typeface="Arial" panose="020B0604020202020204" pitchFamily="34" charset="0"/>
                <a:cs typeface="Arial" panose="020B0604020202020204" pitchFamily="34" charset="0"/>
              </a:rPr>
              <a:t>sniedzējiem</a:t>
            </a:r>
            <a:endParaRPr lang="lv-LV" sz="2800" u="sng" dirty="0">
              <a:solidFill>
                <a:schemeClr val="accent1">
                  <a:lumMod val="50000"/>
                </a:schemeClr>
              </a:solidFill>
              <a:latin typeface="Arial" panose="020B0604020202020204" pitchFamily="34" charset="0"/>
              <a:cs typeface="Arial" panose="020B0604020202020204" pitchFamily="34" charset="0"/>
            </a:endParaRPr>
          </a:p>
          <a:p>
            <a:pPr marL="0" indent="0">
              <a:buNone/>
            </a:pPr>
            <a:r>
              <a:rPr lang="lv-LV" sz="2800" dirty="0" smtClean="0">
                <a:solidFill>
                  <a:schemeClr val="accent1">
                    <a:lumMod val="50000"/>
                  </a:schemeClr>
                </a:solidFill>
                <a:latin typeface="Arial" panose="020B0604020202020204" pitchFamily="34" charset="0"/>
                <a:cs typeface="Arial" panose="020B0604020202020204" pitchFamily="34" charset="0"/>
              </a:rPr>
              <a:t> </a:t>
            </a:r>
            <a:r>
              <a:rPr lang="lv-LV" sz="2800" dirty="0">
                <a:solidFill>
                  <a:schemeClr val="accent1">
                    <a:lumMod val="50000"/>
                  </a:schemeClr>
                </a:solidFill>
                <a:latin typeface="Arial" panose="020B0604020202020204" pitchFamily="34" charset="0"/>
                <a:cs typeface="Arial" panose="020B0604020202020204" pitchFamily="34" charset="0"/>
              </a:rPr>
              <a:t> 59. Pilngadīgo aprūpes institūcija nodrošina klienta reģistrāciju pie ģimenes ārsta, kā arī atbalstu ārstniecības personas nozīmētā ārstēšanās plāna </a:t>
            </a:r>
            <a:r>
              <a:rPr lang="lv-LV" sz="2800" dirty="0" smtClean="0">
                <a:solidFill>
                  <a:schemeClr val="accent1">
                    <a:lumMod val="50000"/>
                  </a:schemeClr>
                </a:solidFill>
                <a:latin typeface="Arial" panose="020B0604020202020204" pitchFamily="34" charset="0"/>
                <a:cs typeface="Arial" panose="020B0604020202020204" pitchFamily="34" charset="0"/>
              </a:rPr>
              <a:t>izpildē</a:t>
            </a:r>
            <a:endParaRPr lang="en-US" sz="2800"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15129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56735"/>
          </a:xfrm>
        </p:spPr>
        <p:txBody>
          <a:bodyPr>
            <a:normAutofit/>
          </a:bodyPr>
          <a:lstStyle/>
          <a:p>
            <a:pPr algn="ctr"/>
            <a:r>
              <a:rPr lang="lv-LV" b="1" dirty="0" smtClean="0">
                <a:solidFill>
                  <a:schemeClr val="accent1">
                    <a:lumMod val="50000"/>
                  </a:schemeClr>
                </a:solidFill>
                <a:latin typeface="Arial" panose="020B0604020202020204" pitchFamily="34" charset="0"/>
                <a:cs typeface="Arial" panose="020B0604020202020204" pitchFamily="34" charset="0"/>
              </a:rPr>
              <a:t>Prasības izpildei nepieciešams </a:t>
            </a:r>
            <a:endParaRPr lang="en-US" b="1" dirty="0">
              <a:solidFill>
                <a:schemeClr val="accent1">
                  <a:lumMod val="50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77334" y="1466335"/>
            <a:ext cx="9100980" cy="4234249"/>
          </a:xfrm>
        </p:spPr>
        <p:txBody>
          <a:bodyPr>
            <a:noAutofit/>
          </a:bodyPr>
          <a:lstStyle/>
          <a:p>
            <a:r>
              <a:rPr lang="lv-LV" sz="2800" dirty="0" smtClean="0">
                <a:solidFill>
                  <a:schemeClr val="accent1">
                    <a:lumMod val="50000"/>
                  </a:schemeClr>
                </a:solidFill>
                <a:latin typeface="Arial" panose="020B0604020202020204" pitchFamily="34" charset="0"/>
                <a:ea typeface="Times New Roman" panose="02020603050405020304" pitchFamily="18" charset="0"/>
                <a:cs typeface="Arial" panose="020B0604020202020204" pitchFamily="34" charset="0"/>
              </a:rPr>
              <a:t>Lai institūcija </a:t>
            </a:r>
            <a:r>
              <a:rPr lang="lv-LV" sz="2800" dirty="0">
                <a:solidFill>
                  <a:schemeClr val="accent1">
                    <a:lumMod val="50000"/>
                  </a:schemeClr>
                </a:solidFill>
                <a:latin typeface="Arial" panose="020B0604020202020204" pitchFamily="34" charset="0"/>
                <a:ea typeface="Times New Roman" panose="02020603050405020304" pitchFamily="18" charset="0"/>
                <a:cs typeface="Arial" panose="020B0604020202020204" pitchFamily="34" charset="0"/>
              </a:rPr>
              <a:t>ir reģistrējusi veselības punktu vai </a:t>
            </a:r>
            <a:r>
              <a:rPr lang="lv-LV" sz="2800" dirty="0" smtClean="0">
                <a:solidFill>
                  <a:schemeClr val="accent1">
                    <a:lumMod val="50000"/>
                  </a:schemeClr>
                </a:solidFill>
                <a:latin typeface="Arial" panose="020B0604020202020204" pitchFamily="34" charset="0"/>
                <a:cs typeface="Arial" panose="020B0604020202020204" pitchFamily="34" charset="0"/>
              </a:rPr>
              <a:t>organizējot </a:t>
            </a:r>
            <a:r>
              <a:rPr lang="lv-LV" sz="2800" dirty="0">
                <a:solidFill>
                  <a:schemeClr val="accent1">
                    <a:lumMod val="50000"/>
                  </a:schemeClr>
                </a:solidFill>
                <a:latin typeface="Arial" panose="020B0604020202020204" pitchFamily="34" charset="0"/>
                <a:cs typeface="Arial" panose="020B0604020202020204" pitchFamily="34" charset="0"/>
              </a:rPr>
              <a:t>citu atbalsta veidu, piemērām</a:t>
            </a:r>
            <a:r>
              <a:rPr lang="lv-LV" sz="2800" dirty="0" smtClean="0">
                <a:solidFill>
                  <a:schemeClr val="accent1">
                    <a:lumMod val="50000"/>
                  </a:schemeClr>
                </a:solidFill>
                <a:latin typeface="Arial" panose="020B0604020202020204" pitchFamily="34" charset="0"/>
                <a:cs typeface="Arial" panose="020B0604020202020204" pitchFamily="34" charset="0"/>
              </a:rPr>
              <a:t>, </a:t>
            </a:r>
            <a:r>
              <a:rPr lang="lv-LV" sz="2800" dirty="0" smtClean="0">
                <a:solidFill>
                  <a:schemeClr val="accent1">
                    <a:lumMod val="50000"/>
                  </a:schemeClr>
                </a:solidFill>
                <a:latin typeface="Arial" panose="020B0604020202020204" pitchFamily="34" charset="0"/>
                <a:ea typeface="Times New Roman" panose="02020603050405020304" pitchFamily="18" charset="0"/>
                <a:cs typeface="Arial" panose="020B0604020202020204" pitchFamily="34" charset="0"/>
              </a:rPr>
              <a:t>nodrošinot </a:t>
            </a:r>
            <a:r>
              <a:rPr lang="lv-LV" sz="2800" dirty="0">
                <a:solidFill>
                  <a:schemeClr val="accent1">
                    <a:lumMod val="50000"/>
                  </a:schemeClr>
                </a:solidFill>
                <a:latin typeface="Arial" panose="020B0604020202020204" pitchFamily="34" charset="0"/>
                <a:ea typeface="Times New Roman" panose="02020603050405020304" pitchFamily="18" charset="0"/>
                <a:cs typeface="Arial" panose="020B0604020202020204" pitchFamily="34" charset="0"/>
              </a:rPr>
              <a:t>transportu līdz attiecīgajam  veselības aprūpes pakalpojuma </a:t>
            </a:r>
            <a:r>
              <a:rPr lang="lv-LV" sz="2800" dirty="0" smtClean="0">
                <a:solidFill>
                  <a:schemeClr val="accent1">
                    <a:lumMod val="50000"/>
                  </a:schemeClr>
                </a:solidFill>
                <a:latin typeface="Arial" panose="020B0604020202020204" pitchFamily="34" charset="0"/>
                <a:ea typeface="Times New Roman" panose="02020603050405020304" pitchFamily="18" charset="0"/>
                <a:cs typeface="Arial" panose="020B0604020202020204" pitchFamily="34" charset="0"/>
              </a:rPr>
              <a:t>sniedzējam</a:t>
            </a:r>
          </a:p>
          <a:p>
            <a:r>
              <a:rPr lang="lv-LV" sz="2800" dirty="0">
                <a:solidFill>
                  <a:schemeClr val="accent1">
                    <a:lumMod val="50000"/>
                  </a:schemeClr>
                </a:solidFill>
                <a:latin typeface="Arial" panose="020B0604020202020204" pitchFamily="34" charset="0"/>
                <a:cs typeface="Arial" panose="020B0604020202020204" pitchFamily="34" charset="0"/>
              </a:rPr>
              <a:t>Ārstēšanas </a:t>
            </a:r>
            <a:r>
              <a:rPr lang="lv-LV" sz="2800" dirty="0" smtClean="0">
                <a:solidFill>
                  <a:schemeClr val="accent1">
                    <a:lumMod val="50000"/>
                  </a:schemeClr>
                </a:solidFill>
                <a:latin typeface="Arial" panose="020B0604020202020204" pitchFamily="34" charset="0"/>
                <a:cs typeface="Arial" panose="020B0604020202020204" pitchFamily="34" charset="0"/>
              </a:rPr>
              <a:t>plāns - </a:t>
            </a:r>
            <a:r>
              <a:rPr lang="lv-LV" sz="2800" dirty="0">
                <a:solidFill>
                  <a:schemeClr val="accent1">
                    <a:lumMod val="50000"/>
                  </a:schemeClr>
                </a:solidFill>
                <a:latin typeface="Arial" panose="020B0604020202020204" pitchFamily="34" charset="0"/>
                <a:cs typeface="Arial" panose="020B0604020202020204" pitchFamily="34" charset="0"/>
              </a:rPr>
              <a:t>brīvā formā apkopota informācija, kurā uzskaitītas darbības, kādas ir jāveic konkrētās klienta saslimšanas ārstēšanai – izrakstītās zāles un to lietošana, veicamās procedūras, papildus nepieciešamās diagnostiskās pārbaudes utt.</a:t>
            </a:r>
            <a:endParaRPr lang="en-US" sz="2800"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34797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6631" y="987669"/>
            <a:ext cx="10700352" cy="5749308"/>
          </a:xfrm>
        </p:spPr>
        <p:txBody>
          <a:bodyPr>
            <a:normAutofit lnSpcReduction="10000"/>
          </a:bodyPr>
          <a:lstStyle/>
          <a:p>
            <a:r>
              <a:rPr lang="lv-LV" sz="2800" dirty="0" smtClean="0">
                <a:solidFill>
                  <a:schemeClr val="accent1">
                    <a:lumMod val="50000"/>
                  </a:schemeClr>
                </a:solidFill>
                <a:latin typeface="Arial" panose="020B0604020202020204" pitchFamily="34" charset="0"/>
                <a:cs typeface="Arial" panose="020B0604020202020204" pitchFamily="34" charset="0"/>
              </a:rPr>
              <a:t>Klientu </a:t>
            </a:r>
            <a:r>
              <a:rPr lang="lv-LV" sz="2800" dirty="0">
                <a:solidFill>
                  <a:schemeClr val="accent1">
                    <a:lumMod val="50000"/>
                  </a:schemeClr>
                </a:solidFill>
                <a:latin typeface="Arial" panose="020B0604020202020204" pitchFamily="34" charset="0"/>
                <a:cs typeface="Arial" panose="020B0604020202020204" pitchFamily="34" charset="0"/>
              </a:rPr>
              <a:t>sociālās aprūpes, sociālās rehabilitācijas un veselības aprūpes procesu organizēšana un </a:t>
            </a:r>
            <a:r>
              <a:rPr lang="lv-LV" sz="2800" dirty="0" smtClean="0">
                <a:solidFill>
                  <a:schemeClr val="accent1">
                    <a:lumMod val="50000"/>
                  </a:schemeClr>
                </a:solidFill>
                <a:latin typeface="Arial" panose="020B0604020202020204" pitchFamily="34" charset="0"/>
                <a:cs typeface="Arial" panose="020B0604020202020204" pitchFamily="34" charset="0"/>
              </a:rPr>
              <a:t>dokumentēšana</a:t>
            </a:r>
          </a:p>
          <a:p>
            <a:r>
              <a:rPr lang="lv-LV" sz="2800" dirty="0" smtClean="0">
                <a:solidFill>
                  <a:schemeClr val="accent1">
                    <a:lumMod val="50000"/>
                  </a:schemeClr>
                </a:solidFill>
                <a:latin typeface="Arial" panose="020B0604020202020204" pitchFamily="34" charset="0"/>
                <a:cs typeface="Arial" panose="020B0604020202020204" pitchFamily="34" charset="0"/>
              </a:rPr>
              <a:t>Ēdināšanas </a:t>
            </a:r>
            <a:r>
              <a:rPr lang="lv-LV" sz="2800" dirty="0">
                <a:solidFill>
                  <a:schemeClr val="accent1">
                    <a:lumMod val="50000"/>
                  </a:schemeClr>
                </a:solidFill>
                <a:latin typeface="Arial" panose="020B0604020202020204" pitchFamily="34" charset="0"/>
                <a:cs typeface="Arial" panose="020B0604020202020204" pitchFamily="34" charset="0"/>
              </a:rPr>
              <a:t>organizēšanas </a:t>
            </a:r>
            <a:r>
              <a:rPr lang="lv-LV" sz="2800" dirty="0" smtClean="0">
                <a:solidFill>
                  <a:schemeClr val="accent1">
                    <a:lumMod val="50000"/>
                  </a:schemeClr>
                </a:solidFill>
                <a:latin typeface="Arial" panose="020B0604020202020204" pitchFamily="34" charset="0"/>
                <a:cs typeface="Arial" panose="020B0604020202020204" pitchFamily="34" charset="0"/>
              </a:rPr>
              <a:t>kārtība</a:t>
            </a:r>
            <a:endParaRPr lang="lv-LV" sz="2800" dirty="0">
              <a:solidFill>
                <a:schemeClr val="accent1">
                  <a:lumMod val="50000"/>
                </a:schemeClr>
              </a:solidFill>
              <a:latin typeface="Arial" panose="020B0604020202020204" pitchFamily="34" charset="0"/>
              <a:cs typeface="Arial" panose="020B0604020202020204" pitchFamily="34" charset="0"/>
            </a:endParaRPr>
          </a:p>
          <a:p>
            <a:r>
              <a:rPr lang="lv-LV" sz="2800" dirty="0" smtClean="0">
                <a:solidFill>
                  <a:schemeClr val="accent1">
                    <a:lumMod val="50000"/>
                  </a:schemeClr>
                </a:solidFill>
                <a:latin typeface="Arial" panose="020B0604020202020204" pitchFamily="34" charset="0"/>
                <a:cs typeface="Arial" panose="020B0604020202020204" pitchFamily="34" charset="0"/>
              </a:rPr>
              <a:t>Darbinieku</a:t>
            </a:r>
            <a:r>
              <a:rPr lang="en-US" sz="2800" dirty="0" smtClean="0">
                <a:solidFill>
                  <a:schemeClr val="accent1">
                    <a:lumMod val="50000"/>
                  </a:schemeClr>
                </a:solidFill>
                <a:latin typeface="Arial" panose="020B0604020202020204" pitchFamily="34" charset="0"/>
                <a:cs typeface="Arial" panose="020B0604020202020204" pitchFamily="34" charset="0"/>
              </a:rPr>
              <a:t> </a:t>
            </a:r>
            <a:r>
              <a:rPr lang="lv-LV" sz="2800" dirty="0" smtClean="0">
                <a:solidFill>
                  <a:schemeClr val="accent1">
                    <a:lumMod val="50000"/>
                  </a:schemeClr>
                </a:solidFill>
                <a:latin typeface="Arial" panose="020B0604020202020204" pitchFamily="34" charset="0"/>
                <a:cs typeface="Arial" panose="020B0604020202020204" pitchFamily="34" charset="0"/>
              </a:rPr>
              <a:t>rīcība</a:t>
            </a:r>
            <a:r>
              <a:rPr lang="en-US" sz="2800" dirty="0" smtClean="0">
                <a:solidFill>
                  <a:schemeClr val="accent1">
                    <a:lumMod val="50000"/>
                  </a:schemeClr>
                </a:solidFill>
                <a:latin typeface="Arial" panose="020B0604020202020204" pitchFamily="34" charset="0"/>
                <a:cs typeface="Arial" panose="020B0604020202020204" pitchFamily="34" charset="0"/>
              </a:rPr>
              <a:t> </a:t>
            </a:r>
            <a:r>
              <a:rPr lang="en-US" sz="2800" dirty="0">
                <a:solidFill>
                  <a:schemeClr val="accent1">
                    <a:lumMod val="50000"/>
                  </a:schemeClr>
                </a:solidFill>
                <a:latin typeface="Arial" panose="020B0604020202020204" pitchFamily="34" charset="0"/>
                <a:cs typeface="Arial" panose="020B0604020202020204" pitchFamily="34" charset="0"/>
              </a:rPr>
              <a:t>un </a:t>
            </a:r>
            <a:r>
              <a:rPr lang="lv-LV" sz="2800" dirty="0" smtClean="0">
                <a:solidFill>
                  <a:schemeClr val="accent1">
                    <a:lumMod val="50000"/>
                  </a:schemeClr>
                </a:solidFill>
                <a:latin typeface="Arial" panose="020B0604020202020204" pitchFamily="34" charset="0"/>
                <a:cs typeface="Arial" panose="020B0604020202020204" pitchFamily="34" charset="0"/>
              </a:rPr>
              <a:t>atbildība</a:t>
            </a:r>
            <a:r>
              <a:rPr lang="en-US" sz="2800" dirty="0" smtClean="0">
                <a:solidFill>
                  <a:schemeClr val="accent1">
                    <a:lumMod val="50000"/>
                  </a:schemeClr>
                </a:solidFill>
                <a:latin typeface="Arial" panose="020B0604020202020204" pitchFamily="34" charset="0"/>
                <a:cs typeface="Arial" panose="020B0604020202020204" pitchFamily="34" charset="0"/>
              </a:rPr>
              <a:t>, </a:t>
            </a:r>
            <a:r>
              <a:rPr lang="lv-LV" sz="2800" dirty="0" smtClean="0">
                <a:solidFill>
                  <a:schemeClr val="accent1">
                    <a:lumMod val="50000"/>
                  </a:schemeClr>
                </a:solidFill>
                <a:latin typeface="Arial" panose="020B0604020202020204" pitchFamily="34" charset="0"/>
                <a:cs typeface="Arial" panose="020B0604020202020204" pitchFamily="34" charset="0"/>
              </a:rPr>
              <a:t>strādājot ar riska grupas klientiem, klientu riska grupu noteikšana</a:t>
            </a:r>
          </a:p>
          <a:p>
            <a:r>
              <a:rPr lang="lv-LV" sz="2800" dirty="0">
                <a:solidFill>
                  <a:schemeClr val="accent1">
                    <a:lumMod val="50000"/>
                  </a:schemeClr>
                </a:solidFill>
                <a:latin typeface="Arial" panose="020B0604020202020204" pitchFamily="34" charset="0"/>
                <a:cs typeface="Arial" panose="020B0604020202020204" pitchFamily="34" charset="0"/>
              </a:rPr>
              <a:t>D</a:t>
            </a:r>
            <a:r>
              <a:rPr lang="lv-LV" sz="2800" dirty="0" smtClean="0">
                <a:solidFill>
                  <a:schemeClr val="accent1">
                    <a:lumMod val="50000"/>
                  </a:schemeClr>
                </a:solidFill>
                <a:latin typeface="Arial" panose="020B0604020202020204" pitchFamily="34" charset="0"/>
                <a:cs typeface="Arial" panose="020B0604020202020204" pitchFamily="34" charset="0"/>
              </a:rPr>
              <a:t>arbinieku rīcības kārtība ārkārtas situācijā –infekcijas slimības  gadījumos </a:t>
            </a:r>
          </a:p>
          <a:p>
            <a:r>
              <a:rPr lang="lv-LV" sz="2800" dirty="0" smtClean="0">
                <a:solidFill>
                  <a:schemeClr val="accent1">
                    <a:lumMod val="50000"/>
                  </a:schemeClr>
                </a:solidFill>
                <a:latin typeface="Arial" panose="020B0604020202020204" pitchFamily="34" charset="0"/>
                <a:cs typeface="Arial" panose="020B0604020202020204" pitchFamily="34" charset="0"/>
              </a:rPr>
              <a:t>Kārtība, kādā tiek nodrošināta neatliekamās medicīniskās palīdzības sniegšana </a:t>
            </a:r>
          </a:p>
          <a:p>
            <a:r>
              <a:rPr lang="lv-LV" sz="2800" dirty="0" smtClean="0">
                <a:solidFill>
                  <a:schemeClr val="accent1">
                    <a:lumMod val="50000"/>
                  </a:schemeClr>
                </a:solidFill>
                <a:latin typeface="Arial" panose="020B0604020202020204" pitchFamily="34" charset="0"/>
                <a:cs typeface="Arial" panose="020B0604020202020204" pitchFamily="34" charset="0"/>
              </a:rPr>
              <a:t>Kārtība</a:t>
            </a:r>
            <a:r>
              <a:rPr lang="lv-LV" sz="2800" dirty="0">
                <a:solidFill>
                  <a:schemeClr val="accent1">
                    <a:lumMod val="50000"/>
                  </a:schemeClr>
                </a:solidFill>
                <a:latin typeface="Arial" panose="020B0604020202020204" pitchFamily="34" charset="0"/>
                <a:cs typeface="Arial" panose="020B0604020202020204" pitchFamily="34" charset="0"/>
              </a:rPr>
              <a:t>, kādā </a:t>
            </a:r>
            <a:r>
              <a:rPr lang="lv-LV" sz="2800" dirty="0" smtClean="0">
                <a:solidFill>
                  <a:schemeClr val="accent1">
                    <a:lumMod val="50000"/>
                  </a:schemeClr>
                </a:solidFill>
                <a:latin typeface="Arial" panose="020B0604020202020204" pitchFamily="34" charset="0"/>
                <a:cs typeface="Arial" panose="020B0604020202020204" pitchFamily="34" charset="0"/>
              </a:rPr>
              <a:t>tiek </a:t>
            </a:r>
            <a:r>
              <a:rPr lang="lv-LV" sz="2800" dirty="0">
                <a:solidFill>
                  <a:schemeClr val="accent1">
                    <a:lumMod val="50000"/>
                  </a:schemeClr>
                </a:solidFill>
                <a:latin typeface="Arial" panose="020B0604020202020204" pitchFamily="34" charset="0"/>
                <a:cs typeface="Arial" panose="020B0604020202020204" pitchFamily="34" charset="0"/>
              </a:rPr>
              <a:t>organizēta medikamentu un to attaisnojuma dokumentu </a:t>
            </a:r>
            <a:r>
              <a:rPr lang="lv-LV" sz="2800" dirty="0" smtClean="0">
                <a:solidFill>
                  <a:schemeClr val="accent1">
                    <a:lumMod val="50000"/>
                  </a:schemeClr>
                </a:solidFill>
                <a:latin typeface="Arial" panose="020B0604020202020204" pitchFamily="34" charset="0"/>
                <a:cs typeface="Arial" panose="020B0604020202020204" pitchFamily="34" charset="0"/>
              </a:rPr>
              <a:t>aprite</a:t>
            </a:r>
          </a:p>
          <a:p>
            <a:r>
              <a:rPr lang="lv-LV" sz="2800" dirty="0" smtClean="0">
                <a:solidFill>
                  <a:schemeClr val="accent1">
                    <a:lumMod val="50000"/>
                  </a:schemeClr>
                </a:solidFill>
                <a:latin typeface="Arial" panose="020B0604020202020204" pitchFamily="34" charset="0"/>
                <a:cs typeface="Arial" panose="020B0604020202020204" pitchFamily="34" charset="0"/>
              </a:rPr>
              <a:t>Metodiskie </a:t>
            </a:r>
            <a:r>
              <a:rPr lang="lv-LV" sz="2800" dirty="0">
                <a:solidFill>
                  <a:schemeClr val="accent1">
                    <a:lumMod val="50000"/>
                  </a:schemeClr>
                </a:solidFill>
                <a:latin typeface="Arial" panose="020B0604020202020204" pitchFamily="34" charset="0"/>
                <a:cs typeface="Arial" panose="020B0604020202020204" pitchFamily="34" charset="0"/>
              </a:rPr>
              <a:t>norādījumi: Pirmās palīdzības sniegšana </a:t>
            </a:r>
            <a:endParaRPr lang="lv-LV" sz="2800" dirty="0" smtClean="0">
              <a:solidFill>
                <a:schemeClr val="accent1">
                  <a:lumMod val="50000"/>
                </a:schemeClr>
              </a:solidFill>
              <a:latin typeface="Arial" panose="020B0604020202020204" pitchFamily="34" charset="0"/>
              <a:cs typeface="Arial" panose="020B0604020202020204" pitchFamily="34" charset="0"/>
            </a:endParaRPr>
          </a:p>
        </p:txBody>
      </p:sp>
      <p:sp>
        <p:nvSpPr>
          <p:cNvPr id="2" name="Rectangle 1"/>
          <p:cNvSpPr/>
          <p:nvPr/>
        </p:nvSpPr>
        <p:spPr>
          <a:xfrm>
            <a:off x="145280" y="336998"/>
            <a:ext cx="8725256" cy="584775"/>
          </a:xfrm>
          <a:prstGeom prst="rect">
            <a:avLst/>
          </a:prstGeom>
        </p:spPr>
        <p:txBody>
          <a:bodyPr wrap="square">
            <a:spAutoFit/>
          </a:bodyPr>
          <a:lstStyle/>
          <a:p>
            <a:pPr algn="ctr"/>
            <a:r>
              <a:rPr lang="lv-LV" sz="3200" b="1" dirty="0">
                <a:solidFill>
                  <a:schemeClr val="accent1">
                    <a:lumMod val="50000"/>
                  </a:schemeClr>
                </a:solidFill>
                <a:latin typeface="Arial" panose="020B0604020202020204" pitchFamily="34" charset="0"/>
                <a:cs typeface="Arial" panose="020B0604020202020204" pitchFamily="34" charset="0"/>
              </a:rPr>
              <a:t>Daži iekšējie normatīvie </a:t>
            </a:r>
            <a:r>
              <a:rPr lang="lv-LV" sz="3200" b="1" dirty="0" smtClean="0">
                <a:solidFill>
                  <a:schemeClr val="accent1">
                    <a:lumMod val="50000"/>
                  </a:schemeClr>
                </a:solidFill>
                <a:latin typeface="Arial" panose="020B0604020202020204" pitchFamily="34" charset="0"/>
                <a:cs typeface="Arial" panose="020B0604020202020204" pitchFamily="34" charset="0"/>
              </a:rPr>
              <a:t>akti</a:t>
            </a:r>
            <a:endParaRPr lang="en-US" sz="3200" b="1" dirty="0">
              <a:solidFill>
                <a:schemeClr val="accent1">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3430518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1472</TotalTime>
  <Words>925</Words>
  <Application>Microsoft Office PowerPoint</Application>
  <PresentationFormat>Widescreen</PresentationFormat>
  <Paragraphs>111</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Times New Roman</vt:lpstr>
      <vt:lpstr>Trebuchet MS</vt:lpstr>
      <vt:lpstr>Wingdings 3</vt:lpstr>
      <vt:lpstr>Facet</vt:lpstr>
      <vt:lpstr>Iestādes normatīvie akti un procesu shēmas   </vt:lpstr>
      <vt:lpstr>Ārējie un iekšējie normatīvie akti</vt:lpstr>
      <vt:lpstr>Iekšējā normatīvā akta jēdziens </vt:lpstr>
      <vt:lpstr>Iekšējo normatīvo aktu izdošanas pamatojums </vt:lpstr>
      <vt:lpstr>Iekšējo normatīvo aktu izdošanas  pamatojums</vt:lpstr>
      <vt:lpstr>Iekšējo normatīvo aktu veidi</vt:lpstr>
      <vt:lpstr>MK Noteikumi Nr.338 «Prasības pakalpojumu sniedzējiem»</vt:lpstr>
      <vt:lpstr>Prasības izpildei nepieciešams </vt:lpstr>
      <vt:lpstr>PowerPoint Presentation</vt:lpstr>
      <vt:lpstr>Iekšējo normatīvo aktu radīšana </vt:lpstr>
      <vt:lpstr>Vai normatīvā akta izstrāde ir efektīvākais risinājums?</vt:lpstr>
      <vt:lpstr>Procesi iestādes darbībā    </vt:lpstr>
      <vt:lpstr>Procesu aprakstu nozīme iestādes darbībā</vt:lpstr>
      <vt:lpstr>Procesu shēmu nozīme iestādes darbībā</vt:lpstr>
      <vt:lpstr>PowerPoint Presentation</vt:lpstr>
      <vt:lpstr>PowerPoint Presentation</vt:lpstr>
      <vt:lpstr>PowerPoint Presentation</vt:lpstr>
      <vt:lpstr>  Aizstāviet sevi!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Iekšējo normatīvo aktu nozīme iestādes darbā</dc:title>
  <dc:creator>User</dc:creator>
  <cp:lastModifiedBy>User</cp:lastModifiedBy>
  <cp:revision>121</cp:revision>
  <dcterms:created xsi:type="dcterms:W3CDTF">2018-10-16T17:58:58Z</dcterms:created>
  <dcterms:modified xsi:type="dcterms:W3CDTF">2019-06-11T18:47:02Z</dcterms:modified>
</cp:coreProperties>
</file>