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4" r:id="rId7"/>
    <p:sldId id="285" r:id="rId8"/>
    <p:sldId id="286" r:id="rId9"/>
    <p:sldId id="288" r:id="rId10"/>
    <p:sldId id="283" r:id="rId11"/>
    <p:sldId id="271" r:id="rId12"/>
    <p:sldId id="273" r:id="rId13"/>
    <p:sldId id="274" r:id="rId14"/>
    <p:sldId id="275" r:id="rId15"/>
    <p:sldId id="277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60"/>
  </p:normalViewPr>
  <p:slideViewPr>
    <p:cSldViewPr>
      <p:cViewPr>
        <p:scale>
          <a:sx n="80" d="100"/>
          <a:sy n="80" d="100"/>
        </p:scale>
        <p:origin x="-179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4e28403b9f87f4f4d0518cba5777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217"/>
            <a:ext cx="7677054" cy="58886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622425"/>
          </a:xfrm>
        </p:spPr>
        <p:txBody>
          <a:bodyPr>
            <a:normAutofit/>
          </a:bodyPr>
          <a:lstStyle/>
          <a:p>
            <a:r>
              <a:rPr lang="lv-LV" sz="3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SOCIĀLĀS REHABILITĀCIJAS PASĀKUMI</a:t>
            </a:r>
            <a:endParaRPr lang="ru-RU" sz="3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533400"/>
          </a:xfrm>
        </p:spPr>
        <p:txBody>
          <a:bodyPr>
            <a:normAutofit/>
          </a:bodyPr>
          <a:lstStyle/>
          <a:p>
            <a:r>
              <a:rPr lang="lv-LV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Rīga, </a:t>
            </a:r>
            <a:r>
              <a:rPr lang="lv-LV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07.11.2018</a:t>
            </a:r>
            <a:r>
              <a:rPr lang="lv-LV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4074" y="46482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97475" marR="0" lvl="0" indent="-11572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lv-LV" sz="21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97475" marR="0" lvl="0" indent="-11572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lv-LV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97475" marR="0" lvl="0" indent="-115728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lv-LV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97475" marR="0" lvl="0" indent="-1516063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lv-LV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Mg. karitatīvā soc. d. .A</a:t>
            </a:r>
            <a:r>
              <a:rPr kumimoji="0" lang="lv-LV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Gricaičuka-Puriņa      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Attēls 2">
            <a:extLst>
              <a:ext uri="{FF2B5EF4-FFF2-40B4-BE49-F238E27FC236}">
                <a16:creationId xmlns="" xmlns:a16="http://schemas.microsoft.com/office/drawing/2014/main" id="{7040AF0C-7556-4C89-9437-DD7234B70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762000" y="1676400"/>
            <a:ext cx="7696200" cy="347247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Rehabilitācijas formas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273050" indent="-273050"/>
            <a:r>
              <a:rPr lang="lv-LV" sz="2800" dirty="0">
                <a:latin typeface="Arial" pitchFamily="34" charset="0"/>
                <a:cs typeface="Arial" pitchFamily="34" charset="0"/>
              </a:rPr>
              <a:t>Rehabilitācijai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sociālās aprūpes procesa ietvaros;</a:t>
            </a:r>
          </a:p>
          <a:p>
            <a:pPr marL="273050" indent="-273050"/>
            <a:endParaRPr lang="lv-LV" sz="2800" dirty="0" smtClean="0">
              <a:latin typeface="Arial" pitchFamily="34" charset="0"/>
              <a:cs typeface="Arial" pitchFamily="34" charset="0"/>
            </a:endParaRPr>
          </a:p>
          <a:p>
            <a:pPr marL="273050" indent="-273050"/>
            <a:r>
              <a:rPr lang="lv-LV" sz="2800" dirty="0" smtClean="0">
                <a:latin typeface="Arial" pitchFamily="34" charset="0"/>
                <a:cs typeface="Arial" pitchFamily="34" charset="0"/>
              </a:rPr>
              <a:t>Kolektīvā rehabilitācija;</a:t>
            </a:r>
          </a:p>
          <a:p>
            <a:pPr marL="273050" indent="-273050"/>
            <a:endParaRPr lang="lv-LV" sz="2800" dirty="0" smtClean="0">
              <a:latin typeface="Arial" pitchFamily="34" charset="0"/>
              <a:cs typeface="Arial" pitchFamily="34" charset="0"/>
            </a:endParaRPr>
          </a:p>
          <a:p>
            <a:pPr marL="273050" indent="-273050"/>
            <a:r>
              <a:rPr lang="lv-LV" sz="2800" dirty="0" smtClean="0">
                <a:latin typeface="Arial" pitchFamily="34" charset="0"/>
                <a:cs typeface="Arial" pitchFamily="34" charset="0"/>
              </a:rPr>
              <a:t>Individuālā rehabilitācija.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dmin\Desktop\2.6.jpg"/>
          <p:cNvPicPr>
            <a:picLocks noChangeAspect="1" noChangeArrowheads="1"/>
          </p:cNvPicPr>
          <p:nvPr/>
        </p:nvPicPr>
        <p:blipFill>
          <a:blip r:embed="rId3" cstate="print"/>
          <a:srcRect t="26316"/>
          <a:stretch>
            <a:fillRect/>
          </a:stretch>
        </p:blipFill>
        <p:spPr bwMode="auto">
          <a:xfrm>
            <a:off x="579912" y="3672939"/>
            <a:ext cx="543733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62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RSAC “Mežciems”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r>
              <a:rPr lang="lv-LV" sz="2200" dirty="0">
                <a:latin typeface="Arial" pitchFamily="34" charset="0"/>
                <a:cs typeface="Arial" pitchFamily="34" charset="0"/>
              </a:rPr>
              <a:t>Rīgas sociālās aprūpes centrs “Mežciems” ir otrs lielākais Rīgas pašvaldības sociālās aprūpes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centrs Rīgā. </a:t>
            </a:r>
          </a:p>
          <a:p>
            <a:endParaRPr lang="lv-LV" sz="800" dirty="0">
              <a:latin typeface="Arial" pitchFamily="34" charset="0"/>
              <a:cs typeface="Arial" pitchFamily="34" charset="0"/>
            </a:endParaRP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Mērķis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: Nodrošināt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diennakts aprūpi, sociālo rehabilitāciju un pastāvīgu dzīvesvietu pensijas vecuma personām un personām ar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invaliditāti.</a:t>
            </a:r>
          </a:p>
          <a:p>
            <a:endParaRPr lang="lv-LV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lv-LV" sz="2200" dirty="0" smtClean="0">
                <a:latin typeface="Arial" pitchFamily="34" charset="0"/>
                <a:cs typeface="Arial" pitchFamily="34" charset="0"/>
              </a:rPr>
              <a:t>Misija: Profesionāla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un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kvalitatīva sociālās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aprūpes un rehabilitācijas pakalpojumu sniegšana, cilvēkiem, kuri par sevi nevar parūpēties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paši, lai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nodrošinātu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pamatvajadzības.</a:t>
            </a:r>
          </a:p>
          <a:p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admin\Desktop\Apstrādāti ceriņi.JPG"/>
          <p:cNvPicPr>
            <a:picLocks noChangeAspect="1" noChangeArrowheads="1"/>
          </p:cNvPicPr>
          <p:nvPr/>
        </p:nvPicPr>
        <p:blipFill>
          <a:blip r:embed="rId3" cstate="print"/>
          <a:srcRect t="16540" b="12765"/>
          <a:stretch>
            <a:fillRect/>
          </a:stretch>
        </p:blipFill>
        <p:spPr bwMode="auto">
          <a:xfrm>
            <a:off x="609600" y="4114800"/>
            <a:ext cx="6172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3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RSAC “Mežciems” iemītnieki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2200" dirty="0">
                <a:latin typeface="Arial" pitchFamily="34" charset="0"/>
                <a:cs typeface="Arial" pitchFamily="34" charset="0"/>
              </a:rPr>
              <a:t>Centrā dzīvo 280 klienti, pensijas vecuma personas un personas ar I. un II. grupas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invaliditāti (izņemot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neredzīgas personas un personas ar smagiem garīga rakstura traucējumiem), ja nepieciešamais sociālās aprūpes pakalpojuma apjoms pārsniedz aprūpei mājās vai dienas aprūpei institūcijā noteikto apjomu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jaunākajam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iemītniekam ir 21 gads; </a:t>
            </a:r>
            <a:endParaRPr lang="lv-LV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vecākajam 98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gadi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213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sievietes un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67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vīrieši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personas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ar invaliditāti - 99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darbspējīgā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vecumā - 28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lv-LV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7" b="9112"/>
          <a:stretch/>
        </p:blipFill>
        <p:spPr bwMode="auto">
          <a:xfrm>
            <a:off x="533400" y="5029199"/>
            <a:ext cx="5267325" cy="165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Klientu raksturojums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v-LV" sz="2200" dirty="0">
                <a:latin typeface="Arial" pitchFamily="34" charset="0"/>
                <a:cs typeface="Arial" pitchFamily="34" charset="0"/>
              </a:rPr>
              <a:t>Starp iemītniekiem ir personas ar dažāda veida funkcionāliem, kognitīviem traucējumiem un veselības problēmām: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dažāda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līmeņa kognitīviem traucējumiem (t.sk. personas ar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demenci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dažāda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veida saslimšanām;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kustību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traucējumiem;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intelektuāla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un psihiska rakstura traucējumiem;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u.c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admin\Desktop\IMG_3643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20000"/>
          </a:blip>
          <a:srcRect l="-530" t="6169" r="-228" b="24562"/>
          <a:stretch/>
        </p:blipFill>
        <p:spPr bwMode="auto">
          <a:xfrm>
            <a:off x="533400" y="4419600"/>
            <a:ext cx="5638800" cy="22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RSAC “Mežciems” nodrošina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200" dirty="0">
                <a:latin typeface="Arial" pitchFamily="34" charset="0"/>
                <a:cs typeface="Arial" pitchFamily="34" charset="0"/>
              </a:rPr>
              <a:t>Atbilstoši klienta vajadzībām un spējām, nodrošinām: 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sociālo darbu;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sociālo aprūpi;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sociālo rehabilitāciju;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medicīnisko aprūpi un rehabilitāciju (iespēju robežās);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brīvā laika pavadīšanas iespējas;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garīgo aprūpi;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dažādu speciālistu atbalstu;</a:t>
            </a:r>
          </a:p>
          <a:p>
            <a:r>
              <a:rPr lang="lv-LV" sz="2200" dirty="0">
                <a:latin typeface="Arial" pitchFamily="34" charset="0"/>
                <a:cs typeface="Arial" pitchFamily="34" charset="0"/>
              </a:rPr>
              <a:t>vides pieejamību.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b="26645"/>
          <a:stretch/>
        </p:blipFill>
        <p:spPr bwMode="auto">
          <a:xfrm>
            <a:off x="533399" y="4571999"/>
            <a:ext cx="5181601" cy="213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7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RSAC “Mežciems” speciālistu komanda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lv-LV" sz="1900" u="sng" dirty="0">
                <a:latin typeface="Arial" pitchFamily="34" charset="0"/>
                <a:cs typeface="Arial" pitchFamily="34" charset="0"/>
              </a:rPr>
              <a:t>Ikdienā darbu ar klientiem veic: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sociālie darbinieki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– 3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b="1" dirty="0" smtClean="0">
                <a:latin typeface="Arial" pitchFamily="34" charset="0"/>
                <a:cs typeface="Arial" pitchFamily="34" charset="0"/>
              </a:rPr>
              <a:t>sociālais </a:t>
            </a:r>
            <a:r>
              <a:rPr lang="lv-LV" sz="1900" b="1" dirty="0">
                <a:latin typeface="Arial" pitchFamily="34" charset="0"/>
                <a:cs typeface="Arial" pitchFamily="34" charset="0"/>
              </a:rPr>
              <a:t>rehabilitētājs </a:t>
            </a:r>
            <a:r>
              <a:rPr lang="lv-LV" sz="1900" b="1" dirty="0" smtClean="0">
                <a:latin typeface="Arial" pitchFamily="34" charset="0"/>
                <a:cs typeface="Arial" pitchFamily="34" charset="0"/>
              </a:rPr>
              <a:t>– 1</a:t>
            </a:r>
            <a:endParaRPr lang="lv-LV" sz="19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 smtClean="0">
                <a:latin typeface="Arial" pitchFamily="34" charset="0"/>
                <a:cs typeface="Arial" pitchFamily="34" charset="0"/>
              </a:rPr>
              <a:t>sociālie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aprūpētāji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– 4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 smtClean="0">
                <a:latin typeface="Arial" pitchFamily="34" charset="0"/>
                <a:cs typeface="Arial" pitchFamily="34" charset="0"/>
              </a:rPr>
              <a:t>kultūras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pasākumu organizators –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0.75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 smtClean="0">
                <a:latin typeface="Arial" pitchFamily="34" charset="0"/>
                <a:cs typeface="Arial" pitchFamily="34" charset="0"/>
              </a:rPr>
              <a:t>radošo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nodarbību vadītājs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– 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 smtClean="0">
                <a:latin typeface="Arial" pitchFamily="34" charset="0"/>
                <a:cs typeface="Arial" pitchFamily="34" charset="0"/>
              </a:rPr>
              <a:t>medicīnas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māsas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– 6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 smtClean="0">
                <a:latin typeface="Arial" pitchFamily="34" charset="0"/>
                <a:cs typeface="Arial" pitchFamily="34" charset="0"/>
              </a:rPr>
              <a:t>masieris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-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1nagu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kopšanas speciālists – </a:t>
            </a:r>
            <a:r>
              <a:rPr lang="lv-LV" sz="1900" dirty="0" err="1">
                <a:latin typeface="Arial" pitchFamily="34" charset="0"/>
                <a:cs typeface="Arial" pitchFamily="34" charset="0"/>
              </a:rPr>
              <a:t>podologs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 0.5;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frizieris -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 smtClean="0">
                <a:latin typeface="Arial" pitchFamily="34" charset="0"/>
                <a:cs typeface="Arial" pitchFamily="34" charset="0"/>
              </a:rPr>
              <a:t>aprūpētāji </a:t>
            </a:r>
            <a:r>
              <a:rPr lang="lv-LV" sz="1900" dirty="0">
                <a:latin typeface="Arial" pitchFamily="34" charset="0"/>
                <a:cs typeface="Arial" pitchFamily="34" charset="0"/>
              </a:rPr>
              <a:t>- 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70</a:t>
            </a:r>
            <a:endParaRPr lang="lv-LV" sz="19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lv-LV" sz="1900" u="sng" dirty="0">
                <a:latin typeface="Arial" pitchFamily="34" charset="0"/>
                <a:cs typeface="Arial" pitchFamily="34" charset="0"/>
              </a:rPr>
              <a:t>Piesaistītie speciālisti: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ģimenes ārsts u.c. veselības aprūpes speciālisti;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fizioterapeits;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kanisterapijas speciālists;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mūzikas pulciņa vadītājs;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1900" dirty="0">
                <a:latin typeface="Arial" pitchFamily="34" charset="0"/>
                <a:cs typeface="Arial" pitchFamily="34" charset="0"/>
              </a:rPr>
              <a:t>u.c</a:t>
            </a:r>
            <a:r>
              <a:rPr lang="lv-LV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lv-LV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 txBox="1">
            <a:spLocks/>
          </p:cNvSpPr>
          <p:nvPr/>
        </p:nvSpPr>
        <p:spPr>
          <a:xfrm>
            <a:off x="6104728" y="1066800"/>
            <a:ext cx="457200" cy="5181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lv-LV" b="1" dirty="0" smtClean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Ī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Ā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Ī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lv-LV" sz="28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\Desktop\SCAN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223" y="1066801"/>
            <a:ext cx="2204175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1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Aktivitātes </a:t>
            </a:r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sociālās aprūpes </a:t>
            </a:r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centrā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lv-LV" sz="2200" dirty="0">
                <a:latin typeface="Arial" pitchFamily="34" charset="0"/>
                <a:cs typeface="Arial" pitchFamily="34" charset="0"/>
              </a:rPr>
              <a:t>Aktivitātes piemērotas senioriem un personām ar invaliditāti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spēles;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radošās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nodarbības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err="1" smtClean="0">
                <a:latin typeface="Arial" pitchFamily="34" charset="0"/>
                <a:cs typeface="Arial" pitchFamily="34" charset="0"/>
              </a:rPr>
              <a:t>kanisterapija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izbraukumi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(koncerti,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ekskursijas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, muzeju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apmeklējumi);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svētku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svinēšana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sporta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sacensības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lv-LV" sz="22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dziedāšanas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nodarbības;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vingrošana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err="1" smtClean="0">
                <a:latin typeface="Arial" pitchFamily="34" charset="0"/>
                <a:cs typeface="Arial" pitchFamily="34" charset="0"/>
              </a:rPr>
              <a:t>nūjošana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darba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terapija;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dalība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aktivitātēs ārpus SAC;</a:t>
            </a:r>
          </a:p>
          <a:p>
            <a:pPr marL="180975" indent="-180975">
              <a:spcBef>
                <a:spcPts val="100"/>
              </a:spcBef>
              <a:spcAft>
                <a:spcPts val="100"/>
              </a:spcAft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u.c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 descr="C:\Users\vgricaicuks\Desktop\New folder\IMG_20180523_1348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27500" r="214" b="34687"/>
          <a:stretch/>
        </p:blipFill>
        <p:spPr bwMode="auto">
          <a:xfrm>
            <a:off x="1066800" y="5334000"/>
            <a:ext cx="485161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it-IT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 rehabilitācija </a:t>
            </a:r>
            <a:endParaRPr lang="lv-LV" sz="3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273050" indent="-273050"/>
            <a:r>
              <a:rPr lang="lv-LV" sz="2200" dirty="0">
                <a:latin typeface="Arial" pitchFamily="34" charset="0"/>
                <a:cs typeface="Arial" pitchFamily="34" charset="0"/>
              </a:rPr>
              <a:t>Sociālā rehabilitācija ir vērsta uz cilvēka spēju </a:t>
            </a:r>
            <a:r>
              <a:rPr lang="lv-LV" sz="2200" u="sng" dirty="0">
                <a:latin typeface="Arial" pitchFamily="34" charset="0"/>
                <a:cs typeface="Arial" pitchFamily="34" charset="0"/>
              </a:rPr>
              <a:t>attīstīšanu, uzturēšanu vai saglabāšanu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, vēršot uzmanību gan uz katra 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cilvēka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iekšējiem, gan ārējiem resursiem, viņa interesēm, lai uzlabotu dzīves kvalitāti.</a:t>
            </a:r>
          </a:p>
        </p:txBody>
      </p:sp>
      <p:pic>
        <p:nvPicPr>
          <p:cNvPr id="6" name="Picture 2" descr="C:\Users\admin\Desktop\2.5.jpg"/>
          <p:cNvPicPr>
            <a:picLocks noChangeAspect="1" noChangeArrowheads="1"/>
          </p:cNvPicPr>
          <p:nvPr/>
        </p:nvPicPr>
        <p:blipFill>
          <a:blip r:embed="rId3" cstate="print"/>
          <a:srcRect b="19630"/>
          <a:stretch>
            <a:fillRect/>
          </a:stretch>
        </p:blipFill>
        <p:spPr bwMode="auto">
          <a:xfrm>
            <a:off x="533400" y="2362200"/>
            <a:ext cx="5867400" cy="419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4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Sociālās rehabilitācijas raksturojums</a:t>
            </a:r>
            <a:endParaRPr lang="lv-LV" sz="3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273050" indent="-273050"/>
            <a:r>
              <a:rPr lang="lv-LV" sz="2200" dirty="0" smtClean="0">
                <a:latin typeface="Arial" pitchFamily="34" charset="0"/>
                <a:cs typeface="Arial" pitchFamily="34" charset="0"/>
              </a:rPr>
              <a:t>Sociālā rehabilitācija - </a:t>
            </a:r>
            <a:r>
              <a:rPr lang="lv-LV" sz="2200" b="1" dirty="0" smtClean="0">
                <a:latin typeface="Arial" pitchFamily="34" charset="0"/>
                <a:cs typeface="Arial" pitchFamily="34" charset="0"/>
              </a:rPr>
              <a:t>paradokss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, jo pēc savas būtības tā ir gan sociālā darba daļa, gan pati ietver procesu, kurā tiek veikts sociālais darbs. </a:t>
            </a:r>
          </a:p>
        </p:txBody>
      </p:sp>
      <p:pic>
        <p:nvPicPr>
          <p:cNvPr id="7" name="Picture 2" descr="C:\Users\admin\Desktop\2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6629400" cy="429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7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Sociālās rehabilitācijas uzdevums</a:t>
            </a:r>
            <a:endParaRPr lang="lv-LV" sz="3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273050" indent="-273050"/>
            <a:r>
              <a:rPr lang="lv-LV" sz="2200" dirty="0" smtClean="0">
                <a:latin typeface="Arial" pitchFamily="34" charset="0"/>
                <a:cs typeface="Arial" pitchFamily="34" charset="0"/>
              </a:rPr>
              <a:t>Palīdzēt rast risinājumus, lai cilvēks varētu dzīvot pēc iepējas pilnvērtīgāk, neskatoties uz tā funkcionālo traucējumu pakāpi un veidu. </a:t>
            </a:r>
          </a:p>
          <a:p>
            <a:pPr marL="273050" indent="-273050"/>
            <a:r>
              <a:rPr lang="lv-LV" sz="2200" dirty="0" smtClean="0">
                <a:latin typeface="Arial" pitchFamily="34" charset="0"/>
                <a:cs typeface="Arial" pitchFamily="34" charset="0"/>
              </a:rPr>
              <a:t>PRASME PIEMĒROT/PIELĀGOT!</a:t>
            </a:r>
          </a:p>
          <a:p>
            <a:pPr marL="273050" indent="-273050"/>
            <a:endParaRPr lang="lv-LV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dmin\Desktop\IMG_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812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Daudzpusība, daudzveidība, </a:t>
            </a:r>
            <a:r>
              <a:rPr lang="lv-LV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integrativitāte</a:t>
            </a:r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273050" indent="-273050"/>
            <a:r>
              <a:rPr lang="lv-LV" sz="2200" dirty="0" smtClean="0">
                <a:latin typeface="Arial" pitchFamily="34" charset="0"/>
                <a:cs typeface="Arial" pitchFamily="34" charset="0"/>
              </a:rPr>
              <a:t>Sociālajai rehabilitācijai ir jābūt pietiekami daudzpusīgai, daudzveidīgai, </a:t>
            </a:r>
            <a:r>
              <a:rPr lang="lv-LV" sz="2200" dirty="0" err="1" smtClean="0">
                <a:latin typeface="Arial" pitchFamily="34" charset="0"/>
                <a:cs typeface="Arial" pitchFamily="34" charset="0"/>
              </a:rPr>
              <a:t>integratīvai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, lai tā spētu šo nozīmīgo uzdevumu veikt - palīdzēt cilvēkam pēc iespējas ilgāk un pilnvērtīgāk sociāli funkcionēt.</a:t>
            </a:r>
          </a:p>
          <a:p>
            <a:pPr marL="273050" indent="-273050"/>
            <a:endParaRPr lang="lv-LV" sz="800" dirty="0" smtClean="0">
              <a:latin typeface="Arial" pitchFamily="34" charset="0"/>
              <a:cs typeface="Arial" pitchFamily="34" charset="0"/>
            </a:endParaRPr>
          </a:p>
          <a:p>
            <a:pPr marL="273050" indent="-273050"/>
            <a:r>
              <a:rPr lang="lv-LV" sz="2200" dirty="0" smtClean="0">
                <a:latin typeface="Arial" pitchFamily="34" charset="0"/>
                <a:cs typeface="Arial" pitchFamily="34" charset="0"/>
              </a:rPr>
              <a:t>Vārds cilvēks šajā kontekstā sevī ietver neizmērojami plašu sociālo grupu raksturojumu iezīmes - bērni ar īpašām vajadzībām, seniori aprūpes institūcijās vai mājās, cilvēki ar invaliditāti.</a:t>
            </a:r>
            <a:endParaRPr lang="lv-LV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\Desktop\IMG_0419.JPG"/>
          <p:cNvPicPr>
            <a:picLocks noChangeAspect="1" noChangeArrowheads="1"/>
          </p:cNvPicPr>
          <p:nvPr/>
        </p:nvPicPr>
        <p:blipFill>
          <a:blip r:embed="rId3" cstate="print"/>
          <a:srcRect t="8362" b="20557"/>
          <a:stretch>
            <a:fillRect/>
          </a:stretch>
        </p:blipFill>
        <p:spPr bwMode="auto">
          <a:xfrm>
            <a:off x="284163" y="3657600"/>
            <a:ext cx="5486400" cy="292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Integratīvā</a:t>
            </a:r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sociālā rehabilitācija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177800" indent="-177800"/>
            <a:r>
              <a:rPr lang="lv-LV" sz="2200" dirty="0" err="1">
                <a:latin typeface="Arial" pitchFamily="34" charset="0"/>
                <a:cs typeface="Arial" pitchFamily="34" charset="0"/>
              </a:rPr>
              <a:t>Integratīvā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sociālā rehabilitācija, tā ir dažādu palīdzošo elementu kopums, tai skaitā arī kardināli pretēju un, reizēm, iespējams, arī zinātniski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antagonisku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, kas ir primāri balstīti konkrēta cilvēka vajadzībās, un uzdevumā pēc iespējas efektīvāk veicināt konkrētās personas pilnvērtīgu sociālo funkcionēšanu. </a:t>
            </a:r>
          </a:p>
          <a:p>
            <a:pPr marL="177800" indent="-177800"/>
            <a:endParaRPr lang="lv-LV" sz="800" dirty="0">
              <a:latin typeface="Arial" pitchFamily="34" charset="0"/>
              <a:cs typeface="Arial" pitchFamily="34" charset="0"/>
            </a:endParaRPr>
          </a:p>
          <a:p>
            <a:pPr marL="177800" indent="-177800"/>
            <a:r>
              <a:rPr lang="lv-LV" sz="2200" dirty="0">
                <a:latin typeface="Arial" pitchFamily="34" charset="0"/>
                <a:cs typeface="Arial" pitchFamily="34" charset="0"/>
              </a:rPr>
              <a:t>Ar vārdu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integratīvs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tiek parādīta sociālās rehabilitācijas patiesā, noteicošā, nozīmīgā un koordinējošā funkcija attiecībā uz izvirzīto uzdevumu.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\Desktop\IMG_4193.JPG"/>
          <p:cNvPicPr>
            <a:picLocks noChangeAspect="1" noChangeArrowheads="1"/>
          </p:cNvPicPr>
          <p:nvPr/>
        </p:nvPicPr>
        <p:blipFill>
          <a:blip r:embed="rId3" cstate="print"/>
          <a:srcRect t="26667" b="20000"/>
          <a:stretch>
            <a:fillRect/>
          </a:stretch>
        </p:blipFill>
        <p:spPr bwMode="auto">
          <a:xfrm>
            <a:off x="304800" y="3962400"/>
            <a:ext cx="6477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9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Efektīva rehabilitācijas procesa pamatprincipi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Klienta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vispārīgās kapacitātes racionāla novērtēšana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Personīgo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aizspriedumu izslēgšana – </a:t>
            </a:r>
            <a:r>
              <a:rPr lang="lv-LV" sz="2200" dirty="0" err="1" smtClean="0">
                <a:latin typeface="Arial" pitchFamily="34" charset="0"/>
                <a:cs typeface="Arial" pitchFamily="34" charset="0"/>
              </a:rPr>
              <a:t>steriotipu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/aizspriedumu, iesīkstējušu uzskatu utml;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Efektīva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starpprofesionālā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sadarbība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Dažādu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speciālistu piesaiste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Atsevišķu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profesionālo jomu darbības elementu izmantošana – mākslas terapija (mūzika, deja),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kanisterapija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, smieklu joga utml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.;</a:t>
            </a:r>
          </a:p>
          <a:p>
            <a:pPr>
              <a:spcBef>
                <a:spcPts val="0"/>
              </a:spcBef>
            </a:pPr>
            <a:endParaRPr lang="lv-LV" sz="9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Personīgo 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prasmju, iemaņu, zināšanu pielietošana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endParaRPr lang="lv-LV" sz="9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Modernu/mūsdienīgu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tehnoloğiju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izmantošana -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Smart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box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, digitālo audio reproducēšana no SD, zibatmiņas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lv-LV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vgricaicuks\Desktop\New folder\IMG_20180523_1341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1" r="2274" b="2824"/>
          <a:stretch/>
        </p:blipFill>
        <p:spPr bwMode="auto">
          <a:xfrm>
            <a:off x="7391400" y="1864156"/>
            <a:ext cx="1240478" cy="12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Integratīvā</a:t>
            </a:r>
            <a:r>
              <a:rPr lang="lv-LV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sociālā rehabilitācija = </a:t>
            </a:r>
            <a:r>
              <a:rPr lang="lv-LV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</a:t>
            </a:r>
            <a:r>
              <a:rPr lang="lv-LV" sz="35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ivitāte</a:t>
            </a:r>
            <a:endParaRPr lang="lv-LV" sz="32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2200" dirty="0">
                <a:latin typeface="Arial" pitchFamily="34" charset="0"/>
                <a:cs typeface="Arial" pitchFamily="34" charset="0"/>
              </a:rPr>
              <a:t>Klientu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subkulturālā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pieredze, personiskās spējas, intereses un vēl daudzi citi tiem piemītošie nosacījumi ir tik atšķirīgi, ka padara sociālo rehabilitāciju par procesu ar nemitīgu improvizāciju</a:t>
            </a:r>
            <a:r>
              <a:rPr lang="lv-LV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2200" dirty="0">
                <a:latin typeface="Arial" pitchFamily="34" charset="0"/>
                <a:cs typeface="Arial" pitchFamily="34" charset="0"/>
              </a:rPr>
              <a:t>Improvizāciju, kuras atslēga ir </a:t>
            </a:r>
            <a:r>
              <a:rPr lang="lv-LV" sz="2200" u="sng" dirty="0" err="1">
                <a:latin typeface="Arial" pitchFamily="34" charset="0"/>
                <a:cs typeface="Arial" pitchFamily="34" charset="0"/>
              </a:rPr>
              <a:t>kreativitāte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. </a:t>
            </a:r>
            <a:endParaRPr lang="lv-LV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lv-LV" sz="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2200" dirty="0" err="1">
                <a:latin typeface="Arial" pitchFamily="34" charset="0"/>
                <a:cs typeface="Arial" pitchFamily="34" charset="0"/>
              </a:rPr>
              <a:t>Kreativitāte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padara </a:t>
            </a:r>
            <a:r>
              <a:rPr lang="lv-LV" sz="2200" dirty="0" err="1">
                <a:latin typeface="Arial" pitchFamily="34" charset="0"/>
                <a:cs typeface="Arial" pitchFamily="34" charset="0"/>
              </a:rPr>
              <a:t>integratīvo</a:t>
            </a:r>
            <a:r>
              <a:rPr lang="lv-LV" sz="2200" dirty="0">
                <a:latin typeface="Arial" pitchFamily="34" charset="0"/>
                <a:cs typeface="Arial" pitchFamily="34" charset="0"/>
              </a:rPr>
              <a:t> sociālo rehabilitāciju par efektīvu sociālā darba paradigmu.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gricaicuks\Desktop\New folder\IMG_20180523_134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365">
            <a:off x="1498702" y="3086099"/>
            <a:ext cx="477451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895600"/>
            <a:ext cx="51641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28ED9855-6871-4B29-8CDB-16F56B920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3"/>
            <a:ext cx="9144000" cy="1080000"/>
          </a:xfrm>
        </p:spPr>
        <p:txBody>
          <a:bodyPr>
            <a:normAutofit/>
          </a:bodyPr>
          <a:lstStyle/>
          <a:p>
            <a:r>
              <a:rPr lang="lv-LV" sz="3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Papildresursi</a:t>
            </a:r>
            <a:endParaRPr lang="lv-LV" sz="3400" dirty="0"/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CAE6013A-8A04-4375-A0C9-FA713738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Projekti;</a:t>
            </a:r>
          </a:p>
          <a:p>
            <a:pPr>
              <a:spcBef>
                <a:spcPts val="0"/>
              </a:spcBef>
            </a:pPr>
            <a:endParaRPr lang="lv-LV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lv-LV" sz="2200" dirty="0" smtClean="0">
                <a:latin typeface="Arial" pitchFamily="34" charset="0"/>
                <a:cs typeface="Arial" pitchFamily="34" charset="0"/>
              </a:rPr>
              <a:t>Ziedojumi (sadarbībā ar NVO);</a:t>
            </a:r>
          </a:p>
          <a:p>
            <a:pPr>
              <a:spcBef>
                <a:spcPts val="0"/>
              </a:spcBef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lv-LV" sz="2200" u="sng" dirty="0" smtClean="0">
                <a:latin typeface="Arial" pitchFamily="34" charset="0"/>
                <a:cs typeface="Arial" pitchFamily="34" charset="0"/>
              </a:rPr>
              <a:t>BRĪVPRĀTĪGIE.</a:t>
            </a:r>
          </a:p>
        </p:txBody>
      </p:sp>
      <p:pic>
        <p:nvPicPr>
          <p:cNvPr id="10242" name="Picture 2" descr="C:\Users\vgricaicuks\Desktop\volunte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6096000" cy="336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760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SOCIĀLĀS REHABILITĀCIJAS PASĀKUMI</vt:lpstr>
      <vt:lpstr>Sociālā rehabilitācija </vt:lpstr>
      <vt:lpstr>Sociālās rehabilitācijas raksturojums</vt:lpstr>
      <vt:lpstr>Sociālās rehabilitācijas uzdevums</vt:lpstr>
      <vt:lpstr>Daudzpusība, daudzveidība, integrativitāte...</vt:lpstr>
      <vt:lpstr>Integratīvā sociālā rehabilitācija</vt:lpstr>
      <vt:lpstr>Efektīva rehabilitācijas procesa pamatprincipi</vt:lpstr>
      <vt:lpstr>Integratīvā sociālā rehabilitācija = kreativitāte</vt:lpstr>
      <vt:lpstr>Papildresursi</vt:lpstr>
      <vt:lpstr>Rehabilitācijas formas</vt:lpstr>
      <vt:lpstr>RSAC “Mežciems”</vt:lpstr>
      <vt:lpstr>RSAC “Mežciems” iemītnieki</vt:lpstr>
      <vt:lpstr>Klientu raksturojums</vt:lpstr>
      <vt:lpstr>RSAC “Mežciems” nodrošina</vt:lpstr>
      <vt:lpstr>RSAC “Mežciems” speciālistu komanda</vt:lpstr>
      <vt:lpstr>Aktivitātes sociālās aprūpes centrā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RSAC “MEŽCIEMS”</dc:title>
  <dc:creator>admin</dc:creator>
  <cp:lastModifiedBy>Dzintra Kandere</cp:lastModifiedBy>
  <cp:revision>86</cp:revision>
  <dcterms:created xsi:type="dcterms:W3CDTF">2006-08-16T00:00:00Z</dcterms:created>
  <dcterms:modified xsi:type="dcterms:W3CDTF">2018-11-16T11:52:10Z</dcterms:modified>
</cp:coreProperties>
</file>