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9"/>
  </p:notesMasterIdLst>
  <p:handoutMasterIdLst>
    <p:handoutMasterId r:id="rId10"/>
  </p:handoutMasterIdLst>
  <p:sldIdLst>
    <p:sldId id="268" r:id="rId2"/>
    <p:sldId id="370" r:id="rId3"/>
    <p:sldId id="398" r:id="rId4"/>
    <p:sldId id="409" r:id="rId5"/>
    <p:sldId id="456" r:id="rId6"/>
    <p:sldId id="437" r:id="rId7"/>
    <p:sldId id="453"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3443" autoAdjust="0"/>
  </p:normalViewPr>
  <p:slideViewPr>
    <p:cSldViewPr snapToGrid="0">
      <p:cViewPr varScale="1">
        <p:scale>
          <a:sx n="80" d="100"/>
          <a:sy n="80" d="100"/>
        </p:scale>
        <p:origin x="97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lv-LV"/>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85024AD2-225A-48A7-92A0-50332F3741F8}" type="datetimeFigureOut">
              <a:rPr lang="lv-LV" smtClean="0"/>
              <a:t>13.11.2018</a:t>
            </a:fld>
            <a:endParaRPr lang="lv-LV"/>
          </a:p>
        </p:txBody>
      </p:sp>
      <p:sp>
        <p:nvSpPr>
          <p:cNvPr id="4" name="Footer Placeholder 3"/>
          <p:cNvSpPr>
            <a:spLocks noGrp="1"/>
          </p:cNvSpPr>
          <p:nvPr>
            <p:ph type="ftr" sz="quarter" idx="2"/>
          </p:nvPr>
        </p:nvSpPr>
        <p:spPr>
          <a:xfrm>
            <a:off x="0" y="9372445"/>
            <a:ext cx="2919565" cy="493868"/>
          </a:xfrm>
          <a:prstGeom prst="rect">
            <a:avLst/>
          </a:prstGeom>
        </p:spPr>
        <p:txBody>
          <a:bodyPr vert="horz" lIns="90763" tIns="45382" rIns="90763" bIns="45382" rtlCol="0" anchor="b"/>
          <a:lstStyle>
            <a:lvl1pPr algn="l">
              <a:defRPr sz="1200"/>
            </a:lvl1pPr>
          </a:lstStyle>
          <a:p>
            <a:endParaRPr lang="lv-LV"/>
          </a:p>
        </p:txBody>
      </p:sp>
      <p:sp>
        <p:nvSpPr>
          <p:cNvPr id="5" name="Slide Number Placeholder 4"/>
          <p:cNvSpPr>
            <a:spLocks noGrp="1"/>
          </p:cNvSpPr>
          <p:nvPr>
            <p:ph type="sldNum" sz="quarter" idx="3"/>
          </p:nvPr>
        </p:nvSpPr>
        <p:spPr>
          <a:xfrm>
            <a:off x="3814626" y="9372445"/>
            <a:ext cx="2919565" cy="493868"/>
          </a:xfrm>
          <a:prstGeom prst="rect">
            <a:avLst/>
          </a:prstGeom>
        </p:spPr>
        <p:txBody>
          <a:bodyPr vert="horz" lIns="90763" tIns="45382" rIns="90763" bIns="45382" rtlCol="0" anchor="b"/>
          <a:lstStyle>
            <a:lvl1pPr algn="r">
              <a:defRPr sz="1200"/>
            </a:lvl1pPr>
          </a:lstStyle>
          <a:p>
            <a:fld id="{CA2CAC86-EDB0-4773-9391-E814DDE39B58}" type="slidenum">
              <a:rPr lang="lv-LV" smtClean="0"/>
              <a:t>‹#›</a:t>
            </a:fld>
            <a:endParaRPr lang="lv-LV"/>
          </a:p>
        </p:txBody>
      </p:sp>
    </p:spTree>
    <p:extLst>
      <p:ext uri="{BB962C8B-B14F-4D97-AF65-F5344CB8AC3E}">
        <p14:creationId xmlns:p14="http://schemas.microsoft.com/office/powerpoint/2010/main" val="3812551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lang="lv-LV"/>
          </a:p>
        </p:txBody>
      </p:sp>
      <p:sp>
        <p:nvSpPr>
          <p:cNvPr id="3" name="Date Placeholder 2"/>
          <p:cNvSpPr>
            <a:spLocks noGrp="1"/>
          </p:cNvSpPr>
          <p:nvPr>
            <p:ph type="dt" idx="1"/>
          </p:nvPr>
        </p:nvSpPr>
        <p:spPr>
          <a:xfrm>
            <a:off x="3815375" y="0"/>
            <a:ext cx="2918830" cy="495029"/>
          </a:xfrm>
          <a:prstGeom prst="rect">
            <a:avLst/>
          </a:prstGeom>
        </p:spPr>
        <p:txBody>
          <a:bodyPr vert="horz" lIns="90763" tIns="45382" rIns="90763" bIns="45382" rtlCol="0"/>
          <a:lstStyle>
            <a:lvl1pPr algn="r">
              <a:defRPr sz="1200"/>
            </a:lvl1pPr>
          </a:lstStyle>
          <a:p>
            <a:fld id="{3EAABB00-E8D6-4390-A090-088820D00A17}" type="datetimeFigureOut">
              <a:rPr lang="lv-LV" smtClean="0"/>
              <a:t>13.11.2018</a:t>
            </a:fld>
            <a:endParaRPr lang="lv-LV"/>
          </a:p>
        </p:txBody>
      </p:sp>
      <p:sp>
        <p:nvSpPr>
          <p:cNvPr id="4" name="Slide Image Placeholder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0763" tIns="45382" rIns="90763" bIns="45382" rtlCol="0" anchor="ctr"/>
          <a:lstStyle/>
          <a:p>
            <a:endParaRPr lang="lv-LV"/>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0763" tIns="45382" rIns="90763" bIns="453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1" y="9371286"/>
            <a:ext cx="2918830" cy="495028"/>
          </a:xfrm>
          <a:prstGeom prst="rect">
            <a:avLst/>
          </a:prstGeom>
        </p:spPr>
        <p:txBody>
          <a:bodyPr vert="horz" lIns="90763" tIns="45382" rIns="90763" bIns="45382" rtlCol="0" anchor="b"/>
          <a:lstStyle>
            <a:lvl1pPr algn="l">
              <a:defRPr sz="1200"/>
            </a:lvl1pPr>
          </a:lstStyle>
          <a:p>
            <a:endParaRPr lang="lv-LV"/>
          </a:p>
        </p:txBody>
      </p:sp>
      <p:sp>
        <p:nvSpPr>
          <p:cNvPr id="7" name="Slide Number Placeholder 6"/>
          <p:cNvSpPr>
            <a:spLocks noGrp="1"/>
          </p:cNvSpPr>
          <p:nvPr>
            <p:ph type="sldNum" sz="quarter" idx="5"/>
          </p:nvPr>
        </p:nvSpPr>
        <p:spPr>
          <a:xfrm>
            <a:off x="3815375" y="9371286"/>
            <a:ext cx="2918830" cy="495028"/>
          </a:xfrm>
          <a:prstGeom prst="rect">
            <a:avLst/>
          </a:prstGeom>
        </p:spPr>
        <p:txBody>
          <a:bodyPr vert="horz" lIns="90763" tIns="45382" rIns="90763" bIns="45382" rtlCol="0" anchor="b"/>
          <a:lstStyle>
            <a:lvl1pPr algn="r">
              <a:defRPr sz="1200"/>
            </a:lvl1pPr>
          </a:lstStyle>
          <a:p>
            <a:fld id="{9F88DAC3-0362-44E1-8451-91AAF674F966}" type="slidenum">
              <a:rPr lang="lv-LV" smtClean="0"/>
              <a:t>‹#›</a:t>
            </a:fld>
            <a:endParaRPr lang="lv-LV"/>
          </a:p>
        </p:txBody>
      </p:sp>
    </p:spTree>
    <p:extLst>
      <p:ext uri="{BB962C8B-B14F-4D97-AF65-F5344CB8AC3E}">
        <p14:creationId xmlns:p14="http://schemas.microsoft.com/office/powerpoint/2010/main" val="47770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9F88DAC3-0362-44E1-8451-91AAF674F966}" type="slidenum">
              <a:rPr lang="lv-LV" smtClean="0"/>
              <a:t>3</a:t>
            </a:fld>
            <a:endParaRPr lang="lv-LV"/>
          </a:p>
        </p:txBody>
      </p:sp>
    </p:spTree>
    <p:extLst>
      <p:ext uri="{BB962C8B-B14F-4D97-AF65-F5344CB8AC3E}">
        <p14:creationId xmlns:p14="http://schemas.microsoft.com/office/powerpoint/2010/main" val="2837925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9F88DAC3-0362-44E1-8451-91AAF674F966}" type="slidenum">
              <a:rPr lang="lv-LV" smtClean="0"/>
              <a:t>6</a:t>
            </a:fld>
            <a:endParaRPr lang="lv-LV"/>
          </a:p>
        </p:txBody>
      </p:sp>
    </p:spTree>
    <p:extLst>
      <p:ext uri="{BB962C8B-B14F-4D97-AF65-F5344CB8AC3E}">
        <p14:creationId xmlns:p14="http://schemas.microsoft.com/office/powerpoint/2010/main" val="1388353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9ED451-D9A6-48FC-B3FC-83574538273F}" type="datetimeFigureOut">
              <a:rPr lang="lv-LV" smtClean="0"/>
              <a:t>13.11.2018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3037585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9ED451-D9A6-48FC-B3FC-83574538273F}" type="datetimeFigureOut">
              <a:rPr lang="lv-LV" smtClean="0"/>
              <a:t>13.11.2018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640266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9ED451-D9A6-48FC-B3FC-83574538273F}" type="datetimeFigureOut">
              <a:rPr lang="lv-LV" smtClean="0"/>
              <a:t>13.11.2018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17532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7"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260326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882174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7"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42496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149152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9290878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380898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295775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40049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9ED451-D9A6-48FC-B3FC-83574538273F}" type="datetimeFigureOut">
              <a:rPr lang="lv-LV" smtClean="0"/>
              <a:t>13.11.2018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1945990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4054080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1971208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5783618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6176335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5554552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1396434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1984595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3736348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687794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2633203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9ED451-D9A6-48FC-B3FC-83574538273F}" type="datetimeFigureOut">
              <a:rPr lang="lv-LV" smtClean="0"/>
              <a:t>13.11.2018</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9425442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8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22353571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29447378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4918700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7"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8216756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4632307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9382788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3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401132260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4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1858361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5964636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5"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anose="020B0604030504040204" pitchFamily="34" charset="0"/>
              </a:defRPr>
            </a:lvl1pPr>
          </a:lstStyle>
          <a:p>
            <a:pPr>
              <a:defRPr/>
            </a:pPr>
            <a:fld id="{E6C04082-70D1-4D29-8323-48C92517F1EA}" type="slidenum">
              <a:rPr lang="en-US" altLang="lv-LV"/>
              <a:pPr>
                <a:defRPr/>
              </a:pPr>
              <a:t>‹#›</a:t>
            </a:fld>
            <a:endParaRPr lang="en-US" altLang="lv-LV"/>
          </a:p>
        </p:txBody>
      </p:sp>
    </p:spTree>
    <p:extLst>
      <p:ext uri="{BB962C8B-B14F-4D97-AF65-F5344CB8AC3E}">
        <p14:creationId xmlns:p14="http://schemas.microsoft.com/office/powerpoint/2010/main" val="3151636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9ED451-D9A6-48FC-B3FC-83574538273F}" type="datetimeFigureOut">
              <a:rPr lang="lv-LV" smtClean="0"/>
              <a:t>13.11.2018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14474202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4"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5"/>
            <a:ext cx="6096000" cy="1066799"/>
          </a:xfrm>
        </p:spPr>
        <p:txBody>
          <a:bodyPr anchor="t">
            <a:normAutofit/>
          </a:bodyPr>
          <a:lstStyle>
            <a:lvl1pPr algn="l">
              <a:defRPr sz="18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1"/>
            <a:ext cx="2895600" cy="4373565"/>
          </a:xfrm>
        </p:spPr>
        <p:txBody>
          <a:bodyPr>
            <a:normAutofit/>
          </a:bodyPr>
          <a:lstStyle>
            <a:lvl1pPr>
              <a:defRPr sz="1500">
                <a:latin typeface="Verdana" panose="020B0604030504040204" pitchFamily="34" charset="0"/>
                <a:ea typeface="Verdana" panose="020B0604030504040204" pitchFamily="34" charset="0"/>
                <a:cs typeface="Verdana" panose="020B0604030504040204" pitchFamily="34" charset="0"/>
              </a:defRPr>
            </a:lvl1pPr>
            <a:lvl2pPr>
              <a:defRPr sz="1500">
                <a:latin typeface="Verdana" panose="020B0604030504040204" pitchFamily="34" charset="0"/>
                <a:ea typeface="Verdana" panose="020B0604030504040204" pitchFamily="34" charset="0"/>
                <a:cs typeface="Verdana" panose="020B0604030504040204" pitchFamily="34" charset="0"/>
              </a:defRPr>
            </a:lvl2pPr>
            <a:lvl3pPr>
              <a:defRPr sz="1500">
                <a:latin typeface="Verdana" panose="020B0604030504040204" pitchFamily="34" charset="0"/>
                <a:ea typeface="Verdana" panose="020B0604030504040204" pitchFamily="34" charset="0"/>
                <a:cs typeface="Verdana" panose="020B0604030504040204" pitchFamily="34" charset="0"/>
              </a:defRPr>
            </a:lvl3pPr>
            <a:lvl4pPr>
              <a:defRPr sz="1500">
                <a:latin typeface="Verdana" panose="020B0604030504040204" pitchFamily="34" charset="0"/>
                <a:ea typeface="Verdana" panose="020B0604030504040204" pitchFamily="34" charset="0"/>
                <a:cs typeface="Verdana" panose="020B0604030504040204" pitchFamily="34" charset="0"/>
              </a:defRPr>
            </a:lvl4pPr>
            <a:lvl5pPr>
              <a:defRPr sz="1500">
                <a:latin typeface="Verdana" panose="020B0604030504040204" pitchFamily="34" charset="0"/>
                <a:ea typeface="Verdana" panose="020B0604030504040204" pitchFamily="34" charset="0"/>
                <a:cs typeface="Verdana" panose="020B0604030504040204" pitchFamily="34" charset="0"/>
              </a:defRPr>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4"/>
            <a:ext cx="2971800" cy="4373573"/>
          </a:xfrm>
        </p:spPr>
        <p:txBody>
          <a:bodyPr>
            <a:normAutofit/>
          </a:bodyPr>
          <a:lstStyle>
            <a:lvl1pPr>
              <a:defRPr sz="1500">
                <a:latin typeface="Verdana" panose="020B0604030504040204" pitchFamily="34" charset="0"/>
                <a:ea typeface="Verdana" panose="020B0604030504040204" pitchFamily="34" charset="0"/>
                <a:cs typeface="Verdana" panose="020B0604030504040204" pitchFamily="34" charset="0"/>
              </a:defRPr>
            </a:lvl1pPr>
            <a:lvl2pPr>
              <a:defRPr sz="1500">
                <a:latin typeface="Verdana" panose="020B0604030504040204" pitchFamily="34" charset="0"/>
                <a:ea typeface="Verdana" panose="020B0604030504040204" pitchFamily="34" charset="0"/>
                <a:cs typeface="Verdana" panose="020B0604030504040204" pitchFamily="34" charset="0"/>
              </a:defRPr>
            </a:lvl2pPr>
            <a:lvl3pPr>
              <a:defRPr sz="1500">
                <a:latin typeface="Verdana" panose="020B0604030504040204" pitchFamily="34" charset="0"/>
                <a:ea typeface="Verdana" panose="020B0604030504040204" pitchFamily="34" charset="0"/>
                <a:cs typeface="Verdana" panose="020B0604030504040204" pitchFamily="34" charset="0"/>
              </a:defRPr>
            </a:lvl3pPr>
            <a:lvl4pPr>
              <a:defRPr sz="1500">
                <a:latin typeface="Verdana" panose="020B0604030504040204" pitchFamily="34" charset="0"/>
                <a:ea typeface="Verdana" panose="020B0604030504040204" pitchFamily="34" charset="0"/>
                <a:cs typeface="Verdana" panose="020B0604030504040204" pitchFamily="34" charset="0"/>
              </a:defRPr>
            </a:lvl4pPr>
            <a:lvl5pPr>
              <a:defRPr sz="1500">
                <a:latin typeface="Verdana" panose="020B0604030504040204" pitchFamily="34" charset="0"/>
                <a:ea typeface="Verdana" panose="020B0604030504040204" pitchFamily="34" charset="0"/>
                <a:cs typeface="Verdana" panose="020B0604030504040204" pitchFamily="34" charset="0"/>
              </a:defRPr>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7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7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750">
                <a:latin typeface="Verdana" panose="020B0604030504040204" pitchFamily="34" charset="0"/>
              </a:defRPr>
            </a:lvl1pPr>
          </a:lstStyle>
          <a:p>
            <a:pPr>
              <a:defRPr/>
            </a:pPr>
            <a:fld id="{7E492F54-1549-4F0F-95D2-2CB3C6412687}" type="slidenum">
              <a:rPr lang="en-US" altLang="lv-LV"/>
              <a:pPr>
                <a:defRPr/>
              </a:pPr>
              <a:t>‹#›</a:t>
            </a:fld>
            <a:endParaRPr lang="en-US" altLang="lv-LV"/>
          </a:p>
        </p:txBody>
      </p:sp>
    </p:spTree>
    <p:extLst>
      <p:ext uri="{BB962C8B-B14F-4D97-AF65-F5344CB8AC3E}">
        <p14:creationId xmlns:p14="http://schemas.microsoft.com/office/powerpoint/2010/main" val="2055650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9ED451-D9A6-48FC-B3FC-83574538273F}" type="datetimeFigureOut">
              <a:rPr lang="lv-LV" smtClean="0"/>
              <a:t>13.11.2018</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145719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9ED451-D9A6-48FC-B3FC-83574538273F}" type="datetimeFigureOut">
              <a:rPr lang="lv-LV" smtClean="0"/>
              <a:t>13.11.2018</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318847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9ED451-D9A6-48FC-B3FC-83574538273F}" type="datetimeFigureOut">
              <a:rPr lang="lv-LV" smtClean="0"/>
              <a:t>13.11.2018</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2460498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9ED451-D9A6-48FC-B3FC-83574538273F}" type="datetimeFigureOut">
              <a:rPr lang="lv-LV" smtClean="0"/>
              <a:t>13.11.2018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103001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E9ED451-D9A6-48FC-B3FC-83574538273F}" type="datetimeFigureOut">
              <a:rPr lang="lv-LV" smtClean="0"/>
              <a:t>13.11.2018</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B605FE5-1B80-4E2F-9512-7322B02EF243}" type="slidenum">
              <a:rPr lang="lv-LV" smtClean="0"/>
              <a:t>‹#›</a:t>
            </a:fld>
            <a:endParaRPr lang="lv-LV"/>
          </a:p>
        </p:txBody>
      </p:sp>
    </p:spTree>
    <p:extLst>
      <p:ext uri="{BB962C8B-B14F-4D97-AF65-F5344CB8AC3E}">
        <p14:creationId xmlns:p14="http://schemas.microsoft.com/office/powerpoint/2010/main" val="3320999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9ED451-D9A6-48FC-B3FC-83574538273F}" type="datetimeFigureOut">
              <a:rPr lang="lv-LV" smtClean="0"/>
              <a:t>13.11.2018</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605FE5-1B80-4E2F-9512-7322B02EF243}" type="slidenum">
              <a:rPr lang="lv-LV" smtClean="0"/>
              <a:t>‹#›</a:t>
            </a:fld>
            <a:endParaRPr lang="lv-LV"/>
          </a:p>
        </p:txBody>
      </p:sp>
    </p:spTree>
    <p:extLst>
      <p:ext uri="{BB962C8B-B14F-4D97-AF65-F5344CB8AC3E}">
        <p14:creationId xmlns:p14="http://schemas.microsoft.com/office/powerpoint/2010/main" val="336360824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660"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706" r:id="rId4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4800" y="3422707"/>
            <a:ext cx="8414657" cy="1704463"/>
          </a:xfrm>
        </p:spPr>
        <p:txBody>
          <a:bodyPr>
            <a:normAutofit/>
          </a:bodyPr>
          <a:lstStyle/>
          <a:p>
            <a:r>
              <a:rPr lang="lv-LV" sz="3600" dirty="0">
                <a:solidFill>
                  <a:schemeClr val="accent6"/>
                </a:solidFill>
                <a:latin typeface="Tahoma" panose="020B0604030504040204" pitchFamily="34" charset="0"/>
                <a:ea typeface="Tahoma" panose="020B0604030504040204" pitchFamily="34" charset="0"/>
                <a:cs typeface="Tahoma" panose="020B0604030504040204" pitchFamily="34" charset="0"/>
              </a:rPr>
              <a:t>DI ieviešanas progress</a:t>
            </a:r>
            <a:endParaRPr lang="lv-LV" altLang="lv-LV" sz="3600" dirty="0">
              <a:solidFill>
                <a:schemeClr val="accent6"/>
              </a:solidFill>
              <a:latin typeface="Tahoma" panose="020B0604030504040204" pitchFamily="34" charset="0"/>
              <a:ea typeface="Tahoma" panose="020B0604030504040204" pitchFamily="34" charset="0"/>
              <a:cs typeface="Tahoma" panose="020B0604030504040204" pitchFamily="34" charset="0"/>
            </a:endParaRPr>
          </a:p>
        </p:txBody>
      </p:sp>
      <p:sp>
        <p:nvSpPr>
          <p:cNvPr id="13315" name="Text Placeholder 2"/>
          <p:cNvSpPr>
            <a:spLocks noGrp="1"/>
          </p:cNvSpPr>
          <p:nvPr>
            <p:ph type="body" sz="quarter" idx="10"/>
          </p:nvPr>
        </p:nvSpPr>
        <p:spPr>
          <a:xfrm>
            <a:off x="685800" y="4648926"/>
            <a:ext cx="8178800" cy="1735137"/>
          </a:xfrm>
        </p:spPr>
        <p:txBody>
          <a:bodyPr>
            <a:normAutofit/>
          </a:bodyPr>
          <a:lstStyle/>
          <a:p>
            <a:pPr algn="r">
              <a:lnSpc>
                <a:spcPct val="80000"/>
              </a:lnSpc>
              <a:defRPr/>
            </a:pPr>
            <a:endParaRPr lang="lv-LV" altLang="lv-LV" sz="1800" dirty="0">
              <a:solidFill>
                <a:srgbClr val="005927"/>
              </a:solidFill>
              <a:latin typeface="Tahoma" panose="020B0604030504040204" pitchFamily="34" charset="0"/>
              <a:ea typeface="MS PGothic" panose="020B0600070205080204" pitchFamily="34" charset="-128"/>
            </a:endParaRPr>
          </a:p>
          <a:p>
            <a:pPr algn="r">
              <a:lnSpc>
                <a:spcPct val="80000"/>
              </a:lnSpc>
              <a:defRPr/>
            </a:pPr>
            <a:endParaRPr lang="lv-LV" altLang="lv-LV" sz="1800" dirty="0">
              <a:solidFill>
                <a:srgbClr val="005927"/>
              </a:solidFill>
              <a:latin typeface="Tahoma" panose="020B0604030504040204" pitchFamily="34" charset="0"/>
              <a:ea typeface="MS PGothic" panose="020B0600070205080204" pitchFamily="34" charset="-128"/>
            </a:endParaRPr>
          </a:p>
          <a:p>
            <a:pPr algn="r">
              <a:lnSpc>
                <a:spcPct val="80000"/>
              </a:lnSpc>
              <a:defRPr/>
            </a:pPr>
            <a:endParaRPr lang="lv-LV" altLang="lv-LV" sz="1800" dirty="0">
              <a:solidFill>
                <a:srgbClr val="005927"/>
              </a:solidFill>
              <a:latin typeface="Tahoma" panose="020B0604030504040204" pitchFamily="34" charset="0"/>
              <a:ea typeface="MS PGothic" panose="020B0600070205080204" pitchFamily="34" charset="-128"/>
            </a:endParaRPr>
          </a:p>
          <a:p>
            <a:pPr algn="r">
              <a:lnSpc>
                <a:spcPct val="80000"/>
              </a:lnSpc>
              <a:defRPr/>
            </a:pPr>
            <a:r>
              <a:rPr lang="lv-LV" altLang="lv-LV" sz="1900" b="1" dirty="0">
                <a:latin typeface="Tahoma" panose="020B0604030504040204" pitchFamily="34" charset="0"/>
                <a:ea typeface="MS PGothic" panose="020B0600070205080204" pitchFamily="34" charset="-128"/>
              </a:rPr>
              <a:t>Labklājības ministrija</a:t>
            </a:r>
            <a:r>
              <a:rPr lang="lv-LV" altLang="lv-LV" sz="1800" b="1" dirty="0">
                <a:latin typeface="Tahoma" panose="020B0604030504040204" pitchFamily="34" charset="0"/>
                <a:ea typeface="MS PGothic" panose="020B0600070205080204" pitchFamily="34" charset="-128"/>
              </a:rPr>
              <a:t> </a:t>
            </a:r>
          </a:p>
          <a:p>
            <a:pPr algn="r">
              <a:lnSpc>
                <a:spcPct val="80000"/>
              </a:lnSpc>
              <a:defRPr/>
            </a:pPr>
            <a:r>
              <a:rPr lang="lv-LV" altLang="lv-LV" sz="1800" b="1" dirty="0">
                <a:latin typeface="Tahoma" panose="020B0604030504040204" pitchFamily="34" charset="0"/>
                <a:ea typeface="MS PGothic" panose="020B0600070205080204" pitchFamily="34" charset="-128"/>
              </a:rPr>
              <a:t>14/11/2018</a:t>
            </a:r>
          </a:p>
          <a:p>
            <a:pPr>
              <a:lnSpc>
                <a:spcPct val="80000"/>
              </a:lnSpc>
              <a:defRPr/>
            </a:pPr>
            <a:endParaRPr lang="lv-LV" altLang="lv-LV" sz="1300" dirty="0">
              <a:ea typeface="MS PGothic" panose="020B0600070205080204" pitchFamily="34" charset="-128"/>
            </a:endParaRPr>
          </a:p>
        </p:txBody>
      </p:sp>
    </p:spTree>
    <p:extLst>
      <p:ext uri="{BB962C8B-B14F-4D97-AF65-F5344CB8AC3E}">
        <p14:creationId xmlns:p14="http://schemas.microsoft.com/office/powerpoint/2010/main" val="1899525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65328" y="381002"/>
            <a:ext cx="6721475" cy="1036639"/>
          </a:xfrm>
        </p:spPr>
        <p:txBody>
          <a:bodyPr>
            <a:normAutofit/>
          </a:bodyPr>
          <a:lstStyle/>
          <a:p>
            <a:r>
              <a:rPr lang="lv-LV" altLang="lv-LV" sz="2700" dirty="0">
                <a:ea typeface="MS PGothic" panose="020B0600070205080204" pitchFamily="34" charset="-128"/>
              </a:rPr>
              <a:t>DI ieviešanas progress (1)</a:t>
            </a:r>
            <a:br>
              <a:rPr lang="lv-LV" altLang="lv-LV" sz="2700" dirty="0">
                <a:ea typeface="MS PGothic" panose="020B0600070205080204" pitchFamily="34" charset="-128"/>
              </a:rPr>
            </a:br>
            <a:r>
              <a:rPr lang="lv-LV" altLang="lv-LV" sz="2000" b="0" dirty="0">
                <a:ea typeface="MS PGothic" panose="020B0600070205080204" pitchFamily="34" charset="-128"/>
              </a:rPr>
              <a:t>DI plānu izstrāde un apstiprināšana</a:t>
            </a:r>
            <a:endParaRPr lang="lv-LV" altLang="lv-LV" sz="2200" b="0" dirty="0">
              <a:ea typeface="MS PGothic" panose="020B0600070205080204" pitchFamily="34" charset="-128"/>
            </a:endParaRPr>
          </a:p>
        </p:txBody>
      </p:sp>
      <p:sp>
        <p:nvSpPr>
          <p:cNvPr id="21507"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ea typeface="MS PGothic" panose="020B0600070205080204" pitchFamily="34" charset="-128"/>
              </a:defRPr>
            </a:lvl1pPr>
            <a:lvl2pPr marL="742932" indent="-285744">
              <a:defRPr sz="1700">
                <a:solidFill>
                  <a:schemeClr val="tx1"/>
                </a:solidFill>
                <a:latin typeface="Times New Roman" panose="02020603050405020304" pitchFamily="18" charset="0"/>
                <a:ea typeface="MS PGothic" panose="020B0600070205080204" pitchFamily="34" charset="-128"/>
              </a:defRPr>
            </a:lvl2pPr>
            <a:lvl3pPr marL="1142971" indent="-228594">
              <a:defRPr sz="1700">
                <a:solidFill>
                  <a:schemeClr val="tx1"/>
                </a:solidFill>
                <a:latin typeface="Times New Roman" panose="02020603050405020304" pitchFamily="18" charset="0"/>
                <a:ea typeface="MS PGothic" panose="020B0600070205080204" pitchFamily="34" charset="-128"/>
              </a:defRPr>
            </a:lvl3pPr>
            <a:lvl4pPr marL="1600160" indent="-228594">
              <a:defRPr sz="1700">
                <a:solidFill>
                  <a:schemeClr val="tx1"/>
                </a:solidFill>
                <a:latin typeface="Times New Roman" panose="02020603050405020304" pitchFamily="18" charset="0"/>
                <a:ea typeface="MS PGothic" panose="020B0600070205080204" pitchFamily="34" charset="-128"/>
              </a:defRPr>
            </a:lvl4pPr>
            <a:lvl5pPr marL="2057349" indent="-228594">
              <a:defRPr sz="1700">
                <a:solidFill>
                  <a:schemeClr val="tx1"/>
                </a:solidFill>
                <a:latin typeface="Times New Roman" panose="02020603050405020304" pitchFamily="18" charset="0"/>
                <a:ea typeface="MS PGothic" panose="020B0600070205080204" pitchFamily="34" charset="-128"/>
              </a:defRPr>
            </a:lvl5pPr>
            <a:lvl6pPr marL="2514537" indent="-228594" defTabSz="938190"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726" indent="-228594" defTabSz="938190"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8914" indent="-228594" defTabSz="938190"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103" indent="-228594" defTabSz="938190"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fld id="{4951AFF8-83C9-4ED3-9C58-89272FCF0E13}" type="slidenum">
              <a:rPr lang="en-US" altLang="lv-LV" sz="1000">
                <a:solidFill>
                  <a:srgbClr val="898989"/>
                </a:solidFill>
                <a:latin typeface="Verdana" panose="020B0604030504040204" pitchFamily="34" charset="0"/>
              </a:rPr>
              <a:pPr/>
              <a:t>2</a:t>
            </a:fld>
            <a:endParaRPr lang="en-US" altLang="lv-LV" sz="1000">
              <a:solidFill>
                <a:srgbClr val="898989"/>
              </a:solidFill>
              <a:latin typeface="Verdana" panose="020B0604030504040204" pitchFamily="34" charset="0"/>
            </a:endParaRPr>
          </a:p>
        </p:txBody>
      </p:sp>
      <p:sp>
        <p:nvSpPr>
          <p:cNvPr id="2" name="TextBox 1">
            <a:extLst>
              <a:ext uri="{FF2B5EF4-FFF2-40B4-BE49-F238E27FC236}">
                <a16:creationId xmlns:a16="http://schemas.microsoft.com/office/drawing/2014/main" xmlns="" id="{7A1935E2-8289-4A53-ADB0-8F7A942EBD4A}"/>
              </a:ext>
            </a:extLst>
          </p:cNvPr>
          <p:cNvSpPr txBox="1"/>
          <p:nvPr/>
        </p:nvSpPr>
        <p:spPr>
          <a:xfrm>
            <a:off x="546847" y="1748118"/>
            <a:ext cx="8139956" cy="400110"/>
          </a:xfrm>
          <a:prstGeom prst="rect">
            <a:avLst/>
          </a:prstGeom>
          <a:noFill/>
        </p:spPr>
        <p:txBody>
          <a:bodyPr wrap="square" rtlCol="0">
            <a:spAutoFit/>
          </a:bodyPr>
          <a:lstStyle/>
          <a:p>
            <a:r>
              <a:rPr lang="lv-LV" sz="2000" b="1" dirty="0">
                <a:solidFill>
                  <a:srgbClr val="00B0F0"/>
                </a:solidFill>
              </a:rPr>
              <a:t>VIDZEMES PLĀNOŠANAS REĢIONS </a:t>
            </a:r>
            <a:r>
              <a:rPr lang="lv-LV" sz="2000" dirty="0"/>
              <a:t>– DI plāns </a:t>
            </a:r>
            <a:r>
              <a:rPr lang="lv-LV" sz="2000" b="1" dirty="0"/>
              <a:t>apstiprināts SPAP 22.06.2018.</a:t>
            </a:r>
          </a:p>
        </p:txBody>
      </p:sp>
      <p:sp>
        <p:nvSpPr>
          <p:cNvPr id="7" name="TextBox 6">
            <a:extLst>
              <a:ext uri="{FF2B5EF4-FFF2-40B4-BE49-F238E27FC236}">
                <a16:creationId xmlns:a16="http://schemas.microsoft.com/office/drawing/2014/main" xmlns="" id="{0E39BCE7-BB42-48C8-919F-7D472BFD77CB}"/>
              </a:ext>
            </a:extLst>
          </p:cNvPr>
          <p:cNvSpPr txBox="1"/>
          <p:nvPr/>
        </p:nvSpPr>
        <p:spPr>
          <a:xfrm>
            <a:off x="546846" y="2383395"/>
            <a:ext cx="8139956" cy="400110"/>
          </a:xfrm>
          <a:prstGeom prst="rect">
            <a:avLst/>
          </a:prstGeom>
          <a:noFill/>
        </p:spPr>
        <p:txBody>
          <a:bodyPr wrap="square" rtlCol="0">
            <a:spAutoFit/>
          </a:bodyPr>
          <a:lstStyle/>
          <a:p>
            <a:r>
              <a:rPr lang="lv-LV" sz="2000" b="1" dirty="0">
                <a:solidFill>
                  <a:srgbClr val="92D050"/>
                </a:solidFill>
              </a:rPr>
              <a:t>ZEMGALES PLĀNOŠANAS REĢIONS </a:t>
            </a:r>
            <a:r>
              <a:rPr lang="lv-LV" sz="2000" dirty="0"/>
              <a:t>– DI plāns </a:t>
            </a:r>
            <a:r>
              <a:rPr lang="lv-LV" sz="2000" b="1" dirty="0"/>
              <a:t>apstiprināts SPAP 27.06.2018.</a:t>
            </a:r>
          </a:p>
        </p:txBody>
      </p:sp>
      <p:sp>
        <p:nvSpPr>
          <p:cNvPr id="8" name="TextBox 7">
            <a:extLst>
              <a:ext uri="{FF2B5EF4-FFF2-40B4-BE49-F238E27FC236}">
                <a16:creationId xmlns:a16="http://schemas.microsoft.com/office/drawing/2014/main" xmlns="" id="{4E43092A-CCF7-4859-974C-FFB8841D3ADB}"/>
              </a:ext>
            </a:extLst>
          </p:cNvPr>
          <p:cNvSpPr txBox="1"/>
          <p:nvPr/>
        </p:nvSpPr>
        <p:spPr>
          <a:xfrm>
            <a:off x="546846" y="3059668"/>
            <a:ext cx="7987553" cy="400110"/>
          </a:xfrm>
          <a:prstGeom prst="rect">
            <a:avLst/>
          </a:prstGeom>
          <a:noFill/>
        </p:spPr>
        <p:txBody>
          <a:bodyPr wrap="square" rtlCol="0">
            <a:spAutoFit/>
          </a:bodyPr>
          <a:lstStyle/>
          <a:p>
            <a:r>
              <a:rPr lang="lv-LV" sz="2000" b="1" dirty="0">
                <a:solidFill>
                  <a:srgbClr val="FFC000"/>
                </a:solidFill>
              </a:rPr>
              <a:t>LATGALES PLĀNOŠANAS REĢIONS </a:t>
            </a:r>
            <a:r>
              <a:rPr lang="lv-LV" sz="2000" dirty="0"/>
              <a:t>– DI plāns </a:t>
            </a:r>
            <a:r>
              <a:rPr lang="lv-LV" sz="2000" b="1" dirty="0"/>
              <a:t>apstiprināts SPAP 25.07.2018.</a:t>
            </a:r>
          </a:p>
        </p:txBody>
      </p:sp>
      <p:sp>
        <p:nvSpPr>
          <p:cNvPr id="9" name="TextBox 8">
            <a:extLst>
              <a:ext uri="{FF2B5EF4-FFF2-40B4-BE49-F238E27FC236}">
                <a16:creationId xmlns:a16="http://schemas.microsoft.com/office/drawing/2014/main" xmlns="" id="{0843EF13-2483-4144-8B37-0903F110FB8D}"/>
              </a:ext>
            </a:extLst>
          </p:cNvPr>
          <p:cNvSpPr txBox="1"/>
          <p:nvPr/>
        </p:nvSpPr>
        <p:spPr>
          <a:xfrm>
            <a:off x="578223" y="3735942"/>
            <a:ext cx="8108579" cy="400110"/>
          </a:xfrm>
          <a:prstGeom prst="rect">
            <a:avLst/>
          </a:prstGeom>
          <a:noFill/>
        </p:spPr>
        <p:txBody>
          <a:bodyPr wrap="square" rtlCol="0">
            <a:spAutoFit/>
          </a:bodyPr>
          <a:lstStyle/>
          <a:p>
            <a:r>
              <a:rPr lang="lv-LV" sz="2000" b="1" dirty="0">
                <a:solidFill>
                  <a:srgbClr val="7030A0"/>
                </a:solidFill>
              </a:rPr>
              <a:t>KURZEMES PLĀNOŠANAS REĢIONS </a:t>
            </a:r>
            <a:r>
              <a:rPr lang="lv-LV" sz="2000" dirty="0"/>
              <a:t>– DI plāns </a:t>
            </a:r>
            <a:r>
              <a:rPr lang="lv-LV" sz="2000" b="1" dirty="0"/>
              <a:t>apstiprināts SPAP 05.10.2018</a:t>
            </a:r>
            <a:endParaRPr lang="lv-LV" sz="1400" dirty="0"/>
          </a:p>
        </p:txBody>
      </p:sp>
      <p:sp>
        <p:nvSpPr>
          <p:cNvPr id="10" name="TextBox 9">
            <a:extLst>
              <a:ext uri="{FF2B5EF4-FFF2-40B4-BE49-F238E27FC236}">
                <a16:creationId xmlns:a16="http://schemas.microsoft.com/office/drawing/2014/main" xmlns="" id="{42C38237-C668-4D5E-96A1-504A761A4C4A}"/>
              </a:ext>
            </a:extLst>
          </p:cNvPr>
          <p:cNvSpPr txBox="1"/>
          <p:nvPr/>
        </p:nvSpPr>
        <p:spPr>
          <a:xfrm>
            <a:off x="578223" y="4476018"/>
            <a:ext cx="8108579" cy="400110"/>
          </a:xfrm>
          <a:prstGeom prst="rect">
            <a:avLst/>
          </a:prstGeom>
          <a:noFill/>
        </p:spPr>
        <p:txBody>
          <a:bodyPr wrap="square" rtlCol="0">
            <a:spAutoFit/>
          </a:bodyPr>
          <a:lstStyle/>
          <a:p>
            <a:r>
              <a:rPr lang="lv-LV" sz="2000" b="1" dirty="0">
                <a:solidFill>
                  <a:srgbClr val="C00000"/>
                </a:solidFill>
              </a:rPr>
              <a:t>RĪGAS PLĀNOŠANAS REĢIONS </a:t>
            </a:r>
            <a:r>
              <a:rPr lang="lv-LV" sz="2000" dirty="0"/>
              <a:t>– DI plāns </a:t>
            </a:r>
            <a:r>
              <a:rPr lang="lv-LV" sz="2000" b="1" dirty="0"/>
              <a:t>apstiprināts SPAP 25.10.2018.</a:t>
            </a:r>
            <a:endParaRPr lang="lv-LV" sz="1400" dirty="0"/>
          </a:p>
        </p:txBody>
      </p:sp>
    </p:spTree>
    <p:extLst>
      <p:ext uri="{BB962C8B-B14F-4D97-AF65-F5344CB8AC3E}">
        <p14:creationId xmlns:p14="http://schemas.microsoft.com/office/powerpoint/2010/main" val="235051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7766" y="469693"/>
            <a:ext cx="7109010" cy="687988"/>
          </a:xfrm>
        </p:spPr>
        <p:txBody>
          <a:bodyPr>
            <a:normAutofit fontScale="90000"/>
          </a:bodyPr>
          <a:lstStyle/>
          <a:p>
            <a:r>
              <a:rPr lang="lv-LV" altLang="lv-LV" sz="2800" dirty="0"/>
              <a:t>DI ieviešanas progress (2)</a:t>
            </a:r>
            <a:r>
              <a:rPr lang="lv-LV" altLang="lv-LV" sz="2800" dirty="0">
                <a:solidFill>
                  <a:schemeClr val="accent6"/>
                </a:solidFill>
              </a:rPr>
              <a:t/>
            </a:r>
            <a:br>
              <a:rPr lang="lv-LV" altLang="lv-LV" sz="2800" dirty="0">
                <a:solidFill>
                  <a:schemeClr val="accent6"/>
                </a:solidFill>
              </a:rPr>
            </a:br>
            <a:r>
              <a:rPr lang="lv-LV" altLang="lv-LV" sz="2000" b="0" dirty="0"/>
              <a:t>ESF uzraudzības rādītāju izpilde</a:t>
            </a:r>
            <a:r>
              <a:rPr lang="lv-LV" altLang="lv-LV" sz="2800" dirty="0">
                <a:solidFill>
                  <a:schemeClr val="accent6"/>
                </a:solidFill>
              </a:rPr>
              <a:t/>
            </a:r>
            <a:br>
              <a:rPr lang="lv-LV" altLang="lv-LV" sz="2800" dirty="0">
                <a:solidFill>
                  <a:schemeClr val="accent6"/>
                </a:solidFill>
              </a:rPr>
            </a:br>
            <a:r>
              <a:rPr lang="lv-LV" altLang="lv-LV" sz="2400" dirty="0">
                <a:solidFill>
                  <a:schemeClr val="accent6"/>
                </a:solidFill>
                <a:latin typeface="Tahoma" panose="020B0604030504040204" pitchFamily="34" charset="0"/>
                <a:ea typeface="Tahoma" panose="020B0604030504040204" pitchFamily="34" charset="0"/>
                <a:cs typeface="Tahoma" panose="020B0604030504040204" pitchFamily="34" charset="0"/>
              </a:rPr>
              <a:t/>
            </a:r>
            <a:br>
              <a:rPr lang="lv-LV" altLang="lv-LV" sz="2400" dirty="0">
                <a:solidFill>
                  <a:schemeClr val="accent6"/>
                </a:solidFill>
                <a:latin typeface="Tahoma" panose="020B0604030504040204" pitchFamily="34" charset="0"/>
                <a:ea typeface="Tahoma" panose="020B0604030504040204" pitchFamily="34" charset="0"/>
                <a:cs typeface="Tahoma" panose="020B0604030504040204" pitchFamily="34" charset="0"/>
              </a:rPr>
            </a:br>
            <a:r>
              <a:rPr lang="lv-LV" altLang="lv-LV" i="1" kern="0" dirty="0">
                <a:solidFill>
                  <a:srgbClr val="000000"/>
                </a:solidFill>
                <a:latin typeface="Times New Roman" panose="02020603050405020304" pitchFamily="18" charset="0"/>
                <a:ea typeface="+mn-ea"/>
                <a:cs typeface="Times New Roman" panose="02020603050405020304" pitchFamily="18" charset="0"/>
              </a:rPr>
              <a:t/>
            </a:r>
            <a:br>
              <a:rPr lang="lv-LV" altLang="lv-LV" i="1" kern="0" dirty="0">
                <a:solidFill>
                  <a:srgbClr val="000000"/>
                </a:solidFill>
                <a:latin typeface="Times New Roman" panose="02020603050405020304" pitchFamily="18" charset="0"/>
                <a:ea typeface="+mn-ea"/>
                <a:cs typeface="Times New Roman" panose="02020603050405020304" pitchFamily="18" charset="0"/>
              </a:rPr>
            </a:br>
            <a:r>
              <a:rPr lang="lv-LV" b="0" dirty="0"/>
              <a:t>	</a:t>
            </a:r>
          </a:p>
        </p:txBody>
      </p:sp>
      <p:graphicFrame>
        <p:nvGraphicFramePr>
          <p:cNvPr id="6" name="Table 5"/>
          <p:cNvGraphicFramePr>
            <a:graphicFrameLocks noGrp="1"/>
          </p:cNvGraphicFramePr>
          <p:nvPr>
            <p:extLst>
              <p:ext uri="{D42A27DB-BD31-4B8C-83A1-F6EECF244321}">
                <p14:modId xmlns:p14="http://schemas.microsoft.com/office/powerpoint/2010/main" val="3965404697"/>
              </p:ext>
            </p:extLst>
          </p:nvPr>
        </p:nvGraphicFramePr>
        <p:xfrm>
          <a:off x="289420" y="1382466"/>
          <a:ext cx="8565160" cy="5076599"/>
        </p:xfrm>
        <a:graphic>
          <a:graphicData uri="http://schemas.openxmlformats.org/drawingml/2006/table">
            <a:tbl>
              <a:tblPr firstRow="1" bandRow="1">
                <a:tableStyleId>{93296810-A885-4BE3-A3E7-6D5BEEA58F35}</a:tableStyleId>
              </a:tblPr>
              <a:tblGrid>
                <a:gridCol w="1029420">
                  <a:extLst>
                    <a:ext uri="{9D8B030D-6E8A-4147-A177-3AD203B41FA5}">
                      <a16:colId xmlns:a16="http://schemas.microsoft.com/office/drawing/2014/main" xmlns="" val="1499818935"/>
                    </a:ext>
                  </a:extLst>
                </a:gridCol>
                <a:gridCol w="895442">
                  <a:extLst>
                    <a:ext uri="{9D8B030D-6E8A-4147-A177-3AD203B41FA5}">
                      <a16:colId xmlns:a16="http://schemas.microsoft.com/office/drawing/2014/main" xmlns="" val="2467166991"/>
                    </a:ext>
                  </a:extLst>
                </a:gridCol>
                <a:gridCol w="1416424">
                  <a:extLst>
                    <a:ext uri="{9D8B030D-6E8A-4147-A177-3AD203B41FA5}">
                      <a16:colId xmlns:a16="http://schemas.microsoft.com/office/drawing/2014/main" xmlns="" val="3807375816"/>
                    </a:ext>
                  </a:extLst>
                </a:gridCol>
                <a:gridCol w="914400">
                  <a:extLst>
                    <a:ext uri="{9D8B030D-6E8A-4147-A177-3AD203B41FA5}">
                      <a16:colId xmlns:a16="http://schemas.microsoft.com/office/drawing/2014/main" xmlns="" val="1119005868"/>
                    </a:ext>
                  </a:extLst>
                </a:gridCol>
                <a:gridCol w="4309474">
                  <a:extLst>
                    <a:ext uri="{9D8B030D-6E8A-4147-A177-3AD203B41FA5}">
                      <a16:colId xmlns:a16="http://schemas.microsoft.com/office/drawing/2014/main" xmlns="" val="1635885341"/>
                    </a:ext>
                  </a:extLst>
                </a:gridCol>
              </a:tblGrid>
              <a:tr h="502251">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Rādītāja veids</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Termiņš</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Vērtība</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Snieguma ietvars</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Rādītāja definīcija un izpilde uz 01.10.2018.</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302507815"/>
                  </a:ext>
                </a:extLst>
              </a:tr>
              <a:tr h="499825">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1" i="0" dirty="0">
                          <a:latin typeface="Verdana" panose="020B0604030504040204" pitchFamily="34" charset="0"/>
                          <a:ea typeface="Verdana" panose="020B0604030504040204" pitchFamily="34" charset="0"/>
                          <a:cs typeface="Verdana" panose="020B0604030504040204" pitchFamily="34" charset="0"/>
                        </a:rPr>
                        <a:t>Iznākuma</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0" i="0" dirty="0">
                          <a:latin typeface="Verdana" panose="020B0604030504040204" pitchFamily="34" charset="0"/>
                          <a:ea typeface="Verdana" panose="020B0604030504040204" pitchFamily="34" charset="0"/>
                          <a:cs typeface="Verdana" panose="020B0604030504040204" pitchFamily="34" charset="0"/>
                        </a:rPr>
                        <a:t>31.12.</a:t>
                      </a:r>
                    </a:p>
                    <a:p>
                      <a:pPr algn="ctr"/>
                      <a:r>
                        <a:rPr lang="lv-LV" sz="1150" b="1" i="0" dirty="0">
                          <a:latin typeface="Verdana" panose="020B0604030504040204" pitchFamily="34" charset="0"/>
                          <a:ea typeface="Verdana" panose="020B0604030504040204" pitchFamily="34" charset="0"/>
                          <a:cs typeface="Verdana" panose="020B0604030504040204" pitchFamily="34" charset="0"/>
                        </a:rPr>
                        <a:t>2018.</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210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0" i="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Personas ar GRT</a:t>
                      </a:r>
                      <a:r>
                        <a:rPr lang="lv-LV" sz="1150" b="0" i="0" kern="1200" dirty="0">
                          <a:latin typeface="Verdana" panose="020B0604030504040204" pitchFamily="34" charset="0"/>
                          <a:ea typeface="Verdana" panose="020B0604030504040204" pitchFamily="34" charset="0"/>
                          <a:cs typeface="Verdana" panose="020B0604030504040204" pitchFamily="34" charset="0"/>
                        </a:rPr>
                        <a:t>, kuras saņem projekta pakalpojumus dzīvesvietā – </a:t>
                      </a:r>
                      <a:r>
                        <a:rPr lang="lv-LV" sz="1150" b="1" i="0" kern="1200" dirty="0">
                          <a:latin typeface="Verdana" panose="020B0604030504040204" pitchFamily="34" charset="0"/>
                          <a:ea typeface="Verdana" panose="020B0604030504040204" pitchFamily="34" charset="0"/>
                          <a:cs typeface="Verdana" panose="020B0604030504040204" pitchFamily="34" charset="0"/>
                        </a:rPr>
                        <a:t>112 </a:t>
                      </a:r>
                      <a:r>
                        <a:rPr lang="lv-LV" sz="1150" b="0" i="0" kern="1200" dirty="0">
                          <a:latin typeface="Verdana" panose="020B0604030504040204" pitchFamily="34" charset="0"/>
                          <a:ea typeface="Verdana" panose="020B0604030504040204" pitchFamily="34" charset="0"/>
                          <a:cs typeface="Verdana" panose="020B0604030504040204" pitchFamily="34" charset="0"/>
                        </a:rPr>
                        <a:t>(53%)</a:t>
                      </a:r>
                      <a:endParaRPr lang="lv-LV" sz="1150" b="0"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713625920"/>
                  </a:ext>
                </a:extLst>
              </a:tr>
              <a:tr h="394899">
                <a:tc rowSpan="5">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1" i="0" dirty="0">
                          <a:latin typeface="Verdana" panose="020B0604030504040204" pitchFamily="34" charset="0"/>
                          <a:ea typeface="Verdana" panose="020B0604030504040204" pitchFamily="34" charset="0"/>
                          <a:cs typeface="Verdana" panose="020B0604030504040204" pitchFamily="34" charset="0"/>
                        </a:rPr>
                        <a:t>Iznākuma</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0" i="0" dirty="0">
                          <a:latin typeface="Verdana" panose="020B0604030504040204" pitchFamily="34" charset="0"/>
                          <a:ea typeface="Verdana" panose="020B0604030504040204" pitchFamily="34" charset="0"/>
                          <a:cs typeface="Verdana" panose="020B0604030504040204" pitchFamily="34" charset="0"/>
                        </a:rPr>
                        <a:t>31.12.</a:t>
                      </a:r>
                    </a:p>
                    <a:p>
                      <a:pPr algn="ctr"/>
                      <a:r>
                        <a:rPr lang="lv-LV" sz="1150" b="1" i="0" dirty="0">
                          <a:latin typeface="Verdana" panose="020B0604030504040204" pitchFamily="34" charset="0"/>
                          <a:ea typeface="Verdana" panose="020B0604030504040204" pitchFamily="34" charset="0"/>
                          <a:cs typeface="Verdana" panose="020B0604030504040204" pitchFamily="34" charset="0"/>
                        </a:rPr>
                        <a:t>2023.</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2 100</a:t>
                      </a: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Personas ar GRT</a:t>
                      </a:r>
                      <a:r>
                        <a:rPr lang="lv-LV" sz="1150" b="0" i="0" kern="1200" dirty="0">
                          <a:latin typeface="Verdana" panose="020B0604030504040204" pitchFamily="34" charset="0"/>
                          <a:ea typeface="Verdana" panose="020B0604030504040204" pitchFamily="34" charset="0"/>
                          <a:cs typeface="Verdana" panose="020B0604030504040204" pitchFamily="34" charset="0"/>
                        </a:rPr>
                        <a:t>, kurām veikts individuālo vajadzību izvērtējums – </a:t>
                      </a:r>
                      <a:r>
                        <a:rPr lang="lv-LV" sz="1150" b="1" i="0" kern="1200" dirty="0">
                          <a:latin typeface="Verdana" panose="020B0604030504040204" pitchFamily="34" charset="0"/>
                          <a:ea typeface="Verdana" panose="020B0604030504040204" pitchFamily="34" charset="0"/>
                          <a:cs typeface="Verdana" panose="020B0604030504040204" pitchFamily="34" charset="0"/>
                        </a:rPr>
                        <a:t>1 938 </a:t>
                      </a:r>
                      <a:r>
                        <a:rPr lang="lv-LV" sz="1150" b="0" i="0" kern="1200" dirty="0">
                          <a:latin typeface="Verdana" panose="020B0604030504040204" pitchFamily="34" charset="0"/>
                          <a:ea typeface="Verdana" panose="020B0604030504040204" pitchFamily="34" charset="0"/>
                          <a:cs typeface="Verdana" panose="020B0604030504040204" pitchFamily="34" charset="0"/>
                        </a:rPr>
                        <a:t>(92%), t.sk. 580 VSAC</a:t>
                      </a:r>
                      <a:endParaRPr lang="lv-LV" sz="1150" b="0"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2075585608"/>
                  </a:ext>
                </a:extLst>
              </a:tr>
              <a:tr h="572919">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1 198</a:t>
                      </a: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latin typeface="Verdana" panose="020B0604030504040204" pitchFamily="34" charset="0"/>
                          <a:ea typeface="Verdana" panose="020B0604030504040204" pitchFamily="34" charset="0"/>
                          <a:cs typeface="Verdana" panose="020B0604030504040204" pitchFamily="34" charset="0"/>
                        </a:rPr>
                        <a:t>Institūcijās dzīvojoši </a:t>
                      </a:r>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bērni</a:t>
                      </a:r>
                      <a:r>
                        <a:rPr lang="lv-LV" sz="1150" b="0" i="0" kern="1200" dirty="0">
                          <a:latin typeface="Verdana" panose="020B0604030504040204" pitchFamily="34" charset="0"/>
                          <a:ea typeface="Verdana" panose="020B0604030504040204" pitchFamily="34" charset="0"/>
                          <a:cs typeface="Verdana" panose="020B0604030504040204" pitchFamily="34" charset="0"/>
                        </a:rPr>
                        <a:t>, kuriem veikts individuālo vajadzību izvērtējums – </a:t>
                      </a:r>
                      <a:r>
                        <a:rPr lang="lv-LV" sz="1150" b="1" i="0" kern="1200" dirty="0">
                          <a:latin typeface="Verdana" panose="020B0604030504040204" pitchFamily="34" charset="0"/>
                          <a:ea typeface="Verdana" panose="020B0604030504040204" pitchFamily="34" charset="0"/>
                          <a:cs typeface="Verdana" panose="020B0604030504040204" pitchFamily="34" charset="0"/>
                        </a:rPr>
                        <a:t>1 128 </a:t>
                      </a:r>
                      <a:r>
                        <a:rPr lang="lv-LV" sz="1150" b="0" i="0" kern="1200" dirty="0">
                          <a:latin typeface="Verdana" panose="020B0604030504040204" pitchFamily="34" charset="0"/>
                          <a:ea typeface="Verdana" panose="020B0604030504040204" pitchFamily="34" charset="0"/>
                          <a:cs typeface="Verdana" panose="020B0604030504040204" pitchFamily="34" charset="0"/>
                        </a:rPr>
                        <a:t>(94%)</a:t>
                      </a:r>
                      <a:endParaRPr lang="lv-LV" sz="1150" b="0"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xmlns="" val="858822495"/>
                  </a:ext>
                </a:extLst>
              </a:tr>
              <a:tr h="239760">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3</a:t>
                      </a: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latin typeface="Verdana" panose="020B0604030504040204" pitchFamily="34" charset="0"/>
                          <a:ea typeface="Verdana" panose="020B0604030504040204" pitchFamily="34" charset="0"/>
                          <a:cs typeface="Verdana" panose="020B0604030504040204" pitchFamily="34" charset="0"/>
                        </a:rPr>
                        <a:t>Slēgšanai atbalstītas </a:t>
                      </a:r>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VSAC filiāles </a:t>
                      </a:r>
                      <a:r>
                        <a:rPr lang="lv-LV" sz="1150" b="0" i="0" kern="1200" dirty="0">
                          <a:latin typeface="Verdana" panose="020B0604030504040204" pitchFamily="34" charset="0"/>
                          <a:ea typeface="Verdana" panose="020B0604030504040204" pitchFamily="34" charset="0"/>
                          <a:cs typeface="Verdana" panose="020B0604030504040204" pitchFamily="34" charset="0"/>
                        </a:rPr>
                        <a:t>– </a:t>
                      </a:r>
                      <a:r>
                        <a:rPr lang="lv-LV" sz="1150" b="1" i="0" kern="1200" dirty="0">
                          <a:latin typeface="Verdana" panose="020B0604030504040204" pitchFamily="34" charset="0"/>
                          <a:ea typeface="Verdana" panose="020B0604030504040204" pitchFamily="34" charset="0"/>
                          <a:cs typeface="Verdana" panose="020B0604030504040204" pitchFamily="34" charset="0"/>
                        </a:rPr>
                        <a:t>2 (66%)</a:t>
                      </a:r>
                      <a:endParaRPr lang="lv-LV" sz="1150" b="1" i="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xmlns="" val="2931775246"/>
                  </a:ext>
                </a:extLst>
              </a:tr>
              <a:tr h="394899">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2 100</a:t>
                      </a: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Personas ar GRT</a:t>
                      </a:r>
                      <a:r>
                        <a:rPr lang="lv-LV" sz="1150" b="0" i="0" kern="1200" dirty="0">
                          <a:latin typeface="Verdana" panose="020B0604030504040204" pitchFamily="34" charset="0"/>
                          <a:ea typeface="Verdana" panose="020B0604030504040204" pitchFamily="34" charset="0"/>
                          <a:cs typeface="Verdana" panose="020B0604030504040204" pitchFamily="34" charset="0"/>
                        </a:rPr>
                        <a:t>, kuras saņem projekta pakalpojumus dzīvesvietā – </a:t>
                      </a:r>
                      <a:r>
                        <a:rPr lang="lv-LV" sz="1150" b="1" i="0" kern="1200" dirty="0">
                          <a:latin typeface="Verdana" panose="020B0604030504040204" pitchFamily="34" charset="0"/>
                          <a:ea typeface="Verdana" panose="020B0604030504040204" pitchFamily="34" charset="0"/>
                          <a:cs typeface="Verdana" panose="020B0604030504040204" pitchFamily="34" charset="0"/>
                        </a:rPr>
                        <a:t>112</a:t>
                      </a:r>
                      <a:r>
                        <a:rPr lang="lv-LV" sz="1150" b="0" i="0" kern="1200" dirty="0">
                          <a:latin typeface="Verdana" panose="020B0604030504040204" pitchFamily="34" charset="0"/>
                          <a:ea typeface="Verdana" panose="020B0604030504040204" pitchFamily="34" charset="0"/>
                          <a:cs typeface="Verdana" panose="020B0604030504040204" pitchFamily="34" charset="0"/>
                        </a:rPr>
                        <a:t> (5%)</a:t>
                      </a:r>
                      <a:endParaRPr lang="lv-LV" sz="1150" b="1"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xmlns="" val="1890857809"/>
                  </a:ext>
                </a:extLst>
              </a:tr>
              <a:tr h="544601">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solidFill>
                            <a:schemeClr val="tx1"/>
                          </a:solidFill>
                          <a:latin typeface="Verdana" panose="020B0604030504040204" pitchFamily="34" charset="0"/>
                          <a:ea typeface="Verdana" panose="020B0604030504040204" pitchFamily="34" charset="0"/>
                          <a:cs typeface="Verdana" panose="020B0604030504040204" pitchFamily="34" charset="0"/>
                        </a:rPr>
                        <a:t>2 100</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Bērni ar FT</a:t>
                      </a:r>
                      <a:r>
                        <a:rPr lang="lv-LV" sz="1150" b="0" i="0" kern="1200" dirty="0">
                          <a:latin typeface="Verdana" panose="020B0604030504040204" pitchFamily="34" charset="0"/>
                          <a:ea typeface="Verdana" panose="020B0604030504040204" pitchFamily="34" charset="0"/>
                          <a:cs typeface="Verdana" panose="020B0604030504040204" pitchFamily="34" charset="0"/>
                        </a:rPr>
                        <a:t>, kuri saņem projekta pakalpojumus – </a:t>
                      </a:r>
                      <a:r>
                        <a:rPr lang="lv-LV" sz="1150" b="1" i="0" kern="1200" dirty="0">
                          <a:latin typeface="Verdana" panose="020B0604030504040204" pitchFamily="34" charset="0"/>
                          <a:ea typeface="Verdana" panose="020B0604030504040204" pitchFamily="34" charset="0"/>
                          <a:cs typeface="Verdana" panose="020B0604030504040204" pitchFamily="34" charset="0"/>
                        </a:rPr>
                        <a:t>481</a:t>
                      </a:r>
                      <a:r>
                        <a:rPr lang="lv-LV" sz="1150" b="0" i="0" kern="1200" dirty="0">
                          <a:latin typeface="Verdana" panose="020B0604030504040204" pitchFamily="34" charset="0"/>
                          <a:ea typeface="Verdana" panose="020B0604030504040204" pitchFamily="34" charset="0"/>
                          <a:cs typeface="Verdana" panose="020B0604030504040204" pitchFamily="34" charset="0"/>
                        </a:rPr>
                        <a:t> (23%)</a:t>
                      </a:r>
                      <a:endParaRPr lang="lv-LV" sz="1150" b="1"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243767679"/>
                  </a:ext>
                </a:extLst>
              </a:tr>
              <a:tr h="287779">
                <a:tc rowSpan="3">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1" i="0" dirty="0">
                          <a:latin typeface="Verdana" panose="020B0604030504040204" pitchFamily="34" charset="0"/>
                          <a:ea typeface="Verdana" panose="020B0604030504040204" pitchFamily="34" charset="0"/>
                          <a:cs typeface="Verdana" panose="020B0604030504040204" pitchFamily="34" charset="0"/>
                        </a:rPr>
                        <a:t>Rezultāta</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0" i="0" dirty="0">
                          <a:latin typeface="Verdana" panose="020B0604030504040204" pitchFamily="34" charset="0"/>
                          <a:ea typeface="Verdana" panose="020B0604030504040204" pitchFamily="34" charset="0"/>
                          <a:cs typeface="Verdana" panose="020B0604030504040204" pitchFamily="34" charset="0"/>
                        </a:rPr>
                        <a:t>31.12.</a:t>
                      </a:r>
                    </a:p>
                    <a:p>
                      <a:pPr algn="ctr"/>
                      <a:r>
                        <a:rPr lang="lv-LV" sz="1150" b="1" i="0" dirty="0">
                          <a:latin typeface="Verdana" panose="020B0604030504040204" pitchFamily="34" charset="0"/>
                          <a:ea typeface="Verdana" panose="020B0604030504040204" pitchFamily="34" charset="0"/>
                          <a:cs typeface="Verdana" panose="020B0604030504040204" pitchFamily="34" charset="0"/>
                        </a:rPr>
                        <a:t>2023.</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700</a:t>
                      </a: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Personas ar GRT</a:t>
                      </a:r>
                      <a:r>
                        <a:rPr lang="lv-LV" sz="1150" b="0" i="0" kern="1200" dirty="0">
                          <a:latin typeface="Verdana" panose="020B0604030504040204" pitchFamily="34" charset="0"/>
                          <a:ea typeface="Verdana" panose="020B0604030504040204" pitchFamily="34" charset="0"/>
                          <a:cs typeface="Verdana" panose="020B0604030504040204" pitchFamily="34" charset="0"/>
                        </a:rPr>
                        <a:t>, kuras atstāj VSAC – </a:t>
                      </a:r>
                      <a:r>
                        <a:rPr lang="lv-LV" sz="1150" b="1" i="0" kern="1200" dirty="0">
                          <a:latin typeface="Verdana" panose="020B0604030504040204" pitchFamily="34" charset="0"/>
                          <a:ea typeface="Verdana" panose="020B0604030504040204" pitchFamily="34" charset="0"/>
                          <a:cs typeface="Verdana" panose="020B0604030504040204" pitchFamily="34" charset="0"/>
                        </a:rPr>
                        <a:t>110</a:t>
                      </a:r>
                      <a:r>
                        <a:rPr lang="lv-LV" sz="1150" b="0" i="0" kern="1200" dirty="0">
                          <a:latin typeface="Verdana" panose="020B0604030504040204" pitchFamily="34" charset="0"/>
                          <a:ea typeface="Verdana" panose="020B0604030504040204" pitchFamily="34" charset="0"/>
                          <a:cs typeface="Verdana" panose="020B0604030504040204" pitchFamily="34" charset="0"/>
                        </a:rPr>
                        <a:t>*</a:t>
                      </a:r>
                      <a:r>
                        <a:rPr lang="lv-LV" sz="1150" b="1" i="0" kern="1200" dirty="0">
                          <a:latin typeface="Verdana" panose="020B0604030504040204" pitchFamily="34" charset="0"/>
                          <a:ea typeface="Verdana" panose="020B0604030504040204" pitchFamily="34" charset="0"/>
                          <a:cs typeface="Verdana" panose="020B0604030504040204" pitchFamily="34" charset="0"/>
                        </a:rPr>
                        <a:t> </a:t>
                      </a:r>
                      <a:r>
                        <a:rPr lang="lv-LV" sz="1150" b="0" i="0" kern="1200" dirty="0">
                          <a:latin typeface="Verdana" panose="020B0604030504040204" pitchFamily="34" charset="0"/>
                          <a:ea typeface="Verdana" panose="020B0604030504040204" pitchFamily="34" charset="0"/>
                          <a:cs typeface="Verdana" panose="020B0604030504040204" pitchFamily="34" charset="0"/>
                        </a:rPr>
                        <a:t>(16%)</a:t>
                      </a:r>
                      <a:endParaRPr lang="lv-LV" sz="1150" b="0"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514719787"/>
                  </a:ext>
                </a:extLst>
              </a:tr>
              <a:tr h="291758">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1799 </a:t>
                      </a:r>
                      <a:r>
                        <a:rPr lang="lv-LV" sz="1150" b="1" i="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720</a:t>
                      </a:r>
                      <a:endParaRPr lang="lv-LV" sz="1150" b="1" i="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latin typeface="Verdana" panose="020B0604030504040204" pitchFamily="34" charset="0"/>
                          <a:ea typeface="Verdana" panose="020B0604030504040204" pitchFamily="34" charset="0"/>
                          <a:cs typeface="Verdana" panose="020B0604030504040204" pitchFamily="34" charset="0"/>
                        </a:rPr>
                        <a:t>Samazināts </a:t>
                      </a:r>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bērnu</a:t>
                      </a:r>
                      <a:r>
                        <a:rPr lang="lv-LV" sz="1150" b="0" i="0" kern="1200" dirty="0">
                          <a:latin typeface="Verdana" panose="020B0604030504040204" pitchFamily="34" charset="0"/>
                          <a:ea typeface="Verdana" panose="020B0604030504040204" pitchFamily="34" charset="0"/>
                          <a:cs typeface="Verdana" panose="020B0604030504040204" pitchFamily="34" charset="0"/>
                        </a:rPr>
                        <a:t> skaits institūcijās – </a:t>
                      </a:r>
                      <a:r>
                        <a:rPr lang="lv-LV" sz="1150" b="1" i="0" kern="1200" dirty="0">
                          <a:latin typeface="Verdana" panose="020B0604030504040204" pitchFamily="34" charset="0"/>
                          <a:ea typeface="Verdana" panose="020B0604030504040204" pitchFamily="34" charset="0"/>
                          <a:cs typeface="Verdana" panose="020B0604030504040204" pitchFamily="34" charset="0"/>
                        </a:rPr>
                        <a:t>1 216 </a:t>
                      </a:r>
                      <a:r>
                        <a:rPr lang="lv-LV" sz="1150" b="0" i="0" kern="1200" dirty="0">
                          <a:latin typeface="Verdana" panose="020B0604030504040204" pitchFamily="34" charset="0"/>
                          <a:ea typeface="Verdana" panose="020B0604030504040204" pitchFamily="34" charset="0"/>
                          <a:cs typeface="Verdana" panose="020B0604030504040204" pitchFamily="34" charset="0"/>
                        </a:rPr>
                        <a:t>(67%)</a:t>
                      </a:r>
                      <a:endParaRPr lang="lv-LV" sz="1150" b="0" i="0" kern="1200" dirty="0">
                        <a:solidFill>
                          <a:schemeClr val="dk1"/>
                        </a:solidFill>
                        <a:latin typeface="Verdana" panose="020B0604030504040204" pitchFamily="34" charset="0"/>
                        <a:ea typeface="Verdana" panose="020B0604030504040204" pitchFamily="34" charset="0"/>
                        <a:cs typeface="Verdana" panose="020B0604030504040204" pitchFamily="34" charset="0"/>
                      </a:endParaRPr>
                    </a:p>
                  </a:txBody>
                  <a:tcPr anchor="ctr"/>
                </a:tc>
                <a:extLst>
                  <a:ext uri="{0D108BD9-81ED-4DB2-BD59-A6C34878D82A}">
                    <a16:rowId xmlns:a16="http://schemas.microsoft.com/office/drawing/2014/main" xmlns="" val="1714310728"/>
                  </a:ext>
                </a:extLst>
              </a:tr>
              <a:tr h="287779">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vMerge="1">
                  <a:txBody>
                    <a:bodyPr/>
                    <a:lstStyle/>
                    <a:p>
                      <a:endParaRPr lang="lv-LV" sz="1300" dirty="0">
                        <a:latin typeface="Verdana" panose="020B0604030504040204" pitchFamily="34" charset="0"/>
                        <a:ea typeface="Verdana" panose="020B0604030504040204" pitchFamily="34" charset="0"/>
                        <a:cs typeface="Verdana" panose="020B0604030504040204" pitchFamily="34" charset="0"/>
                      </a:endParaRPr>
                    </a:p>
                  </a:txBody>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3</a:t>
                      </a: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latin typeface="Verdana" panose="020B0604030504040204" pitchFamily="34" charset="0"/>
                          <a:ea typeface="Verdana" panose="020B0604030504040204" pitchFamily="34" charset="0"/>
                          <a:cs typeface="Verdana" panose="020B0604030504040204" pitchFamily="34" charset="0"/>
                        </a:rPr>
                        <a:t>Slēgtas </a:t>
                      </a:r>
                      <a:r>
                        <a:rPr lang="lv-LV" sz="1150" b="0" i="0" kern="1200" dirty="0">
                          <a:solidFill>
                            <a:srgbClr val="FF0000"/>
                          </a:solidFill>
                          <a:latin typeface="Verdana" panose="020B0604030504040204" pitchFamily="34" charset="0"/>
                          <a:ea typeface="Verdana" panose="020B0604030504040204" pitchFamily="34" charset="0"/>
                          <a:cs typeface="Verdana" panose="020B0604030504040204" pitchFamily="34" charset="0"/>
                        </a:rPr>
                        <a:t>VSAC filiāles </a:t>
                      </a:r>
                      <a:r>
                        <a:rPr lang="lv-LV" sz="1150" b="0" i="0" kern="1200" dirty="0">
                          <a:latin typeface="Verdana" panose="020B0604030504040204" pitchFamily="34" charset="0"/>
                          <a:ea typeface="Verdana" panose="020B0604030504040204" pitchFamily="34" charset="0"/>
                          <a:cs typeface="Verdana" panose="020B0604030504040204" pitchFamily="34" charset="0"/>
                        </a:rPr>
                        <a:t>– </a:t>
                      </a:r>
                      <a:r>
                        <a:rPr lang="lv-LV" sz="1150" b="1" i="0" kern="1200" dirty="0">
                          <a:latin typeface="Verdana" panose="020B0604030504040204" pitchFamily="34" charset="0"/>
                          <a:ea typeface="Verdana" panose="020B0604030504040204" pitchFamily="34" charset="0"/>
                          <a:cs typeface="Verdana" panose="020B0604030504040204" pitchFamily="34" charset="0"/>
                        </a:rPr>
                        <a:t>1 </a:t>
                      </a:r>
                      <a:r>
                        <a:rPr lang="lv-LV" sz="1150" b="0" i="0" kern="1200" dirty="0">
                          <a:latin typeface="Verdana" panose="020B0604030504040204" pitchFamily="34" charset="0"/>
                          <a:ea typeface="Verdana" panose="020B0604030504040204" pitchFamily="34" charset="0"/>
                          <a:cs typeface="Verdana" panose="020B0604030504040204" pitchFamily="34" charset="0"/>
                        </a:rPr>
                        <a:t>(33%)</a:t>
                      </a:r>
                      <a:endParaRPr lang="lv-LV" sz="1150" b="0" i="0" kern="1200" dirty="0">
                        <a:solidFill>
                          <a:schemeClr val="tx1"/>
                        </a:solidFill>
                        <a:latin typeface="Verdana" panose="020B0604030504040204" pitchFamily="34" charset="0"/>
                        <a:ea typeface="Verdana" panose="020B0604030504040204" pitchFamily="34" charset="0"/>
                        <a:cs typeface="Verdana" panose="020B0604030504040204"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816823699"/>
                  </a:ext>
                </a:extLst>
              </a:tr>
              <a:tr h="939067">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1" i="0" dirty="0">
                          <a:latin typeface="Verdana" panose="020B0604030504040204" pitchFamily="34" charset="0"/>
                          <a:ea typeface="Verdana" panose="020B0604030504040204" pitchFamily="34" charset="0"/>
                          <a:cs typeface="Verdana" panose="020B0604030504040204" pitchFamily="34" charset="0"/>
                        </a:rPr>
                        <a:t>Finanšu </a:t>
                      </a: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0" i="0" dirty="0">
                          <a:latin typeface="Verdana" panose="020B0604030504040204" pitchFamily="34" charset="0"/>
                          <a:ea typeface="Verdana" panose="020B0604030504040204" pitchFamily="34" charset="0"/>
                          <a:cs typeface="Verdana" panose="020B0604030504040204" pitchFamily="34" charset="0"/>
                        </a:rPr>
                        <a:t>31.12.</a:t>
                      </a:r>
                    </a:p>
                    <a:p>
                      <a:pPr algn="ctr"/>
                      <a:r>
                        <a:rPr lang="lv-LV" sz="1150" b="1" i="0" dirty="0">
                          <a:latin typeface="Verdana" panose="020B0604030504040204" pitchFamily="34" charset="0"/>
                          <a:ea typeface="Verdana" panose="020B0604030504040204" pitchFamily="34" charset="0"/>
                          <a:cs typeface="Verdana" panose="020B0604030504040204" pitchFamily="34" charset="0"/>
                        </a:rPr>
                        <a:t>2018.</a:t>
                      </a: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lv-LV" sz="1150" b="1" i="0" dirty="0">
                          <a:latin typeface="Verdana" panose="020B0604030504040204" pitchFamily="34" charset="0"/>
                          <a:ea typeface="Verdana" panose="020B0604030504040204" pitchFamily="34" charset="0"/>
                          <a:cs typeface="Verdana" panose="020B0604030504040204" pitchFamily="34" charset="0"/>
                        </a:rPr>
                        <a:t>4 031 880</a:t>
                      </a: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1150" b="0" i="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a:t>
                      </a:r>
                      <a:endParaRPr lang="lv-LV" sz="1150" b="0" i="0" dirty="0">
                        <a:latin typeface="Verdana" panose="020B0604030504040204" pitchFamily="34" charset="0"/>
                        <a:ea typeface="Verdana" panose="020B0604030504040204" pitchFamily="34" charset="0"/>
                        <a:cs typeface="Verdana" panose="020B0604030504040204" pitchFamily="34" charset="0"/>
                      </a:endParaRPr>
                    </a:p>
                  </a:txBody>
                  <a:tcPr anchor="ctr">
                    <a:lnT w="12700" cap="flat" cmpd="sng" algn="ctr">
                      <a:solidFill>
                        <a:schemeClr val="tx1"/>
                      </a:solidFill>
                      <a:prstDash val="solid"/>
                      <a:round/>
                      <a:headEnd type="none" w="med" len="med"/>
                      <a:tailEnd type="none" w="med" len="med"/>
                    </a:lnT>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r>
                        <a:rPr lang="lv-LV" sz="1150" b="0" i="0" kern="1200" dirty="0">
                          <a:latin typeface="Verdana" panose="020B0604030504040204" pitchFamily="34" charset="0"/>
                          <a:ea typeface="Verdana" panose="020B0604030504040204" pitchFamily="34" charset="0"/>
                          <a:cs typeface="Verdana" panose="020B0604030504040204" pitchFamily="34" charset="0"/>
                        </a:rPr>
                        <a:t>Veikti maksājumi, EUR – </a:t>
                      </a:r>
                      <a:r>
                        <a:rPr lang="lv-LV" sz="1150" b="1" i="0" kern="1200" dirty="0">
                          <a:latin typeface="Verdana" panose="020B0604030504040204" pitchFamily="34" charset="0"/>
                          <a:ea typeface="Verdana" panose="020B0604030504040204" pitchFamily="34" charset="0"/>
                          <a:cs typeface="Verdana" panose="020B0604030504040204" pitchFamily="34" charset="0"/>
                        </a:rPr>
                        <a:t>3</a:t>
                      </a:r>
                      <a:r>
                        <a:rPr lang="lv-LV" sz="1150" b="0" i="0" kern="1200" dirty="0">
                          <a:latin typeface="Verdana" panose="020B0604030504040204" pitchFamily="34" charset="0"/>
                          <a:ea typeface="Verdana" panose="020B0604030504040204" pitchFamily="34" charset="0"/>
                          <a:cs typeface="Verdana" panose="020B0604030504040204" pitchFamily="34" charset="0"/>
                        </a:rPr>
                        <a:t> </a:t>
                      </a:r>
                      <a:r>
                        <a:rPr lang="lv-LV" sz="1150" b="1" i="0" kern="1200" dirty="0">
                          <a:solidFill>
                            <a:schemeClr val="tx1"/>
                          </a:solidFill>
                          <a:latin typeface="Verdana" panose="020B0604030504040204" pitchFamily="34" charset="0"/>
                          <a:ea typeface="Verdana" panose="020B0604030504040204" pitchFamily="34" charset="0"/>
                          <a:cs typeface="Verdana" panose="020B0604030504040204" pitchFamily="34" charset="0"/>
                        </a:rPr>
                        <a:t>276 524 </a:t>
                      </a:r>
                      <a:r>
                        <a:rPr lang="lv-LV" sz="1150" b="0" i="0" kern="1200" dirty="0">
                          <a:solidFill>
                            <a:schemeClr val="tx1"/>
                          </a:solidFill>
                          <a:latin typeface="Verdana" panose="020B0604030504040204" pitchFamily="34" charset="0"/>
                          <a:ea typeface="Verdana" panose="020B0604030504040204" pitchFamily="34" charset="0"/>
                          <a:cs typeface="Verdana" panose="020B0604030504040204" pitchFamily="34" charset="0"/>
                        </a:rPr>
                        <a:t>(81.27%)</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2007638369"/>
                  </a:ext>
                </a:extLst>
              </a:tr>
            </a:tbl>
          </a:graphicData>
        </a:graphic>
      </p:graphicFrame>
      <p:sp>
        <p:nvSpPr>
          <p:cNvPr id="4" name="TextBox 3">
            <a:extLst>
              <a:ext uri="{FF2B5EF4-FFF2-40B4-BE49-F238E27FC236}">
                <a16:creationId xmlns:a16="http://schemas.microsoft.com/office/drawing/2014/main" xmlns="" id="{E06E9438-BC7A-484D-8A41-7C057BAB23AF}"/>
              </a:ext>
            </a:extLst>
          </p:cNvPr>
          <p:cNvSpPr txBox="1"/>
          <p:nvPr/>
        </p:nvSpPr>
        <p:spPr>
          <a:xfrm>
            <a:off x="289420" y="6459065"/>
            <a:ext cx="6293223" cy="276999"/>
          </a:xfrm>
          <a:prstGeom prst="rect">
            <a:avLst/>
          </a:prstGeom>
          <a:noFill/>
        </p:spPr>
        <p:txBody>
          <a:bodyPr wrap="square" rtlCol="0">
            <a:spAutoFit/>
          </a:bodyPr>
          <a:lstStyle/>
          <a:p>
            <a:r>
              <a:rPr lang="lv-LV" sz="1200" dirty="0"/>
              <a:t>* Pēc statistikas datiem par 2016. un 2017.g. kopā</a:t>
            </a:r>
          </a:p>
        </p:txBody>
      </p:sp>
    </p:spTree>
    <p:extLst>
      <p:ext uri="{BB962C8B-B14F-4D97-AF65-F5344CB8AC3E}">
        <p14:creationId xmlns:p14="http://schemas.microsoft.com/office/powerpoint/2010/main" val="33299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ea typeface="MS PGothic" panose="020B0600070205080204" pitchFamily="34" charset="-128"/>
              </a:defRPr>
            </a:lvl1pPr>
            <a:lvl2pPr marL="742950" indent="-285750">
              <a:defRPr sz="1700">
                <a:solidFill>
                  <a:schemeClr val="tx1"/>
                </a:solidFill>
                <a:latin typeface="Times New Roman" panose="02020603050405020304" pitchFamily="18" charset="0"/>
                <a:ea typeface="MS PGothic" panose="020B0600070205080204" pitchFamily="34" charset="-128"/>
              </a:defRPr>
            </a:lvl2pPr>
            <a:lvl3pPr marL="1143000" indent="-228600">
              <a:defRPr sz="1700">
                <a:solidFill>
                  <a:schemeClr val="tx1"/>
                </a:solidFill>
                <a:latin typeface="Times New Roman" panose="02020603050405020304" pitchFamily="18" charset="0"/>
                <a:ea typeface="MS PGothic" panose="020B0600070205080204" pitchFamily="34" charset="-128"/>
              </a:defRPr>
            </a:lvl3pPr>
            <a:lvl4pPr marL="1600200" indent="-228600">
              <a:defRPr sz="1700">
                <a:solidFill>
                  <a:schemeClr val="tx1"/>
                </a:solidFill>
                <a:latin typeface="Times New Roman" panose="02020603050405020304" pitchFamily="18" charset="0"/>
                <a:ea typeface="MS PGothic" panose="020B0600070205080204" pitchFamily="34" charset="-128"/>
              </a:defRPr>
            </a:lvl4pPr>
            <a:lvl5pPr marL="2057400" indent="-228600">
              <a:defRPr sz="1700">
                <a:solidFill>
                  <a:schemeClr val="tx1"/>
                </a:solidFill>
                <a:latin typeface="Times New Roman" panose="02020603050405020304" pitchFamily="18" charset="0"/>
                <a:ea typeface="MS PGothic" panose="020B0600070205080204" pitchFamily="34" charset="-128"/>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ea typeface="MS PGothic" panose="020B0600070205080204" pitchFamily="34" charset="-128"/>
              </a:defRPr>
            </a:lvl9pPr>
          </a:lstStyle>
          <a:p>
            <a:fld id="{AE684123-BB8A-4BFA-A25F-975AAD7C23A3}" type="slidenum">
              <a:rPr lang="en-US" altLang="lv-LV" sz="1000" smtClean="0">
                <a:solidFill>
                  <a:srgbClr val="898989"/>
                </a:solidFill>
                <a:latin typeface="Verdana" panose="020B0604030504040204" pitchFamily="34" charset="0"/>
              </a:rPr>
              <a:pPr/>
              <a:t>4</a:t>
            </a:fld>
            <a:endParaRPr lang="en-US" altLang="lv-LV" sz="1000">
              <a:solidFill>
                <a:srgbClr val="898989"/>
              </a:solidFill>
              <a:latin typeface="Verdana" panose="020B0604030504040204" pitchFamily="34" charset="0"/>
            </a:endParaRPr>
          </a:p>
        </p:txBody>
      </p:sp>
      <p:sp>
        <p:nvSpPr>
          <p:cNvPr id="5" name="Title 1">
            <a:extLst>
              <a:ext uri="{FF2B5EF4-FFF2-40B4-BE49-F238E27FC236}">
                <a16:creationId xmlns:a16="http://schemas.microsoft.com/office/drawing/2014/main" xmlns="" id="{DCA15294-2B1A-4083-82D8-C74F608B3D5A}"/>
              </a:ext>
            </a:extLst>
          </p:cNvPr>
          <p:cNvSpPr>
            <a:spLocks noGrp="1"/>
          </p:cNvSpPr>
          <p:nvPr>
            <p:ph type="title"/>
          </p:nvPr>
        </p:nvSpPr>
        <p:spPr>
          <a:xfrm>
            <a:off x="1965328" y="381002"/>
            <a:ext cx="6721475" cy="1036639"/>
          </a:xfrm>
        </p:spPr>
        <p:txBody>
          <a:bodyPr>
            <a:normAutofit/>
          </a:bodyPr>
          <a:lstStyle/>
          <a:p>
            <a:r>
              <a:rPr lang="lv-LV" altLang="lv-LV" sz="2700" dirty="0">
                <a:ea typeface="MS PGothic" panose="020B0600070205080204" pitchFamily="34" charset="-128"/>
              </a:rPr>
              <a:t>DI ieviešanas progress (3)</a:t>
            </a:r>
            <a:br>
              <a:rPr lang="lv-LV" altLang="lv-LV" sz="2700" dirty="0">
                <a:ea typeface="MS PGothic" panose="020B0600070205080204" pitchFamily="34" charset="-128"/>
              </a:rPr>
            </a:br>
            <a:r>
              <a:rPr lang="lv-LV" altLang="lv-LV" sz="2000" b="0" dirty="0">
                <a:ea typeface="MS PGothic" panose="020B0600070205080204" pitchFamily="34" charset="-128"/>
              </a:rPr>
              <a:t>ERAF projektu iesniegumu atlase</a:t>
            </a:r>
            <a:endParaRPr lang="lv-LV" altLang="lv-LV" sz="2200" b="0" dirty="0">
              <a:ea typeface="MS PGothic" panose="020B0600070205080204" pitchFamily="34" charset="-128"/>
            </a:endParaRPr>
          </a:p>
        </p:txBody>
      </p:sp>
      <p:sp>
        <p:nvSpPr>
          <p:cNvPr id="7" name="TextBox 6">
            <a:extLst>
              <a:ext uri="{FF2B5EF4-FFF2-40B4-BE49-F238E27FC236}">
                <a16:creationId xmlns:a16="http://schemas.microsoft.com/office/drawing/2014/main" xmlns="" id="{1551C960-BB70-4BB8-A068-E85B74E8F1F5}"/>
              </a:ext>
            </a:extLst>
          </p:cNvPr>
          <p:cNvSpPr txBox="1"/>
          <p:nvPr/>
        </p:nvSpPr>
        <p:spPr>
          <a:xfrm>
            <a:off x="463919" y="2745073"/>
            <a:ext cx="8216159" cy="584775"/>
          </a:xfrm>
          <a:prstGeom prst="rect">
            <a:avLst/>
          </a:prstGeom>
          <a:noFill/>
        </p:spPr>
        <p:txBody>
          <a:bodyPr wrap="square" rtlCol="0">
            <a:spAutoFit/>
          </a:bodyPr>
          <a:lstStyle/>
          <a:p>
            <a:r>
              <a:rPr lang="lv-LV" sz="3200" b="1" dirty="0">
                <a:solidFill>
                  <a:srgbClr val="00B0F0"/>
                </a:solidFill>
              </a:rPr>
              <a:t>VPR, </a:t>
            </a:r>
            <a:r>
              <a:rPr lang="lv-LV" sz="3200" b="1" dirty="0">
                <a:solidFill>
                  <a:srgbClr val="92D050"/>
                </a:solidFill>
              </a:rPr>
              <a:t>ZPR, </a:t>
            </a:r>
            <a:r>
              <a:rPr lang="lv-LV" sz="3200" b="1" dirty="0">
                <a:solidFill>
                  <a:srgbClr val="FFC000"/>
                </a:solidFill>
              </a:rPr>
              <a:t>LPR </a:t>
            </a:r>
            <a:r>
              <a:rPr lang="lv-LV" sz="2400" b="1" dirty="0"/>
              <a:t>Projektu iesniegšanas termiņš – 28.12.2018.</a:t>
            </a:r>
          </a:p>
        </p:txBody>
      </p:sp>
      <p:sp>
        <p:nvSpPr>
          <p:cNvPr id="8" name="TextBox 7">
            <a:extLst>
              <a:ext uri="{FF2B5EF4-FFF2-40B4-BE49-F238E27FC236}">
                <a16:creationId xmlns:a16="http://schemas.microsoft.com/office/drawing/2014/main" xmlns="" id="{3D47F0B6-C7CA-4598-9664-3EA0BD3FB2EC}"/>
              </a:ext>
            </a:extLst>
          </p:cNvPr>
          <p:cNvSpPr txBox="1"/>
          <p:nvPr/>
        </p:nvSpPr>
        <p:spPr>
          <a:xfrm>
            <a:off x="463919" y="3673325"/>
            <a:ext cx="8458203" cy="954107"/>
          </a:xfrm>
          <a:prstGeom prst="rect">
            <a:avLst/>
          </a:prstGeom>
          <a:noFill/>
        </p:spPr>
        <p:txBody>
          <a:bodyPr wrap="square" rtlCol="0">
            <a:spAutoFit/>
          </a:bodyPr>
          <a:lstStyle/>
          <a:p>
            <a:r>
              <a:rPr lang="lv-LV" sz="3200" b="1" dirty="0">
                <a:solidFill>
                  <a:srgbClr val="7030A0"/>
                </a:solidFill>
              </a:rPr>
              <a:t>KPR, </a:t>
            </a:r>
            <a:r>
              <a:rPr lang="lv-LV" sz="3200" b="1" dirty="0">
                <a:solidFill>
                  <a:srgbClr val="C00000"/>
                </a:solidFill>
              </a:rPr>
              <a:t>RPR </a:t>
            </a:r>
            <a:r>
              <a:rPr lang="lv-LV" sz="2400" b="1" dirty="0"/>
              <a:t>Projektu iesniegšanas termiņš – 6 mēnešu laikā no projektu iesniegumu atlases uzsākšanas</a:t>
            </a:r>
          </a:p>
        </p:txBody>
      </p:sp>
      <p:sp>
        <p:nvSpPr>
          <p:cNvPr id="3" name="TextBox 2">
            <a:extLst>
              <a:ext uri="{FF2B5EF4-FFF2-40B4-BE49-F238E27FC236}">
                <a16:creationId xmlns:a16="http://schemas.microsoft.com/office/drawing/2014/main" xmlns="" id="{217E22E8-A4E0-437E-9654-F6C2A752F6D2}"/>
              </a:ext>
            </a:extLst>
          </p:cNvPr>
          <p:cNvSpPr txBox="1"/>
          <p:nvPr/>
        </p:nvSpPr>
        <p:spPr>
          <a:xfrm>
            <a:off x="824749" y="2150321"/>
            <a:ext cx="6293223" cy="461665"/>
          </a:xfrm>
          <a:prstGeom prst="rect">
            <a:avLst/>
          </a:prstGeom>
          <a:noFill/>
        </p:spPr>
        <p:txBody>
          <a:bodyPr wrap="square" rtlCol="0">
            <a:spAutoFit/>
          </a:bodyPr>
          <a:lstStyle/>
          <a:p>
            <a:r>
              <a:rPr lang="lv-LV" sz="2400" b="1" dirty="0"/>
              <a:t>2.kārtā tiks iesniegti 72 projekti</a:t>
            </a:r>
          </a:p>
        </p:txBody>
      </p:sp>
      <p:sp>
        <p:nvSpPr>
          <p:cNvPr id="10" name="TextBox 9">
            <a:extLst>
              <a:ext uri="{FF2B5EF4-FFF2-40B4-BE49-F238E27FC236}">
                <a16:creationId xmlns:a16="http://schemas.microsoft.com/office/drawing/2014/main" xmlns="" id="{3C00F309-4C28-40A7-BA2F-7A75E69CB242}"/>
              </a:ext>
            </a:extLst>
          </p:cNvPr>
          <p:cNvSpPr txBox="1"/>
          <p:nvPr/>
        </p:nvSpPr>
        <p:spPr>
          <a:xfrm>
            <a:off x="824749" y="1647543"/>
            <a:ext cx="6293223" cy="461665"/>
          </a:xfrm>
          <a:prstGeom prst="rect">
            <a:avLst/>
          </a:prstGeom>
          <a:noFill/>
        </p:spPr>
        <p:txBody>
          <a:bodyPr wrap="square" rtlCol="0">
            <a:spAutoFit/>
          </a:bodyPr>
          <a:lstStyle/>
          <a:p>
            <a:r>
              <a:rPr lang="lv-LV" sz="2400" b="1" dirty="0"/>
              <a:t>1.kārtā tiks iesniegti 8 projekti</a:t>
            </a:r>
          </a:p>
        </p:txBody>
      </p:sp>
    </p:spTree>
    <p:extLst>
      <p:ext uri="{BB962C8B-B14F-4D97-AF65-F5344CB8AC3E}">
        <p14:creationId xmlns:p14="http://schemas.microsoft.com/office/powerpoint/2010/main" val="65129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3"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E96BD-3AC8-4CAF-88ED-6C48E74DBEE0}"/>
              </a:ext>
            </a:extLst>
          </p:cNvPr>
          <p:cNvSpPr>
            <a:spLocks noGrp="1"/>
          </p:cNvSpPr>
          <p:nvPr>
            <p:ph type="title"/>
          </p:nvPr>
        </p:nvSpPr>
        <p:spPr/>
        <p:txBody>
          <a:bodyPr>
            <a:normAutofit fontScale="90000"/>
          </a:bodyPr>
          <a:lstStyle/>
          <a:p>
            <a:r>
              <a:rPr lang="lv-LV" dirty="0"/>
              <a:t>Risināmie jautājumi – klientu sagatavošana un sociālie mentori (1)</a:t>
            </a:r>
          </a:p>
        </p:txBody>
      </p:sp>
      <p:sp>
        <p:nvSpPr>
          <p:cNvPr id="3" name="Content Placeholder 2">
            <a:extLst>
              <a:ext uri="{FF2B5EF4-FFF2-40B4-BE49-F238E27FC236}">
                <a16:creationId xmlns:a16="http://schemas.microsoft.com/office/drawing/2014/main" xmlns="" id="{0407DB02-910F-4433-A676-3E1828FDB758}"/>
              </a:ext>
            </a:extLst>
          </p:cNvPr>
          <p:cNvSpPr>
            <a:spLocks noGrp="1"/>
          </p:cNvSpPr>
          <p:nvPr>
            <p:ph idx="1"/>
          </p:nvPr>
        </p:nvSpPr>
        <p:spPr>
          <a:xfrm>
            <a:off x="663388" y="1550988"/>
            <a:ext cx="8023412" cy="4773612"/>
          </a:xfrm>
        </p:spPr>
        <p:txBody>
          <a:bodyPr>
            <a:normAutofit fontScale="62500" lnSpcReduction="20000"/>
          </a:bodyPr>
          <a:lstStyle/>
          <a:p>
            <a:pPr marL="342900" indent="-342900">
              <a:buFont typeface="Wingdings" panose="05000000000000000000" pitchFamily="2" charset="2"/>
              <a:buChar char="ü"/>
            </a:pPr>
            <a:endParaRPr lang="lv-LV" sz="900" dirty="0"/>
          </a:p>
          <a:p>
            <a:pPr marL="342900" indent="-342900">
              <a:buFont typeface="Arial" panose="020B0604020202020204" pitchFamily="34" charset="0"/>
              <a:buChar char="•"/>
            </a:pPr>
            <a:r>
              <a:rPr lang="lv-LV" sz="3300" dirty="0">
                <a:latin typeface="Calibri body"/>
              </a:rPr>
              <a:t>DI projekti klientu sagatavošanai pārejai uz dzīvi sabiedrībā paredz pašvaldību sociālo mentoru iesaisti un piemaksas VSAC darbiniekiem; </a:t>
            </a:r>
          </a:p>
          <a:p>
            <a:pPr marL="342900" indent="-342900">
              <a:buFont typeface="Arial" panose="020B0604020202020204" pitchFamily="34" charset="0"/>
              <a:buChar char="•"/>
            </a:pPr>
            <a:r>
              <a:rPr lang="lv-LV" sz="3300" dirty="0">
                <a:latin typeface="Calibri body"/>
              </a:rPr>
              <a:t>Priekšnoteikums projektu finansējuma izmantošanai - VSAC speciālistu un pašvaldību sociālo mentoru apmācības, ko organizēs plānošanas reģions;</a:t>
            </a:r>
          </a:p>
          <a:p>
            <a:pPr marL="342900" indent="-342900">
              <a:buFont typeface="Arial" panose="020B0604020202020204" pitchFamily="34" charset="0"/>
              <a:buChar char="•"/>
            </a:pPr>
            <a:r>
              <a:rPr lang="lv-LV" sz="3300" dirty="0">
                <a:latin typeface="Calibri body"/>
              </a:rPr>
              <a:t>2019.gada pirmajā pusē plānošanas reģioni kopīgi organizēs apmācības programmas izstrādi, tam sekos apmācību veikšana;</a:t>
            </a:r>
          </a:p>
          <a:p>
            <a:pPr marL="342900" indent="-342900">
              <a:buFont typeface="Arial" panose="020B0604020202020204" pitchFamily="34" charset="0"/>
              <a:buChar char="•"/>
            </a:pPr>
            <a:r>
              <a:rPr lang="lv-LV" sz="3300" dirty="0">
                <a:latin typeface="Calibri body"/>
              </a:rPr>
              <a:t>Apmācību organizēšanu bremzējošie faktori:</a:t>
            </a:r>
          </a:p>
          <a:p>
            <a:pPr marL="1143000" lvl="1" indent="-457200">
              <a:buFont typeface="Wingdings" panose="05000000000000000000" pitchFamily="2" charset="2"/>
              <a:buChar char="ü"/>
            </a:pPr>
            <a:r>
              <a:rPr lang="lv-LV" sz="3300" dirty="0">
                <a:latin typeface="Calibri body"/>
              </a:rPr>
              <a:t>Ar DI projektu atbalstu šobrīd VSAC atstāj ļoti neliels skaits cilvēku → nenodrošina pietiekošu noslodzi sociālajiem mentoriem, lai pašvaldība tos pieņemtu darbā un varētu nokomplektēt apmācības grupu;</a:t>
            </a:r>
          </a:p>
          <a:p>
            <a:pPr marL="1143000" lvl="1" indent="-457200">
              <a:buFont typeface="Wingdings" panose="05000000000000000000" pitchFamily="2" charset="2"/>
              <a:buChar char="ü"/>
            </a:pPr>
            <a:r>
              <a:rPr lang="lv-LV" sz="3300" dirty="0">
                <a:latin typeface="Calibri body"/>
              </a:rPr>
              <a:t>Pašvaldības nevar nodrošināt sabiedrībā balstītus sociālos pakalpojumus pietiekamā apmērā, lai uzņemtu VSAC klientus lielākā skaitā → nav racionāli intensificēt klientu; sagatavošanas procesu, ja reālā pāreja no VSAC uz pašvaldību nebūs iespējama 12 mēnešu laikā.</a:t>
            </a:r>
          </a:p>
        </p:txBody>
      </p:sp>
      <p:sp>
        <p:nvSpPr>
          <p:cNvPr id="6" name="Slide Number Placeholder 5">
            <a:extLst>
              <a:ext uri="{FF2B5EF4-FFF2-40B4-BE49-F238E27FC236}">
                <a16:creationId xmlns:a16="http://schemas.microsoft.com/office/drawing/2014/main" xmlns="" id="{412CE601-5871-42E4-82B3-8F4EA847BBA2}"/>
              </a:ext>
            </a:extLst>
          </p:cNvPr>
          <p:cNvSpPr>
            <a:spLocks noGrp="1"/>
          </p:cNvSpPr>
          <p:nvPr>
            <p:ph type="sldNum" sz="quarter" idx="13"/>
          </p:nvPr>
        </p:nvSpPr>
        <p:spPr/>
        <p:txBody>
          <a:bodyPr/>
          <a:lstStyle/>
          <a:p>
            <a:pPr>
              <a:defRPr/>
            </a:pPr>
            <a:fld id="{E6C04082-70D1-4D29-8323-48C92517F1EA}" type="slidenum">
              <a:rPr lang="en-US" altLang="lv-LV" smtClean="0"/>
              <a:pPr>
                <a:defRPr/>
              </a:pPr>
              <a:t>5</a:t>
            </a:fld>
            <a:endParaRPr lang="en-US" altLang="lv-LV"/>
          </a:p>
        </p:txBody>
      </p:sp>
    </p:spTree>
    <p:extLst>
      <p:ext uri="{BB962C8B-B14F-4D97-AF65-F5344CB8AC3E}">
        <p14:creationId xmlns:p14="http://schemas.microsoft.com/office/powerpoint/2010/main" val="1447381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E96BD-3AC8-4CAF-88ED-6C48E74DBEE0}"/>
              </a:ext>
            </a:extLst>
          </p:cNvPr>
          <p:cNvSpPr>
            <a:spLocks noGrp="1"/>
          </p:cNvSpPr>
          <p:nvPr>
            <p:ph type="title"/>
          </p:nvPr>
        </p:nvSpPr>
        <p:spPr/>
        <p:txBody>
          <a:bodyPr>
            <a:normAutofit fontScale="90000"/>
          </a:bodyPr>
          <a:lstStyle/>
          <a:p>
            <a:r>
              <a:rPr lang="lv-LV" dirty="0"/>
              <a:t>Risināmie jautājumi – klientu sagatavošana un sociālie mentori (2)</a:t>
            </a:r>
          </a:p>
        </p:txBody>
      </p:sp>
      <p:sp>
        <p:nvSpPr>
          <p:cNvPr id="3" name="Content Placeholder 2">
            <a:extLst>
              <a:ext uri="{FF2B5EF4-FFF2-40B4-BE49-F238E27FC236}">
                <a16:creationId xmlns:a16="http://schemas.microsoft.com/office/drawing/2014/main" xmlns="" id="{0407DB02-910F-4433-A676-3E1828FDB758}"/>
              </a:ext>
            </a:extLst>
          </p:cNvPr>
          <p:cNvSpPr>
            <a:spLocks noGrp="1"/>
          </p:cNvSpPr>
          <p:nvPr>
            <p:ph idx="1"/>
          </p:nvPr>
        </p:nvSpPr>
        <p:spPr>
          <a:xfrm>
            <a:off x="457200" y="1345924"/>
            <a:ext cx="8292353" cy="4978675"/>
          </a:xfrm>
        </p:spPr>
        <p:txBody>
          <a:bodyPr>
            <a:normAutofit fontScale="25000" lnSpcReduction="20000"/>
          </a:bodyPr>
          <a:lstStyle/>
          <a:p>
            <a:pPr marL="342900" indent="-342900">
              <a:buFont typeface="Wingdings" panose="05000000000000000000" pitchFamily="2" charset="2"/>
              <a:buChar char="ü"/>
            </a:pPr>
            <a:endParaRPr lang="lv-LV" sz="900" dirty="0"/>
          </a:p>
          <a:p>
            <a:pPr marL="685800" indent="-685800">
              <a:buFont typeface="Arial" panose="020B0604020202020204" pitchFamily="34" charset="0"/>
              <a:buChar char="•"/>
            </a:pPr>
            <a:r>
              <a:rPr lang="lv-LV" sz="6400" dirty="0">
                <a:latin typeface="Calibri body"/>
              </a:rPr>
              <a:t>Iespējamie risinājumi:</a:t>
            </a:r>
          </a:p>
          <a:p>
            <a:pPr marL="1143000" lvl="1" indent="-457200">
              <a:buFont typeface="Wingdings" panose="05000000000000000000" pitchFamily="2" charset="2"/>
              <a:buChar char="ü"/>
            </a:pPr>
            <a:r>
              <a:rPr lang="lv-LV" sz="6400" dirty="0">
                <a:latin typeface="Calibri body"/>
              </a:rPr>
              <a:t>Sociālo mentoru darbības nosacījumu pārskatīšana;</a:t>
            </a:r>
          </a:p>
          <a:p>
            <a:pPr marL="1143000" lvl="1" indent="-457200">
              <a:buFont typeface="Wingdings" panose="05000000000000000000" pitchFamily="2" charset="2"/>
              <a:buChar char="ü"/>
            </a:pPr>
            <a:r>
              <a:rPr lang="lv-LV" sz="6400" dirty="0">
                <a:latin typeface="Calibri body"/>
              </a:rPr>
              <a:t>VSAC saplāno pakāpenisku DI projektā izvērtēto klientu sagatavošanu sadalījumā pa filiālēm, ņemot vērā prognozes par laiku, kad persona varēs pāriet no VSAC uz dzīvi pašvaldībā;</a:t>
            </a:r>
          </a:p>
          <a:p>
            <a:pPr marL="1143000" lvl="1" indent="-457200">
              <a:buFont typeface="Wingdings" panose="05000000000000000000" pitchFamily="2" charset="2"/>
              <a:buChar char="ü"/>
            </a:pPr>
            <a:r>
              <a:rPr lang="lv-LV" sz="6400" dirty="0">
                <a:latin typeface="Calibri body"/>
              </a:rPr>
              <a:t>Piemaksas būs iespējamas tikai pēc tam, kad būs notikusi apmācība un būs zināms konkrēts DI projektos iesaistīto sagatavojamo klientu skaitu katrā filiālē sadalījumā pa gadiem un mēnešiem;</a:t>
            </a:r>
          </a:p>
          <a:p>
            <a:pPr marL="342900" indent="-342900">
              <a:spcBef>
                <a:spcPts val="600"/>
              </a:spcBef>
              <a:spcAft>
                <a:spcPts val="600"/>
              </a:spcAft>
              <a:buFont typeface="Arial" panose="020B0604020202020204" pitchFamily="34" charset="0"/>
              <a:buChar char="•"/>
            </a:pPr>
            <a:r>
              <a:rPr lang="lv-LV" sz="6400" dirty="0">
                <a:latin typeface="Calibri body"/>
              </a:rPr>
              <a:t>Kamēr piemaksu nav, klientu sagatavošana un iziešana no institūcijas notiek līdzšinējā kārtībā neatkarīgi no tā, vai persona pēc iziešanas no institūcijas saņems DI projekta finansētus pakalpojumus, vai nē;</a:t>
            </a:r>
          </a:p>
          <a:p>
            <a:pPr marL="342900" indent="-342900">
              <a:spcBef>
                <a:spcPts val="600"/>
              </a:spcBef>
              <a:spcAft>
                <a:spcPts val="600"/>
              </a:spcAft>
              <a:buFont typeface="Arial" panose="020B0604020202020204" pitchFamily="34" charset="0"/>
              <a:buChar char="•"/>
            </a:pPr>
            <a:r>
              <a:rPr lang="lv-LV" sz="6400" dirty="0">
                <a:latin typeface="Calibri body"/>
              </a:rPr>
              <a:t>VSAC darbinieki klientu sagatavošanu gan pirms projekta, gan projekta laikā veic pēc katrā filiālē izstrādātiem individuālajiem sociālās rehabilitācijas plāniem; DI projektos iesaistītajiem klientiem filiāļu plānos ir jāņem vērā DI projektu individuālo atbalsta plānos esošie norādījumi; </a:t>
            </a:r>
          </a:p>
          <a:p>
            <a:pPr marL="342900" indent="-342900">
              <a:spcBef>
                <a:spcPts val="600"/>
              </a:spcBef>
              <a:spcAft>
                <a:spcPts val="600"/>
              </a:spcAft>
              <a:buFont typeface="Arial" panose="020B0604020202020204" pitchFamily="34" charset="0"/>
              <a:buChar char="•"/>
            </a:pPr>
            <a:r>
              <a:rPr lang="lv-LV" sz="6400" dirty="0">
                <a:latin typeface="Calibri body"/>
              </a:rPr>
              <a:t>Pirms persona pārceļas uz dzīvi pašvaldībā, VSAC nodod pašvaldības sociālajam dienestam informāciju par sagatavošanas posmā paveikto un izmaiņām personas situācijā, lai sociālais dienests varētu aktualizēt DI projekta individuālo atbalsta plānu;</a:t>
            </a:r>
          </a:p>
          <a:p>
            <a:pPr marL="342900" indent="-342900">
              <a:spcBef>
                <a:spcPts val="600"/>
              </a:spcBef>
              <a:spcAft>
                <a:spcPts val="600"/>
              </a:spcAft>
              <a:buFont typeface="Arial" panose="020B0604020202020204" pitchFamily="34" charset="0"/>
              <a:buChar char="•"/>
            </a:pPr>
            <a:r>
              <a:rPr lang="lv-LV" sz="6400" dirty="0">
                <a:latin typeface="Calibri body"/>
              </a:rPr>
              <a:t>Klientu sagatavošanai līgumorganizācijās plānošanas reģions uz pakalpojuma līguma pamata var piesaistīt tādus speciālistus kā sociālais darbinieks, sociālais rehabilitētājs, sociālais aprūpētājs, ergoterapeits, logopēds, psihologs un mākslas terapeits (ja nepieciešams, to var darīt arī VSAC filiālēs). </a:t>
            </a:r>
          </a:p>
        </p:txBody>
      </p:sp>
      <p:sp>
        <p:nvSpPr>
          <p:cNvPr id="6" name="Slide Number Placeholder 5">
            <a:extLst>
              <a:ext uri="{FF2B5EF4-FFF2-40B4-BE49-F238E27FC236}">
                <a16:creationId xmlns:a16="http://schemas.microsoft.com/office/drawing/2014/main" xmlns="" id="{412CE601-5871-42E4-82B3-8F4EA847BBA2}"/>
              </a:ext>
            </a:extLst>
          </p:cNvPr>
          <p:cNvSpPr>
            <a:spLocks noGrp="1"/>
          </p:cNvSpPr>
          <p:nvPr>
            <p:ph type="sldNum" sz="quarter" idx="13"/>
          </p:nvPr>
        </p:nvSpPr>
        <p:spPr/>
        <p:txBody>
          <a:bodyPr/>
          <a:lstStyle/>
          <a:p>
            <a:pPr>
              <a:defRPr/>
            </a:pPr>
            <a:fld id="{E6C04082-70D1-4D29-8323-48C92517F1EA}" type="slidenum">
              <a:rPr lang="en-US" altLang="lv-LV" smtClean="0"/>
              <a:pPr>
                <a:defRPr/>
              </a:pPr>
              <a:t>6</a:t>
            </a:fld>
            <a:endParaRPr lang="en-US" altLang="lv-LV"/>
          </a:p>
        </p:txBody>
      </p:sp>
    </p:spTree>
    <p:extLst>
      <p:ext uri="{BB962C8B-B14F-4D97-AF65-F5344CB8AC3E}">
        <p14:creationId xmlns:p14="http://schemas.microsoft.com/office/powerpoint/2010/main" val="877535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2E96BD-3AC8-4CAF-88ED-6C48E74DBEE0}"/>
              </a:ext>
            </a:extLst>
          </p:cNvPr>
          <p:cNvSpPr>
            <a:spLocks noGrp="1"/>
          </p:cNvSpPr>
          <p:nvPr>
            <p:ph type="title"/>
          </p:nvPr>
        </p:nvSpPr>
        <p:spPr/>
        <p:txBody>
          <a:bodyPr>
            <a:normAutofit/>
          </a:bodyPr>
          <a:lstStyle/>
          <a:p>
            <a:r>
              <a:rPr lang="lv-LV" dirty="0"/>
              <a:t>Citi risināmie jautājumi</a:t>
            </a:r>
          </a:p>
        </p:txBody>
      </p:sp>
      <p:sp>
        <p:nvSpPr>
          <p:cNvPr id="3" name="Content Placeholder 2">
            <a:extLst>
              <a:ext uri="{FF2B5EF4-FFF2-40B4-BE49-F238E27FC236}">
                <a16:creationId xmlns:a16="http://schemas.microsoft.com/office/drawing/2014/main" xmlns="" id="{0407DB02-910F-4433-A676-3E1828FDB758}"/>
              </a:ext>
            </a:extLst>
          </p:cNvPr>
          <p:cNvSpPr>
            <a:spLocks noGrp="1"/>
          </p:cNvSpPr>
          <p:nvPr>
            <p:ph idx="1"/>
          </p:nvPr>
        </p:nvSpPr>
        <p:spPr>
          <a:xfrm>
            <a:off x="1233054" y="1550987"/>
            <a:ext cx="7122052" cy="5011177"/>
          </a:xfrm>
        </p:spPr>
        <p:txBody>
          <a:bodyPr>
            <a:normAutofit fontScale="92500" lnSpcReduction="10000"/>
          </a:bodyPr>
          <a:lstStyle/>
          <a:p>
            <a:pPr marL="342900" indent="-342900">
              <a:buFont typeface="Wingdings" panose="05000000000000000000" pitchFamily="2" charset="2"/>
              <a:buChar char="ü"/>
            </a:pPr>
            <a:endParaRPr lang="lv-LV" sz="900" dirty="0"/>
          </a:p>
          <a:p>
            <a:pPr marL="342900" indent="-342900">
              <a:buFont typeface="Arial" panose="020B0604020202020204" pitchFamily="34" charset="0"/>
              <a:buChar char="•"/>
            </a:pPr>
            <a:r>
              <a:rPr lang="lv-LV" dirty="0"/>
              <a:t>Principa «nauda seko klientam» ieviešana no 2019. gada 1. janvāra – MK noteikumu saskaņošana un pieņemšana;</a:t>
            </a:r>
          </a:p>
          <a:p>
            <a:pPr marL="342900" indent="-342900">
              <a:buFont typeface="Arial" panose="020B0604020202020204" pitchFamily="34" charset="0"/>
              <a:buChar char="•"/>
            </a:pPr>
            <a:endParaRPr lang="lv-LV" sz="900" dirty="0"/>
          </a:p>
          <a:p>
            <a:pPr marL="342900" indent="-342900">
              <a:buFont typeface="Arial" panose="020B0604020202020204" pitchFamily="34" charset="0"/>
              <a:buChar char="•"/>
            </a:pPr>
            <a:r>
              <a:rPr lang="lv-LV" dirty="0"/>
              <a:t>Tiek izstrādāta metodika sociālajiem dienestiem darbam ar personām ar garīga rakstura traucējumiem, pilotprojekti 19 pašvaldībās;</a:t>
            </a:r>
          </a:p>
          <a:p>
            <a:pPr marL="342900" indent="-342900">
              <a:buFont typeface="Arial" panose="020B0604020202020204" pitchFamily="34" charset="0"/>
              <a:buChar char="•"/>
            </a:pPr>
            <a:endParaRPr lang="lv-LV" sz="900" dirty="0"/>
          </a:p>
          <a:p>
            <a:pPr marL="342900" indent="-342900">
              <a:buFont typeface="Arial" panose="020B0604020202020204" pitchFamily="34" charset="0"/>
              <a:buChar char="•"/>
            </a:pPr>
            <a:r>
              <a:rPr lang="lv-LV" dirty="0"/>
              <a:t>Kritēriju pārskatīšana slēdzamo filiāļu noteikšanai (Valsts kontroles uzdevums);</a:t>
            </a:r>
          </a:p>
          <a:p>
            <a:pPr marL="342900" indent="-342900">
              <a:buFont typeface="Arial" panose="020B0604020202020204" pitchFamily="34" charset="0"/>
              <a:buChar char="•"/>
            </a:pPr>
            <a:endParaRPr lang="lv-LV" sz="900" dirty="0"/>
          </a:p>
          <a:p>
            <a:pPr marL="342900" indent="-342900">
              <a:buFont typeface="Arial" panose="020B0604020202020204" pitchFamily="34" charset="0"/>
              <a:buChar char="•"/>
            </a:pPr>
            <a:r>
              <a:rPr lang="lv-LV" dirty="0"/>
              <a:t>Veselības ministrija 2019. gadā organizēs apmācības ārstniecības personām un sociālā jomā strādājošiem komunikācijas prasmju pilnveidei darbā ar personām ar garīgās attīstības un psihiskiem traucējumiem un sadarbību starp speciālistiem, kas ikdienā strādā ar šiem cilvēkiem </a:t>
            </a:r>
            <a:r>
              <a:rPr lang="lv-LV" dirty="0">
                <a:latin typeface="Calibri body"/>
              </a:rPr>
              <a:t>→</a:t>
            </a:r>
            <a:r>
              <a:rPr lang="lv-LV" dirty="0"/>
              <a:t> varēs piedalīties sociālo pakalpojumu </a:t>
            </a:r>
            <a:r>
              <a:rPr lang="lv-LV"/>
              <a:t>sniedzēju speciālisti.</a:t>
            </a:r>
            <a:endParaRPr lang="lv-LV" dirty="0"/>
          </a:p>
        </p:txBody>
      </p:sp>
      <p:sp>
        <p:nvSpPr>
          <p:cNvPr id="6" name="Slide Number Placeholder 5">
            <a:extLst>
              <a:ext uri="{FF2B5EF4-FFF2-40B4-BE49-F238E27FC236}">
                <a16:creationId xmlns:a16="http://schemas.microsoft.com/office/drawing/2014/main" xmlns="" id="{412CE601-5871-42E4-82B3-8F4EA847BBA2}"/>
              </a:ext>
            </a:extLst>
          </p:cNvPr>
          <p:cNvSpPr>
            <a:spLocks noGrp="1"/>
          </p:cNvSpPr>
          <p:nvPr>
            <p:ph type="sldNum" sz="quarter" idx="13"/>
          </p:nvPr>
        </p:nvSpPr>
        <p:spPr/>
        <p:txBody>
          <a:bodyPr/>
          <a:lstStyle/>
          <a:p>
            <a:pPr>
              <a:defRPr/>
            </a:pPr>
            <a:fld id="{E6C04082-70D1-4D29-8323-48C92517F1EA}" type="slidenum">
              <a:rPr lang="en-US" altLang="lv-LV" smtClean="0"/>
              <a:pPr>
                <a:defRPr/>
              </a:pPr>
              <a:t>7</a:t>
            </a:fld>
            <a:endParaRPr lang="en-US" altLang="lv-LV"/>
          </a:p>
        </p:txBody>
      </p:sp>
    </p:spTree>
    <p:extLst>
      <p:ext uri="{BB962C8B-B14F-4D97-AF65-F5344CB8AC3E}">
        <p14:creationId xmlns:p14="http://schemas.microsoft.com/office/powerpoint/2010/main" val="40909258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2437</TotalTime>
  <Words>758</Words>
  <Application>Microsoft Office PowerPoint</Application>
  <PresentationFormat>On-screen Show (4:3)</PresentationFormat>
  <Paragraphs>92</Paragraphs>
  <Slides>7</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MS PGothic</vt:lpstr>
      <vt:lpstr>Arial</vt:lpstr>
      <vt:lpstr>Calibri</vt:lpstr>
      <vt:lpstr>Calibri body</vt:lpstr>
      <vt:lpstr>Calibri Light</vt:lpstr>
      <vt:lpstr>Tahoma</vt:lpstr>
      <vt:lpstr>Times New Roman</vt:lpstr>
      <vt:lpstr>Verdana</vt:lpstr>
      <vt:lpstr>Wingdings</vt:lpstr>
      <vt:lpstr>Office Theme</vt:lpstr>
      <vt:lpstr>DI ieviešanas progress</vt:lpstr>
      <vt:lpstr>DI ieviešanas progress (1) DI plānu izstrāde un apstiprināšana</vt:lpstr>
      <vt:lpstr>DI ieviešanas progress (2) ESF uzraudzības rādītāju izpilde    </vt:lpstr>
      <vt:lpstr>DI ieviešanas progress (3) ERAF projektu iesniegumu atlase</vt:lpstr>
      <vt:lpstr>Risināmie jautājumi – klientu sagatavošana un sociālie mentori (1)</vt:lpstr>
      <vt:lpstr>Risināmie jautājumi – klientu sagatavošana un sociālie mentori (2)</vt:lpstr>
      <vt:lpstr>Citi risināmie jautājumi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Pārejas no institucionālās aprūpes uz sabiedrībā balstītiem pakalpojumiem ilgtspēja</dc:title>
  <dc:creator>Maksims Ivanovs</dc:creator>
  <cp:lastModifiedBy>LabMin</cp:lastModifiedBy>
  <cp:revision>217</cp:revision>
  <cp:lastPrinted>2018-11-13T06:40:40Z</cp:lastPrinted>
  <dcterms:created xsi:type="dcterms:W3CDTF">2016-10-05T08:29:55Z</dcterms:created>
  <dcterms:modified xsi:type="dcterms:W3CDTF">2018-11-13T06:48:11Z</dcterms:modified>
</cp:coreProperties>
</file>