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3" r:id="rId5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CE0F1-F997-48C1-AF64-896B3A721CCB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49A1-AE77-4A0C-80DC-04D6349E306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4221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F9CF2-5F7D-4135-A4AD-4AFD28C930F3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3B06C2-0BA4-47DA-A6AD-683A1077DF6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1323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D79CA00-4116-4319-9AD7-535D17F08358}" type="slidenum">
              <a:rPr lang="lv-LV" altLang="lv-LV" smtClean="0"/>
              <a:pPr/>
              <a:t>1</a:t>
            </a:fld>
            <a:endParaRPr lang="lv-LV" altLang="lv-LV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08445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17007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1405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6811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7988621-5199-4ED5-8E1B-D0B312D9259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30400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828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1021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5360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436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439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5179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333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2624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01250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6B7B9-829E-4047-AC17-CA13E8B82D89}" type="datetimeFigureOut">
              <a:rPr lang="lv-LV" smtClean="0"/>
              <a:t>15.11.2018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62D36-7A3F-408A-8223-85AE8FE2E9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81105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3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23528" y="2852936"/>
            <a:ext cx="8097837" cy="12017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lv-LV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Cilvēktiesību ievērošanas būtiskākie aspekti  </a:t>
            </a:r>
            <a:endParaRPr lang="lv-LV" altLang="lv-LV" sz="2000" dirty="0" smtClean="0">
              <a:solidFill>
                <a:srgbClr val="000000"/>
              </a:solidFill>
              <a:latin typeface="Times New Roman" panose="02020603050405020304" pitchFamily="18" charset="0"/>
              <a:ea typeface="MS PGothic" pitchFamily="34" charset="-128"/>
              <a:cs typeface="Times New Roman" panose="02020603050405020304" pitchFamily="18" charset="0"/>
            </a:endParaRPr>
          </a:p>
        </p:txBody>
      </p:sp>
      <p:sp>
        <p:nvSpPr>
          <p:cNvPr id="133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14348" y="4429132"/>
            <a:ext cx="7772400" cy="1173162"/>
          </a:xfrm>
        </p:spPr>
        <p:txBody>
          <a:bodyPr>
            <a:normAutofit lnSpcReduction="10000"/>
          </a:bodyPr>
          <a:lstStyle/>
          <a:p>
            <a:pPr algn="r">
              <a:defRPr/>
            </a:pPr>
            <a:r>
              <a:rPr lang="lv-LV" altLang="lv-LV" sz="13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Egita </a:t>
            </a:r>
            <a:r>
              <a:rPr lang="lv-LV" altLang="lv-LV" sz="13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Dorožkina</a:t>
            </a:r>
            <a:endParaRPr lang="lv-LV" altLang="lv-LV" sz="1300" dirty="0" smtClean="0">
              <a:solidFill>
                <a:srgbClr val="000000"/>
              </a:solidFill>
              <a:latin typeface="Times New Roman" panose="02020603050405020304" pitchFamily="18" charset="0"/>
              <a:ea typeface="MS PGothic" pitchFamily="34" charset="-128"/>
              <a:cs typeface="Times New Roman" panose="02020603050405020304" pitchFamily="18" charset="0"/>
            </a:endParaRPr>
          </a:p>
          <a:p>
            <a:pPr algn="r">
              <a:defRPr/>
            </a:pPr>
            <a:r>
              <a:rPr lang="lv-LV" altLang="lv-LV" sz="13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Labklājības ministrijas </a:t>
            </a:r>
          </a:p>
          <a:p>
            <a:pPr algn="r">
              <a:defRPr/>
            </a:pPr>
            <a:r>
              <a:rPr lang="lv-LV" altLang="lv-LV" sz="13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Sociālo pakalpojumu departamenta </a:t>
            </a:r>
          </a:p>
          <a:p>
            <a:pPr algn="r">
              <a:defRPr/>
            </a:pPr>
            <a:r>
              <a:rPr lang="lv-LV" altLang="lv-LV" sz="13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vecākā eksperte </a:t>
            </a:r>
          </a:p>
          <a:p>
            <a:pPr algn="r">
              <a:defRPr/>
            </a:pPr>
            <a:r>
              <a:rPr lang="lv-LV" altLang="lv-LV" sz="13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tālr.67021668</a:t>
            </a:r>
          </a:p>
          <a:p>
            <a:pPr algn="r">
              <a:defRPr/>
            </a:pPr>
            <a:endParaRPr lang="lv-LV" altLang="lv-LV" sz="1600" dirty="0" smtClean="0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5811838"/>
            <a:ext cx="7772400" cy="679450"/>
          </a:xfrm>
        </p:spPr>
        <p:txBody>
          <a:bodyPr>
            <a:normAutofit/>
          </a:bodyPr>
          <a:lstStyle/>
          <a:p>
            <a:pPr algn="r"/>
            <a:r>
              <a:rPr lang="lv-LV" altLang="lv-LV" sz="1200" i="1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2018.gada 14.novembris</a:t>
            </a:r>
          </a:p>
          <a:p>
            <a:pPr algn="r"/>
            <a:r>
              <a:rPr lang="lv-LV" sz="1200" b="1" i="1" dirty="0" smtClean="0">
                <a:latin typeface="Times New Roman" pitchFamily="18" charset="0"/>
                <a:cs typeface="Times New Roman" pitchFamily="18" charset="0"/>
              </a:rPr>
              <a:t>Seminārs </a:t>
            </a:r>
            <a:r>
              <a:rPr lang="lv-LV" sz="1200" b="1" i="1" dirty="0" smtClean="0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lv-LV" sz="1200" b="1" i="1" dirty="0" smtClean="0">
                <a:latin typeface="Times New Roman" pitchFamily="18" charset="0"/>
                <a:cs typeface="Times New Roman" pitchFamily="18" charset="0"/>
              </a:rPr>
              <a:t>Aktualitātes pašvaldību ilgstošas sociālās aprūpes un sociālās rehabilitācijas institūciju darbā”</a:t>
            </a:r>
            <a:endParaRPr lang="lv-LV" altLang="lv-LV" sz="1200" b="1" i="1" dirty="0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381000"/>
            <a:ext cx="7056784" cy="1036642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Rekomendācijas cilvēktiesību ievērošanai ir ilgstošas sociālās aprūpes un sociālās rehabilitācijas institūcijās</a:t>
            </a:r>
            <a:br>
              <a:rPr lang="lv-LV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lv-LV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8"/>
            <a:ext cx="8784976" cy="4968552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Spīdzināšanas </a:t>
            </a: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citādas cietsirdīgas vai cieņu pazemojošas izturēšanās </a:t>
            </a: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aizliegums;</a:t>
            </a:r>
          </a:p>
          <a:p>
            <a:pPr algn="just"/>
            <a:endParaRPr lang="lv-LV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Klientu </a:t>
            </a: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tiesību uz brīvību </a:t>
            </a: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ierobežojumu novēršana (t.sk. aizliegums lietot ierobežojošus līdzekļus, izņemot īslaicīgu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(ne ilgāk par 3 stundām) </a:t>
            </a: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izolēšanu </a:t>
            </a: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apdraudējuma gadījumā </a:t>
            </a: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(ar nepārtrauktu uzraudzību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saskaņā ar SPSPL 31.pantu);</a:t>
            </a:r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Vispārējo </a:t>
            </a: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sadzīves </a:t>
            </a: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apstākļu nodrošināšana (minimālā dzīvojamā platība, ēdināšana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(t.sk. dzeramā ūdens pieejamība)</a:t>
            </a: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apģērba, mīkstā inventāra un higiēnas preču pieejamība, u.c.);</a:t>
            </a:r>
          </a:p>
          <a:p>
            <a:pPr algn="just"/>
            <a:endParaRPr lang="lv-LV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Darbinieku cieņpilnas attieksmes nodrošināšana</a:t>
            </a:r>
            <a:r>
              <a:rPr lang="lv-LV" sz="17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, novēršot </a:t>
            </a:r>
            <a:r>
              <a:rPr lang="lv-LV" altLang="lv-LV" sz="17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sliktu un aizvainojošu izturēšanos (ieskaitot verbālu agresiju)</a:t>
            </a: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lv-LV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Klientu tiesību uz privātās dzīves neaizskaramību ievērošana</a:t>
            </a: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endParaRPr lang="lv-LV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Kvalificēta personāla nodrošināšana, it īpaši, ārstniecības personu iesaiste pakalpojumu nodrošināšanā</a:t>
            </a:r>
            <a:r>
              <a:rPr lang="lv-LV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lv-LV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Prasmju un iemaņu attīstības iespēju nodrošināšana;</a:t>
            </a:r>
          </a:p>
          <a:p>
            <a:endParaRPr lang="lv-LV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60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116632"/>
            <a:ext cx="7128792" cy="130101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>
                <a:latin typeface="Times New Roman" pitchFamily="18" charset="0"/>
                <a:cs typeface="Times New Roman" pitchFamily="18" charset="0"/>
              </a:rPr>
              <a:t>Rekomendācijas cilvēktiesību ievērošanai ir ilgstošas sociālās aprūpes un sociālās rehabilitācijas 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institūcijās</a:t>
            </a:r>
            <a:br>
              <a:rPr lang="lv-LV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II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52600"/>
            <a:ext cx="8640960" cy="4844752"/>
          </a:xfrm>
        </p:spPr>
        <p:txBody>
          <a:bodyPr/>
          <a:lstStyle/>
          <a:p>
            <a:pPr algn="just"/>
            <a:endParaRPr lang="lv-LV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Aktīva un saturīga brīvā laika pavadīšanas iespēju 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nodrošināšana, t.sk. brīva pārvietošanās un telpu pieejamība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(t.sk. TPL pieejamība)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regulāras pastaigas svaigā gaisā;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lv-LV" altLang="lv-LV" sz="800" dirty="0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Klientu savstarpēju konfliktu novēršana un konfliktsituāciju risināšana;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lv-LV" altLang="lv-LV" sz="800" dirty="0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altLang="lv-LV" sz="18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Klientu </a:t>
            </a:r>
            <a:r>
              <a:rPr lang="lv-LV" altLang="lv-LV" sz="18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ar psihiskām saslimšanām </a:t>
            </a:r>
            <a:r>
              <a:rPr lang="lv-LV" altLang="lv-LV" sz="18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izmitināšana </a:t>
            </a:r>
            <a:r>
              <a:rPr lang="lv-LV" altLang="lv-LV" sz="18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atsevišķi no personām ar garīgās attīstības traucējumiem</a:t>
            </a:r>
            <a:r>
              <a:rPr lang="lv-LV" altLang="lv-LV" sz="18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;</a:t>
            </a:r>
          </a:p>
          <a:p>
            <a:pPr algn="just"/>
            <a:endParaRPr lang="lv-LV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altLang="lv-LV" sz="18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Atbilstošas </a:t>
            </a:r>
            <a:r>
              <a:rPr lang="lv-LV" altLang="lv-LV" sz="18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psihiatriskās ārstēšanas nodrošināšana, t.sk. nodrošinot atbilstošu medikamentozo terapiju</a:t>
            </a:r>
            <a:r>
              <a:rPr lang="lv-LV" altLang="lv-LV" sz="18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;</a:t>
            </a:r>
          </a:p>
          <a:p>
            <a:pPr algn="just"/>
            <a:endParaRPr lang="lv-LV" altLang="lv-LV" sz="800" dirty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altLang="lv-LV" sz="18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Klientu nāves fakta pienācīga apstiprināšana </a:t>
            </a:r>
            <a:r>
              <a:rPr lang="lv-LV" altLang="lv-LV" sz="14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(šo faktu apstiprinot </a:t>
            </a:r>
            <a:r>
              <a:rPr lang="lv-LV" altLang="lv-LV" sz="14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no ārsta </a:t>
            </a:r>
            <a:r>
              <a:rPr lang="lv-LV" altLang="lv-LV" sz="14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puses, pamatojoties uz fiziskiem izmeklējumiem)</a:t>
            </a:r>
            <a:r>
              <a:rPr lang="lv-LV" altLang="lv-LV" sz="18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un autopsijas veikšana, izņemot gadījumus, kad ārsts pirms nāves nepārprotami diagnosticējis neārstējamu </a:t>
            </a:r>
            <a:r>
              <a:rPr lang="lv-LV" altLang="lv-LV" sz="18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slimību, u.c.</a:t>
            </a:r>
            <a:endParaRPr lang="lv-LV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5741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08038" y="3216275"/>
            <a:ext cx="7772400" cy="914400"/>
          </a:xfrm>
        </p:spPr>
        <p:txBody>
          <a:bodyPr/>
          <a:lstStyle/>
          <a:p>
            <a:r>
              <a:rPr lang="lv-LV" altLang="lv-LV" sz="2600" b="1" dirty="0" smtClean="0"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PALDIES PAR UZMANĪBU!</a:t>
            </a:r>
          </a:p>
        </p:txBody>
      </p:sp>
    </p:spTree>
    <p:extLst>
      <p:ext uri="{BB962C8B-B14F-4D97-AF65-F5344CB8AC3E}">
        <p14:creationId xmlns:p14="http://schemas.microsoft.com/office/powerpoint/2010/main" val="272198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270</Words>
  <Application>Microsoft Office PowerPoint</Application>
  <PresentationFormat>On-screen Show (4:3)</PresentationFormat>
  <Paragraphs>36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Cilvēktiesību ievērošanas būtiskākie aspekti  </vt:lpstr>
      <vt:lpstr>Rekomendācijas cilvēktiesību ievērošanai ir ilgstošas sociālās aprūpes un sociālās rehabilitācijas institūcijās I</vt:lpstr>
      <vt:lpstr>Rekomendācijas cilvēktiesību ievērošanai ir ilgstošas sociālās aprūpes un sociālās rehabilitācijas institūcijās II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Cilvēktiesību ievērošanas būtiskākās problēmas</dc:title>
  <dc:creator>Egita Dorozkina</dc:creator>
  <cp:lastModifiedBy>Egita Dorozkina</cp:lastModifiedBy>
  <cp:revision>5</cp:revision>
  <cp:lastPrinted>2018-11-14T06:12:47Z</cp:lastPrinted>
  <dcterms:created xsi:type="dcterms:W3CDTF">2018-11-13T16:33:56Z</dcterms:created>
  <dcterms:modified xsi:type="dcterms:W3CDTF">2018-11-15T07:28:13Z</dcterms:modified>
</cp:coreProperties>
</file>