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8453" r:id="rId2"/>
  </p:sldMasterIdLst>
  <p:notesMasterIdLst>
    <p:notesMasterId r:id="rId38"/>
  </p:notesMasterIdLst>
  <p:handoutMasterIdLst>
    <p:handoutMasterId r:id="rId39"/>
  </p:handoutMasterIdLst>
  <p:sldIdLst>
    <p:sldId id="256" r:id="rId3"/>
    <p:sldId id="536" r:id="rId4"/>
    <p:sldId id="524" r:id="rId5"/>
    <p:sldId id="529" r:id="rId6"/>
    <p:sldId id="537" r:id="rId7"/>
    <p:sldId id="541" r:id="rId8"/>
    <p:sldId id="542" r:id="rId9"/>
    <p:sldId id="543" r:id="rId10"/>
    <p:sldId id="544" r:id="rId11"/>
    <p:sldId id="535" r:id="rId12"/>
    <p:sldId id="511" r:id="rId13"/>
    <p:sldId id="510" r:id="rId14"/>
    <p:sldId id="528" r:id="rId15"/>
    <p:sldId id="504" r:id="rId16"/>
    <p:sldId id="489" r:id="rId17"/>
    <p:sldId id="509" r:id="rId18"/>
    <p:sldId id="508" r:id="rId19"/>
    <p:sldId id="526" r:id="rId20"/>
    <p:sldId id="495" r:id="rId21"/>
    <p:sldId id="530" r:id="rId22"/>
    <p:sldId id="515" r:id="rId23"/>
    <p:sldId id="516" r:id="rId24"/>
    <p:sldId id="435" r:id="rId25"/>
    <p:sldId id="520" r:id="rId26"/>
    <p:sldId id="517" r:id="rId27"/>
    <p:sldId id="447" r:id="rId28"/>
    <p:sldId id="519" r:id="rId29"/>
    <p:sldId id="538" r:id="rId30"/>
    <p:sldId id="539" r:id="rId31"/>
    <p:sldId id="488" r:id="rId32"/>
    <p:sldId id="546" r:id="rId33"/>
    <p:sldId id="484" r:id="rId34"/>
    <p:sldId id="547" r:id="rId35"/>
    <p:sldId id="471" r:id="rId36"/>
    <p:sldId id="434" r:id="rId37"/>
  </p:sldIdLst>
  <p:sldSz cx="12192000" cy="6858000"/>
  <p:notesSz cx="6735763" cy="9866313"/>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439"/>
    <a:srgbClr val="FFFFFF"/>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8187" autoAdjust="0"/>
  </p:normalViewPr>
  <p:slideViewPr>
    <p:cSldViewPr snapToGrid="0" snapToObjects="1">
      <p:cViewPr varScale="1">
        <p:scale>
          <a:sx n="101" d="100"/>
          <a:sy n="101" d="100"/>
        </p:scale>
        <p:origin x="552" y="102"/>
      </p:cViewPr>
      <p:guideLst>
        <p:guide orient="horz" pos="2160"/>
        <p:guide pos="3840"/>
      </p:guideLst>
    </p:cSldViewPr>
  </p:slideViewPr>
  <p:notesTextViewPr>
    <p:cViewPr>
      <p:scale>
        <a:sx n="100" d="100"/>
        <a:sy n="100" d="100"/>
      </p:scale>
      <p:origin x="0" y="0"/>
    </p:cViewPr>
  </p:notesTextViewPr>
  <p:sorterViewPr>
    <p:cViewPr>
      <p:scale>
        <a:sx n="180" d="100"/>
        <a:sy n="180" d="100"/>
      </p:scale>
      <p:origin x="0" y="0"/>
    </p:cViewPr>
  </p:sorterViewPr>
  <p:notesViewPr>
    <p:cSldViewPr snapToGrid="0" snapToObjects="1">
      <p:cViewPr varScale="1">
        <p:scale>
          <a:sx n="52" d="100"/>
          <a:sy n="52" d="100"/>
        </p:scale>
        <p:origin x="-2946"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30011321704425E-2"/>
          <c:y val="0.13204251426857011"/>
          <c:w val="0.46000300346792927"/>
          <c:h val="0.79699803311227824"/>
        </c:manualLayout>
      </c:layout>
      <c:doughnutChart>
        <c:varyColors val="1"/>
        <c:ser>
          <c:idx val="0"/>
          <c:order val="0"/>
          <c:tx>
            <c:strRef>
              <c:f>Sheet1!$B$1</c:f>
              <c:strCache>
                <c:ptCount val="1"/>
                <c:pt idx="0">
                  <c:v>Sociālie uzņēmumi</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7D8-445C-84A2-8201855409F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7D8-445C-84A2-8201855409F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7D8-445C-84A2-8201855409F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7D8-445C-84A2-8201855409F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7D8-445C-84A2-8201855409F4}"/>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97D8-445C-84A2-8201855409F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97D8-445C-84A2-8201855409F4}"/>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97D8-445C-84A2-8201855409F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lv-LV"/>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Sheet1!$A$2:$A$9</c:f>
              <c:strCache>
                <c:ptCount val="8"/>
                <c:pt idx="0">
                  <c:v>Darba integrācija</c:v>
                </c:pt>
                <c:pt idx="1">
                  <c:v>Izglītība</c:v>
                </c:pt>
                <c:pt idx="2">
                  <c:v>Sports, veselības veicināšana, medicīna </c:v>
                </c:pt>
                <c:pt idx="3">
                  <c:v>Iekļaujoša pilsoniskā sabiedrība, kultūras daudzveidība </c:v>
                </c:pt>
                <c:pt idx="4">
                  <c:v>Atbalsts sociālās atstumtības riskam pakļautajām iedzīvotāju grupām </c:v>
                </c:pt>
                <c:pt idx="5">
                  <c:v>Vides aizsardzība </c:v>
                </c:pt>
                <c:pt idx="6">
                  <c:v>Sociālie pakalpojumi</c:v>
                </c:pt>
                <c:pt idx="7">
                  <c:v>Citi</c:v>
                </c:pt>
              </c:strCache>
            </c:strRef>
          </c:cat>
          <c:val>
            <c:numRef>
              <c:f>Sheet1!$B$2:$B$9</c:f>
              <c:numCache>
                <c:formatCode>General</c:formatCode>
                <c:ptCount val="8"/>
                <c:pt idx="0">
                  <c:v>23</c:v>
                </c:pt>
                <c:pt idx="1">
                  <c:v>16</c:v>
                </c:pt>
                <c:pt idx="2">
                  <c:v>8</c:v>
                </c:pt>
                <c:pt idx="3">
                  <c:v>7</c:v>
                </c:pt>
                <c:pt idx="4">
                  <c:v>5</c:v>
                </c:pt>
                <c:pt idx="5">
                  <c:v>4</c:v>
                </c:pt>
                <c:pt idx="6">
                  <c:v>4</c:v>
                </c:pt>
                <c:pt idx="7">
                  <c:v>3</c:v>
                </c:pt>
              </c:numCache>
            </c:numRef>
          </c:val>
          <c:extLst>
            <c:ext xmlns:c16="http://schemas.microsoft.com/office/drawing/2014/chart" uri="{C3380CC4-5D6E-409C-BE32-E72D297353CC}">
              <c16:uniqueId val="{00000010-97D8-445C-84A2-8201855409F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2523333837001718"/>
          <c:y val="9.0718817817196942E-2"/>
          <c:w val="0.45949901784664982"/>
          <c:h val="0.8152286391780959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v-LV"/>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86176563313618"/>
          <c:y val="0.13204251426857011"/>
          <c:w val="0.46000300346792927"/>
          <c:h val="0.79699803311227824"/>
        </c:manualLayout>
      </c:layout>
      <c:doughnutChart>
        <c:varyColors val="1"/>
        <c:ser>
          <c:idx val="0"/>
          <c:order val="0"/>
          <c:tx>
            <c:strRef>
              <c:f>Sheet1!$B$1</c:f>
              <c:strCache>
                <c:ptCount val="1"/>
                <c:pt idx="0">
                  <c:v>Sociālie uzņēmumi</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84D-4C57-ACDB-83D60B45285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84D-4C57-ACDB-83D60B45285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84D-4C57-ACDB-83D60B45285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84D-4C57-ACDB-83D60B45285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84D-4C57-ACDB-83D60B45285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84D-4C57-ACDB-83D60B45285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684D-4C57-ACDB-83D60B45285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684D-4C57-ACDB-83D60B452856}"/>
              </c:ext>
            </c:extLst>
          </c:dPt>
          <c:dLbls>
            <c:dLbl>
              <c:idx val="4"/>
              <c:layout>
                <c:manualLayout>
                  <c:x val="0"/>
                  <c:y val="-5.381767546204275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84D-4C57-ACDB-83D60B452856}"/>
                </c:ext>
              </c:extLst>
            </c:dLbl>
            <c:dLbl>
              <c:idx val="5"/>
              <c:layout>
                <c:manualLayout>
                  <c:x val="1.5530962012245247E-2"/>
                  <c:y val="-1.61453026386128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84D-4C57-ACDB-83D60B45285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lv-LV"/>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Rīga</c:v>
                </c:pt>
                <c:pt idx="1">
                  <c:v>Pierīga</c:v>
                </c:pt>
                <c:pt idx="2">
                  <c:v>Kurzeme</c:v>
                </c:pt>
                <c:pt idx="3">
                  <c:v>Vidzeme</c:v>
                </c:pt>
                <c:pt idx="4">
                  <c:v>Zemgale</c:v>
                </c:pt>
                <c:pt idx="5">
                  <c:v>Latgale</c:v>
                </c:pt>
              </c:strCache>
            </c:strRef>
          </c:cat>
          <c:val>
            <c:numRef>
              <c:f>Sheet1!$B$2:$B$7</c:f>
              <c:numCache>
                <c:formatCode>General</c:formatCode>
                <c:ptCount val="6"/>
                <c:pt idx="0">
                  <c:v>41</c:v>
                </c:pt>
                <c:pt idx="1">
                  <c:v>11</c:v>
                </c:pt>
                <c:pt idx="2">
                  <c:v>8</c:v>
                </c:pt>
                <c:pt idx="3">
                  <c:v>6</c:v>
                </c:pt>
                <c:pt idx="4">
                  <c:v>3</c:v>
                </c:pt>
                <c:pt idx="5">
                  <c:v>1</c:v>
                </c:pt>
              </c:numCache>
            </c:numRef>
          </c:val>
          <c:extLst>
            <c:ext xmlns:c16="http://schemas.microsoft.com/office/drawing/2014/chart" uri="{C3380CC4-5D6E-409C-BE32-E72D297353CC}">
              <c16:uniqueId val="{00000010-684D-4C57-ACDB-83D60B45285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73636888118173849"/>
          <c:y val="0.20813422015212915"/>
          <c:w val="0.20222142938139057"/>
          <c:h val="0.5149098227411007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v-LV"/>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B2106-FB0F-4CF1-92AA-7190CEF8A531}" type="doc">
      <dgm:prSet loTypeId="urn:microsoft.com/office/officeart/2005/8/layout/bProcess3" loCatId="process" qsTypeId="urn:microsoft.com/office/officeart/2005/8/quickstyle/3d1" qsCatId="3D" csTypeId="urn:microsoft.com/office/officeart/2005/8/colors/accent3_1" csCatId="accent3" phldr="1"/>
      <dgm:spPr/>
      <dgm:t>
        <a:bodyPr/>
        <a:lstStyle/>
        <a:p>
          <a:endParaRPr lang="lv-LV"/>
        </a:p>
      </dgm:t>
    </dgm:pt>
    <dgm:pt modelId="{8F1795FD-9F29-4A83-A9B4-CEBCF8634FC5}">
      <dgm:prSet phldrT="[Text]" custT="1"/>
      <dgm:spPr>
        <a:gradFill rotWithShape="0">
          <a:gsLst>
            <a:gs pos="0">
              <a:schemeClr val="accent3">
                <a:lumMod val="20000"/>
                <a:lumOff val="8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w="38100">
          <a:solidFill>
            <a:srgbClr val="6BA439"/>
          </a:solidFill>
        </a:ln>
      </dgm:spPr>
      <dgm:t>
        <a:bodyPr/>
        <a:lstStyle/>
        <a:p>
          <a:r>
            <a:rPr lang="lv-LV" sz="2000" b="0" dirty="0">
              <a:latin typeface="+mn-lt"/>
            </a:rPr>
            <a:t>LM </a:t>
          </a:r>
          <a:r>
            <a:rPr lang="lv-LV" sz="2000" b="1" dirty="0">
              <a:latin typeface="+mn-lt"/>
            </a:rPr>
            <a:t>iegūst informāciju </a:t>
          </a:r>
          <a:r>
            <a:rPr lang="lv-LV" sz="2000" b="0" dirty="0">
              <a:latin typeface="+mn-lt"/>
            </a:rPr>
            <a:t>no valsts datubāzēm</a:t>
          </a:r>
        </a:p>
      </dgm:t>
    </dgm:pt>
    <dgm:pt modelId="{C2BEB582-BC6B-4CF5-AE5C-67DBB96F4824}" type="parTrans" cxnId="{521FC27C-2F83-448F-BF4F-1C4F784DF60B}">
      <dgm:prSet/>
      <dgm:spPr/>
      <dgm:t>
        <a:bodyPr/>
        <a:lstStyle/>
        <a:p>
          <a:endParaRPr lang="lv-LV" sz="2400" b="0">
            <a:latin typeface="+mn-lt"/>
          </a:endParaRPr>
        </a:p>
      </dgm:t>
    </dgm:pt>
    <dgm:pt modelId="{BE88D7DA-4B0E-4D83-967E-3C53651FC52E}" type="sibTrans" cxnId="{521FC27C-2F83-448F-BF4F-1C4F784DF60B}">
      <dgm:prSet custT="1"/>
      <dgm:spPr>
        <a:ln w="57150">
          <a:solidFill>
            <a:srgbClr val="6BA439"/>
          </a:solidFill>
        </a:ln>
      </dgm:spPr>
      <dgm:t>
        <a:bodyPr/>
        <a:lstStyle/>
        <a:p>
          <a:endParaRPr lang="lv-LV" sz="2400" b="0" dirty="0">
            <a:latin typeface="+mn-lt"/>
          </a:endParaRPr>
        </a:p>
      </dgm:t>
    </dgm:pt>
    <dgm:pt modelId="{C2DF542C-94BB-40A4-BE2B-7DC2FA0328AC}">
      <dgm:prSet phldrT="[Text]" custT="1"/>
      <dgm:spPr>
        <a:gradFill rotWithShape="0">
          <a:gsLst>
            <a:gs pos="0">
              <a:schemeClr val="accent3">
                <a:lumMod val="20000"/>
                <a:lumOff val="8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w="38100">
          <a:solidFill>
            <a:srgbClr val="6BA439"/>
          </a:solidFill>
        </a:ln>
      </dgm:spPr>
      <dgm:t>
        <a:bodyPr/>
        <a:lstStyle/>
        <a:p>
          <a:r>
            <a:rPr lang="lv-LV" sz="2000" b="0" dirty="0">
              <a:latin typeface="+mn-lt"/>
              <a:cs typeface="Times New Roman" pitchFamily="18" charset="0"/>
            </a:rPr>
            <a:t>LM </a:t>
          </a:r>
          <a:r>
            <a:rPr lang="lv-LV" sz="2000" b="1" dirty="0">
              <a:latin typeface="+mn-lt"/>
              <a:cs typeface="Times New Roman" pitchFamily="18" charset="0"/>
            </a:rPr>
            <a:t>nosūta dokumentus </a:t>
          </a:r>
          <a:r>
            <a:rPr lang="lv-LV" sz="2000" b="0" dirty="0">
              <a:latin typeface="+mn-lt"/>
              <a:cs typeface="Times New Roman" pitchFamily="18" charset="0"/>
            </a:rPr>
            <a:t>SU komisijai un </a:t>
          </a:r>
          <a:r>
            <a:rPr lang="lv-LV" sz="2000" b="1" dirty="0">
              <a:latin typeface="+mn-lt"/>
              <a:cs typeface="Times New Roman" pitchFamily="18" charset="0"/>
            </a:rPr>
            <a:t>uzaicina pretendentu </a:t>
          </a:r>
          <a:r>
            <a:rPr lang="lv-LV" sz="2000" b="0" dirty="0">
              <a:latin typeface="+mn-lt"/>
              <a:cs typeface="Times New Roman" pitchFamily="18" charset="0"/>
            </a:rPr>
            <a:t>uz komisijas sēdi</a:t>
          </a:r>
          <a:endParaRPr lang="lv-LV" sz="2000" b="0" dirty="0">
            <a:latin typeface="+mn-lt"/>
          </a:endParaRPr>
        </a:p>
      </dgm:t>
    </dgm:pt>
    <dgm:pt modelId="{BD08108E-1C74-4932-97B9-6D20D0AD44F2}" type="parTrans" cxnId="{C8D8B1BA-4F75-40A8-8FD8-46D63B9A47F9}">
      <dgm:prSet/>
      <dgm:spPr/>
      <dgm:t>
        <a:bodyPr/>
        <a:lstStyle/>
        <a:p>
          <a:endParaRPr lang="lv-LV" sz="2400" b="0">
            <a:latin typeface="+mn-lt"/>
          </a:endParaRPr>
        </a:p>
      </dgm:t>
    </dgm:pt>
    <dgm:pt modelId="{07BD8F8B-0CDF-4CAF-9D7D-DA971C400C63}" type="sibTrans" cxnId="{C8D8B1BA-4F75-40A8-8FD8-46D63B9A47F9}">
      <dgm:prSet custT="1"/>
      <dgm:spPr>
        <a:ln w="57150">
          <a:solidFill>
            <a:srgbClr val="6BA439"/>
          </a:solidFill>
        </a:ln>
      </dgm:spPr>
      <dgm:t>
        <a:bodyPr/>
        <a:lstStyle/>
        <a:p>
          <a:endParaRPr lang="lv-LV" sz="2400" b="0" dirty="0">
            <a:latin typeface="+mn-lt"/>
          </a:endParaRPr>
        </a:p>
      </dgm:t>
    </dgm:pt>
    <dgm:pt modelId="{C2F4D9E6-6F44-4EAE-8449-53C5A2843280}">
      <dgm:prSet phldrT="[Text]" custT="1"/>
      <dgm:spPr>
        <a:gradFill rotWithShape="0">
          <a:gsLst>
            <a:gs pos="0">
              <a:schemeClr val="accent3">
                <a:lumMod val="40000"/>
                <a:lumOff val="6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w="38100">
          <a:solidFill>
            <a:srgbClr val="6BA439"/>
          </a:solidFill>
        </a:ln>
      </dgm:spPr>
      <dgm:t>
        <a:bodyPr/>
        <a:lstStyle/>
        <a:p>
          <a:r>
            <a:rPr lang="lv-LV" sz="2000" b="0" dirty="0">
              <a:latin typeface="+mn-lt"/>
            </a:rPr>
            <a:t>Sociālo uzņēmumu komisija sniedz </a:t>
          </a:r>
          <a:r>
            <a:rPr lang="lv-LV" sz="2000" b="1" dirty="0">
              <a:latin typeface="+mn-lt"/>
            </a:rPr>
            <a:t>motivētu atzinumu </a:t>
          </a:r>
          <a:r>
            <a:rPr lang="lv-LV" sz="2000" b="0" dirty="0">
              <a:latin typeface="+mn-lt"/>
            </a:rPr>
            <a:t>LM</a:t>
          </a:r>
        </a:p>
      </dgm:t>
    </dgm:pt>
    <dgm:pt modelId="{8910B8C2-16C8-40C0-9B4F-181E324CB38A}" type="parTrans" cxnId="{239FBDE8-20F3-40A7-9AF7-4A4EFD5C1E79}">
      <dgm:prSet/>
      <dgm:spPr/>
      <dgm:t>
        <a:bodyPr/>
        <a:lstStyle/>
        <a:p>
          <a:endParaRPr lang="lv-LV" sz="2400" b="0">
            <a:latin typeface="+mn-lt"/>
          </a:endParaRPr>
        </a:p>
      </dgm:t>
    </dgm:pt>
    <dgm:pt modelId="{EF7181F8-08B9-4EA7-B617-8BDC09856EAE}" type="sibTrans" cxnId="{239FBDE8-20F3-40A7-9AF7-4A4EFD5C1E79}">
      <dgm:prSet custT="1"/>
      <dgm:spPr>
        <a:ln w="57150">
          <a:solidFill>
            <a:srgbClr val="6BA439"/>
          </a:solidFill>
        </a:ln>
      </dgm:spPr>
      <dgm:t>
        <a:bodyPr/>
        <a:lstStyle/>
        <a:p>
          <a:endParaRPr lang="lv-LV" sz="2400" b="0" dirty="0">
            <a:latin typeface="+mn-lt"/>
          </a:endParaRPr>
        </a:p>
      </dgm:t>
    </dgm:pt>
    <dgm:pt modelId="{A46B4224-53A9-4CB0-824D-3BB28CFEB002}">
      <dgm:prSet custT="1"/>
      <dgm:spPr>
        <a:gradFill rotWithShape="0">
          <a:gsLst>
            <a:gs pos="0">
              <a:schemeClr val="accent3">
                <a:lumMod val="40000"/>
                <a:lumOff val="6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w="38100">
          <a:solidFill>
            <a:srgbClr val="6BA439"/>
          </a:solidFill>
        </a:ln>
      </dgm:spPr>
      <dgm:t>
        <a:bodyPr/>
        <a:lstStyle/>
        <a:p>
          <a:r>
            <a:rPr lang="lv-LV" sz="2000" b="0" dirty="0">
              <a:latin typeface="+mn-lt"/>
            </a:rPr>
            <a:t>LM </a:t>
          </a:r>
          <a:r>
            <a:rPr lang="lv-LV" sz="2000" b="1" dirty="0">
              <a:latin typeface="+mn-lt"/>
            </a:rPr>
            <a:t>pieņem lēmumu </a:t>
          </a:r>
        </a:p>
      </dgm:t>
    </dgm:pt>
    <dgm:pt modelId="{3884A5DE-2367-4E37-8F0B-1797F0A969A7}" type="parTrans" cxnId="{D2B6A477-47EF-4E2B-847C-375B5731D4F1}">
      <dgm:prSet/>
      <dgm:spPr/>
      <dgm:t>
        <a:bodyPr/>
        <a:lstStyle/>
        <a:p>
          <a:endParaRPr lang="lv-LV" sz="2400" b="0">
            <a:latin typeface="+mn-lt"/>
          </a:endParaRPr>
        </a:p>
      </dgm:t>
    </dgm:pt>
    <dgm:pt modelId="{A771A836-42F3-480A-89C2-AADDF07FDA9F}" type="sibTrans" cxnId="{D2B6A477-47EF-4E2B-847C-375B5731D4F1}">
      <dgm:prSet/>
      <dgm:spPr/>
      <dgm:t>
        <a:bodyPr/>
        <a:lstStyle/>
        <a:p>
          <a:endParaRPr lang="lv-LV" sz="2400" b="0">
            <a:latin typeface="+mn-lt"/>
          </a:endParaRPr>
        </a:p>
      </dgm:t>
    </dgm:pt>
    <dgm:pt modelId="{6CFE4BAB-24ED-4B17-A425-E464EFD307AA}">
      <dgm:prSet phldrT="[Text]" custT="1"/>
      <dgm:spPr>
        <a:gradFill rotWithShape="0">
          <a:gsLst>
            <a:gs pos="0">
              <a:schemeClr val="accent3">
                <a:lumMod val="40000"/>
                <a:lumOff val="6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w="28575">
          <a:solidFill>
            <a:srgbClr val="6BA439"/>
          </a:solidFill>
        </a:ln>
      </dgm:spPr>
      <dgm:t>
        <a:bodyPr/>
        <a:lstStyle/>
        <a:p>
          <a:r>
            <a:rPr lang="lv-LV" sz="2000" b="0" dirty="0">
              <a:solidFill>
                <a:schemeClr val="tx1"/>
              </a:solidFill>
              <a:latin typeface="+mn-lt"/>
              <a:cs typeface="Times New Roman" pitchFamily="18" charset="0"/>
            </a:rPr>
            <a:t>SIA </a:t>
          </a:r>
          <a:r>
            <a:rPr lang="lv-LV" sz="2000" b="1" dirty="0">
              <a:solidFill>
                <a:schemeClr val="tx1"/>
              </a:solidFill>
              <a:latin typeface="+mn-lt"/>
              <a:cs typeface="Times New Roman" pitchFamily="18" charset="0"/>
            </a:rPr>
            <a:t>iesniegums</a:t>
          </a:r>
          <a:r>
            <a:rPr lang="lv-LV" sz="2000" b="0" dirty="0">
              <a:solidFill>
                <a:schemeClr val="tx1"/>
              </a:solidFill>
              <a:latin typeface="+mn-lt"/>
              <a:cs typeface="Times New Roman" pitchFamily="18" charset="0"/>
            </a:rPr>
            <a:t> sociālā uzņēmuma statusa iegūšanai</a:t>
          </a:r>
          <a:endParaRPr lang="lv-LV" sz="2000" b="0" dirty="0">
            <a:solidFill>
              <a:schemeClr val="tx1"/>
            </a:solidFill>
            <a:latin typeface="+mn-lt"/>
          </a:endParaRPr>
        </a:p>
      </dgm:t>
    </dgm:pt>
    <dgm:pt modelId="{167D2722-8072-4977-8EB0-64A8E7D60C74}" type="sibTrans" cxnId="{7E0595C8-58A3-4BE7-B375-1E10446AD279}">
      <dgm:prSet custT="1"/>
      <dgm:spPr>
        <a:ln w="57150">
          <a:solidFill>
            <a:srgbClr val="6BA439"/>
          </a:solidFill>
        </a:ln>
      </dgm:spPr>
      <dgm:t>
        <a:bodyPr/>
        <a:lstStyle/>
        <a:p>
          <a:endParaRPr lang="lv-LV" sz="2400" b="0" dirty="0">
            <a:latin typeface="+mn-lt"/>
          </a:endParaRPr>
        </a:p>
      </dgm:t>
    </dgm:pt>
    <dgm:pt modelId="{8E57EAAE-9BC9-4311-A612-AAA0ADD01297}" type="parTrans" cxnId="{7E0595C8-58A3-4BE7-B375-1E10446AD279}">
      <dgm:prSet/>
      <dgm:spPr/>
      <dgm:t>
        <a:bodyPr/>
        <a:lstStyle/>
        <a:p>
          <a:endParaRPr lang="lv-LV" sz="2400" b="0">
            <a:latin typeface="+mn-lt"/>
          </a:endParaRPr>
        </a:p>
      </dgm:t>
    </dgm:pt>
    <dgm:pt modelId="{79F3B2B1-3F60-4054-B3B9-2973ACC4DC23}" type="pres">
      <dgm:prSet presAssocID="{29CB2106-FB0F-4CF1-92AA-7190CEF8A531}" presName="Name0" presStyleCnt="0">
        <dgm:presLayoutVars>
          <dgm:dir/>
          <dgm:resizeHandles val="exact"/>
        </dgm:presLayoutVars>
      </dgm:prSet>
      <dgm:spPr/>
    </dgm:pt>
    <dgm:pt modelId="{4BEAB693-241E-457E-82BA-7FF99A488B3F}" type="pres">
      <dgm:prSet presAssocID="{6CFE4BAB-24ED-4B17-A425-E464EFD307AA}" presName="node" presStyleLbl="node1" presStyleIdx="0" presStyleCnt="5" custAng="0" custScaleX="68778" custScaleY="147555" custLinFactNeighborX="11327" custLinFactNeighborY="-400">
        <dgm:presLayoutVars>
          <dgm:bulletEnabled val="1"/>
        </dgm:presLayoutVars>
      </dgm:prSet>
      <dgm:spPr/>
    </dgm:pt>
    <dgm:pt modelId="{60B76D77-0C2A-47A6-ADA7-80550E26C153}" type="pres">
      <dgm:prSet presAssocID="{167D2722-8072-4977-8EB0-64A8E7D60C74}" presName="sibTrans" presStyleLbl="sibTrans1D1" presStyleIdx="0" presStyleCnt="4"/>
      <dgm:spPr/>
    </dgm:pt>
    <dgm:pt modelId="{930F94B8-E1C5-4B7E-9D24-EE846D1788D3}" type="pres">
      <dgm:prSet presAssocID="{167D2722-8072-4977-8EB0-64A8E7D60C74}" presName="connectorText" presStyleLbl="sibTrans1D1" presStyleIdx="0" presStyleCnt="4"/>
      <dgm:spPr/>
    </dgm:pt>
    <dgm:pt modelId="{E2F0ABF7-60A9-49D9-84B2-FFAFABB93609}" type="pres">
      <dgm:prSet presAssocID="{8F1795FD-9F29-4A83-A9B4-CEBCF8634FC5}" presName="node" presStyleLbl="node1" presStyleIdx="1" presStyleCnt="5" custScaleX="67772" custScaleY="147959" custLinFactNeighborX="5105" custLinFactNeighborY="-198">
        <dgm:presLayoutVars>
          <dgm:bulletEnabled val="1"/>
        </dgm:presLayoutVars>
      </dgm:prSet>
      <dgm:spPr/>
    </dgm:pt>
    <dgm:pt modelId="{93B4B343-55F8-4A4E-ADBE-038B8ED54358}" type="pres">
      <dgm:prSet presAssocID="{BE88D7DA-4B0E-4D83-967E-3C53651FC52E}" presName="sibTrans" presStyleLbl="sibTrans1D1" presStyleIdx="1" presStyleCnt="4"/>
      <dgm:spPr/>
    </dgm:pt>
    <dgm:pt modelId="{3F93D5F8-0752-4F5D-85B5-CE6CAD009170}" type="pres">
      <dgm:prSet presAssocID="{BE88D7DA-4B0E-4D83-967E-3C53651FC52E}" presName="connectorText" presStyleLbl="sibTrans1D1" presStyleIdx="1" presStyleCnt="4"/>
      <dgm:spPr/>
    </dgm:pt>
    <dgm:pt modelId="{FAF906F5-0309-43D6-9B23-623E8E5E2573}" type="pres">
      <dgm:prSet presAssocID="{C2DF542C-94BB-40A4-BE2B-7DC2FA0328AC}" presName="node" presStyleLbl="node1" presStyleIdx="2" presStyleCnt="5" custScaleX="70059" custScaleY="146159" custLinFactNeighborX="1264" custLinFactNeighborY="-398">
        <dgm:presLayoutVars>
          <dgm:bulletEnabled val="1"/>
        </dgm:presLayoutVars>
      </dgm:prSet>
      <dgm:spPr/>
    </dgm:pt>
    <dgm:pt modelId="{ADCB5C53-811E-40BE-B10C-2A784FD2EEBC}" type="pres">
      <dgm:prSet presAssocID="{07BD8F8B-0CDF-4CAF-9D7D-DA971C400C63}" presName="sibTrans" presStyleLbl="sibTrans1D1" presStyleIdx="2" presStyleCnt="4"/>
      <dgm:spPr/>
    </dgm:pt>
    <dgm:pt modelId="{BDC22AC3-10D2-4BC5-9F65-AEC333F9B67D}" type="pres">
      <dgm:prSet presAssocID="{07BD8F8B-0CDF-4CAF-9D7D-DA971C400C63}" presName="connectorText" presStyleLbl="sibTrans1D1" presStyleIdx="2" presStyleCnt="4"/>
      <dgm:spPr/>
    </dgm:pt>
    <dgm:pt modelId="{18F7A532-C1F6-4F57-ACFE-3FC90294FF78}" type="pres">
      <dgm:prSet presAssocID="{C2F4D9E6-6F44-4EAE-8449-53C5A2843280}" presName="node" presStyleLbl="node1" presStyleIdx="3" presStyleCnt="5" custScaleX="66123" custScaleY="143687" custLinFactNeighborX="-3025" custLinFactNeighborY="-634">
        <dgm:presLayoutVars>
          <dgm:bulletEnabled val="1"/>
        </dgm:presLayoutVars>
      </dgm:prSet>
      <dgm:spPr/>
    </dgm:pt>
    <dgm:pt modelId="{031AF58E-FE1B-42A8-9393-BD86AA553A9E}" type="pres">
      <dgm:prSet presAssocID="{EF7181F8-08B9-4EA7-B617-8BDC09856EAE}" presName="sibTrans" presStyleLbl="sibTrans1D1" presStyleIdx="3" presStyleCnt="4"/>
      <dgm:spPr/>
    </dgm:pt>
    <dgm:pt modelId="{5F023455-5407-4DCC-9FD1-E5557D172CF5}" type="pres">
      <dgm:prSet presAssocID="{EF7181F8-08B9-4EA7-B617-8BDC09856EAE}" presName="connectorText" presStyleLbl="sibTrans1D1" presStyleIdx="3" presStyleCnt="4"/>
      <dgm:spPr/>
    </dgm:pt>
    <dgm:pt modelId="{9D9B4366-8F45-4660-ACB7-E13246EA8861}" type="pres">
      <dgm:prSet presAssocID="{A46B4224-53A9-4CB0-824D-3BB28CFEB002}" presName="node" presStyleLbl="node1" presStyleIdx="4" presStyleCnt="5" custScaleX="55770" custScaleY="140146" custLinFactNeighborX="-6566" custLinFactNeighborY="-400">
        <dgm:presLayoutVars>
          <dgm:bulletEnabled val="1"/>
        </dgm:presLayoutVars>
      </dgm:prSet>
      <dgm:spPr/>
    </dgm:pt>
  </dgm:ptLst>
  <dgm:cxnLst>
    <dgm:cxn modelId="{51BE9B03-9A06-42EE-9CC5-0D2945BB05D7}" type="presOf" srcId="{EF7181F8-08B9-4EA7-B617-8BDC09856EAE}" destId="{5F023455-5407-4DCC-9FD1-E5557D172CF5}" srcOrd="1" destOrd="0" presId="urn:microsoft.com/office/officeart/2005/8/layout/bProcess3"/>
    <dgm:cxn modelId="{06A3F00D-DC8E-4DA2-AC3E-AA03D7340AF0}" type="presOf" srcId="{167D2722-8072-4977-8EB0-64A8E7D60C74}" destId="{930F94B8-E1C5-4B7E-9D24-EE846D1788D3}" srcOrd="1" destOrd="0" presId="urn:microsoft.com/office/officeart/2005/8/layout/bProcess3"/>
    <dgm:cxn modelId="{D27A592B-1C25-4DCB-BFF4-E57CBCA1526A}" type="presOf" srcId="{A46B4224-53A9-4CB0-824D-3BB28CFEB002}" destId="{9D9B4366-8F45-4660-ACB7-E13246EA8861}" srcOrd="0" destOrd="0" presId="urn:microsoft.com/office/officeart/2005/8/layout/bProcess3"/>
    <dgm:cxn modelId="{EFA8114B-3929-45EE-B7DF-686C8C730CE7}" type="presOf" srcId="{6CFE4BAB-24ED-4B17-A425-E464EFD307AA}" destId="{4BEAB693-241E-457E-82BA-7FF99A488B3F}" srcOrd="0" destOrd="0" presId="urn:microsoft.com/office/officeart/2005/8/layout/bProcess3"/>
    <dgm:cxn modelId="{AA33DA6C-9F86-4AC4-9813-5B8C72142D9E}" type="presOf" srcId="{EF7181F8-08B9-4EA7-B617-8BDC09856EAE}" destId="{031AF58E-FE1B-42A8-9393-BD86AA553A9E}" srcOrd="0" destOrd="0" presId="urn:microsoft.com/office/officeart/2005/8/layout/bProcess3"/>
    <dgm:cxn modelId="{12DDD172-F86C-4DE1-AED0-94CF7CEC49BD}" type="presOf" srcId="{C2F4D9E6-6F44-4EAE-8449-53C5A2843280}" destId="{18F7A532-C1F6-4F57-ACFE-3FC90294FF78}" srcOrd="0" destOrd="0" presId="urn:microsoft.com/office/officeart/2005/8/layout/bProcess3"/>
    <dgm:cxn modelId="{D2B6A477-47EF-4E2B-847C-375B5731D4F1}" srcId="{29CB2106-FB0F-4CF1-92AA-7190CEF8A531}" destId="{A46B4224-53A9-4CB0-824D-3BB28CFEB002}" srcOrd="4" destOrd="0" parTransId="{3884A5DE-2367-4E37-8F0B-1797F0A969A7}" sibTransId="{A771A836-42F3-480A-89C2-AADDF07FDA9F}"/>
    <dgm:cxn modelId="{D5E9DB7A-B629-45E3-A596-0659EB36273B}" type="presOf" srcId="{07BD8F8B-0CDF-4CAF-9D7D-DA971C400C63}" destId="{BDC22AC3-10D2-4BC5-9F65-AEC333F9B67D}" srcOrd="1" destOrd="0" presId="urn:microsoft.com/office/officeart/2005/8/layout/bProcess3"/>
    <dgm:cxn modelId="{521FC27C-2F83-448F-BF4F-1C4F784DF60B}" srcId="{29CB2106-FB0F-4CF1-92AA-7190CEF8A531}" destId="{8F1795FD-9F29-4A83-A9B4-CEBCF8634FC5}" srcOrd="1" destOrd="0" parTransId="{C2BEB582-BC6B-4CF5-AE5C-67DBB96F4824}" sibTransId="{BE88D7DA-4B0E-4D83-967E-3C53651FC52E}"/>
    <dgm:cxn modelId="{BCFB169A-E9D6-44E0-92A3-C81D98AECF70}" type="presOf" srcId="{BE88D7DA-4B0E-4D83-967E-3C53651FC52E}" destId="{93B4B343-55F8-4A4E-ADBE-038B8ED54358}" srcOrd="0" destOrd="0" presId="urn:microsoft.com/office/officeart/2005/8/layout/bProcess3"/>
    <dgm:cxn modelId="{9C9EACA5-F337-4153-BA53-F00BD3848970}" type="presOf" srcId="{29CB2106-FB0F-4CF1-92AA-7190CEF8A531}" destId="{79F3B2B1-3F60-4054-B3B9-2973ACC4DC23}" srcOrd="0" destOrd="0" presId="urn:microsoft.com/office/officeart/2005/8/layout/bProcess3"/>
    <dgm:cxn modelId="{F6FB48B3-D3AD-40BA-AFD2-D8C614B4A82E}" type="presOf" srcId="{BE88D7DA-4B0E-4D83-967E-3C53651FC52E}" destId="{3F93D5F8-0752-4F5D-85B5-CE6CAD009170}" srcOrd="1" destOrd="0" presId="urn:microsoft.com/office/officeart/2005/8/layout/bProcess3"/>
    <dgm:cxn modelId="{C8D8B1BA-4F75-40A8-8FD8-46D63B9A47F9}" srcId="{29CB2106-FB0F-4CF1-92AA-7190CEF8A531}" destId="{C2DF542C-94BB-40A4-BE2B-7DC2FA0328AC}" srcOrd="2" destOrd="0" parTransId="{BD08108E-1C74-4932-97B9-6D20D0AD44F2}" sibTransId="{07BD8F8B-0CDF-4CAF-9D7D-DA971C400C63}"/>
    <dgm:cxn modelId="{FD5AB2BC-9C1F-4218-A734-DD7D4370EEBE}" type="presOf" srcId="{C2DF542C-94BB-40A4-BE2B-7DC2FA0328AC}" destId="{FAF906F5-0309-43D6-9B23-623E8E5E2573}" srcOrd="0" destOrd="0" presId="urn:microsoft.com/office/officeart/2005/8/layout/bProcess3"/>
    <dgm:cxn modelId="{57F107C4-F883-48FF-A215-F379F0AB4732}" type="presOf" srcId="{07BD8F8B-0CDF-4CAF-9D7D-DA971C400C63}" destId="{ADCB5C53-811E-40BE-B10C-2A784FD2EEBC}" srcOrd="0" destOrd="0" presId="urn:microsoft.com/office/officeart/2005/8/layout/bProcess3"/>
    <dgm:cxn modelId="{7E0595C8-58A3-4BE7-B375-1E10446AD279}" srcId="{29CB2106-FB0F-4CF1-92AA-7190CEF8A531}" destId="{6CFE4BAB-24ED-4B17-A425-E464EFD307AA}" srcOrd="0" destOrd="0" parTransId="{8E57EAAE-9BC9-4311-A612-AAA0ADD01297}" sibTransId="{167D2722-8072-4977-8EB0-64A8E7D60C74}"/>
    <dgm:cxn modelId="{A9E5C9CD-F375-439C-AFE7-0973B7C442A8}" type="presOf" srcId="{167D2722-8072-4977-8EB0-64A8E7D60C74}" destId="{60B76D77-0C2A-47A6-ADA7-80550E26C153}" srcOrd="0" destOrd="0" presId="urn:microsoft.com/office/officeart/2005/8/layout/bProcess3"/>
    <dgm:cxn modelId="{57D07DDB-85D6-4AC8-B6C5-0FF28565EF36}" type="presOf" srcId="{8F1795FD-9F29-4A83-A9B4-CEBCF8634FC5}" destId="{E2F0ABF7-60A9-49D9-84B2-FFAFABB93609}" srcOrd="0" destOrd="0" presId="urn:microsoft.com/office/officeart/2005/8/layout/bProcess3"/>
    <dgm:cxn modelId="{239FBDE8-20F3-40A7-9AF7-4A4EFD5C1E79}" srcId="{29CB2106-FB0F-4CF1-92AA-7190CEF8A531}" destId="{C2F4D9E6-6F44-4EAE-8449-53C5A2843280}" srcOrd="3" destOrd="0" parTransId="{8910B8C2-16C8-40C0-9B4F-181E324CB38A}" sibTransId="{EF7181F8-08B9-4EA7-B617-8BDC09856EAE}"/>
    <dgm:cxn modelId="{F5B6AA1A-811C-4E96-9D0C-4D7A78472196}" type="presParOf" srcId="{79F3B2B1-3F60-4054-B3B9-2973ACC4DC23}" destId="{4BEAB693-241E-457E-82BA-7FF99A488B3F}" srcOrd="0" destOrd="0" presId="urn:microsoft.com/office/officeart/2005/8/layout/bProcess3"/>
    <dgm:cxn modelId="{2BBC905C-E7F1-411C-BBE0-D35BD407A6CD}" type="presParOf" srcId="{79F3B2B1-3F60-4054-B3B9-2973ACC4DC23}" destId="{60B76D77-0C2A-47A6-ADA7-80550E26C153}" srcOrd="1" destOrd="0" presId="urn:microsoft.com/office/officeart/2005/8/layout/bProcess3"/>
    <dgm:cxn modelId="{58414E1F-2A89-4EFF-9E50-159D74F90688}" type="presParOf" srcId="{60B76D77-0C2A-47A6-ADA7-80550E26C153}" destId="{930F94B8-E1C5-4B7E-9D24-EE846D1788D3}" srcOrd="0" destOrd="0" presId="urn:microsoft.com/office/officeart/2005/8/layout/bProcess3"/>
    <dgm:cxn modelId="{027CEA72-A9D5-495A-AFD4-0470E824DECA}" type="presParOf" srcId="{79F3B2B1-3F60-4054-B3B9-2973ACC4DC23}" destId="{E2F0ABF7-60A9-49D9-84B2-FFAFABB93609}" srcOrd="2" destOrd="0" presId="urn:microsoft.com/office/officeart/2005/8/layout/bProcess3"/>
    <dgm:cxn modelId="{E86727FA-BC7B-40AE-9526-5DA7CC1FD820}" type="presParOf" srcId="{79F3B2B1-3F60-4054-B3B9-2973ACC4DC23}" destId="{93B4B343-55F8-4A4E-ADBE-038B8ED54358}" srcOrd="3" destOrd="0" presId="urn:microsoft.com/office/officeart/2005/8/layout/bProcess3"/>
    <dgm:cxn modelId="{F95491BF-2F3B-46F9-B29C-8BE30F83AD58}" type="presParOf" srcId="{93B4B343-55F8-4A4E-ADBE-038B8ED54358}" destId="{3F93D5F8-0752-4F5D-85B5-CE6CAD009170}" srcOrd="0" destOrd="0" presId="urn:microsoft.com/office/officeart/2005/8/layout/bProcess3"/>
    <dgm:cxn modelId="{37ECDEBE-8139-4B98-B92E-084ED3B5DDE6}" type="presParOf" srcId="{79F3B2B1-3F60-4054-B3B9-2973ACC4DC23}" destId="{FAF906F5-0309-43D6-9B23-623E8E5E2573}" srcOrd="4" destOrd="0" presId="urn:microsoft.com/office/officeart/2005/8/layout/bProcess3"/>
    <dgm:cxn modelId="{C7B05D52-2883-4C39-92B4-1BE382CF22FE}" type="presParOf" srcId="{79F3B2B1-3F60-4054-B3B9-2973ACC4DC23}" destId="{ADCB5C53-811E-40BE-B10C-2A784FD2EEBC}" srcOrd="5" destOrd="0" presId="urn:microsoft.com/office/officeart/2005/8/layout/bProcess3"/>
    <dgm:cxn modelId="{3BE31090-EC8E-43D1-BF87-CFC8A7E767E8}" type="presParOf" srcId="{ADCB5C53-811E-40BE-B10C-2A784FD2EEBC}" destId="{BDC22AC3-10D2-4BC5-9F65-AEC333F9B67D}" srcOrd="0" destOrd="0" presId="urn:microsoft.com/office/officeart/2005/8/layout/bProcess3"/>
    <dgm:cxn modelId="{DC55D124-72C8-4FEF-BE3B-DDAA5F41465D}" type="presParOf" srcId="{79F3B2B1-3F60-4054-B3B9-2973ACC4DC23}" destId="{18F7A532-C1F6-4F57-ACFE-3FC90294FF78}" srcOrd="6" destOrd="0" presId="urn:microsoft.com/office/officeart/2005/8/layout/bProcess3"/>
    <dgm:cxn modelId="{0EEC8375-CD37-4EEB-8440-8D5D86523A7F}" type="presParOf" srcId="{79F3B2B1-3F60-4054-B3B9-2973ACC4DC23}" destId="{031AF58E-FE1B-42A8-9393-BD86AA553A9E}" srcOrd="7" destOrd="0" presId="urn:microsoft.com/office/officeart/2005/8/layout/bProcess3"/>
    <dgm:cxn modelId="{F8867C1E-BACB-4D3F-ACC5-D785220980E5}" type="presParOf" srcId="{031AF58E-FE1B-42A8-9393-BD86AA553A9E}" destId="{5F023455-5407-4DCC-9FD1-E5557D172CF5}" srcOrd="0" destOrd="0" presId="urn:microsoft.com/office/officeart/2005/8/layout/bProcess3"/>
    <dgm:cxn modelId="{A0871B06-8C65-41AC-92A8-D2FB7F74528D}" type="presParOf" srcId="{79F3B2B1-3F60-4054-B3B9-2973ACC4DC23}" destId="{9D9B4366-8F45-4660-ACB7-E13246EA8861}"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E2AB7E-9088-4DED-814F-610D2266B598}" type="doc">
      <dgm:prSet loTypeId="urn:microsoft.com/office/officeart/2005/8/layout/cycle1" loCatId="cycle" qsTypeId="urn:microsoft.com/office/officeart/2005/8/quickstyle/simple1" qsCatId="simple" csTypeId="urn:microsoft.com/office/officeart/2005/8/colors/accent1_2" csCatId="accent1" phldr="1"/>
      <dgm:spPr/>
    </dgm:pt>
    <dgm:pt modelId="{0057A807-DA23-4D68-A2F1-A605C46A2CF9}">
      <dgm:prSet phldrT="[Text]" custT="1"/>
      <dgm:spPr>
        <a:solidFill>
          <a:schemeClr val="bg2">
            <a:lumMod val="90000"/>
          </a:schemeClr>
        </a:solidFill>
        <a:ln>
          <a:solidFill>
            <a:schemeClr val="tx1"/>
          </a:solidFill>
          <a:round/>
        </a:ln>
      </dgm:spPr>
      <dgm:t>
        <a:bodyPr/>
        <a:lstStyle/>
        <a:p>
          <a:r>
            <a:rPr lang="lv-LV" altLang="en-US" sz="2800" b="1" dirty="0">
              <a:solidFill>
                <a:schemeClr val="tx1"/>
              </a:solidFill>
              <a:cs typeface="Times New Roman" panose="02020603050405020304" pitchFamily="18" charset="0"/>
            </a:rPr>
            <a:t>Sociālais uzņēmums </a:t>
          </a:r>
        </a:p>
        <a:p>
          <a:r>
            <a:rPr lang="lv-LV" altLang="en-US" sz="1700" b="1" dirty="0">
              <a:solidFill>
                <a:schemeClr val="tx1"/>
              </a:solidFill>
              <a:cs typeface="Times New Roman" panose="02020603050405020304" pitchFamily="18" charset="0"/>
            </a:rPr>
            <a:t>(preces un pakalpojumi) </a:t>
          </a:r>
        </a:p>
      </dgm:t>
    </dgm:pt>
    <dgm:pt modelId="{D69E50EB-0A98-4B7E-9846-7A5767677B39}" type="parTrans" cxnId="{E20EB950-C41F-439F-97F1-B2251A9CE380}">
      <dgm:prSet/>
      <dgm:spPr/>
      <dgm:t>
        <a:bodyPr/>
        <a:lstStyle/>
        <a:p>
          <a:endParaRPr lang="en-GB"/>
        </a:p>
      </dgm:t>
    </dgm:pt>
    <dgm:pt modelId="{12C1DC46-A051-4AA6-99F5-F28E8C53BCDD}" type="sibTrans" cxnId="{E20EB950-C41F-439F-97F1-B2251A9CE380}">
      <dgm:prSet/>
      <dgm:spPr/>
      <dgm:t>
        <a:bodyPr/>
        <a:lstStyle/>
        <a:p>
          <a:endParaRPr lang="en-GB"/>
        </a:p>
      </dgm:t>
    </dgm:pt>
    <dgm:pt modelId="{D0A61A3C-FAE5-487D-8576-C45CC5F85158}">
      <dgm:prSet phldrT="[Text]" custT="1"/>
      <dgm:spPr>
        <a:solidFill>
          <a:schemeClr val="bg2">
            <a:lumMod val="90000"/>
          </a:schemeClr>
        </a:solidFill>
        <a:ln>
          <a:solidFill>
            <a:schemeClr val="tx1"/>
          </a:solidFill>
        </a:ln>
      </dgm:spPr>
      <dgm:t>
        <a:bodyPr/>
        <a:lstStyle/>
        <a:p>
          <a:r>
            <a:rPr lang="lv-LV" sz="2400" b="1" dirty="0"/>
            <a:t>Atbalstītāji </a:t>
          </a:r>
          <a:r>
            <a:rPr lang="lv-LV" sz="1600" b="1" dirty="0"/>
            <a:t>(investori, atbalsta organizācijas u.c.)</a:t>
          </a:r>
          <a:endParaRPr lang="en-GB" sz="1600" b="1" dirty="0">
            <a:solidFill>
              <a:schemeClr val="tx1"/>
            </a:solidFill>
          </a:endParaRPr>
        </a:p>
      </dgm:t>
    </dgm:pt>
    <dgm:pt modelId="{360CC148-2D6F-49ED-8368-0F21842602D2}" type="parTrans" cxnId="{5DCBB893-8DD0-4361-AA8A-F37D3F41651A}">
      <dgm:prSet/>
      <dgm:spPr/>
      <dgm:t>
        <a:bodyPr/>
        <a:lstStyle/>
        <a:p>
          <a:endParaRPr lang="en-GB"/>
        </a:p>
      </dgm:t>
    </dgm:pt>
    <dgm:pt modelId="{B5885504-93A3-4790-8E23-0F7B5C57F3EF}" type="sibTrans" cxnId="{5DCBB893-8DD0-4361-AA8A-F37D3F41651A}">
      <dgm:prSet/>
      <dgm:spPr/>
      <dgm:t>
        <a:bodyPr/>
        <a:lstStyle/>
        <a:p>
          <a:endParaRPr lang="en-GB"/>
        </a:p>
      </dgm:t>
    </dgm:pt>
    <dgm:pt modelId="{E2782AD0-CC4B-46C9-A2E4-1E1276537DBB}">
      <dgm:prSet phldrT="[Text]" custT="1"/>
      <dgm:spPr>
        <a:solidFill>
          <a:schemeClr val="bg2">
            <a:lumMod val="90000"/>
          </a:schemeClr>
        </a:solidFill>
        <a:ln>
          <a:solidFill>
            <a:schemeClr val="tx1"/>
          </a:solidFill>
        </a:ln>
      </dgm:spPr>
      <dgm:t>
        <a:bodyPr/>
        <a:lstStyle/>
        <a:p>
          <a:r>
            <a:rPr lang="lv-LV" altLang="en-US" sz="2400" b="1" dirty="0">
              <a:solidFill>
                <a:schemeClr val="tx1"/>
              </a:solidFill>
              <a:cs typeface="Times New Roman" panose="02020603050405020304" pitchFamily="18" charset="0"/>
            </a:rPr>
            <a:t>Tiesiskais ietvars</a:t>
          </a:r>
        </a:p>
        <a:p>
          <a:r>
            <a:rPr lang="lv-LV" sz="1600" b="1" dirty="0">
              <a:solidFill>
                <a:schemeClr val="tx1"/>
              </a:solidFill>
            </a:rPr>
            <a:t>(likums, kritēriji, citi «spēles noteikumi»)</a:t>
          </a:r>
          <a:endParaRPr lang="en-GB" sz="1600" b="1" dirty="0">
            <a:solidFill>
              <a:schemeClr val="tx1"/>
            </a:solidFill>
          </a:endParaRPr>
        </a:p>
      </dgm:t>
    </dgm:pt>
    <dgm:pt modelId="{3555CDA9-5B38-40E7-B5C2-0AA1369D4D34}" type="parTrans" cxnId="{3E6BF8BB-8136-4576-BD94-CF15E9D4814C}">
      <dgm:prSet/>
      <dgm:spPr/>
      <dgm:t>
        <a:bodyPr/>
        <a:lstStyle/>
        <a:p>
          <a:endParaRPr lang="en-GB"/>
        </a:p>
      </dgm:t>
    </dgm:pt>
    <dgm:pt modelId="{C82DC857-B8E1-4F19-8FD3-3A1C0C7B987B}" type="sibTrans" cxnId="{3E6BF8BB-8136-4576-BD94-CF15E9D4814C}">
      <dgm:prSet/>
      <dgm:spPr/>
      <dgm:t>
        <a:bodyPr/>
        <a:lstStyle/>
        <a:p>
          <a:endParaRPr lang="en-GB"/>
        </a:p>
      </dgm:t>
    </dgm:pt>
    <dgm:pt modelId="{D37E2A8E-F022-4CE3-AA79-12967C38C66F}">
      <dgm:prSet custT="1"/>
      <dgm:spPr>
        <a:solidFill>
          <a:schemeClr val="bg2">
            <a:lumMod val="90000"/>
          </a:schemeClr>
        </a:solidFill>
        <a:ln>
          <a:solidFill>
            <a:schemeClr val="tx1"/>
          </a:solidFill>
        </a:ln>
      </dgm:spPr>
      <dgm:t>
        <a:bodyPr/>
        <a:lstStyle/>
        <a:p>
          <a:r>
            <a:rPr lang="lv-LV" sz="2400" b="1" dirty="0"/>
            <a:t>Klienti </a:t>
          </a:r>
        </a:p>
        <a:p>
          <a:r>
            <a:rPr lang="lv-LV" sz="1700" b="1" dirty="0"/>
            <a:t>(</a:t>
          </a:r>
          <a:r>
            <a:rPr lang="lv-LV" altLang="en-US" sz="1700" b="1" dirty="0">
              <a:solidFill>
                <a:schemeClr val="tx1"/>
              </a:solidFill>
              <a:cs typeface="Times New Roman" panose="02020603050405020304" pitchFamily="18" charset="0"/>
            </a:rPr>
            <a:t>labuma saņēmēji, sadarbības partneri u.c.) </a:t>
          </a:r>
          <a:endParaRPr lang="en-GB" sz="1700" b="1" dirty="0"/>
        </a:p>
      </dgm:t>
    </dgm:pt>
    <dgm:pt modelId="{6E7D60AF-D32D-4D8D-B252-777AAA94721A}" type="parTrans" cxnId="{983A0708-3680-4473-A06E-A687DE672026}">
      <dgm:prSet/>
      <dgm:spPr/>
      <dgm:t>
        <a:bodyPr/>
        <a:lstStyle/>
        <a:p>
          <a:endParaRPr lang="en-GB"/>
        </a:p>
      </dgm:t>
    </dgm:pt>
    <dgm:pt modelId="{A797627E-02B8-4B8C-A529-FF63AF9748B6}" type="sibTrans" cxnId="{983A0708-3680-4473-A06E-A687DE672026}">
      <dgm:prSet/>
      <dgm:spPr/>
      <dgm:t>
        <a:bodyPr/>
        <a:lstStyle/>
        <a:p>
          <a:endParaRPr lang="en-GB"/>
        </a:p>
      </dgm:t>
    </dgm:pt>
    <dgm:pt modelId="{C56B4B54-5843-4EF9-B05B-F2B5C1092890}" type="pres">
      <dgm:prSet presAssocID="{1FE2AB7E-9088-4DED-814F-610D2266B598}" presName="cycle" presStyleCnt="0">
        <dgm:presLayoutVars>
          <dgm:dir/>
          <dgm:resizeHandles val="exact"/>
        </dgm:presLayoutVars>
      </dgm:prSet>
      <dgm:spPr/>
    </dgm:pt>
    <dgm:pt modelId="{F1FC57B3-779F-408A-A88F-786C7492865B}" type="pres">
      <dgm:prSet presAssocID="{0057A807-DA23-4D68-A2F1-A605C46A2CF9}" presName="dummy" presStyleCnt="0"/>
      <dgm:spPr/>
    </dgm:pt>
    <dgm:pt modelId="{5745674D-6632-40E8-911C-41E9CFB130B4}" type="pres">
      <dgm:prSet presAssocID="{0057A807-DA23-4D68-A2F1-A605C46A2CF9}" presName="node" presStyleLbl="revTx" presStyleIdx="0" presStyleCnt="4" custScaleX="113755">
        <dgm:presLayoutVars>
          <dgm:bulletEnabled val="1"/>
        </dgm:presLayoutVars>
      </dgm:prSet>
      <dgm:spPr/>
    </dgm:pt>
    <dgm:pt modelId="{F9AEB580-7E23-4205-986E-019875199A14}" type="pres">
      <dgm:prSet presAssocID="{12C1DC46-A051-4AA6-99F5-F28E8C53BCDD}" presName="sibTrans" presStyleLbl="node1" presStyleIdx="0" presStyleCnt="4"/>
      <dgm:spPr/>
    </dgm:pt>
    <dgm:pt modelId="{512F4487-D3D4-4C03-8042-8504881A245E}" type="pres">
      <dgm:prSet presAssocID="{D37E2A8E-F022-4CE3-AA79-12967C38C66F}" presName="dummy" presStyleCnt="0"/>
      <dgm:spPr/>
    </dgm:pt>
    <dgm:pt modelId="{C3BE613E-5901-4379-9F68-2AE12C409568}" type="pres">
      <dgm:prSet presAssocID="{D37E2A8E-F022-4CE3-AA79-12967C38C66F}" presName="node" presStyleLbl="revTx" presStyleIdx="1" presStyleCnt="4" custScaleX="104844">
        <dgm:presLayoutVars>
          <dgm:bulletEnabled val="1"/>
        </dgm:presLayoutVars>
      </dgm:prSet>
      <dgm:spPr/>
    </dgm:pt>
    <dgm:pt modelId="{55A4944D-A017-40FD-A724-07EC2D89B82A}" type="pres">
      <dgm:prSet presAssocID="{A797627E-02B8-4B8C-A529-FF63AF9748B6}" presName="sibTrans" presStyleLbl="node1" presStyleIdx="1" presStyleCnt="4"/>
      <dgm:spPr/>
    </dgm:pt>
    <dgm:pt modelId="{6CC8A9BF-5318-4DF6-99DB-94E030E25405}" type="pres">
      <dgm:prSet presAssocID="{D0A61A3C-FAE5-487D-8576-C45CC5F85158}" presName="dummy" presStyleCnt="0"/>
      <dgm:spPr/>
    </dgm:pt>
    <dgm:pt modelId="{7DBDEF55-50AD-4D2A-BBA0-92D3701D3E8F}" type="pres">
      <dgm:prSet presAssocID="{D0A61A3C-FAE5-487D-8576-C45CC5F85158}" presName="node" presStyleLbl="revTx" presStyleIdx="2" presStyleCnt="4" custScaleX="107687">
        <dgm:presLayoutVars>
          <dgm:bulletEnabled val="1"/>
        </dgm:presLayoutVars>
      </dgm:prSet>
      <dgm:spPr/>
    </dgm:pt>
    <dgm:pt modelId="{718C9C4C-FFE4-4F20-99D5-83C1209D971F}" type="pres">
      <dgm:prSet presAssocID="{B5885504-93A3-4790-8E23-0F7B5C57F3EF}" presName="sibTrans" presStyleLbl="node1" presStyleIdx="2" presStyleCnt="4"/>
      <dgm:spPr/>
    </dgm:pt>
    <dgm:pt modelId="{14A063C0-BE98-4026-B5BF-FE30F032FB3C}" type="pres">
      <dgm:prSet presAssocID="{E2782AD0-CC4B-46C9-A2E4-1E1276537DBB}" presName="dummy" presStyleCnt="0"/>
      <dgm:spPr/>
    </dgm:pt>
    <dgm:pt modelId="{1BAB31CB-DB2F-4740-BDD6-7ED619956B98}" type="pres">
      <dgm:prSet presAssocID="{E2782AD0-CC4B-46C9-A2E4-1E1276537DBB}" presName="node" presStyleLbl="revTx" presStyleIdx="3" presStyleCnt="4" custScaleX="111966">
        <dgm:presLayoutVars>
          <dgm:bulletEnabled val="1"/>
        </dgm:presLayoutVars>
      </dgm:prSet>
      <dgm:spPr/>
    </dgm:pt>
    <dgm:pt modelId="{9EA4ED26-8D2A-4739-A525-7C6F0FE239FF}" type="pres">
      <dgm:prSet presAssocID="{C82DC857-B8E1-4F19-8FD3-3A1C0C7B987B}" presName="sibTrans" presStyleLbl="node1" presStyleIdx="3" presStyleCnt="4"/>
      <dgm:spPr/>
    </dgm:pt>
  </dgm:ptLst>
  <dgm:cxnLst>
    <dgm:cxn modelId="{983A0708-3680-4473-A06E-A687DE672026}" srcId="{1FE2AB7E-9088-4DED-814F-610D2266B598}" destId="{D37E2A8E-F022-4CE3-AA79-12967C38C66F}" srcOrd="1" destOrd="0" parTransId="{6E7D60AF-D32D-4D8D-B252-777AAA94721A}" sibTransId="{A797627E-02B8-4B8C-A529-FF63AF9748B6}"/>
    <dgm:cxn modelId="{FCBC9A16-EF70-424E-9B59-E200E6850E95}" type="presOf" srcId="{D0A61A3C-FAE5-487D-8576-C45CC5F85158}" destId="{7DBDEF55-50AD-4D2A-BBA0-92D3701D3E8F}" srcOrd="0" destOrd="0" presId="urn:microsoft.com/office/officeart/2005/8/layout/cycle1"/>
    <dgm:cxn modelId="{2741F03B-B4DB-4870-837B-262640DC7A35}" type="presOf" srcId="{C82DC857-B8E1-4F19-8FD3-3A1C0C7B987B}" destId="{9EA4ED26-8D2A-4739-A525-7C6F0FE239FF}" srcOrd="0" destOrd="0" presId="urn:microsoft.com/office/officeart/2005/8/layout/cycle1"/>
    <dgm:cxn modelId="{5D58593E-5E06-4BC7-A5D6-64EA09334D8C}" type="presOf" srcId="{12C1DC46-A051-4AA6-99F5-F28E8C53BCDD}" destId="{F9AEB580-7E23-4205-986E-019875199A14}" srcOrd="0" destOrd="0" presId="urn:microsoft.com/office/officeart/2005/8/layout/cycle1"/>
    <dgm:cxn modelId="{1C9C6C3F-771A-49E3-9025-42CBA5B637C4}" type="presOf" srcId="{E2782AD0-CC4B-46C9-A2E4-1E1276537DBB}" destId="{1BAB31CB-DB2F-4740-BDD6-7ED619956B98}" srcOrd="0" destOrd="0" presId="urn:microsoft.com/office/officeart/2005/8/layout/cycle1"/>
    <dgm:cxn modelId="{CBCD474D-8F91-498C-99C5-3A784D02D2DF}" type="presOf" srcId="{A797627E-02B8-4B8C-A529-FF63AF9748B6}" destId="{55A4944D-A017-40FD-A724-07EC2D89B82A}" srcOrd="0" destOrd="0" presId="urn:microsoft.com/office/officeart/2005/8/layout/cycle1"/>
    <dgm:cxn modelId="{E20EB950-C41F-439F-97F1-B2251A9CE380}" srcId="{1FE2AB7E-9088-4DED-814F-610D2266B598}" destId="{0057A807-DA23-4D68-A2F1-A605C46A2CF9}" srcOrd="0" destOrd="0" parTransId="{D69E50EB-0A98-4B7E-9846-7A5767677B39}" sibTransId="{12C1DC46-A051-4AA6-99F5-F28E8C53BCDD}"/>
    <dgm:cxn modelId="{A0C1C491-5202-44BB-8248-FE71921E8539}" type="presOf" srcId="{0057A807-DA23-4D68-A2F1-A605C46A2CF9}" destId="{5745674D-6632-40E8-911C-41E9CFB130B4}" srcOrd="0" destOrd="0" presId="urn:microsoft.com/office/officeart/2005/8/layout/cycle1"/>
    <dgm:cxn modelId="{5DCBB893-8DD0-4361-AA8A-F37D3F41651A}" srcId="{1FE2AB7E-9088-4DED-814F-610D2266B598}" destId="{D0A61A3C-FAE5-487D-8576-C45CC5F85158}" srcOrd="2" destOrd="0" parTransId="{360CC148-2D6F-49ED-8368-0F21842602D2}" sibTransId="{B5885504-93A3-4790-8E23-0F7B5C57F3EF}"/>
    <dgm:cxn modelId="{FA56D5AA-DA24-4E92-9D07-0F1E2D549FFD}" type="presOf" srcId="{1FE2AB7E-9088-4DED-814F-610D2266B598}" destId="{C56B4B54-5843-4EF9-B05B-F2B5C1092890}" srcOrd="0" destOrd="0" presId="urn:microsoft.com/office/officeart/2005/8/layout/cycle1"/>
    <dgm:cxn modelId="{8F942DB8-3602-4B23-A3C3-9176C1ADDFD6}" type="presOf" srcId="{B5885504-93A3-4790-8E23-0F7B5C57F3EF}" destId="{718C9C4C-FFE4-4F20-99D5-83C1209D971F}" srcOrd="0" destOrd="0" presId="urn:microsoft.com/office/officeart/2005/8/layout/cycle1"/>
    <dgm:cxn modelId="{3E6BF8BB-8136-4576-BD94-CF15E9D4814C}" srcId="{1FE2AB7E-9088-4DED-814F-610D2266B598}" destId="{E2782AD0-CC4B-46C9-A2E4-1E1276537DBB}" srcOrd="3" destOrd="0" parTransId="{3555CDA9-5B38-40E7-B5C2-0AA1369D4D34}" sibTransId="{C82DC857-B8E1-4F19-8FD3-3A1C0C7B987B}"/>
    <dgm:cxn modelId="{B67E26EE-EF7C-4C6C-BFE7-37EA73098C62}" type="presOf" srcId="{D37E2A8E-F022-4CE3-AA79-12967C38C66F}" destId="{C3BE613E-5901-4379-9F68-2AE12C409568}" srcOrd="0" destOrd="0" presId="urn:microsoft.com/office/officeart/2005/8/layout/cycle1"/>
    <dgm:cxn modelId="{02B0F245-24A4-4899-8EFC-ED6037EA67FE}" type="presParOf" srcId="{C56B4B54-5843-4EF9-B05B-F2B5C1092890}" destId="{F1FC57B3-779F-408A-A88F-786C7492865B}" srcOrd="0" destOrd="0" presId="urn:microsoft.com/office/officeart/2005/8/layout/cycle1"/>
    <dgm:cxn modelId="{CA6D5B4C-9C02-4DE9-B9BE-C337BA63878C}" type="presParOf" srcId="{C56B4B54-5843-4EF9-B05B-F2B5C1092890}" destId="{5745674D-6632-40E8-911C-41E9CFB130B4}" srcOrd="1" destOrd="0" presId="urn:microsoft.com/office/officeart/2005/8/layout/cycle1"/>
    <dgm:cxn modelId="{4FEC9C9B-F764-4677-A816-27D08C7AA61F}" type="presParOf" srcId="{C56B4B54-5843-4EF9-B05B-F2B5C1092890}" destId="{F9AEB580-7E23-4205-986E-019875199A14}" srcOrd="2" destOrd="0" presId="urn:microsoft.com/office/officeart/2005/8/layout/cycle1"/>
    <dgm:cxn modelId="{74CAD703-F8C9-4BF7-8C18-A1E7DE472F26}" type="presParOf" srcId="{C56B4B54-5843-4EF9-B05B-F2B5C1092890}" destId="{512F4487-D3D4-4C03-8042-8504881A245E}" srcOrd="3" destOrd="0" presId="urn:microsoft.com/office/officeart/2005/8/layout/cycle1"/>
    <dgm:cxn modelId="{CCE33E5A-438B-4A93-AE01-F64A2E874EA4}" type="presParOf" srcId="{C56B4B54-5843-4EF9-B05B-F2B5C1092890}" destId="{C3BE613E-5901-4379-9F68-2AE12C409568}" srcOrd="4" destOrd="0" presId="urn:microsoft.com/office/officeart/2005/8/layout/cycle1"/>
    <dgm:cxn modelId="{B20BEB27-3947-4E25-AC5B-B3C3E60B744B}" type="presParOf" srcId="{C56B4B54-5843-4EF9-B05B-F2B5C1092890}" destId="{55A4944D-A017-40FD-A724-07EC2D89B82A}" srcOrd="5" destOrd="0" presId="urn:microsoft.com/office/officeart/2005/8/layout/cycle1"/>
    <dgm:cxn modelId="{0CEE9131-9AFC-43E6-A55E-71DC3954D58E}" type="presParOf" srcId="{C56B4B54-5843-4EF9-B05B-F2B5C1092890}" destId="{6CC8A9BF-5318-4DF6-99DB-94E030E25405}" srcOrd="6" destOrd="0" presId="urn:microsoft.com/office/officeart/2005/8/layout/cycle1"/>
    <dgm:cxn modelId="{1D6A139F-5DA4-481C-AA33-22AAF060C865}" type="presParOf" srcId="{C56B4B54-5843-4EF9-B05B-F2B5C1092890}" destId="{7DBDEF55-50AD-4D2A-BBA0-92D3701D3E8F}" srcOrd="7" destOrd="0" presId="urn:microsoft.com/office/officeart/2005/8/layout/cycle1"/>
    <dgm:cxn modelId="{0DE09655-1DB2-4E13-BFEB-C30AB0FDF771}" type="presParOf" srcId="{C56B4B54-5843-4EF9-B05B-F2B5C1092890}" destId="{718C9C4C-FFE4-4F20-99D5-83C1209D971F}" srcOrd="8" destOrd="0" presId="urn:microsoft.com/office/officeart/2005/8/layout/cycle1"/>
    <dgm:cxn modelId="{003F1F20-C4F4-44DA-910A-F9A3FE28CA74}" type="presParOf" srcId="{C56B4B54-5843-4EF9-B05B-F2B5C1092890}" destId="{14A063C0-BE98-4026-B5BF-FE30F032FB3C}" srcOrd="9" destOrd="0" presId="urn:microsoft.com/office/officeart/2005/8/layout/cycle1"/>
    <dgm:cxn modelId="{1836EDBF-B067-4189-9434-00E85141D729}" type="presParOf" srcId="{C56B4B54-5843-4EF9-B05B-F2B5C1092890}" destId="{1BAB31CB-DB2F-4740-BDD6-7ED619956B98}" srcOrd="10" destOrd="0" presId="urn:microsoft.com/office/officeart/2005/8/layout/cycle1"/>
    <dgm:cxn modelId="{4F297467-3D82-47F1-B6F3-D750B9E6888A}" type="presParOf" srcId="{C56B4B54-5843-4EF9-B05B-F2B5C1092890}" destId="{9EA4ED26-8D2A-4739-A525-7C6F0FE239FF}"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D80305-CA70-4A4E-B60F-4E7C7A59251E}" type="doc">
      <dgm:prSet loTypeId="urn:microsoft.com/office/officeart/2008/layout/VerticalCurvedList" loCatId="list" qsTypeId="urn:microsoft.com/office/officeart/2005/8/quickstyle/3d3" qsCatId="3D" csTypeId="urn:microsoft.com/office/officeart/2005/8/colors/accent0_1" csCatId="mainScheme" phldr="1"/>
      <dgm:spPr/>
      <dgm:t>
        <a:bodyPr/>
        <a:lstStyle/>
        <a:p>
          <a:endParaRPr lang="lv-LV"/>
        </a:p>
      </dgm:t>
    </dgm:pt>
    <dgm:pt modelId="{C508EE65-0871-4086-9160-058E81BEB0AD}">
      <dgm:prSet phldrT="[Text]" custT="1"/>
      <dgm:spPr>
        <a:solidFill>
          <a:schemeClr val="accent3">
            <a:lumMod val="20000"/>
            <a:lumOff val="80000"/>
          </a:schemeClr>
        </a:solidFill>
      </dgm:spPr>
      <dgm:t>
        <a:bodyPr/>
        <a:lstStyle/>
        <a:p>
          <a:r>
            <a:rPr lang="lv-LV" sz="1700" b="0" dirty="0"/>
            <a:t> - </a:t>
          </a:r>
          <a:r>
            <a:rPr lang="lv-LV" sz="1700" b="1" dirty="0"/>
            <a:t>Personas ar invaliditāti</a:t>
          </a:r>
        </a:p>
        <a:p>
          <a:r>
            <a:rPr lang="lv-LV" sz="1700" b="1" dirty="0"/>
            <a:t> - Personas ar garīga rakstura traucējumiem</a:t>
          </a:r>
          <a:r>
            <a:rPr lang="lv-LV" sz="1700" b="0" dirty="0"/>
            <a:t>*</a:t>
          </a:r>
        </a:p>
      </dgm:t>
    </dgm:pt>
    <dgm:pt modelId="{686861CD-C0CD-4C66-AA23-D89F0746EB10}" type="parTrans" cxnId="{EDD5C632-3CD6-42A8-98FE-9472A44C06F1}">
      <dgm:prSet/>
      <dgm:spPr/>
      <dgm:t>
        <a:bodyPr/>
        <a:lstStyle/>
        <a:p>
          <a:endParaRPr lang="lv-LV"/>
        </a:p>
      </dgm:t>
    </dgm:pt>
    <dgm:pt modelId="{FBB93050-5AA6-485A-8B59-8648C184BF1C}" type="sibTrans" cxnId="{EDD5C632-3CD6-42A8-98FE-9472A44C06F1}">
      <dgm:prSet/>
      <dgm:spPr/>
      <dgm:t>
        <a:bodyPr/>
        <a:lstStyle/>
        <a:p>
          <a:endParaRPr lang="lv-LV"/>
        </a:p>
      </dgm:t>
    </dgm:pt>
    <dgm:pt modelId="{CC98A970-502E-422A-A406-D714B033CF05}">
      <dgm:prSet phldrT="[Text]" custT="1"/>
      <dgm:spPr>
        <a:solidFill>
          <a:schemeClr val="accent3">
            <a:lumMod val="20000"/>
            <a:lumOff val="80000"/>
          </a:schemeClr>
        </a:solidFill>
      </dgm:spPr>
      <dgm:t>
        <a:bodyPr/>
        <a:lstStyle/>
        <a:p>
          <a:r>
            <a:rPr lang="lv-LV" sz="1700" b="1" dirty="0"/>
            <a:t>- Ieslodzītie vai personas, kuras atbrīvotas no ieslodzījuma vietas</a:t>
          </a:r>
        </a:p>
        <a:p>
          <a:r>
            <a:rPr lang="lv-LV" sz="1700" b="1" dirty="0"/>
            <a:t>- Personas ar atkarības problēmām</a:t>
          </a:r>
          <a:r>
            <a:rPr lang="lv-LV" sz="1700" b="0" dirty="0"/>
            <a:t>*</a:t>
          </a:r>
        </a:p>
      </dgm:t>
    </dgm:pt>
    <dgm:pt modelId="{C68CD136-2050-45F8-8C8E-39EF671D73C3}" type="parTrans" cxnId="{949AFF85-89F5-4630-B830-E8A01B2E77C2}">
      <dgm:prSet/>
      <dgm:spPr/>
      <dgm:t>
        <a:bodyPr/>
        <a:lstStyle/>
        <a:p>
          <a:endParaRPr lang="lv-LV"/>
        </a:p>
      </dgm:t>
    </dgm:pt>
    <dgm:pt modelId="{58178B89-EB2A-4553-84E7-9BD5A6B69142}" type="sibTrans" cxnId="{949AFF85-89F5-4630-B830-E8A01B2E77C2}">
      <dgm:prSet/>
      <dgm:spPr/>
      <dgm:t>
        <a:bodyPr/>
        <a:lstStyle/>
        <a:p>
          <a:endParaRPr lang="lv-LV"/>
        </a:p>
      </dgm:t>
    </dgm:pt>
    <dgm:pt modelId="{5E235CE5-A69F-46F1-BDCE-E3AE718C4E14}">
      <dgm:prSet phldrT="[Text]" phldr="1"/>
      <dgm:spPr/>
      <dgm:t>
        <a:bodyPr/>
        <a:lstStyle/>
        <a:p>
          <a:endParaRPr lang="lv-LV" dirty="0"/>
        </a:p>
      </dgm:t>
    </dgm:pt>
    <dgm:pt modelId="{4BCA84B3-289E-4095-ABD1-DE235787FA93}" type="parTrans" cxnId="{8D376AC6-2F8E-406B-BEE7-8E81A7C23E12}">
      <dgm:prSet/>
      <dgm:spPr/>
      <dgm:t>
        <a:bodyPr/>
        <a:lstStyle/>
        <a:p>
          <a:endParaRPr lang="lv-LV"/>
        </a:p>
      </dgm:t>
    </dgm:pt>
    <dgm:pt modelId="{1AE01BDE-0306-45C0-AFBC-951264A33B65}" type="sibTrans" cxnId="{8D376AC6-2F8E-406B-BEE7-8E81A7C23E12}">
      <dgm:prSet/>
      <dgm:spPr/>
      <dgm:t>
        <a:bodyPr/>
        <a:lstStyle/>
        <a:p>
          <a:endParaRPr lang="lv-LV"/>
        </a:p>
      </dgm:t>
    </dgm:pt>
    <dgm:pt modelId="{9004868B-86F1-435D-8B4D-26CA866D55E6}">
      <dgm:prSet/>
      <dgm:spPr/>
      <dgm:t>
        <a:bodyPr/>
        <a:lstStyle/>
        <a:p>
          <a:endParaRPr lang="lv-LV" dirty="0"/>
        </a:p>
      </dgm:t>
    </dgm:pt>
    <dgm:pt modelId="{838D18A4-C790-4B89-A92C-CA1C5C786736}" type="parTrans" cxnId="{9DB0A1F4-E40B-4C43-9D8F-D3734B46C31B}">
      <dgm:prSet/>
      <dgm:spPr/>
      <dgm:t>
        <a:bodyPr/>
        <a:lstStyle/>
        <a:p>
          <a:endParaRPr lang="lv-LV"/>
        </a:p>
      </dgm:t>
    </dgm:pt>
    <dgm:pt modelId="{1836F72B-8FDF-4F8F-ACB4-5986576EA9E2}" type="sibTrans" cxnId="{9DB0A1F4-E40B-4C43-9D8F-D3734B46C31B}">
      <dgm:prSet/>
      <dgm:spPr/>
      <dgm:t>
        <a:bodyPr/>
        <a:lstStyle/>
        <a:p>
          <a:endParaRPr lang="lv-LV"/>
        </a:p>
      </dgm:t>
    </dgm:pt>
    <dgm:pt modelId="{DD985E82-3943-43A7-9E25-541685BE458B}">
      <dgm:prSet phldrT="[Text]" phldr="1"/>
      <dgm:spPr/>
      <dgm:t>
        <a:bodyPr/>
        <a:lstStyle/>
        <a:p>
          <a:endParaRPr lang="lv-LV" dirty="0"/>
        </a:p>
      </dgm:t>
    </dgm:pt>
    <dgm:pt modelId="{9C524D76-84F5-4526-9870-6B811110B74D}" type="parTrans" cxnId="{8502A235-0601-4255-9B7F-43E2AB849D5E}">
      <dgm:prSet/>
      <dgm:spPr/>
      <dgm:t>
        <a:bodyPr/>
        <a:lstStyle/>
        <a:p>
          <a:endParaRPr lang="lv-LV"/>
        </a:p>
      </dgm:t>
    </dgm:pt>
    <dgm:pt modelId="{99C6B744-78EA-4D11-AC3A-13ABB2457F1D}" type="sibTrans" cxnId="{8502A235-0601-4255-9B7F-43E2AB849D5E}">
      <dgm:prSet/>
      <dgm:spPr/>
      <dgm:t>
        <a:bodyPr/>
        <a:lstStyle/>
        <a:p>
          <a:endParaRPr lang="lv-LV"/>
        </a:p>
      </dgm:t>
    </dgm:pt>
    <dgm:pt modelId="{3F8A1C39-FBE5-41CF-9B82-04924B13A04E}">
      <dgm:prSet phldrT="[Text]" phldr="1"/>
      <dgm:spPr/>
      <dgm:t>
        <a:bodyPr/>
        <a:lstStyle/>
        <a:p>
          <a:endParaRPr lang="lv-LV" dirty="0"/>
        </a:p>
      </dgm:t>
    </dgm:pt>
    <dgm:pt modelId="{EEAB83D5-BC17-41B1-9220-97FC0EAE8441}" type="parTrans" cxnId="{1CBA6A42-9A5E-41C9-952B-6E4FC164CE61}">
      <dgm:prSet/>
      <dgm:spPr/>
      <dgm:t>
        <a:bodyPr/>
        <a:lstStyle/>
        <a:p>
          <a:endParaRPr lang="lv-LV"/>
        </a:p>
      </dgm:t>
    </dgm:pt>
    <dgm:pt modelId="{3B15F82B-B48B-4512-8B25-5E7ABA4CF788}" type="sibTrans" cxnId="{1CBA6A42-9A5E-41C9-952B-6E4FC164CE61}">
      <dgm:prSet/>
      <dgm:spPr/>
      <dgm:t>
        <a:bodyPr/>
        <a:lstStyle/>
        <a:p>
          <a:endParaRPr lang="lv-LV"/>
        </a:p>
      </dgm:t>
    </dgm:pt>
    <dgm:pt modelId="{3AFE3B28-C8E6-4CCA-9EC0-338D1722D6A5}">
      <dgm:prSet phldrT="[Text]" phldr="1"/>
      <dgm:spPr/>
      <dgm:t>
        <a:bodyPr/>
        <a:lstStyle/>
        <a:p>
          <a:endParaRPr lang="lv-LV" dirty="0"/>
        </a:p>
      </dgm:t>
    </dgm:pt>
    <dgm:pt modelId="{F8E2AEE4-9747-4A39-A839-73E468C244CB}" type="parTrans" cxnId="{BE271CCA-6A87-47FF-811E-8695AFFE7B4A}">
      <dgm:prSet/>
      <dgm:spPr/>
      <dgm:t>
        <a:bodyPr/>
        <a:lstStyle/>
        <a:p>
          <a:endParaRPr lang="lv-LV"/>
        </a:p>
      </dgm:t>
    </dgm:pt>
    <dgm:pt modelId="{71289602-364E-4790-9C32-B2DAD26EE08D}" type="sibTrans" cxnId="{BE271CCA-6A87-47FF-811E-8695AFFE7B4A}">
      <dgm:prSet/>
      <dgm:spPr/>
      <dgm:t>
        <a:bodyPr/>
        <a:lstStyle/>
        <a:p>
          <a:endParaRPr lang="lv-LV"/>
        </a:p>
      </dgm:t>
    </dgm:pt>
    <dgm:pt modelId="{558C9052-3D4D-47A1-979F-5EC917703AAB}">
      <dgm:prSet phldrT="[Text]" phldr="1"/>
      <dgm:spPr/>
      <dgm:t>
        <a:bodyPr/>
        <a:lstStyle/>
        <a:p>
          <a:endParaRPr lang="lv-LV"/>
        </a:p>
      </dgm:t>
    </dgm:pt>
    <dgm:pt modelId="{6E2DEA56-4BDB-4EB3-B5F6-A4E3DCAE3A27}" type="parTrans" cxnId="{54B81A84-5524-440D-AE41-312422A53301}">
      <dgm:prSet/>
      <dgm:spPr/>
      <dgm:t>
        <a:bodyPr/>
        <a:lstStyle/>
        <a:p>
          <a:endParaRPr lang="lv-LV"/>
        </a:p>
      </dgm:t>
    </dgm:pt>
    <dgm:pt modelId="{BA728D80-77C2-4102-A209-32D0EEA2ABB1}" type="sibTrans" cxnId="{54B81A84-5524-440D-AE41-312422A53301}">
      <dgm:prSet/>
      <dgm:spPr/>
      <dgm:t>
        <a:bodyPr/>
        <a:lstStyle/>
        <a:p>
          <a:endParaRPr lang="lv-LV"/>
        </a:p>
      </dgm:t>
    </dgm:pt>
    <dgm:pt modelId="{3A05D4D4-A184-454F-B57B-27AF5FCBD7AB}">
      <dgm:prSet phldrT="[Text]" phldr="1"/>
      <dgm:spPr/>
      <dgm:t>
        <a:bodyPr/>
        <a:lstStyle/>
        <a:p>
          <a:endParaRPr lang="lv-LV"/>
        </a:p>
      </dgm:t>
    </dgm:pt>
    <dgm:pt modelId="{F5A29DF6-C1E1-4BFF-BE9B-F7E9F4B57E25}" type="parTrans" cxnId="{F0CE4C02-0723-4D47-8CF2-9D5F1A47AF83}">
      <dgm:prSet/>
      <dgm:spPr/>
      <dgm:t>
        <a:bodyPr/>
        <a:lstStyle/>
        <a:p>
          <a:endParaRPr lang="lv-LV"/>
        </a:p>
      </dgm:t>
    </dgm:pt>
    <dgm:pt modelId="{48945C16-1A03-441D-9570-C05FC99C6A58}" type="sibTrans" cxnId="{F0CE4C02-0723-4D47-8CF2-9D5F1A47AF83}">
      <dgm:prSet/>
      <dgm:spPr/>
      <dgm:t>
        <a:bodyPr/>
        <a:lstStyle/>
        <a:p>
          <a:endParaRPr lang="lv-LV"/>
        </a:p>
      </dgm:t>
    </dgm:pt>
    <dgm:pt modelId="{4024516F-64EC-49D4-9571-7FE757DEC706}">
      <dgm:prSet custT="1"/>
      <dgm:spPr>
        <a:solidFill>
          <a:schemeClr val="accent3">
            <a:lumMod val="20000"/>
            <a:lumOff val="80000"/>
          </a:schemeClr>
        </a:solidFill>
      </dgm:spPr>
      <dgm:t>
        <a:bodyPr/>
        <a:lstStyle/>
        <a:p>
          <a:r>
            <a:rPr lang="lv-LV" sz="1700" b="1" dirty="0"/>
            <a:t>- Personas, kurām noteikta atbilstība trūcīgās ģimenes (personas) statusam</a:t>
          </a:r>
        </a:p>
        <a:p>
          <a:r>
            <a:rPr lang="lv-LV" sz="1700" b="1" dirty="0"/>
            <a:t>- Bāreņi un bez vecāku palikušie bērni vecumā no 15  līdz 24 gadiem</a:t>
          </a:r>
        </a:p>
      </dgm:t>
    </dgm:pt>
    <dgm:pt modelId="{B4453159-1764-40AB-B560-859DCDEC3094}" type="parTrans" cxnId="{70717A42-2FDC-49BE-9A06-A88BD0AD14FF}">
      <dgm:prSet/>
      <dgm:spPr/>
      <dgm:t>
        <a:bodyPr/>
        <a:lstStyle/>
        <a:p>
          <a:endParaRPr lang="lv-LV"/>
        </a:p>
      </dgm:t>
    </dgm:pt>
    <dgm:pt modelId="{0775E4B4-5808-44FB-89CA-D00E4D8CAED4}" type="sibTrans" cxnId="{70717A42-2FDC-49BE-9A06-A88BD0AD14FF}">
      <dgm:prSet/>
      <dgm:spPr/>
      <dgm:t>
        <a:bodyPr/>
        <a:lstStyle/>
        <a:p>
          <a:endParaRPr lang="lv-LV"/>
        </a:p>
      </dgm:t>
    </dgm:pt>
    <dgm:pt modelId="{50BED9A1-DFD9-4FE8-9EE8-0E30E1E1E182}">
      <dgm:prSet custT="1"/>
      <dgm:spPr>
        <a:solidFill>
          <a:schemeClr val="accent3">
            <a:lumMod val="20000"/>
            <a:lumOff val="80000"/>
          </a:schemeClr>
        </a:solidFill>
      </dgm:spPr>
      <dgm:t>
        <a:bodyPr/>
        <a:lstStyle/>
        <a:p>
          <a:r>
            <a:rPr lang="lv-LV" sz="1700" b="1" dirty="0"/>
            <a:t>- Bēgļa, alternatīvais vai bezvalstnieka statuss</a:t>
          </a:r>
        </a:p>
      </dgm:t>
    </dgm:pt>
    <dgm:pt modelId="{B1FB348A-BA23-4F20-A6EA-3BA4AC598776}" type="parTrans" cxnId="{82035A4A-CDAB-4182-BF74-60431F290EAB}">
      <dgm:prSet/>
      <dgm:spPr/>
      <dgm:t>
        <a:bodyPr/>
        <a:lstStyle/>
        <a:p>
          <a:endParaRPr lang="lv-LV"/>
        </a:p>
      </dgm:t>
    </dgm:pt>
    <dgm:pt modelId="{8D5B7EC1-BCE4-4CB1-809E-3CB9D9564604}" type="sibTrans" cxnId="{82035A4A-CDAB-4182-BF74-60431F290EAB}">
      <dgm:prSet/>
      <dgm:spPr/>
      <dgm:t>
        <a:bodyPr/>
        <a:lstStyle/>
        <a:p>
          <a:endParaRPr lang="lv-LV"/>
        </a:p>
      </dgm:t>
    </dgm:pt>
    <dgm:pt modelId="{76AA7D6B-0472-4E71-93CE-74EC8D34011F}">
      <dgm:prSet custT="1"/>
      <dgm:spPr>
        <a:solidFill>
          <a:schemeClr val="accent3">
            <a:lumMod val="20000"/>
            <a:lumOff val="80000"/>
          </a:schemeClr>
        </a:solidFill>
      </dgm:spPr>
      <dgm:t>
        <a:bodyPr/>
        <a:lstStyle/>
        <a:p>
          <a:r>
            <a:rPr lang="lv-LV" sz="1700" b="1" dirty="0"/>
            <a:t> - Etniskā minoritāte </a:t>
          </a:r>
          <a:r>
            <a:rPr lang="lv-LV" sz="1700" b="1" dirty="0" err="1"/>
            <a:t>romi</a:t>
          </a:r>
          <a:r>
            <a:rPr lang="lv-LV" sz="1700" b="1" dirty="0"/>
            <a:t> </a:t>
          </a:r>
        </a:p>
      </dgm:t>
    </dgm:pt>
    <dgm:pt modelId="{5FEE126B-EA80-41BB-9DC3-B4F0E2823590}" type="parTrans" cxnId="{2E3EF666-E2B8-4310-9E1B-9078599089C4}">
      <dgm:prSet/>
      <dgm:spPr/>
      <dgm:t>
        <a:bodyPr/>
        <a:lstStyle/>
        <a:p>
          <a:endParaRPr lang="lv-LV"/>
        </a:p>
      </dgm:t>
    </dgm:pt>
    <dgm:pt modelId="{008DDEE2-DFAC-4613-8DE5-0F83CC23A0E8}" type="sibTrans" cxnId="{2E3EF666-E2B8-4310-9E1B-9078599089C4}">
      <dgm:prSet/>
      <dgm:spPr/>
      <dgm:t>
        <a:bodyPr/>
        <a:lstStyle/>
        <a:p>
          <a:endParaRPr lang="lv-LV"/>
        </a:p>
      </dgm:t>
    </dgm:pt>
    <dgm:pt modelId="{C9B08E28-34FD-414B-A6C2-51CE70D5CFD6}">
      <dgm:prSet custT="1"/>
      <dgm:spPr>
        <a:solidFill>
          <a:schemeClr val="accent3">
            <a:lumMod val="20000"/>
            <a:lumOff val="80000"/>
          </a:schemeClr>
        </a:solidFill>
      </dgm:spPr>
      <dgm:t>
        <a:bodyPr/>
        <a:lstStyle/>
        <a:p>
          <a:r>
            <a:rPr lang="lv-LV" sz="1700" b="1" dirty="0"/>
            <a:t>- Nelabvēlīgākā situācijā esošie bezdarbnieki </a:t>
          </a:r>
          <a:r>
            <a:rPr lang="lv-LV" sz="1400" b="0" dirty="0"/>
            <a:t>(ilgstošie, &gt;54 gadi, ir apgādājamie)</a:t>
          </a:r>
          <a:endParaRPr lang="lv-LV" sz="1800" b="0" dirty="0"/>
        </a:p>
      </dgm:t>
    </dgm:pt>
    <dgm:pt modelId="{3D15F342-3F60-46C9-96D4-FFCCA42B24B4}" type="parTrans" cxnId="{96EEC1AC-CDA2-4A65-86E6-38D1EF1BF725}">
      <dgm:prSet/>
      <dgm:spPr/>
      <dgm:t>
        <a:bodyPr/>
        <a:lstStyle/>
        <a:p>
          <a:endParaRPr lang="lv-LV"/>
        </a:p>
      </dgm:t>
    </dgm:pt>
    <dgm:pt modelId="{39AC96AE-5941-4E4D-BE1E-7A22A29323BB}" type="sibTrans" cxnId="{96EEC1AC-CDA2-4A65-86E6-38D1EF1BF725}">
      <dgm:prSet/>
      <dgm:spPr/>
      <dgm:t>
        <a:bodyPr/>
        <a:lstStyle/>
        <a:p>
          <a:endParaRPr lang="lv-LV"/>
        </a:p>
      </dgm:t>
    </dgm:pt>
    <dgm:pt modelId="{42097824-3A04-4BA7-9254-F9ACAE50CD55}">
      <dgm:prSet custT="1"/>
      <dgm:spPr>
        <a:solidFill>
          <a:schemeClr val="accent3">
            <a:lumMod val="20000"/>
            <a:lumOff val="80000"/>
          </a:schemeClr>
        </a:solidFill>
      </dgm:spPr>
      <dgm:t>
        <a:bodyPr/>
        <a:lstStyle/>
        <a:p>
          <a:r>
            <a:rPr lang="lv-LV" sz="1700" b="1" dirty="0"/>
            <a:t>- Deklarētā dzīvesvieta – naktspatversme</a:t>
          </a:r>
        </a:p>
        <a:p>
          <a:r>
            <a:rPr lang="lv-LV" sz="1700" b="1" dirty="0"/>
            <a:t>- </a:t>
          </a:r>
          <a:r>
            <a:rPr lang="lv-LV" sz="1700" b="1" dirty="0" err="1"/>
            <a:t>Cilvēktirdzniecības</a:t>
          </a:r>
          <a:r>
            <a:rPr lang="lv-LV" sz="1700" b="1" dirty="0"/>
            <a:t> upuri</a:t>
          </a:r>
          <a:r>
            <a:rPr lang="lv-LV" sz="1700" b="0" dirty="0"/>
            <a:t>*</a:t>
          </a:r>
        </a:p>
      </dgm:t>
    </dgm:pt>
    <dgm:pt modelId="{99FEF54A-90D4-403E-A9C8-25EEB8BB8655}" type="parTrans" cxnId="{D9B1E540-A6D0-4266-9C86-92AA09A67409}">
      <dgm:prSet/>
      <dgm:spPr/>
      <dgm:t>
        <a:bodyPr/>
        <a:lstStyle/>
        <a:p>
          <a:endParaRPr lang="lv-LV"/>
        </a:p>
      </dgm:t>
    </dgm:pt>
    <dgm:pt modelId="{52A21277-E5AA-4422-B671-6637D0943F17}" type="sibTrans" cxnId="{D9B1E540-A6D0-4266-9C86-92AA09A67409}">
      <dgm:prSet/>
      <dgm:spPr/>
      <dgm:t>
        <a:bodyPr/>
        <a:lstStyle/>
        <a:p>
          <a:endParaRPr lang="lv-LV"/>
        </a:p>
      </dgm:t>
    </dgm:pt>
    <dgm:pt modelId="{23E86260-81A5-492E-BA7C-554806E74649}">
      <dgm:prSet custScaleY="77602" custLinFactNeighborX="-942" custLinFactNeighborY="-16632"/>
      <dgm:spPr/>
      <dgm:t>
        <a:bodyPr/>
        <a:lstStyle/>
        <a:p>
          <a:endParaRPr lang="lv-LV"/>
        </a:p>
      </dgm:t>
    </dgm:pt>
    <dgm:pt modelId="{74A44E7F-BDB6-47F7-AC4D-6C84FBB2C671}" type="sibTrans" cxnId="{816B3B74-10C1-449A-A5A8-21127D564FBA}">
      <dgm:prSet/>
      <dgm:spPr/>
      <dgm:t>
        <a:bodyPr/>
        <a:lstStyle/>
        <a:p>
          <a:endParaRPr lang="lv-LV"/>
        </a:p>
      </dgm:t>
    </dgm:pt>
    <dgm:pt modelId="{B8F754B5-6D47-4533-AC18-4F2529FEED75}" type="parTrans" cxnId="{816B3B74-10C1-449A-A5A8-21127D564FBA}">
      <dgm:prSet/>
      <dgm:spPr/>
      <dgm:t>
        <a:bodyPr/>
        <a:lstStyle/>
        <a:p>
          <a:endParaRPr lang="lv-LV"/>
        </a:p>
      </dgm:t>
    </dgm:pt>
    <dgm:pt modelId="{4DB71EF1-83BC-47EC-A5DF-BE4A29BEE5ED}" type="pres">
      <dgm:prSet presAssocID="{DED80305-CA70-4A4E-B60F-4E7C7A59251E}" presName="Name0" presStyleCnt="0">
        <dgm:presLayoutVars>
          <dgm:chMax val="7"/>
          <dgm:chPref val="7"/>
          <dgm:dir/>
        </dgm:presLayoutVars>
      </dgm:prSet>
      <dgm:spPr/>
    </dgm:pt>
    <dgm:pt modelId="{08CB4F2B-861E-43FB-80F4-2D89868424B6}" type="pres">
      <dgm:prSet presAssocID="{DED80305-CA70-4A4E-B60F-4E7C7A59251E}" presName="Name1" presStyleCnt="0"/>
      <dgm:spPr/>
    </dgm:pt>
    <dgm:pt modelId="{F286ECE1-DCC3-428A-8FB7-6D599CDA2B65}" type="pres">
      <dgm:prSet presAssocID="{DED80305-CA70-4A4E-B60F-4E7C7A59251E}" presName="cycle" presStyleCnt="0"/>
      <dgm:spPr/>
    </dgm:pt>
    <dgm:pt modelId="{0A610683-CF8C-4493-94F6-17532F1A5A54}" type="pres">
      <dgm:prSet presAssocID="{DED80305-CA70-4A4E-B60F-4E7C7A59251E}" presName="srcNode" presStyleLbl="node1" presStyleIdx="0" presStyleCnt="7"/>
      <dgm:spPr/>
    </dgm:pt>
    <dgm:pt modelId="{3AE7AB85-BA09-4F33-B2FA-5105A7E2F987}" type="pres">
      <dgm:prSet presAssocID="{DED80305-CA70-4A4E-B60F-4E7C7A59251E}" presName="conn" presStyleLbl="parChTrans1D2" presStyleIdx="0" presStyleCnt="1"/>
      <dgm:spPr/>
    </dgm:pt>
    <dgm:pt modelId="{CC948C0F-7B93-4469-9DFA-E38936DAEE7A}" type="pres">
      <dgm:prSet presAssocID="{DED80305-CA70-4A4E-B60F-4E7C7A59251E}" presName="extraNode" presStyleLbl="node1" presStyleIdx="0" presStyleCnt="7"/>
      <dgm:spPr/>
    </dgm:pt>
    <dgm:pt modelId="{003C6566-1332-4DCC-B1B4-90530D22E060}" type="pres">
      <dgm:prSet presAssocID="{DED80305-CA70-4A4E-B60F-4E7C7A59251E}" presName="dstNode" presStyleLbl="node1" presStyleIdx="0" presStyleCnt="7"/>
      <dgm:spPr/>
    </dgm:pt>
    <dgm:pt modelId="{0015DCD6-34B8-492A-A7FF-C7DAFC818FEE}" type="pres">
      <dgm:prSet presAssocID="{C508EE65-0871-4086-9160-058E81BEB0AD}" presName="text_1" presStyleLbl="node1" presStyleIdx="0" presStyleCnt="7" custScaleX="100743" custScaleY="117827" custLinFactNeighborX="574" custLinFactNeighborY="-3841">
        <dgm:presLayoutVars>
          <dgm:bulletEnabled val="1"/>
        </dgm:presLayoutVars>
      </dgm:prSet>
      <dgm:spPr/>
    </dgm:pt>
    <dgm:pt modelId="{11D06054-0726-405B-B537-D80AE961C2F2}" type="pres">
      <dgm:prSet presAssocID="{C508EE65-0871-4086-9160-058E81BEB0AD}" presName="accent_1" presStyleCnt="0"/>
      <dgm:spPr/>
    </dgm:pt>
    <dgm:pt modelId="{5A4EDE3E-97F4-4536-BFCE-E64B292CD6F0}" type="pres">
      <dgm:prSet presAssocID="{C508EE65-0871-4086-9160-058E81BEB0AD}" presName="accentRepeatNode" presStyleLbl="solidFgAcc1" presStyleIdx="0" presStyleCnt="7"/>
      <dgm:spPr>
        <a:solidFill>
          <a:schemeClr val="accent3">
            <a:lumMod val="20000"/>
            <a:lumOff val="80000"/>
          </a:schemeClr>
        </a:solidFill>
      </dgm:spPr>
    </dgm:pt>
    <dgm:pt modelId="{8219C2F1-D217-411F-B789-D98CC0AB239D}" type="pres">
      <dgm:prSet presAssocID="{4024516F-64EC-49D4-9571-7FE757DEC706}" presName="text_2" presStyleLbl="node1" presStyleIdx="1" presStyleCnt="7" custScaleY="106565" custLinFactNeighborX="70" custLinFactNeighborY="-9667">
        <dgm:presLayoutVars>
          <dgm:bulletEnabled val="1"/>
        </dgm:presLayoutVars>
      </dgm:prSet>
      <dgm:spPr/>
    </dgm:pt>
    <dgm:pt modelId="{5B40A259-4B5A-47EA-AB0B-AAD68550751B}" type="pres">
      <dgm:prSet presAssocID="{4024516F-64EC-49D4-9571-7FE757DEC706}" presName="accent_2" presStyleCnt="0"/>
      <dgm:spPr/>
    </dgm:pt>
    <dgm:pt modelId="{EBE757B2-8DB9-497A-9098-27300A4C5A54}" type="pres">
      <dgm:prSet presAssocID="{4024516F-64EC-49D4-9571-7FE757DEC706}" presName="accentRepeatNode" presStyleLbl="solidFgAcc1" presStyleIdx="1" presStyleCnt="7" custLinFactNeighborX="-1193" custLinFactNeighborY="-14313"/>
      <dgm:spPr>
        <a:solidFill>
          <a:schemeClr val="accent3">
            <a:lumMod val="60000"/>
            <a:lumOff val="40000"/>
          </a:schemeClr>
        </a:solidFill>
      </dgm:spPr>
    </dgm:pt>
    <dgm:pt modelId="{3FFEA933-D573-4B17-A09F-5A5EEDDBB56F}" type="pres">
      <dgm:prSet presAssocID="{C9B08E28-34FD-414B-A6C2-51CE70D5CFD6}" presName="text_3" presStyleLbl="node1" presStyleIdx="2" presStyleCnt="7" custScaleY="125290" custLinFactNeighborX="199" custLinFactNeighborY="-7560">
        <dgm:presLayoutVars>
          <dgm:bulletEnabled val="1"/>
        </dgm:presLayoutVars>
      </dgm:prSet>
      <dgm:spPr/>
    </dgm:pt>
    <dgm:pt modelId="{1435BF07-F160-4A8B-9AF2-0404EA798E77}" type="pres">
      <dgm:prSet presAssocID="{C9B08E28-34FD-414B-A6C2-51CE70D5CFD6}" presName="accent_3" presStyleCnt="0"/>
      <dgm:spPr/>
    </dgm:pt>
    <dgm:pt modelId="{0AA115E6-D7C0-48D2-BC0F-EF48F34B1D87}" type="pres">
      <dgm:prSet presAssocID="{C9B08E28-34FD-414B-A6C2-51CE70D5CFD6}" presName="accentRepeatNode" presStyleLbl="solidFgAcc1" presStyleIdx="2" presStyleCnt="7"/>
      <dgm:spPr>
        <a:solidFill>
          <a:srgbClr val="6BA439"/>
        </a:solidFill>
      </dgm:spPr>
    </dgm:pt>
    <dgm:pt modelId="{87357A93-F6D0-4951-8730-0D159AE185EC}" type="pres">
      <dgm:prSet presAssocID="{76AA7D6B-0472-4E71-93CE-74EC8D34011F}" presName="text_4" presStyleLbl="node1" presStyleIdx="3" presStyleCnt="7" custScaleY="116297">
        <dgm:presLayoutVars>
          <dgm:bulletEnabled val="1"/>
        </dgm:presLayoutVars>
      </dgm:prSet>
      <dgm:spPr/>
    </dgm:pt>
    <dgm:pt modelId="{62D46D76-220E-4080-BC36-7B24F6E46086}" type="pres">
      <dgm:prSet presAssocID="{76AA7D6B-0472-4E71-93CE-74EC8D34011F}" presName="accent_4" presStyleCnt="0"/>
      <dgm:spPr/>
    </dgm:pt>
    <dgm:pt modelId="{588A6A8A-FC03-43A5-9809-D00695A49B63}" type="pres">
      <dgm:prSet presAssocID="{76AA7D6B-0472-4E71-93CE-74EC8D34011F}" presName="accentRepeatNode" presStyleLbl="solidFgAcc1" presStyleIdx="3" presStyleCnt="7"/>
      <dgm:spPr>
        <a:solidFill>
          <a:schemeClr val="accent3">
            <a:lumMod val="75000"/>
          </a:schemeClr>
        </a:solidFill>
      </dgm:spPr>
    </dgm:pt>
    <dgm:pt modelId="{66AF41A5-022C-4A17-857E-B0856CFFF84B}" type="pres">
      <dgm:prSet presAssocID="{50BED9A1-DFD9-4FE8-9EE8-0E30E1E1E182}" presName="text_5" presStyleLbl="node1" presStyleIdx="4" presStyleCnt="7" custScaleY="109329">
        <dgm:presLayoutVars>
          <dgm:bulletEnabled val="1"/>
        </dgm:presLayoutVars>
      </dgm:prSet>
      <dgm:spPr/>
    </dgm:pt>
    <dgm:pt modelId="{D811EDB9-41A0-486C-A807-B3B8CC05A89A}" type="pres">
      <dgm:prSet presAssocID="{50BED9A1-DFD9-4FE8-9EE8-0E30E1E1E182}" presName="accent_5" presStyleCnt="0"/>
      <dgm:spPr/>
    </dgm:pt>
    <dgm:pt modelId="{C9450972-00EB-44FB-9C60-9B215281BE98}" type="pres">
      <dgm:prSet presAssocID="{50BED9A1-DFD9-4FE8-9EE8-0E30E1E1E182}" presName="accentRepeatNode" presStyleLbl="solidFgAcc1" presStyleIdx="4" presStyleCnt="7"/>
      <dgm:spPr>
        <a:solidFill>
          <a:srgbClr val="6BA439"/>
        </a:solidFill>
      </dgm:spPr>
    </dgm:pt>
    <dgm:pt modelId="{A5617F6E-E2B7-49C0-A778-C74BEFF5A10C}" type="pres">
      <dgm:prSet presAssocID="{CC98A970-502E-422A-A406-D714B033CF05}" presName="text_6" presStyleLbl="node1" presStyleIdx="5" presStyleCnt="7" custScaleY="124796">
        <dgm:presLayoutVars>
          <dgm:bulletEnabled val="1"/>
        </dgm:presLayoutVars>
      </dgm:prSet>
      <dgm:spPr/>
    </dgm:pt>
    <dgm:pt modelId="{C8B1709C-8540-4B9E-98B7-0B6E31A5DA09}" type="pres">
      <dgm:prSet presAssocID="{CC98A970-502E-422A-A406-D714B033CF05}" presName="accent_6" presStyleCnt="0"/>
      <dgm:spPr/>
    </dgm:pt>
    <dgm:pt modelId="{EF72835F-9CC8-44BE-A2B2-65533260CAFC}" type="pres">
      <dgm:prSet presAssocID="{CC98A970-502E-422A-A406-D714B033CF05}" presName="accentRepeatNode" presStyleLbl="solidFgAcc1" presStyleIdx="5" presStyleCnt="7"/>
      <dgm:spPr>
        <a:solidFill>
          <a:schemeClr val="accent3">
            <a:lumMod val="60000"/>
            <a:lumOff val="40000"/>
          </a:schemeClr>
        </a:solidFill>
      </dgm:spPr>
    </dgm:pt>
    <dgm:pt modelId="{6F4C429E-FE27-4528-BAA1-5CC0862358C9}" type="pres">
      <dgm:prSet presAssocID="{42097824-3A04-4BA7-9254-F9ACAE50CD55}" presName="text_7" presStyleLbl="node1" presStyleIdx="6" presStyleCnt="7" custScaleY="122010">
        <dgm:presLayoutVars>
          <dgm:bulletEnabled val="1"/>
        </dgm:presLayoutVars>
      </dgm:prSet>
      <dgm:spPr/>
    </dgm:pt>
    <dgm:pt modelId="{CB1E5C58-E592-43D4-9C94-D8B4DFC66C04}" type="pres">
      <dgm:prSet presAssocID="{42097824-3A04-4BA7-9254-F9ACAE50CD55}" presName="accent_7" presStyleCnt="0"/>
      <dgm:spPr/>
    </dgm:pt>
    <dgm:pt modelId="{CD8CA6FE-4C20-46E8-BBB3-1F005C63E283}" type="pres">
      <dgm:prSet presAssocID="{42097824-3A04-4BA7-9254-F9ACAE50CD55}" presName="accentRepeatNode" presStyleLbl="solidFgAcc1" presStyleIdx="6" presStyleCnt="7"/>
      <dgm:spPr>
        <a:solidFill>
          <a:schemeClr val="accent3">
            <a:lumMod val="20000"/>
            <a:lumOff val="80000"/>
          </a:schemeClr>
        </a:solidFill>
      </dgm:spPr>
    </dgm:pt>
  </dgm:ptLst>
  <dgm:cxnLst>
    <dgm:cxn modelId="{F0CE4C02-0723-4D47-8CF2-9D5F1A47AF83}" srcId="{DED80305-CA70-4A4E-B60F-4E7C7A59251E}" destId="{3A05D4D4-A184-454F-B57B-27AF5FCBD7AB}" srcOrd="12" destOrd="0" parTransId="{F5A29DF6-C1E1-4BFF-BE9B-F7E9F4B57E25}" sibTransId="{48945C16-1A03-441D-9570-C05FC99C6A58}"/>
    <dgm:cxn modelId="{BB13D303-7AD5-49B9-99E0-9AC8ADA4CD85}" type="presOf" srcId="{42097824-3A04-4BA7-9254-F9ACAE50CD55}" destId="{6F4C429E-FE27-4528-BAA1-5CC0862358C9}" srcOrd="0" destOrd="0" presId="urn:microsoft.com/office/officeart/2008/layout/VerticalCurvedList"/>
    <dgm:cxn modelId="{202E1808-697F-42F7-883E-59C2B1ED9511}" type="presOf" srcId="{CC98A970-502E-422A-A406-D714B033CF05}" destId="{A5617F6E-E2B7-49C0-A778-C74BEFF5A10C}" srcOrd="0" destOrd="0" presId="urn:microsoft.com/office/officeart/2008/layout/VerticalCurvedList"/>
    <dgm:cxn modelId="{214C7C09-6BCD-4B68-B617-107C38B044DD}" type="presOf" srcId="{DED80305-CA70-4A4E-B60F-4E7C7A59251E}" destId="{4DB71EF1-83BC-47EC-A5DF-BE4A29BEE5ED}" srcOrd="0" destOrd="0" presId="urn:microsoft.com/office/officeart/2008/layout/VerticalCurvedList"/>
    <dgm:cxn modelId="{B37B7B0E-8CCA-4C07-B7CD-778B9CEB7787}" type="presOf" srcId="{C508EE65-0871-4086-9160-058E81BEB0AD}" destId="{0015DCD6-34B8-492A-A7FF-C7DAFC818FEE}" srcOrd="0" destOrd="0" presId="urn:microsoft.com/office/officeart/2008/layout/VerticalCurvedList"/>
    <dgm:cxn modelId="{41202922-5B37-440B-92A8-0A82666DA637}" type="presOf" srcId="{76AA7D6B-0472-4E71-93CE-74EC8D34011F}" destId="{87357A93-F6D0-4951-8730-0D159AE185EC}" srcOrd="0" destOrd="0" presId="urn:microsoft.com/office/officeart/2008/layout/VerticalCurvedList"/>
    <dgm:cxn modelId="{EDD5C632-3CD6-42A8-98FE-9472A44C06F1}" srcId="{DED80305-CA70-4A4E-B60F-4E7C7A59251E}" destId="{C508EE65-0871-4086-9160-058E81BEB0AD}" srcOrd="0" destOrd="0" parTransId="{686861CD-C0CD-4C66-AA23-D89F0746EB10}" sibTransId="{FBB93050-5AA6-485A-8B59-8648C184BF1C}"/>
    <dgm:cxn modelId="{FDAC8235-73EE-440B-96EC-DB5CB0849E9C}" type="presOf" srcId="{C9B08E28-34FD-414B-A6C2-51CE70D5CFD6}" destId="{3FFEA933-D573-4B17-A09F-5A5EEDDBB56F}" srcOrd="0" destOrd="0" presId="urn:microsoft.com/office/officeart/2008/layout/VerticalCurvedList"/>
    <dgm:cxn modelId="{8502A235-0601-4255-9B7F-43E2AB849D5E}" srcId="{DED80305-CA70-4A4E-B60F-4E7C7A59251E}" destId="{DD985E82-3943-43A7-9E25-541685BE458B}" srcOrd="10" destOrd="0" parTransId="{9C524D76-84F5-4526-9870-6B811110B74D}" sibTransId="{99C6B744-78EA-4D11-AC3A-13ABB2457F1D}"/>
    <dgm:cxn modelId="{D9B1E540-A6D0-4266-9C86-92AA09A67409}" srcId="{DED80305-CA70-4A4E-B60F-4E7C7A59251E}" destId="{42097824-3A04-4BA7-9254-F9ACAE50CD55}" srcOrd="6" destOrd="0" parTransId="{99FEF54A-90D4-403E-A9C8-25EEB8BB8655}" sibTransId="{52A21277-E5AA-4422-B671-6637D0943F17}"/>
    <dgm:cxn modelId="{1CBA6A42-9A5E-41C9-952B-6E4FC164CE61}" srcId="{DED80305-CA70-4A4E-B60F-4E7C7A59251E}" destId="{3F8A1C39-FBE5-41CF-9B82-04924B13A04E}" srcOrd="9" destOrd="0" parTransId="{EEAB83D5-BC17-41B1-9220-97FC0EAE8441}" sibTransId="{3B15F82B-B48B-4512-8B25-5E7ABA4CF788}"/>
    <dgm:cxn modelId="{70717A42-2FDC-49BE-9A06-A88BD0AD14FF}" srcId="{DED80305-CA70-4A4E-B60F-4E7C7A59251E}" destId="{4024516F-64EC-49D4-9571-7FE757DEC706}" srcOrd="1" destOrd="0" parTransId="{B4453159-1764-40AB-B560-859DCDEC3094}" sibTransId="{0775E4B4-5808-44FB-89CA-D00E4D8CAED4}"/>
    <dgm:cxn modelId="{1D41CB62-8AE2-4173-8E65-742196E4B50D}" type="presOf" srcId="{FBB93050-5AA6-485A-8B59-8648C184BF1C}" destId="{3AE7AB85-BA09-4F33-B2FA-5105A7E2F987}" srcOrd="0" destOrd="0" presId="urn:microsoft.com/office/officeart/2008/layout/VerticalCurvedList"/>
    <dgm:cxn modelId="{2E3EF666-E2B8-4310-9E1B-9078599089C4}" srcId="{DED80305-CA70-4A4E-B60F-4E7C7A59251E}" destId="{76AA7D6B-0472-4E71-93CE-74EC8D34011F}" srcOrd="3" destOrd="0" parTransId="{5FEE126B-EA80-41BB-9DC3-B4F0E2823590}" sibTransId="{008DDEE2-DFAC-4613-8DE5-0F83CC23A0E8}"/>
    <dgm:cxn modelId="{9BBDBC69-92A5-43CD-AB52-2A039D4347A8}" type="presOf" srcId="{50BED9A1-DFD9-4FE8-9EE8-0E30E1E1E182}" destId="{66AF41A5-022C-4A17-857E-B0856CFFF84B}" srcOrd="0" destOrd="0" presId="urn:microsoft.com/office/officeart/2008/layout/VerticalCurvedList"/>
    <dgm:cxn modelId="{82035A4A-CDAB-4182-BF74-60431F290EAB}" srcId="{DED80305-CA70-4A4E-B60F-4E7C7A59251E}" destId="{50BED9A1-DFD9-4FE8-9EE8-0E30E1E1E182}" srcOrd="4" destOrd="0" parTransId="{B1FB348A-BA23-4F20-A6EA-3BA4AC598776}" sibTransId="{8D5B7EC1-BCE4-4CB1-809E-3CB9D9564604}"/>
    <dgm:cxn modelId="{816B3B74-10C1-449A-A5A8-21127D564FBA}" srcId="{DED80305-CA70-4A4E-B60F-4E7C7A59251E}" destId="{23E86260-81A5-492E-BA7C-554806E74649}" srcOrd="14" destOrd="0" parTransId="{B8F754B5-6D47-4533-AC18-4F2529FEED75}" sibTransId="{74A44E7F-BDB6-47F7-AC4D-6C84FBB2C671}"/>
    <dgm:cxn modelId="{54B81A84-5524-440D-AE41-312422A53301}" srcId="{DED80305-CA70-4A4E-B60F-4E7C7A59251E}" destId="{558C9052-3D4D-47A1-979F-5EC917703AAB}" srcOrd="13" destOrd="0" parTransId="{6E2DEA56-4BDB-4EB3-B5F6-A4E3DCAE3A27}" sibTransId="{BA728D80-77C2-4102-A209-32D0EEA2ABB1}"/>
    <dgm:cxn modelId="{949AFF85-89F5-4630-B830-E8A01B2E77C2}" srcId="{DED80305-CA70-4A4E-B60F-4E7C7A59251E}" destId="{CC98A970-502E-422A-A406-D714B033CF05}" srcOrd="5" destOrd="0" parTransId="{C68CD136-2050-45F8-8C8E-39EF671D73C3}" sibTransId="{58178B89-EB2A-4553-84E7-9BD5A6B69142}"/>
    <dgm:cxn modelId="{96EEC1AC-CDA2-4A65-86E6-38D1EF1BF725}" srcId="{DED80305-CA70-4A4E-B60F-4E7C7A59251E}" destId="{C9B08E28-34FD-414B-A6C2-51CE70D5CFD6}" srcOrd="2" destOrd="0" parTransId="{3D15F342-3F60-46C9-96D4-FFCCA42B24B4}" sibTransId="{39AC96AE-5941-4E4D-BE1E-7A22A29323BB}"/>
    <dgm:cxn modelId="{DECDE9B0-AA38-498F-B8D7-966841A30C71}" type="presOf" srcId="{4024516F-64EC-49D4-9571-7FE757DEC706}" destId="{8219C2F1-D217-411F-B789-D98CC0AB239D}" srcOrd="0" destOrd="0" presId="urn:microsoft.com/office/officeart/2008/layout/VerticalCurvedList"/>
    <dgm:cxn modelId="{8D376AC6-2F8E-406B-BEE7-8E81A7C23E12}" srcId="{DED80305-CA70-4A4E-B60F-4E7C7A59251E}" destId="{5E235CE5-A69F-46F1-BDCE-E3AE718C4E14}" srcOrd="7" destOrd="0" parTransId="{4BCA84B3-289E-4095-ABD1-DE235787FA93}" sibTransId="{1AE01BDE-0306-45C0-AFBC-951264A33B65}"/>
    <dgm:cxn modelId="{BE271CCA-6A87-47FF-811E-8695AFFE7B4A}" srcId="{DED80305-CA70-4A4E-B60F-4E7C7A59251E}" destId="{3AFE3B28-C8E6-4CCA-9EC0-338D1722D6A5}" srcOrd="8" destOrd="0" parTransId="{F8E2AEE4-9747-4A39-A839-73E468C244CB}" sibTransId="{71289602-364E-4790-9C32-B2DAD26EE08D}"/>
    <dgm:cxn modelId="{9DB0A1F4-E40B-4C43-9D8F-D3734B46C31B}" srcId="{DED80305-CA70-4A4E-B60F-4E7C7A59251E}" destId="{9004868B-86F1-435D-8B4D-26CA866D55E6}" srcOrd="11" destOrd="0" parTransId="{838D18A4-C790-4B89-A92C-CA1C5C786736}" sibTransId="{1836F72B-8FDF-4F8F-ACB4-5986576EA9E2}"/>
    <dgm:cxn modelId="{A090192B-AC54-4A38-B37E-B79852BD613C}" type="presParOf" srcId="{4DB71EF1-83BC-47EC-A5DF-BE4A29BEE5ED}" destId="{08CB4F2B-861E-43FB-80F4-2D89868424B6}" srcOrd="0" destOrd="0" presId="urn:microsoft.com/office/officeart/2008/layout/VerticalCurvedList"/>
    <dgm:cxn modelId="{6293ABF2-43CC-4759-B562-46005E066654}" type="presParOf" srcId="{08CB4F2B-861E-43FB-80F4-2D89868424B6}" destId="{F286ECE1-DCC3-428A-8FB7-6D599CDA2B65}" srcOrd="0" destOrd="0" presId="urn:microsoft.com/office/officeart/2008/layout/VerticalCurvedList"/>
    <dgm:cxn modelId="{FA63A9A4-AF52-4A76-95CF-3DA66E953ACE}" type="presParOf" srcId="{F286ECE1-DCC3-428A-8FB7-6D599CDA2B65}" destId="{0A610683-CF8C-4493-94F6-17532F1A5A54}" srcOrd="0" destOrd="0" presId="urn:microsoft.com/office/officeart/2008/layout/VerticalCurvedList"/>
    <dgm:cxn modelId="{F23CDCE5-DA1C-4A64-8F94-7373266DE7FF}" type="presParOf" srcId="{F286ECE1-DCC3-428A-8FB7-6D599CDA2B65}" destId="{3AE7AB85-BA09-4F33-B2FA-5105A7E2F987}" srcOrd="1" destOrd="0" presId="urn:microsoft.com/office/officeart/2008/layout/VerticalCurvedList"/>
    <dgm:cxn modelId="{C1227CD3-97C7-43B0-AC79-13C1D48D0ED8}" type="presParOf" srcId="{F286ECE1-DCC3-428A-8FB7-6D599CDA2B65}" destId="{CC948C0F-7B93-4469-9DFA-E38936DAEE7A}" srcOrd="2" destOrd="0" presId="urn:microsoft.com/office/officeart/2008/layout/VerticalCurvedList"/>
    <dgm:cxn modelId="{3DB8FDFA-0C02-4EDD-AB57-284D8986F519}" type="presParOf" srcId="{F286ECE1-DCC3-428A-8FB7-6D599CDA2B65}" destId="{003C6566-1332-4DCC-B1B4-90530D22E060}" srcOrd="3" destOrd="0" presId="urn:microsoft.com/office/officeart/2008/layout/VerticalCurvedList"/>
    <dgm:cxn modelId="{762DEBDD-6376-435A-8AA1-5162BAE95EC0}" type="presParOf" srcId="{08CB4F2B-861E-43FB-80F4-2D89868424B6}" destId="{0015DCD6-34B8-492A-A7FF-C7DAFC818FEE}" srcOrd="1" destOrd="0" presId="urn:microsoft.com/office/officeart/2008/layout/VerticalCurvedList"/>
    <dgm:cxn modelId="{05060DAB-3F7E-48F2-972C-E2A1910BC939}" type="presParOf" srcId="{08CB4F2B-861E-43FB-80F4-2D89868424B6}" destId="{11D06054-0726-405B-B537-D80AE961C2F2}" srcOrd="2" destOrd="0" presId="urn:microsoft.com/office/officeart/2008/layout/VerticalCurvedList"/>
    <dgm:cxn modelId="{C7B6ED5E-F94A-48FB-8CA7-58F1814344B4}" type="presParOf" srcId="{11D06054-0726-405B-B537-D80AE961C2F2}" destId="{5A4EDE3E-97F4-4536-BFCE-E64B292CD6F0}" srcOrd="0" destOrd="0" presId="urn:microsoft.com/office/officeart/2008/layout/VerticalCurvedList"/>
    <dgm:cxn modelId="{090375F7-9AD3-429A-8640-2766973AD26F}" type="presParOf" srcId="{08CB4F2B-861E-43FB-80F4-2D89868424B6}" destId="{8219C2F1-D217-411F-B789-D98CC0AB239D}" srcOrd="3" destOrd="0" presId="urn:microsoft.com/office/officeart/2008/layout/VerticalCurvedList"/>
    <dgm:cxn modelId="{7D797DAF-71F9-46AF-B366-EB8E268C1783}" type="presParOf" srcId="{08CB4F2B-861E-43FB-80F4-2D89868424B6}" destId="{5B40A259-4B5A-47EA-AB0B-AAD68550751B}" srcOrd="4" destOrd="0" presId="urn:microsoft.com/office/officeart/2008/layout/VerticalCurvedList"/>
    <dgm:cxn modelId="{2B461EC5-FE3F-40E9-9A31-4DDB39FE13EE}" type="presParOf" srcId="{5B40A259-4B5A-47EA-AB0B-AAD68550751B}" destId="{EBE757B2-8DB9-497A-9098-27300A4C5A54}" srcOrd="0" destOrd="0" presId="urn:microsoft.com/office/officeart/2008/layout/VerticalCurvedList"/>
    <dgm:cxn modelId="{9A50A852-5D83-4D5B-9B48-AC188C463BB6}" type="presParOf" srcId="{08CB4F2B-861E-43FB-80F4-2D89868424B6}" destId="{3FFEA933-D573-4B17-A09F-5A5EEDDBB56F}" srcOrd="5" destOrd="0" presId="urn:microsoft.com/office/officeart/2008/layout/VerticalCurvedList"/>
    <dgm:cxn modelId="{AC686E5C-633F-4766-BE12-3D939CCA1745}" type="presParOf" srcId="{08CB4F2B-861E-43FB-80F4-2D89868424B6}" destId="{1435BF07-F160-4A8B-9AF2-0404EA798E77}" srcOrd="6" destOrd="0" presId="urn:microsoft.com/office/officeart/2008/layout/VerticalCurvedList"/>
    <dgm:cxn modelId="{30F992BE-642A-415C-A681-48A91AA4CC59}" type="presParOf" srcId="{1435BF07-F160-4A8B-9AF2-0404EA798E77}" destId="{0AA115E6-D7C0-48D2-BC0F-EF48F34B1D87}" srcOrd="0" destOrd="0" presId="urn:microsoft.com/office/officeart/2008/layout/VerticalCurvedList"/>
    <dgm:cxn modelId="{C66D9116-4F5F-49B1-94B1-21284E436887}" type="presParOf" srcId="{08CB4F2B-861E-43FB-80F4-2D89868424B6}" destId="{87357A93-F6D0-4951-8730-0D159AE185EC}" srcOrd="7" destOrd="0" presId="urn:microsoft.com/office/officeart/2008/layout/VerticalCurvedList"/>
    <dgm:cxn modelId="{C829BDFD-806D-4E54-8438-D08FF75EBFC9}" type="presParOf" srcId="{08CB4F2B-861E-43FB-80F4-2D89868424B6}" destId="{62D46D76-220E-4080-BC36-7B24F6E46086}" srcOrd="8" destOrd="0" presId="urn:microsoft.com/office/officeart/2008/layout/VerticalCurvedList"/>
    <dgm:cxn modelId="{DF1923A3-3ABE-429E-A00C-AF5D2FE92921}" type="presParOf" srcId="{62D46D76-220E-4080-BC36-7B24F6E46086}" destId="{588A6A8A-FC03-43A5-9809-D00695A49B63}" srcOrd="0" destOrd="0" presId="urn:microsoft.com/office/officeart/2008/layout/VerticalCurvedList"/>
    <dgm:cxn modelId="{EED447F6-E02F-47FA-9B35-DF21F770757F}" type="presParOf" srcId="{08CB4F2B-861E-43FB-80F4-2D89868424B6}" destId="{66AF41A5-022C-4A17-857E-B0856CFFF84B}" srcOrd="9" destOrd="0" presId="urn:microsoft.com/office/officeart/2008/layout/VerticalCurvedList"/>
    <dgm:cxn modelId="{16710EA0-4A7C-4D3E-9801-696AE16365F5}" type="presParOf" srcId="{08CB4F2B-861E-43FB-80F4-2D89868424B6}" destId="{D811EDB9-41A0-486C-A807-B3B8CC05A89A}" srcOrd="10" destOrd="0" presId="urn:microsoft.com/office/officeart/2008/layout/VerticalCurvedList"/>
    <dgm:cxn modelId="{20EFF0F3-01F3-47F0-AB07-5B8F2A3C2FC7}" type="presParOf" srcId="{D811EDB9-41A0-486C-A807-B3B8CC05A89A}" destId="{C9450972-00EB-44FB-9C60-9B215281BE98}" srcOrd="0" destOrd="0" presId="urn:microsoft.com/office/officeart/2008/layout/VerticalCurvedList"/>
    <dgm:cxn modelId="{613A4C8B-3CFC-43F6-B507-E51CCEF2CD2E}" type="presParOf" srcId="{08CB4F2B-861E-43FB-80F4-2D89868424B6}" destId="{A5617F6E-E2B7-49C0-A778-C74BEFF5A10C}" srcOrd="11" destOrd="0" presId="urn:microsoft.com/office/officeart/2008/layout/VerticalCurvedList"/>
    <dgm:cxn modelId="{E7838910-FAEA-4379-BFF5-A7E5428B319A}" type="presParOf" srcId="{08CB4F2B-861E-43FB-80F4-2D89868424B6}" destId="{C8B1709C-8540-4B9E-98B7-0B6E31A5DA09}" srcOrd="12" destOrd="0" presId="urn:microsoft.com/office/officeart/2008/layout/VerticalCurvedList"/>
    <dgm:cxn modelId="{8686A6D0-DB13-4C10-BE8C-5D2E6802C543}" type="presParOf" srcId="{C8B1709C-8540-4B9E-98B7-0B6E31A5DA09}" destId="{EF72835F-9CC8-44BE-A2B2-65533260CAFC}" srcOrd="0" destOrd="0" presId="urn:microsoft.com/office/officeart/2008/layout/VerticalCurvedList"/>
    <dgm:cxn modelId="{A95E6A7A-8BCB-42EC-9ADE-EB2B2CDE77B1}" type="presParOf" srcId="{08CB4F2B-861E-43FB-80F4-2D89868424B6}" destId="{6F4C429E-FE27-4528-BAA1-5CC0862358C9}" srcOrd="13" destOrd="0" presId="urn:microsoft.com/office/officeart/2008/layout/VerticalCurvedList"/>
    <dgm:cxn modelId="{E3EE5D95-56CA-4617-8837-38D8D978FB03}" type="presParOf" srcId="{08CB4F2B-861E-43FB-80F4-2D89868424B6}" destId="{CB1E5C58-E592-43D4-9C94-D8B4DFC66C04}" srcOrd="14" destOrd="0" presId="urn:microsoft.com/office/officeart/2008/layout/VerticalCurvedList"/>
    <dgm:cxn modelId="{01479495-E34D-4255-86EA-4E98C54E44E7}" type="presParOf" srcId="{CB1E5C58-E592-43D4-9C94-D8B4DFC66C04}" destId="{CD8CA6FE-4C20-46E8-BBB3-1F005C63E2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C1BD0B-6C7B-46AD-87E5-69A9C865A895}" type="doc">
      <dgm:prSet loTypeId="urn:microsoft.com/office/officeart/2005/8/layout/list1" loCatId="list" qsTypeId="urn:microsoft.com/office/officeart/2005/8/quickstyle/simple3" qsCatId="simple" csTypeId="urn:microsoft.com/office/officeart/2005/8/colors/accent0_1" csCatId="mainScheme" phldr="1"/>
      <dgm:spPr/>
      <dgm:t>
        <a:bodyPr/>
        <a:lstStyle/>
        <a:p>
          <a:endParaRPr lang="lv-LV"/>
        </a:p>
      </dgm:t>
    </dgm:pt>
    <dgm:pt modelId="{A696C42D-A878-4C8C-B86E-45CEF95E089E}">
      <dgm:prSet phldrT="[Text]" custT="1"/>
      <dgm:spPr/>
      <dgm:t>
        <a:bodyPr/>
        <a:lstStyle/>
        <a:p>
          <a:pPr algn="l">
            <a:buNone/>
          </a:pPr>
          <a:r>
            <a:rPr lang="lv-LV" altLang="lv-LV" sz="1800" b="1" dirty="0">
              <a:latin typeface="+mj-lt"/>
              <a:ea typeface="MS PGothic" panose="020B0600070205080204" pitchFamily="34" charset="-128"/>
            </a:rPr>
            <a:t>Uzņēmums neietver ar </a:t>
          </a:r>
          <a:r>
            <a:rPr lang="lv-LV" altLang="lv-LV" sz="1800" b="1" dirty="0">
              <a:effectLst/>
              <a:latin typeface="+mj-lt"/>
              <a:ea typeface="MS PGothic" panose="020B0600070205080204" pitchFamily="34" charset="-128"/>
            </a:rPr>
            <a:t>UIN</a:t>
          </a:r>
          <a:r>
            <a:rPr lang="lv-LV" altLang="lv-LV" sz="1800" b="1" dirty="0">
              <a:latin typeface="+mj-lt"/>
              <a:ea typeface="MS PGothic" panose="020B0600070205080204" pitchFamily="34" charset="-128"/>
            </a:rPr>
            <a:t> apliekamajā bāzē šādus izdevumus: </a:t>
          </a:r>
          <a:endParaRPr lang="lv-LV" sz="1800" b="1" dirty="0"/>
        </a:p>
      </dgm:t>
    </dgm:pt>
    <dgm:pt modelId="{1E91C8A1-4F54-4AA1-AE06-5DD08E44208F}" type="parTrans" cxnId="{CA2D10FD-781A-4FE0-BAA2-71BD04D4766F}">
      <dgm:prSet/>
      <dgm:spPr/>
      <dgm:t>
        <a:bodyPr/>
        <a:lstStyle/>
        <a:p>
          <a:pPr algn="l"/>
          <a:endParaRPr lang="lv-LV" sz="1800"/>
        </a:p>
      </dgm:t>
    </dgm:pt>
    <dgm:pt modelId="{8628E4E8-F8FF-4693-BEA8-13FD0469925D}" type="sibTrans" cxnId="{CA2D10FD-781A-4FE0-BAA2-71BD04D4766F}">
      <dgm:prSet/>
      <dgm:spPr/>
      <dgm:t>
        <a:bodyPr/>
        <a:lstStyle/>
        <a:p>
          <a:pPr algn="l"/>
          <a:endParaRPr lang="lv-LV" sz="1800"/>
        </a:p>
      </dgm:t>
    </dgm:pt>
    <dgm:pt modelId="{4D714126-048B-452A-AA25-F1A7CDD2721C}">
      <dgm:prSet phldrT="[Text]" custT="1"/>
      <dgm:spPr>
        <a:solidFill>
          <a:schemeClr val="accent3">
            <a:lumMod val="20000"/>
            <a:lumOff val="80000"/>
            <a:alpha val="91000"/>
          </a:schemeClr>
        </a:solidFill>
      </dgm:spPr>
      <dgm:t>
        <a:bodyPr/>
        <a:lstStyle/>
        <a:p>
          <a:pPr marL="269875" indent="-269875" algn="l">
            <a:buFont typeface="Wingdings" panose="05000000000000000000" pitchFamily="2" charset="2"/>
            <a:buChar char="v"/>
          </a:pPr>
          <a:r>
            <a:rPr lang="lv-LV" altLang="lv-LV" sz="1600" dirty="0">
              <a:latin typeface="+mj-lt"/>
              <a:ea typeface="MS PGothic" panose="020B0600070205080204" pitchFamily="34" charset="-128"/>
            </a:rPr>
            <a:t>mērķa grupu darbinieku atpūtas pasākumu nodrošināšanai</a:t>
          </a:r>
          <a:endParaRPr lang="lv-LV" sz="1600" dirty="0"/>
        </a:p>
      </dgm:t>
    </dgm:pt>
    <dgm:pt modelId="{F3BBFEA7-2043-4B6A-92DD-4754FDE45AA9}" type="parTrans" cxnId="{111BA1FE-9737-48A4-9971-A1E25775ABA6}">
      <dgm:prSet/>
      <dgm:spPr/>
      <dgm:t>
        <a:bodyPr/>
        <a:lstStyle/>
        <a:p>
          <a:pPr algn="l"/>
          <a:endParaRPr lang="lv-LV" sz="1800"/>
        </a:p>
      </dgm:t>
    </dgm:pt>
    <dgm:pt modelId="{18E4FBBE-CB74-4856-AF52-B8442D6397D3}" type="sibTrans" cxnId="{111BA1FE-9737-48A4-9971-A1E25775ABA6}">
      <dgm:prSet/>
      <dgm:spPr/>
      <dgm:t>
        <a:bodyPr/>
        <a:lstStyle/>
        <a:p>
          <a:pPr algn="l"/>
          <a:endParaRPr lang="lv-LV" sz="1800"/>
        </a:p>
      </dgm:t>
    </dgm:pt>
    <dgm:pt modelId="{0DB040E2-B1AA-42CC-82EE-317383A3247B}">
      <dgm:prSet custT="1"/>
      <dgm:spPr>
        <a:solidFill>
          <a:schemeClr val="bg1"/>
        </a:solidFill>
      </dgm:spPr>
      <dgm:t>
        <a:bodyPr/>
        <a:lstStyle/>
        <a:p>
          <a:pPr algn="l"/>
          <a:r>
            <a:rPr lang="lv-LV" altLang="lv-LV" sz="1800" b="1" dirty="0">
              <a:latin typeface="+mj-lt"/>
              <a:ea typeface="MS PGothic" panose="020B0600070205080204" pitchFamily="34" charset="-128"/>
            </a:rPr>
            <a:t>Statūtos noteikto mērķu sasniegšanai ir tiesīgs piesaistīt brīvprātīgā darba veicējus </a:t>
          </a:r>
          <a:r>
            <a:rPr lang="lv-LV" altLang="lv-LV" sz="1600" b="0" dirty="0">
              <a:latin typeface="+mj-lt"/>
              <a:ea typeface="MS PGothic" panose="020B0600070205080204" pitchFamily="34" charset="-128"/>
            </a:rPr>
            <a:t>(darbībām, kas nav saistītas </a:t>
          </a:r>
          <a:r>
            <a:rPr lang="lv-LV" altLang="lv-LV" sz="1600" b="0" i="0" u="none" dirty="0">
              <a:latin typeface="+mj-lt"/>
              <a:ea typeface="MS PGothic" panose="020B0600070205080204" pitchFamily="34" charset="-128"/>
            </a:rPr>
            <a:t>ar </a:t>
          </a:r>
          <a:r>
            <a:rPr lang="lv-LV" altLang="lv-LV" sz="1600" b="0" i="0" u="sng" dirty="0">
              <a:latin typeface="+mj-lt"/>
              <a:ea typeface="MS PGothic" panose="020B0600070205080204" pitchFamily="34" charset="-128"/>
            </a:rPr>
            <a:t>uzņēmuma pārvaldi un grāmatvedību, kā arī uzņēmuma pamatuzdevumiem)</a:t>
          </a:r>
          <a:endParaRPr lang="lv-LV" altLang="lv-LV" sz="1800" b="0" i="1" dirty="0">
            <a:latin typeface="+mj-lt"/>
            <a:ea typeface="MS PGothic" panose="020B0600070205080204" pitchFamily="34" charset="-128"/>
          </a:endParaRPr>
        </a:p>
      </dgm:t>
    </dgm:pt>
    <dgm:pt modelId="{300AFF7D-2F72-410D-915D-74EEFBB09212}" type="parTrans" cxnId="{F581DC35-0A32-4710-8949-AC8A1045AEA1}">
      <dgm:prSet/>
      <dgm:spPr/>
      <dgm:t>
        <a:bodyPr/>
        <a:lstStyle/>
        <a:p>
          <a:pPr algn="l"/>
          <a:endParaRPr lang="lv-LV" sz="1800"/>
        </a:p>
      </dgm:t>
    </dgm:pt>
    <dgm:pt modelId="{E3D3B0E2-4E36-4902-A69D-9929B1F01C4A}" type="sibTrans" cxnId="{F581DC35-0A32-4710-8949-AC8A1045AEA1}">
      <dgm:prSet/>
      <dgm:spPr/>
      <dgm:t>
        <a:bodyPr/>
        <a:lstStyle/>
        <a:p>
          <a:pPr algn="l"/>
          <a:endParaRPr lang="lv-LV" sz="1800"/>
        </a:p>
      </dgm:t>
    </dgm:pt>
    <dgm:pt modelId="{10447ACE-18EB-49E9-ABC2-271806DB27B7}">
      <dgm:prSet phldrT="[Text]" custT="1"/>
      <dgm:spPr>
        <a:solidFill>
          <a:schemeClr val="accent3">
            <a:lumMod val="20000"/>
            <a:lumOff val="80000"/>
            <a:alpha val="91000"/>
          </a:schemeClr>
        </a:solidFill>
      </dgm:spPr>
      <dgm:t>
        <a:bodyPr/>
        <a:lstStyle/>
        <a:p>
          <a:pPr marL="269875" indent="-269875" algn="l">
            <a:buFont typeface="Wingdings" panose="05000000000000000000" pitchFamily="2" charset="2"/>
            <a:buChar char="v"/>
          </a:pPr>
          <a:r>
            <a:rPr lang="lv-LV" altLang="lv-LV" sz="1600" dirty="0">
              <a:latin typeface="+mj-lt"/>
              <a:ea typeface="MS PGothic" panose="020B0600070205080204" pitchFamily="34" charset="-128"/>
            </a:rPr>
            <a:t>mērķa grupu personu integrācijai darba tirgū un dzīves kvalitātes uzlabošanai</a:t>
          </a:r>
          <a:endParaRPr lang="lv-LV" sz="1600" dirty="0"/>
        </a:p>
      </dgm:t>
    </dgm:pt>
    <dgm:pt modelId="{0DCB37DE-7DD9-44AF-87CE-5839A4082C79}" type="sibTrans" cxnId="{694FE226-79A6-4087-BC23-250961790B20}">
      <dgm:prSet/>
      <dgm:spPr/>
      <dgm:t>
        <a:bodyPr/>
        <a:lstStyle/>
        <a:p>
          <a:pPr algn="l"/>
          <a:endParaRPr lang="lv-LV" sz="1800"/>
        </a:p>
      </dgm:t>
    </dgm:pt>
    <dgm:pt modelId="{4FA471A9-97BD-4F96-8CF3-0B3E6C4181EC}" type="parTrans" cxnId="{694FE226-79A6-4087-BC23-250961790B20}">
      <dgm:prSet/>
      <dgm:spPr/>
      <dgm:t>
        <a:bodyPr/>
        <a:lstStyle/>
        <a:p>
          <a:pPr algn="l"/>
          <a:endParaRPr lang="lv-LV" sz="1800"/>
        </a:p>
      </dgm:t>
    </dgm:pt>
    <dgm:pt modelId="{18EF2DBD-1277-4052-AC4A-EC66B64835DB}">
      <dgm:prSet phldrT="[Text]" custT="1"/>
      <dgm:spPr>
        <a:solidFill>
          <a:schemeClr val="accent3">
            <a:lumMod val="20000"/>
            <a:lumOff val="80000"/>
            <a:alpha val="91000"/>
          </a:schemeClr>
        </a:solidFill>
      </dgm:spPr>
      <dgm:t>
        <a:bodyPr/>
        <a:lstStyle/>
        <a:p>
          <a:pPr marL="269875" indent="-269875" algn="l">
            <a:buFont typeface="Wingdings" panose="05000000000000000000" pitchFamily="2" charset="2"/>
            <a:buChar char="v"/>
          </a:pPr>
          <a:r>
            <a:rPr lang="lv-LV" altLang="lv-LV" sz="1600" dirty="0">
              <a:latin typeface="+mj-lt"/>
              <a:ea typeface="MS PGothic" panose="020B0600070205080204" pitchFamily="34" charset="-128"/>
            </a:rPr>
            <a:t>aktīvu iegādei statūtos noteikto mērķu sasniegšanai</a:t>
          </a:r>
          <a:endParaRPr lang="lv-LV" sz="1600" dirty="0"/>
        </a:p>
      </dgm:t>
    </dgm:pt>
    <dgm:pt modelId="{0CFCFA9E-4D9B-44C3-89D2-0B877647393A}" type="sibTrans" cxnId="{F5134785-5116-41AE-AE24-269497D9EEE5}">
      <dgm:prSet/>
      <dgm:spPr/>
      <dgm:t>
        <a:bodyPr/>
        <a:lstStyle/>
        <a:p>
          <a:pPr algn="l"/>
          <a:endParaRPr lang="lv-LV" sz="1800"/>
        </a:p>
      </dgm:t>
    </dgm:pt>
    <dgm:pt modelId="{1AA3BC7C-F5CF-4958-939E-69FA9037C880}" type="parTrans" cxnId="{F5134785-5116-41AE-AE24-269497D9EEE5}">
      <dgm:prSet/>
      <dgm:spPr/>
      <dgm:t>
        <a:bodyPr/>
        <a:lstStyle/>
        <a:p>
          <a:pPr algn="l"/>
          <a:endParaRPr lang="lv-LV" sz="1800"/>
        </a:p>
      </dgm:t>
    </dgm:pt>
    <dgm:pt modelId="{8672725F-9279-4558-9CB3-62C981E4387A}">
      <dgm:prSet phldrT="[Text]" custT="1"/>
      <dgm:spPr>
        <a:solidFill>
          <a:schemeClr val="accent3">
            <a:lumMod val="20000"/>
            <a:lumOff val="80000"/>
            <a:alpha val="91000"/>
          </a:schemeClr>
        </a:solidFill>
      </dgm:spPr>
      <dgm:t>
        <a:bodyPr/>
        <a:lstStyle/>
        <a:p>
          <a:pPr marL="269875" indent="-269875" algn="l">
            <a:buFont typeface="Wingdings" panose="05000000000000000000" pitchFamily="2" charset="2"/>
            <a:buChar char="v"/>
          </a:pPr>
          <a:r>
            <a:rPr lang="lv-LV" sz="1600" dirty="0"/>
            <a:t>mērķa grupu personu sociālās integrācijas pasākumu nodrošināšanai</a:t>
          </a:r>
        </a:p>
      </dgm:t>
    </dgm:pt>
    <dgm:pt modelId="{4A6AAD5B-D777-46A8-BE66-2BEEA895B651}" type="sibTrans" cxnId="{6FA47E1D-77A3-4A40-A4EE-E4832F376246}">
      <dgm:prSet/>
      <dgm:spPr/>
      <dgm:t>
        <a:bodyPr/>
        <a:lstStyle/>
        <a:p>
          <a:pPr algn="l"/>
          <a:endParaRPr lang="lv-LV" sz="1800"/>
        </a:p>
      </dgm:t>
    </dgm:pt>
    <dgm:pt modelId="{31616FD0-D6D9-482D-82DB-E18919CFC0A4}" type="parTrans" cxnId="{6FA47E1D-77A3-4A40-A4EE-E4832F376246}">
      <dgm:prSet/>
      <dgm:spPr/>
      <dgm:t>
        <a:bodyPr/>
        <a:lstStyle/>
        <a:p>
          <a:pPr algn="l"/>
          <a:endParaRPr lang="lv-LV" sz="1800"/>
        </a:p>
      </dgm:t>
    </dgm:pt>
    <dgm:pt modelId="{7E696FAF-5253-4175-8EFE-FA69E52D8B16}">
      <dgm:prSet custT="1"/>
      <dgm:spPr>
        <a:solidFill>
          <a:schemeClr val="accent3">
            <a:lumMod val="20000"/>
            <a:lumOff val="80000"/>
            <a:alpha val="91000"/>
          </a:schemeClr>
        </a:solidFill>
      </dgm:spPr>
      <dgm:t>
        <a:bodyPr/>
        <a:lstStyle/>
        <a:p>
          <a:pPr marL="269875" indent="-269875" algn="l">
            <a:buFont typeface="Wingdings" panose="05000000000000000000" pitchFamily="2" charset="2"/>
            <a:buChar char="v"/>
          </a:pPr>
          <a:r>
            <a:rPr lang="lv-LV" altLang="lv-LV" sz="1600" dirty="0">
              <a:latin typeface="+mj-lt"/>
              <a:ea typeface="MS PGothic" panose="020B0600070205080204" pitchFamily="34" charset="-128"/>
            </a:rPr>
            <a:t>ziedojumus SLO atbilstoši sociālā uzņēmuma statūtos noteiktajiem mērķiem</a:t>
          </a:r>
          <a:endParaRPr lang="lv-LV" sz="1600" dirty="0"/>
        </a:p>
      </dgm:t>
    </dgm:pt>
    <dgm:pt modelId="{D1690071-268D-4DAB-8774-2D65511AEB8D}" type="sibTrans" cxnId="{C7158381-C8D8-4189-B5BF-8AF0B1499F1D}">
      <dgm:prSet/>
      <dgm:spPr/>
      <dgm:t>
        <a:bodyPr/>
        <a:lstStyle/>
        <a:p>
          <a:pPr algn="l"/>
          <a:endParaRPr lang="lv-LV" sz="1800"/>
        </a:p>
      </dgm:t>
    </dgm:pt>
    <dgm:pt modelId="{423B3882-C240-4861-863D-5618AA84552D}" type="parTrans" cxnId="{C7158381-C8D8-4189-B5BF-8AF0B1499F1D}">
      <dgm:prSet/>
      <dgm:spPr/>
      <dgm:t>
        <a:bodyPr/>
        <a:lstStyle/>
        <a:p>
          <a:pPr algn="l"/>
          <a:endParaRPr lang="lv-LV" sz="1800"/>
        </a:p>
      </dgm:t>
    </dgm:pt>
    <dgm:pt modelId="{5CE01BDB-7728-4185-8674-24EADA93ED41}">
      <dgm:prSet custT="1"/>
      <dgm:spPr/>
      <dgm:t>
        <a:bodyPr/>
        <a:lstStyle/>
        <a:p>
          <a:pPr algn="l">
            <a:buFont typeface="Wingdings" panose="05000000000000000000" pitchFamily="2" charset="2"/>
            <a:buNone/>
          </a:pPr>
          <a:r>
            <a:rPr lang="lv-LV" altLang="lv-LV" sz="1800" b="1" dirty="0">
              <a:latin typeface="+mj-lt"/>
              <a:ea typeface="MS PGothic" panose="020B0600070205080204" pitchFamily="34" charset="-128"/>
            </a:rPr>
            <a:t>Publiskas personas kustamo mantu var nodot bez atlīdzības sociālā uzņēmuma īpašumā </a:t>
          </a:r>
          <a:r>
            <a:rPr lang="lv-LV" altLang="lv-LV" sz="1600" b="0" dirty="0">
              <a:latin typeface="+mj-lt"/>
              <a:ea typeface="MS PGothic" panose="020B0600070205080204" pitchFamily="34" charset="-128"/>
            </a:rPr>
            <a:t>(Publiskas personas mantas atsavināšanas likums)</a:t>
          </a:r>
          <a:endParaRPr lang="lv-LV" altLang="lv-LV" sz="1800" b="0" dirty="0">
            <a:latin typeface="+mj-lt"/>
            <a:ea typeface="MS PGothic" panose="020B0600070205080204" pitchFamily="34" charset="-128"/>
          </a:endParaRPr>
        </a:p>
      </dgm:t>
    </dgm:pt>
    <dgm:pt modelId="{12BAE1EF-B3A7-4602-823C-170ABB1966F7}" type="parTrans" cxnId="{64ADB3DC-1068-4083-9FEB-97AF4B909452}">
      <dgm:prSet/>
      <dgm:spPr/>
      <dgm:t>
        <a:bodyPr/>
        <a:lstStyle/>
        <a:p>
          <a:pPr algn="l"/>
          <a:endParaRPr lang="lv-LV" sz="1800"/>
        </a:p>
      </dgm:t>
    </dgm:pt>
    <dgm:pt modelId="{217B06FF-E928-42F5-B69B-A63DD4349CE3}" type="sibTrans" cxnId="{64ADB3DC-1068-4083-9FEB-97AF4B909452}">
      <dgm:prSet/>
      <dgm:spPr/>
      <dgm:t>
        <a:bodyPr/>
        <a:lstStyle/>
        <a:p>
          <a:pPr algn="l"/>
          <a:endParaRPr lang="lv-LV" sz="1800"/>
        </a:p>
      </dgm:t>
    </dgm:pt>
    <dgm:pt modelId="{6AA0CDBC-35C7-4317-ACB7-C145C25F12D1}">
      <dgm:prSet custT="1"/>
      <dgm:spPr/>
      <dgm:t>
        <a:bodyPr/>
        <a:lstStyle/>
        <a:p>
          <a:pPr algn="l">
            <a:buFont typeface="Wingdings" panose="05000000000000000000" pitchFamily="2" charset="2"/>
            <a:buNone/>
          </a:pPr>
          <a:r>
            <a:rPr lang="lv-LV" altLang="lv-LV" sz="1800" b="1" dirty="0">
              <a:latin typeface="+mj-lt"/>
              <a:ea typeface="MS PGothic" panose="020B0600070205080204" pitchFamily="34" charset="-128"/>
            </a:rPr>
            <a:t>Publiska persona vai tās kapitālsabiedrība var </a:t>
          </a:r>
          <a:r>
            <a:rPr lang="lv-LV" sz="1800" b="1" i="0" dirty="0"/>
            <a:t>nodot savu mantu sociālajam uzņēmumam bezatlīdzības lietošanā </a:t>
          </a:r>
          <a:r>
            <a:rPr lang="lv-LV" altLang="lv-LV" sz="1600" b="0" dirty="0">
              <a:latin typeface="+mj-lt"/>
              <a:ea typeface="MS PGothic" panose="020B0600070205080204" pitchFamily="34" charset="-128"/>
            </a:rPr>
            <a:t>(Publiskas personas finanšu līdzekļu un mantas izšķērdēšanas novēršanas likums)</a:t>
          </a:r>
          <a:r>
            <a:rPr lang="lv-LV" altLang="lv-LV" sz="1800" b="0" dirty="0">
              <a:latin typeface="+mj-lt"/>
              <a:ea typeface="MS PGothic" panose="020B0600070205080204" pitchFamily="34" charset="-128"/>
            </a:rPr>
            <a:t> </a:t>
          </a:r>
        </a:p>
      </dgm:t>
    </dgm:pt>
    <dgm:pt modelId="{A38C4D9C-4674-4B26-A1F0-B9C7D902BD08}" type="parTrans" cxnId="{B01225F3-B0F1-4F57-A0F8-66B9A62771CE}">
      <dgm:prSet/>
      <dgm:spPr/>
      <dgm:t>
        <a:bodyPr/>
        <a:lstStyle/>
        <a:p>
          <a:pPr algn="l"/>
          <a:endParaRPr lang="lv-LV" sz="1800"/>
        </a:p>
      </dgm:t>
    </dgm:pt>
    <dgm:pt modelId="{51418308-7EA6-4BEA-A279-0B7EFCC808E1}" type="sibTrans" cxnId="{B01225F3-B0F1-4F57-A0F8-66B9A62771CE}">
      <dgm:prSet/>
      <dgm:spPr/>
      <dgm:t>
        <a:bodyPr/>
        <a:lstStyle/>
        <a:p>
          <a:pPr algn="l"/>
          <a:endParaRPr lang="lv-LV" sz="1800"/>
        </a:p>
      </dgm:t>
    </dgm:pt>
    <dgm:pt modelId="{53F017CC-453C-42ED-A090-F0D3D86ACF4C}">
      <dgm:prSet custT="1"/>
      <dgm:spPr>
        <a:solidFill>
          <a:schemeClr val="bg1"/>
        </a:solidFill>
      </dgm:spPr>
      <dgm:t>
        <a:bodyPr/>
        <a:lstStyle/>
        <a:p>
          <a:pPr algn="l"/>
          <a:r>
            <a:rPr lang="lv-LV" altLang="lv-LV" sz="1800" b="1" i="0" dirty="0">
              <a:latin typeface="+mj-lt"/>
              <a:ea typeface="MS PGothic" panose="020B0600070205080204" pitchFamily="34" charset="-128"/>
            </a:rPr>
            <a:t>ESF projekts «Atbalsts sociālajai uzņēmējdarbībai» - Altum granti </a:t>
          </a:r>
        </a:p>
      </dgm:t>
    </dgm:pt>
    <dgm:pt modelId="{BA0C499C-8A46-4C6E-900D-F28CFE72A961}" type="parTrans" cxnId="{EF58F2AC-7928-451A-8A53-6D1EDD27FD0F}">
      <dgm:prSet/>
      <dgm:spPr/>
      <dgm:t>
        <a:bodyPr/>
        <a:lstStyle/>
        <a:p>
          <a:endParaRPr lang="lv-LV" sz="1800"/>
        </a:p>
      </dgm:t>
    </dgm:pt>
    <dgm:pt modelId="{6F989F08-51D1-419E-A51E-3BD890B26AB4}" type="sibTrans" cxnId="{EF58F2AC-7928-451A-8A53-6D1EDD27FD0F}">
      <dgm:prSet/>
      <dgm:spPr/>
      <dgm:t>
        <a:bodyPr/>
        <a:lstStyle/>
        <a:p>
          <a:endParaRPr lang="lv-LV" sz="1800"/>
        </a:p>
      </dgm:t>
    </dgm:pt>
    <dgm:pt modelId="{08A7975E-5C1D-46CD-9094-3446FC671537}">
      <dgm:prSet custT="1"/>
      <dgm:spPr/>
      <dgm:t>
        <a:bodyPr/>
        <a:lstStyle/>
        <a:p>
          <a:pPr algn="l"/>
          <a:r>
            <a:rPr lang="lv-LV" altLang="lv-LV" sz="1800" b="1" dirty="0">
              <a:latin typeface="+mj-lt"/>
              <a:ea typeface="MS PGothic" panose="020B0600070205080204" pitchFamily="34" charset="-128"/>
            </a:rPr>
            <a:t>Pašvaldības ir tiesīgas piešķirt sociālajam uzņēmumam </a:t>
          </a:r>
          <a:r>
            <a:rPr lang="lv-LV" altLang="lv-LV" sz="1800" b="1" dirty="0">
              <a:effectLst/>
              <a:latin typeface="+mj-lt"/>
              <a:ea typeface="MS PGothic" panose="020B0600070205080204" pitchFamily="34" charset="-128"/>
            </a:rPr>
            <a:t>NĪN</a:t>
          </a:r>
          <a:r>
            <a:rPr lang="lv-LV" altLang="lv-LV" sz="1800" b="1" dirty="0">
              <a:latin typeface="+mj-lt"/>
              <a:ea typeface="MS PGothic" panose="020B0600070205080204" pitchFamily="34" charset="-128"/>
            </a:rPr>
            <a:t> atlaides, ievērojot likumā “Par nekustamā īpašuma nodokli” noteikto kārtību”</a:t>
          </a:r>
        </a:p>
      </dgm:t>
    </dgm:pt>
    <dgm:pt modelId="{D50D7729-793C-4ED0-8CB4-256B74B3E228}" type="sibTrans" cxnId="{8D704625-B65E-4E0A-BD9F-42BA6B73FCA5}">
      <dgm:prSet/>
      <dgm:spPr/>
      <dgm:t>
        <a:bodyPr/>
        <a:lstStyle/>
        <a:p>
          <a:pPr algn="l"/>
          <a:endParaRPr lang="lv-LV" sz="1800"/>
        </a:p>
      </dgm:t>
    </dgm:pt>
    <dgm:pt modelId="{34BC2AAA-844A-4B0D-852D-67C9AD12EC5A}" type="parTrans" cxnId="{8D704625-B65E-4E0A-BD9F-42BA6B73FCA5}">
      <dgm:prSet/>
      <dgm:spPr/>
      <dgm:t>
        <a:bodyPr/>
        <a:lstStyle/>
        <a:p>
          <a:pPr algn="l"/>
          <a:endParaRPr lang="lv-LV" sz="1800"/>
        </a:p>
      </dgm:t>
    </dgm:pt>
    <dgm:pt modelId="{D099BAFA-9D86-43AB-8019-1DAC5CD52968}">
      <dgm:prSet custT="1"/>
      <dgm:spPr>
        <a:solidFill>
          <a:schemeClr val="accent3">
            <a:lumMod val="20000"/>
            <a:lumOff val="80000"/>
            <a:alpha val="91000"/>
          </a:schemeClr>
        </a:solidFill>
      </dgm:spPr>
      <dgm:t>
        <a:bodyPr/>
        <a:lstStyle/>
        <a:p>
          <a:pPr marL="269875" indent="-269875" algn="l">
            <a:buFont typeface="Wingdings" panose="05000000000000000000" pitchFamily="2" charset="2"/>
            <a:buChar char="v"/>
          </a:pPr>
          <a:endParaRPr lang="lv-LV" sz="1400" dirty="0"/>
        </a:p>
      </dgm:t>
    </dgm:pt>
    <dgm:pt modelId="{B9604758-60E4-4AB1-9A4E-0A1EBA78B811}" type="parTrans" cxnId="{5EEECD9A-39A1-444C-A496-4F0E228158EA}">
      <dgm:prSet/>
      <dgm:spPr/>
      <dgm:t>
        <a:bodyPr/>
        <a:lstStyle/>
        <a:p>
          <a:endParaRPr lang="lv-LV"/>
        </a:p>
      </dgm:t>
    </dgm:pt>
    <dgm:pt modelId="{5479259C-4AD1-4EDD-982B-6C206DC48D68}" type="sibTrans" cxnId="{5EEECD9A-39A1-444C-A496-4F0E228158EA}">
      <dgm:prSet/>
      <dgm:spPr/>
      <dgm:t>
        <a:bodyPr/>
        <a:lstStyle/>
        <a:p>
          <a:endParaRPr lang="lv-LV"/>
        </a:p>
      </dgm:t>
    </dgm:pt>
    <dgm:pt modelId="{BF778BA2-8A23-4FC2-9510-A93B62261DE2}">
      <dgm:prSet custT="1"/>
      <dgm:spPr>
        <a:solidFill>
          <a:schemeClr val="accent3">
            <a:lumMod val="20000"/>
            <a:lumOff val="80000"/>
            <a:alpha val="91000"/>
          </a:schemeClr>
        </a:solidFill>
      </dgm:spPr>
      <dgm:t>
        <a:bodyPr/>
        <a:lstStyle/>
        <a:p>
          <a:pPr marL="269875" indent="-269875" algn="l">
            <a:buFont typeface="Wingdings" panose="05000000000000000000" pitchFamily="2" charset="2"/>
            <a:buChar char="v"/>
          </a:pPr>
          <a:endParaRPr lang="lv-LV" sz="1400" dirty="0"/>
        </a:p>
      </dgm:t>
    </dgm:pt>
    <dgm:pt modelId="{F025D8F3-0B86-44EA-AFBE-FF54706E6443}" type="parTrans" cxnId="{8F604E1A-A690-49D8-BED8-75730FC4704D}">
      <dgm:prSet/>
      <dgm:spPr/>
      <dgm:t>
        <a:bodyPr/>
        <a:lstStyle/>
        <a:p>
          <a:endParaRPr lang="lv-LV"/>
        </a:p>
      </dgm:t>
    </dgm:pt>
    <dgm:pt modelId="{86EADD0C-2566-431F-8FBE-038BDA1FEC99}" type="sibTrans" cxnId="{8F604E1A-A690-49D8-BED8-75730FC4704D}">
      <dgm:prSet/>
      <dgm:spPr/>
      <dgm:t>
        <a:bodyPr/>
        <a:lstStyle/>
        <a:p>
          <a:endParaRPr lang="lv-LV"/>
        </a:p>
      </dgm:t>
    </dgm:pt>
    <dgm:pt modelId="{8CF1BE38-D157-4932-9483-E5FBBE355E84}">
      <dgm:prSet custT="1"/>
      <dgm:spPr>
        <a:solidFill>
          <a:schemeClr val="accent3">
            <a:lumMod val="20000"/>
            <a:lumOff val="80000"/>
            <a:alpha val="91000"/>
          </a:schemeClr>
        </a:solidFill>
      </dgm:spPr>
      <dgm:t>
        <a:bodyPr/>
        <a:lstStyle/>
        <a:p>
          <a:pPr marL="269875" indent="-269875" algn="l">
            <a:buFont typeface="Wingdings" panose="05000000000000000000" pitchFamily="2" charset="2"/>
            <a:buChar char="v"/>
          </a:pPr>
          <a:endParaRPr lang="lv-LV" sz="1400" dirty="0"/>
        </a:p>
      </dgm:t>
    </dgm:pt>
    <dgm:pt modelId="{22701FC2-6AEA-4681-8ADF-04882514F700}" type="parTrans" cxnId="{FB22681B-0AD4-4A27-9F75-C82094D7F655}">
      <dgm:prSet/>
      <dgm:spPr/>
      <dgm:t>
        <a:bodyPr/>
        <a:lstStyle/>
        <a:p>
          <a:endParaRPr lang="lv-LV"/>
        </a:p>
      </dgm:t>
    </dgm:pt>
    <dgm:pt modelId="{26587CC9-C0C9-4403-A7A1-2E096E80C70A}" type="sibTrans" cxnId="{FB22681B-0AD4-4A27-9F75-C82094D7F655}">
      <dgm:prSet/>
      <dgm:spPr/>
      <dgm:t>
        <a:bodyPr/>
        <a:lstStyle/>
        <a:p>
          <a:endParaRPr lang="lv-LV"/>
        </a:p>
      </dgm:t>
    </dgm:pt>
    <dgm:pt modelId="{41AE1263-9521-4E5C-9755-28A79CAF27CD}" type="pres">
      <dgm:prSet presAssocID="{3EC1BD0B-6C7B-46AD-87E5-69A9C865A895}" presName="linear" presStyleCnt="0">
        <dgm:presLayoutVars>
          <dgm:dir/>
          <dgm:animLvl val="lvl"/>
          <dgm:resizeHandles val="exact"/>
        </dgm:presLayoutVars>
      </dgm:prSet>
      <dgm:spPr/>
    </dgm:pt>
    <dgm:pt modelId="{D32D0D49-ED81-4BAC-9457-5EFBBD88AAB8}" type="pres">
      <dgm:prSet presAssocID="{A696C42D-A878-4C8C-B86E-45CEF95E089E}" presName="parentLin" presStyleCnt="0"/>
      <dgm:spPr/>
    </dgm:pt>
    <dgm:pt modelId="{2BB8342F-CEDB-45C9-971B-C5F9415DB2D9}" type="pres">
      <dgm:prSet presAssocID="{A696C42D-A878-4C8C-B86E-45CEF95E089E}" presName="parentLeftMargin" presStyleLbl="node1" presStyleIdx="0" presStyleCnt="6"/>
      <dgm:spPr/>
    </dgm:pt>
    <dgm:pt modelId="{F3A3E540-DE1C-40E7-A5AF-72D83E56390C}" type="pres">
      <dgm:prSet presAssocID="{A696C42D-A878-4C8C-B86E-45CEF95E089E}" presName="parentText" presStyleLbl="node1" presStyleIdx="0" presStyleCnt="6" custScaleX="142857" custScaleY="109051" custLinFactNeighborX="515" custLinFactNeighborY="34696">
        <dgm:presLayoutVars>
          <dgm:chMax val="0"/>
          <dgm:bulletEnabled val="1"/>
        </dgm:presLayoutVars>
      </dgm:prSet>
      <dgm:spPr/>
    </dgm:pt>
    <dgm:pt modelId="{3C590A93-3360-43D7-B58E-F95B28717830}" type="pres">
      <dgm:prSet presAssocID="{A696C42D-A878-4C8C-B86E-45CEF95E089E}" presName="negativeSpace" presStyleCnt="0"/>
      <dgm:spPr/>
    </dgm:pt>
    <dgm:pt modelId="{22EE5F6A-54A8-403A-8ECD-43033DED0AEB}" type="pres">
      <dgm:prSet presAssocID="{A696C42D-A878-4C8C-B86E-45CEF95E089E}" presName="childText" presStyleLbl="conFgAcc1" presStyleIdx="0" presStyleCnt="6" custScaleX="100000" custScaleY="67364" custLinFactNeighborY="93762">
        <dgm:presLayoutVars>
          <dgm:bulletEnabled val="1"/>
        </dgm:presLayoutVars>
      </dgm:prSet>
      <dgm:spPr/>
    </dgm:pt>
    <dgm:pt modelId="{3B57B3C9-EECB-4C7E-B3C1-BB9837A0C7FC}" type="pres">
      <dgm:prSet presAssocID="{8628E4E8-F8FF-4693-BEA8-13FD0469925D}" presName="spaceBetweenRectangles" presStyleCnt="0"/>
      <dgm:spPr/>
    </dgm:pt>
    <dgm:pt modelId="{40055022-E3A0-4B4B-82BF-C727297FF907}" type="pres">
      <dgm:prSet presAssocID="{08A7975E-5C1D-46CD-9094-3446FC671537}" presName="parentLin" presStyleCnt="0"/>
      <dgm:spPr/>
    </dgm:pt>
    <dgm:pt modelId="{87A5664A-FDED-4D2B-A4EA-510210507F11}" type="pres">
      <dgm:prSet presAssocID="{08A7975E-5C1D-46CD-9094-3446FC671537}" presName="parentLeftMargin" presStyleLbl="node1" presStyleIdx="0" presStyleCnt="6"/>
      <dgm:spPr/>
    </dgm:pt>
    <dgm:pt modelId="{519019E1-2F70-4C8E-92C9-32A7D549A531}" type="pres">
      <dgm:prSet presAssocID="{08A7975E-5C1D-46CD-9094-3446FC671537}" presName="parentText" presStyleLbl="node1" presStyleIdx="1" presStyleCnt="6" custScaleX="142857" custScaleY="167249" custLinFactNeighborX="515" custLinFactNeighborY="11914">
        <dgm:presLayoutVars>
          <dgm:chMax val="0"/>
          <dgm:bulletEnabled val="1"/>
        </dgm:presLayoutVars>
      </dgm:prSet>
      <dgm:spPr/>
    </dgm:pt>
    <dgm:pt modelId="{F8486C4B-16CE-4DEF-A62F-305D418D26A4}" type="pres">
      <dgm:prSet presAssocID="{08A7975E-5C1D-46CD-9094-3446FC671537}" presName="negativeSpace" presStyleCnt="0"/>
      <dgm:spPr/>
    </dgm:pt>
    <dgm:pt modelId="{A9D7D0AB-ADCF-4E02-8318-15F340BE6F5F}" type="pres">
      <dgm:prSet presAssocID="{08A7975E-5C1D-46CD-9094-3446FC671537}" presName="childText" presStyleLbl="conFgAcc1" presStyleIdx="1" presStyleCnt="6" custLinFactY="12202" custLinFactNeighborY="100000">
        <dgm:presLayoutVars>
          <dgm:bulletEnabled val="1"/>
        </dgm:presLayoutVars>
      </dgm:prSet>
      <dgm:spPr>
        <a:solidFill>
          <a:schemeClr val="accent3">
            <a:lumMod val="20000"/>
            <a:lumOff val="80000"/>
            <a:alpha val="91000"/>
          </a:schemeClr>
        </a:solidFill>
      </dgm:spPr>
    </dgm:pt>
    <dgm:pt modelId="{CFE5BA09-052F-451C-8AC3-861F7369B609}" type="pres">
      <dgm:prSet presAssocID="{D50D7729-793C-4ED0-8CB4-256B74B3E228}" presName="spaceBetweenRectangles" presStyleCnt="0"/>
      <dgm:spPr/>
    </dgm:pt>
    <dgm:pt modelId="{DBCF6ABD-B9C5-4E7A-A82B-51219F51F02B}" type="pres">
      <dgm:prSet presAssocID="{5CE01BDB-7728-4185-8674-24EADA93ED41}" presName="parentLin" presStyleCnt="0"/>
      <dgm:spPr/>
    </dgm:pt>
    <dgm:pt modelId="{4ED351A2-E8B9-4709-B317-0A3CAAC248AF}" type="pres">
      <dgm:prSet presAssocID="{5CE01BDB-7728-4185-8674-24EADA93ED41}" presName="parentLeftMargin" presStyleLbl="node1" presStyleIdx="1" presStyleCnt="6"/>
      <dgm:spPr/>
    </dgm:pt>
    <dgm:pt modelId="{CB387326-139E-47FE-9A68-81BF6CFF708C}" type="pres">
      <dgm:prSet presAssocID="{5CE01BDB-7728-4185-8674-24EADA93ED41}" presName="parentText" presStyleLbl="node1" presStyleIdx="2" presStyleCnt="6" custScaleX="142857" custScaleY="178443" custLinFactNeighborX="15281" custLinFactNeighborY="-13817">
        <dgm:presLayoutVars>
          <dgm:chMax val="0"/>
          <dgm:bulletEnabled val="1"/>
        </dgm:presLayoutVars>
      </dgm:prSet>
      <dgm:spPr/>
    </dgm:pt>
    <dgm:pt modelId="{43878DB0-5BB7-4BAC-A1F9-3579187640DE}" type="pres">
      <dgm:prSet presAssocID="{5CE01BDB-7728-4185-8674-24EADA93ED41}" presName="negativeSpace" presStyleCnt="0"/>
      <dgm:spPr/>
    </dgm:pt>
    <dgm:pt modelId="{0EE55EF7-77DE-49EB-8F5B-BD8DD2136692}" type="pres">
      <dgm:prSet presAssocID="{5CE01BDB-7728-4185-8674-24EADA93ED41}" presName="childText" presStyleLbl="conFgAcc1" presStyleIdx="2" presStyleCnt="6">
        <dgm:presLayoutVars>
          <dgm:bulletEnabled val="1"/>
        </dgm:presLayoutVars>
      </dgm:prSet>
      <dgm:spPr>
        <a:solidFill>
          <a:schemeClr val="accent3">
            <a:lumMod val="20000"/>
            <a:lumOff val="80000"/>
            <a:alpha val="91000"/>
          </a:schemeClr>
        </a:solidFill>
      </dgm:spPr>
    </dgm:pt>
    <dgm:pt modelId="{77C3A606-EE77-4115-877F-06FA01790E61}" type="pres">
      <dgm:prSet presAssocID="{217B06FF-E928-42F5-B69B-A63DD4349CE3}" presName="spaceBetweenRectangles" presStyleCnt="0"/>
      <dgm:spPr/>
    </dgm:pt>
    <dgm:pt modelId="{45E977BB-EE5E-4ACA-A6B7-31E7313045B0}" type="pres">
      <dgm:prSet presAssocID="{6AA0CDBC-35C7-4317-ACB7-C145C25F12D1}" presName="parentLin" presStyleCnt="0"/>
      <dgm:spPr/>
    </dgm:pt>
    <dgm:pt modelId="{35DEBF52-F6CC-4C82-A027-0C3A61EB739F}" type="pres">
      <dgm:prSet presAssocID="{6AA0CDBC-35C7-4317-ACB7-C145C25F12D1}" presName="parentLeftMargin" presStyleLbl="node1" presStyleIdx="2" presStyleCnt="6"/>
      <dgm:spPr/>
    </dgm:pt>
    <dgm:pt modelId="{7D534CE3-BC0B-497C-96CD-E1B562413C99}" type="pres">
      <dgm:prSet presAssocID="{6AA0CDBC-35C7-4317-ACB7-C145C25F12D1}" presName="parentText" presStyleLbl="node1" presStyleIdx="3" presStyleCnt="6" custScaleX="142857" custScaleY="268321" custLinFactNeighborX="515" custLinFactNeighborY="-27634">
        <dgm:presLayoutVars>
          <dgm:chMax val="0"/>
          <dgm:bulletEnabled val="1"/>
        </dgm:presLayoutVars>
      </dgm:prSet>
      <dgm:spPr/>
    </dgm:pt>
    <dgm:pt modelId="{B0CF6133-90F6-458F-A9A4-4A6E11F09D24}" type="pres">
      <dgm:prSet presAssocID="{6AA0CDBC-35C7-4317-ACB7-C145C25F12D1}" presName="negativeSpace" presStyleCnt="0"/>
      <dgm:spPr/>
    </dgm:pt>
    <dgm:pt modelId="{83DE5711-B93B-484C-88F8-D6299500D812}" type="pres">
      <dgm:prSet presAssocID="{6AA0CDBC-35C7-4317-ACB7-C145C25F12D1}" presName="childText" presStyleLbl="conFgAcc1" presStyleIdx="3" presStyleCnt="6">
        <dgm:presLayoutVars>
          <dgm:bulletEnabled val="1"/>
        </dgm:presLayoutVars>
      </dgm:prSet>
      <dgm:spPr>
        <a:solidFill>
          <a:schemeClr val="accent3">
            <a:lumMod val="20000"/>
            <a:lumOff val="80000"/>
            <a:alpha val="91000"/>
          </a:schemeClr>
        </a:solidFill>
      </dgm:spPr>
    </dgm:pt>
    <dgm:pt modelId="{2AE16BF7-4F52-41C9-938E-12F74B5B1811}" type="pres">
      <dgm:prSet presAssocID="{51418308-7EA6-4BEA-A279-0B7EFCC808E1}" presName="spaceBetweenRectangles" presStyleCnt="0"/>
      <dgm:spPr/>
    </dgm:pt>
    <dgm:pt modelId="{4A1888DA-9D67-48BA-B8FC-9B1EA791FA02}" type="pres">
      <dgm:prSet presAssocID="{0DB040E2-B1AA-42CC-82EE-317383A3247B}" presName="parentLin" presStyleCnt="0"/>
      <dgm:spPr/>
    </dgm:pt>
    <dgm:pt modelId="{4BA75C10-EFA1-4C5B-A076-9AA05D80B819}" type="pres">
      <dgm:prSet presAssocID="{0DB040E2-B1AA-42CC-82EE-317383A3247B}" presName="parentLeftMargin" presStyleLbl="node1" presStyleIdx="3" presStyleCnt="6"/>
      <dgm:spPr/>
    </dgm:pt>
    <dgm:pt modelId="{B72F8D5C-6C7B-4FE3-A21A-38A8281266F5}" type="pres">
      <dgm:prSet presAssocID="{0DB040E2-B1AA-42CC-82EE-317383A3247B}" presName="parentText" presStyleLbl="node1" presStyleIdx="4" presStyleCnt="6" custScaleX="142857" custScaleY="253029" custLinFactNeighborX="515" custLinFactNeighborY="-26804">
        <dgm:presLayoutVars>
          <dgm:chMax val="0"/>
          <dgm:bulletEnabled val="1"/>
        </dgm:presLayoutVars>
      </dgm:prSet>
      <dgm:spPr/>
    </dgm:pt>
    <dgm:pt modelId="{F45D05F6-E8FC-40E8-8C52-2AD52C43E48F}" type="pres">
      <dgm:prSet presAssocID="{0DB040E2-B1AA-42CC-82EE-317383A3247B}" presName="negativeSpace" presStyleCnt="0"/>
      <dgm:spPr/>
    </dgm:pt>
    <dgm:pt modelId="{6E21B1A2-61C1-4252-919F-ED8DF189E554}" type="pres">
      <dgm:prSet presAssocID="{0DB040E2-B1AA-42CC-82EE-317383A3247B}" presName="childText" presStyleLbl="conFgAcc1" presStyleIdx="4" presStyleCnt="6">
        <dgm:presLayoutVars>
          <dgm:bulletEnabled val="1"/>
        </dgm:presLayoutVars>
      </dgm:prSet>
      <dgm:spPr>
        <a:solidFill>
          <a:schemeClr val="accent3">
            <a:lumMod val="20000"/>
            <a:lumOff val="80000"/>
            <a:alpha val="91000"/>
          </a:schemeClr>
        </a:solidFill>
      </dgm:spPr>
    </dgm:pt>
    <dgm:pt modelId="{CD7764E2-A6F2-4F7F-B173-15D77392F370}" type="pres">
      <dgm:prSet presAssocID="{E3D3B0E2-4E36-4902-A69D-9929B1F01C4A}" presName="spaceBetweenRectangles" presStyleCnt="0"/>
      <dgm:spPr/>
    </dgm:pt>
    <dgm:pt modelId="{8AC5D394-1A4C-4613-9278-CD9D00084926}" type="pres">
      <dgm:prSet presAssocID="{53F017CC-453C-42ED-A090-F0D3D86ACF4C}" presName="parentLin" presStyleCnt="0"/>
      <dgm:spPr/>
    </dgm:pt>
    <dgm:pt modelId="{B496638F-7AB1-46A7-B77D-4BC9D253ED96}" type="pres">
      <dgm:prSet presAssocID="{53F017CC-453C-42ED-A090-F0D3D86ACF4C}" presName="parentLeftMargin" presStyleLbl="node1" presStyleIdx="4" presStyleCnt="6"/>
      <dgm:spPr/>
    </dgm:pt>
    <dgm:pt modelId="{587F0EDB-E271-4E38-A6E9-26044659F634}" type="pres">
      <dgm:prSet presAssocID="{53F017CC-453C-42ED-A090-F0D3D86ACF4C}" presName="parentText" presStyleLbl="node1" presStyleIdx="5" presStyleCnt="6" custScaleX="142857">
        <dgm:presLayoutVars>
          <dgm:chMax val="0"/>
          <dgm:bulletEnabled val="1"/>
        </dgm:presLayoutVars>
      </dgm:prSet>
      <dgm:spPr/>
    </dgm:pt>
    <dgm:pt modelId="{A074B420-02EA-4D3F-BD06-384022E6A991}" type="pres">
      <dgm:prSet presAssocID="{53F017CC-453C-42ED-A090-F0D3D86ACF4C}" presName="negativeSpace" presStyleCnt="0"/>
      <dgm:spPr/>
    </dgm:pt>
    <dgm:pt modelId="{7613263F-4057-493A-8CE4-F1637DDD3DFF}" type="pres">
      <dgm:prSet presAssocID="{53F017CC-453C-42ED-A090-F0D3D86ACF4C}" presName="childText" presStyleLbl="conFgAcc1" presStyleIdx="5" presStyleCnt="6">
        <dgm:presLayoutVars>
          <dgm:bulletEnabled val="1"/>
        </dgm:presLayoutVars>
      </dgm:prSet>
      <dgm:spPr>
        <a:xfrm>
          <a:off x="0" y="5309641"/>
          <a:ext cx="8909539" cy="352455"/>
        </a:xfrm>
        <a:prstGeom prst="rect">
          <a:avLst/>
        </a:prstGeom>
        <a:solidFill>
          <a:srgbClr val="9BBB59">
            <a:lumMod val="20000"/>
            <a:lumOff val="80000"/>
            <a:alpha val="91000"/>
          </a:srgbClr>
        </a:solidFill>
        <a:ln w="9525" cap="flat" cmpd="sng" algn="ctr">
          <a:solidFill>
            <a:prstClr val="black">
              <a:hueOff val="0"/>
              <a:satOff val="0"/>
              <a:lumOff val="0"/>
              <a:alphaOff val="0"/>
            </a:prstClr>
          </a:solidFill>
          <a:prstDash val="solid"/>
        </a:ln>
        <a:effectLst/>
      </dgm:spPr>
    </dgm:pt>
  </dgm:ptLst>
  <dgm:cxnLst>
    <dgm:cxn modelId="{83AC9011-EB14-4B02-8B47-5DACF2A760B7}" type="presOf" srcId="{10447ACE-18EB-49E9-ABC2-271806DB27B7}" destId="{22EE5F6A-54A8-403A-8ECD-43033DED0AEB}" srcOrd="0" destOrd="1" presId="urn:microsoft.com/office/officeart/2005/8/layout/list1"/>
    <dgm:cxn modelId="{00FB3417-FE8B-4DD5-95A5-98DB712B82A4}" type="presOf" srcId="{0DB040E2-B1AA-42CC-82EE-317383A3247B}" destId="{4BA75C10-EFA1-4C5B-A076-9AA05D80B819}" srcOrd="0" destOrd="0" presId="urn:microsoft.com/office/officeart/2005/8/layout/list1"/>
    <dgm:cxn modelId="{8F604E1A-A690-49D8-BED8-75730FC4704D}" srcId="{A696C42D-A878-4C8C-B86E-45CEF95E089E}" destId="{BF778BA2-8A23-4FC2-9510-A93B62261DE2}" srcOrd="6" destOrd="0" parTransId="{F025D8F3-0B86-44EA-AFBE-FF54706E6443}" sibTransId="{86EADD0C-2566-431F-8FBE-038BDA1FEC99}"/>
    <dgm:cxn modelId="{FB22681B-0AD4-4A27-9F75-C82094D7F655}" srcId="{A696C42D-A878-4C8C-B86E-45CEF95E089E}" destId="{8CF1BE38-D157-4932-9483-E5FBBE355E84}" srcOrd="5" destOrd="0" parTransId="{22701FC2-6AEA-4681-8ADF-04882514F700}" sibTransId="{26587CC9-C0C9-4403-A7A1-2E096E80C70A}"/>
    <dgm:cxn modelId="{6FA47E1D-77A3-4A40-A4EE-E4832F376246}" srcId="{A696C42D-A878-4C8C-B86E-45CEF95E089E}" destId="{8672725F-9279-4558-9CB3-62C981E4387A}" srcOrd="3" destOrd="0" parTransId="{31616FD0-D6D9-482D-82DB-E18919CFC0A4}" sibTransId="{4A6AAD5B-D777-46A8-BE66-2BEEA895B651}"/>
    <dgm:cxn modelId="{8D704625-B65E-4E0A-BD9F-42BA6B73FCA5}" srcId="{3EC1BD0B-6C7B-46AD-87E5-69A9C865A895}" destId="{08A7975E-5C1D-46CD-9094-3446FC671537}" srcOrd="1" destOrd="0" parTransId="{34BC2AAA-844A-4B0D-852D-67C9AD12EC5A}" sibTransId="{D50D7729-793C-4ED0-8CB4-256B74B3E228}"/>
    <dgm:cxn modelId="{694FE226-79A6-4087-BC23-250961790B20}" srcId="{A696C42D-A878-4C8C-B86E-45CEF95E089E}" destId="{10447ACE-18EB-49E9-ABC2-271806DB27B7}" srcOrd="1" destOrd="0" parTransId="{4FA471A9-97BD-4F96-8CF3-0B3E6C4181EC}" sibTransId="{0DCB37DE-7DD9-44AF-87CE-5839A4082C79}"/>
    <dgm:cxn modelId="{998E4F28-0F12-4927-A206-026B53155227}" type="presOf" srcId="{8CF1BE38-D157-4932-9483-E5FBBE355E84}" destId="{22EE5F6A-54A8-403A-8ECD-43033DED0AEB}" srcOrd="0" destOrd="5" presId="urn:microsoft.com/office/officeart/2005/8/layout/list1"/>
    <dgm:cxn modelId="{C9C88A32-279D-4B68-8C66-2AB3CC90DA79}" type="presOf" srcId="{0DB040E2-B1AA-42CC-82EE-317383A3247B}" destId="{B72F8D5C-6C7B-4FE3-A21A-38A8281266F5}" srcOrd="1" destOrd="0" presId="urn:microsoft.com/office/officeart/2005/8/layout/list1"/>
    <dgm:cxn modelId="{F581DC35-0A32-4710-8949-AC8A1045AEA1}" srcId="{3EC1BD0B-6C7B-46AD-87E5-69A9C865A895}" destId="{0DB040E2-B1AA-42CC-82EE-317383A3247B}" srcOrd="4" destOrd="0" parTransId="{300AFF7D-2F72-410D-915D-74EEFBB09212}" sibTransId="{E3D3B0E2-4E36-4902-A69D-9929B1F01C4A}"/>
    <dgm:cxn modelId="{C87BF86B-EAEF-4133-995A-87758D979269}" type="presOf" srcId="{D099BAFA-9D86-43AB-8019-1DAC5CD52968}" destId="{22EE5F6A-54A8-403A-8ECD-43033DED0AEB}" srcOrd="0" destOrd="7" presId="urn:microsoft.com/office/officeart/2005/8/layout/list1"/>
    <dgm:cxn modelId="{56DDEE4E-7B0B-4F5C-9B33-95BECCCF514D}" type="presOf" srcId="{08A7975E-5C1D-46CD-9094-3446FC671537}" destId="{519019E1-2F70-4C8E-92C9-32A7D549A531}" srcOrd="1" destOrd="0" presId="urn:microsoft.com/office/officeart/2005/8/layout/list1"/>
    <dgm:cxn modelId="{F0FA5B4F-0757-4662-BDB6-959EBF45E0D4}" type="presOf" srcId="{5CE01BDB-7728-4185-8674-24EADA93ED41}" destId="{CB387326-139E-47FE-9A68-81BF6CFF708C}" srcOrd="1" destOrd="0" presId="urn:microsoft.com/office/officeart/2005/8/layout/list1"/>
    <dgm:cxn modelId="{4A536254-3921-457F-B980-EF013CA31E9F}" type="presOf" srcId="{18EF2DBD-1277-4052-AC4A-EC66B64835DB}" destId="{22EE5F6A-54A8-403A-8ECD-43033DED0AEB}" srcOrd="0" destOrd="2" presId="urn:microsoft.com/office/officeart/2005/8/layout/list1"/>
    <dgm:cxn modelId="{6298987D-A87B-425F-A004-22BC30AD7B0C}" type="presOf" srcId="{BF778BA2-8A23-4FC2-9510-A93B62261DE2}" destId="{22EE5F6A-54A8-403A-8ECD-43033DED0AEB}" srcOrd="0" destOrd="6" presId="urn:microsoft.com/office/officeart/2005/8/layout/list1"/>
    <dgm:cxn modelId="{C7158381-C8D8-4189-B5BF-8AF0B1499F1D}" srcId="{A696C42D-A878-4C8C-B86E-45CEF95E089E}" destId="{7E696FAF-5253-4175-8EFE-FA69E52D8B16}" srcOrd="4" destOrd="0" parTransId="{423B3882-C240-4861-863D-5618AA84552D}" sibTransId="{D1690071-268D-4DAB-8774-2D65511AEB8D}"/>
    <dgm:cxn modelId="{F5134785-5116-41AE-AE24-269497D9EEE5}" srcId="{A696C42D-A878-4C8C-B86E-45CEF95E089E}" destId="{18EF2DBD-1277-4052-AC4A-EC66B64835DB}" srcOrd="2" destOrd="0" parTransId="{1AA3BC7C-F5CF-4958-939E-69FA9037C880}" sibTransId="{0CFCFA9E-4D9B-44C3-89D2-0B877647393A}"/>
    <dgm:cxn modelId="{AF40F58B-DE00-48CA-9B7D-1FFDF2ABD4FB}" type="presOf" srcId="{08A7975E-5C1D-46CD-9094-3446FC671537}" destId="{87A5664A-FDED-4D2B-A4EA-510210507F11}" srcOrd="0" destOrd="0" presId="urn:microsoft.com/office/officeart/2005/8/layout/list1"/>
    <dgm:cxn modelId="{AEB4738C-C6AE-4604-9CC3-CB4926D13890}" type="presOf" srcId="{6AA0CDBC-35C7-4317-ACB7-C145C25F12D1}" destId="{7D534CE3-BC0B-497C-96CD-E1B562413C99}" srcOrd="1" destOrd="0" presId="urn:microsoft.com/office/officeart/2005/8/layout/list1"/>
    <dgm:cxn modelId="{5EEECD9A-39A1-444C-A496-4F0E228158EA}" srcId="{A696C42D-A878-4C8C-B86E-45CEF95E089E}" destId="{D099BAFA-9D86-43AB-8019-1DAC5CD52968}" srcOrd="7" destOrd="0" parTransId="{B9604758-60E4-4AB1-9A4E-0A1EBA78B811}" sibTransId="{5479259C-4AD1-4EDD-982B-6C206DC48D68}"/>
    <dgm:cxn modelId="{4318C2A2-64D1-44A5-A0F5-34EF5C051EA6}" type="presOf" srcId="{5CE01BDB-7728-4185-8674-24EADA93ED41}" destId="{4ED351A2-E8B9-4709-B317-0A3CAAC248AF}" srcOrd="0" destOrd="0" presId="urn:microsoft.com/office/officeart/2005/8/layout/list1"/>
    <dgm:cxn modelId="{4B0E7EA6-2E88-46B5-BDBB-36605F7D6371}" type="presOf" srcId="{A696C42D-A878-4C8C-B86E-45CEF95E089E}" destId="{2BB8342F-CEDB-45C9-971B-C5F9415DB2D9}" srcOrd="0" destOrd="0" presId="urn:microsoft.com/office/officeart/2005/8/layout/list1"/>
    <dgm:cxn modelId="{9E8AB2A8-15D9-4D83-BDD6-DF7EB6FE3806}" type="presOf" srcId="{7E696FAF-5253-4175-8EFE-FA69E52D8B16}" destId="{22EE5F6A-54A8-403A-8ECD-43033DED0AEB}" srcOrd="0" destOrd="4" presId="urn:microsoft.com/office/officeart/2005/8/layout/list1"/>
    <dgm:cxn modelId="{85746AA9-4265-48D2-824C-DF6202577F37}" type="presOf" srcId="{4D714126-048B-452A-AA25-F1A7CDD2721C}" destId="{22EE5F6A-54A8-403A-8ECD-43033DED0AEB}" srcOrd="0" destOrd="0" presId="urn:microsoft.com/office/officeart/2005/8/layout/list1"/>
    <dgm:cxn modelId="{EF58F2AC-7928-451A-8A53-6D1EDD27FD0F}" srcId="{3EC1BD0B-6C7B-46AD-87E5-69A9C865A895}" destId="{53F017CC-453C-42ED-A090-F0D3D86ACF4C}" srcOrd="5" destOrd="0" parTransId="{BA0C499C-8A46-4C6E-900D-F28CFE72A961}" sibTransId="{6F989F08-51D1-419E-A51E-3BD890B26AB4}"/>
    <dgm:cxn modelId="{1E74E8AD-B3A3-4341-BA70-B600FE593822}" type="presOf" srcId="{8672725F-9279-4558-9CB3-62C981E4387A}" destId="{22EE5F6A-54A8-403A-8ECD-43033DED0AEB}" srcOrd="0" destOrd="3" presId="urn:microsoft.com/office/officeart/2005/8/layout/list1"/>
    <dgm:cxn modelId="{7E37B8BD-6301-4D78-A68D-012B232C20EA}" type="presOf" srcId="{A696C42D-A878-4C8C-B86E-45CEF95E089E}" destId="{F3A3E540-DE1C-40E7-A5AF-72D83E56390C}" srcOrd="1" destOrd="0" presId="urn:microsoft.com/office/officeart/2005/8/layout/list1"/>
    <dgm:cxn modelId="{4C8D32C2-FA48-435A-9A0F-0998166A31B8}" type="presOf" srcId="{3EC1BD0B-6C7B-46AD-87E5-69A9C865A895}" destId="{41AE1263-9521-4E5C-9755-28A79CAF27CD}" srcOrd="0" destOrd="0" presId="urn:microsoft.com/office/officeart/2005/8/layout/list1"/>
    <dgm:cxn modelId="{03F46ED6-25CA-407A-829A-E596DDDB7661}" type="presOf" srcId="{53F017CC-453C-42ED-A090-F0D3D86ACF4C}" destId="{B496638F-7AB1-46A7-B77D-4BC9D253ED96}" srcOrd="0" destOrd="0" presId="urn:microsoft.com/office/officeart/2005/8/layout/list1"/>
    <dgm:cxn modelId="{64ADB3DC-1068-4083-9FEB-97AF4B909452}" srcId="{3EC1BD0B-6C7B-46AD-87E5-69A9C865A895}" destId="{5CE01BDB-7728-4185-8674-24EADA93ED41}" srcOrd="2" destOrd="0" parTransId="{12BAE1EF-B3A7-4602-823C-170ABB1966F7}" sibTransId="{217B06FF-E928-42F5-B69B-A63DD4349CE3}"/>
    <dgm:cxn modelId="{B96427E0-A131-4F25-95A2-377191ACDDD0}" type="presOf" srcId="{53F017CC-453C-42ED-A090-F0D3D86ACF4C}" destId="{587F0EDB-E271-4E38-A6E9-26044659F634}" srcOrd="1" destOrd="0" presId="urn:microsoft.com/office/officeart/2005/8/layout/list1"/>
    <dgm:cxn modelId="{1E170BE9-6BD2-470A-9BED-4541B64941BF}" type="presOf" srcId="{6AA0CDBC-35C7-4317-ACB7-C145C25F12D1}" destId="{35DEBF52-F6CC-4C82-A027-0C3A61EB739F}" srcOrd="0" destOrd="0" presId="urn:microsoft.com/office/officeart/2005/8/layout/list1"/>
    <dgm:cxn modelId="{B01225F3-B0F1-4F57-A0F8-66B9A62771CE}" srcId="{3EC1BD0B-6C7B-46AD-87E5-69A9C865A895}" destId="{6AA0CDBC-35C7-4317-ACB7-C145C25F12D1}" srcOrd="3" destOrd="0" parTransId="{A38C4D9C-4674-4B26-A1F0-B9C7D902BD08}" sibTransId="{51418308-7EA6-4BEA-A279-0B7EFCC808E1}"/>
    <dgm:cxn modelId="{CA2D10FD-781A-4FE0-BAA2-71BD04D4766F}" srcId="{3EC1BD0B-6C7B-46AD-87E5-69A9C865A895}" destId="{A696C42D-A878-4C8C-B86E-45CEF95E089E}" srcOrd="0" destOrd="0" parTransId="{1E91C8A1-4F54-4AA1-AE06-5DD08E44208F}" sibTransId="{8628E4E8-F8FF-4693-BEA8-13FD0469925D}"/>
    <dgm:cxn modelId="{111BA1FE-9737-48A4-9971-A1E25775ABA6}" srcId="{A696C42D-A878-4C8C-B86E-45CEF95E089E}" destId="{4D714126-048B-452A-AA25-F1A7CDD2721C}" srcOrd="0" destOrd="0" parTransId="{F3BBFEA7-2043-4B6A-92DD-4754FDE45AA9}" sibTransId="{18E4FBBE-CB74-4856-AF52-B8442D6397D3}"/>
    <dgm:cxn modelId="{11E2AA67-DA98-4F2A-B8E1-AFED3223A3C1}" type="presParOf" srcId="{41AE1263-9521-4E5C-9755-28A79CAF27CD}" destId="{D32D0D49-ED81-4BAC-9457-5EFBBD88AAB8}" srcOrd="0" destOrd="0" presId="urn:microsoft.com/office/officeart/2005/8/layout/list1"/>
    <dgm:cxn modelId="{E9C8AEEB-05B0-4773-A9B9-7EA76B3BD62C}" type="presParOf" srcId="{D32D0D49-ED81-4BAC-9457-5EFBBD88AAB8}" destId="{2BB8342F-CEDB-45C9-971B-C5F9415DB2D9}" srcOrd="0" destOrd="0" presId="urn:microsoft.com/office/officeart/2005/8/layout/list1"/>
    <dgm:cxn modelId="{54777CED-27AA-4386-88B6-0779CC7F3760}" type="presParOf" srcId="{D32D0D49-ED81-4BAC-9457-5EFBBD88AAB8}" destId="{F3A3E540-DE1C-40E7-A5AF-72D83E56390C}" srcOrd="1" destOrd="0" presId="urn:microsoft.com/office/officeart/2005/8/layout/list1"/>
    <dgm:cxn modelId="{6BFE8BD3-1B39-4985-ABEC-B11E71756FA7}" type="presParOf" srcId="{41AE1263-9521-4E5C-9755-28A79CAF27CD}" destId="{3C590A93-3360-43D7-B58E-F95B28717830}" srcOrd="1" destOrd="0" presId="urn:microsoft.com/office/officeart/2005/8/layout/list1"/>
    <dgm:cxn modelId="{6B756E68-C0F5-41EF-A3DA-9D1769500585}" type="presParOf" srcId="{41AE1263-9521-4E5C-9755-28A79CAF27CD}" destId="{22EE5F6A-54A8-403A-8ECD-43033DED0AEB}" srcOrd="2" destOrd="0" presId="urn:microsoft.com/office/officeart/2005/8/layout/list1"/>
    <dgm:cxn modelId="{1FF62547-9C26-4055-A59A-83558BA38133}" type="presParOf" srcId="{41AE1263-9521-4E5C-9755-28A79CAF27CD}" destId="{3B57B3C9-EECB-4C7E-B3C1-BB9837A0C7FC}" srcOrd="3" destOrd="0" presId="urn:microsoft.com/office/officeart/2005/8/layout/list1"/>
    <dgm:cxn modelId="{304D35E0-108B-41FE-BFB8-13AF870D16BD}" type="presParOf" srcId="{41AE1263-9521-4E5C-9755-28A79CAF27CD}" destId="{40055022-E3A0-4B4B-82BF-C727297FF907}" srcOrd="4" destOrd="0" presId="urn:microsoft.com/office/officeart/2005/8/layout/list1"/>
    <dgm:cxn modelId="{6E4D7E3C-70E7-4851-9741-E43327644FD8}" type="presParOf" srcId="{40055022-E3A0-4B4B-82BF-C727297FF907}" destId="{87A5664A-FDED-4D2B-A4EA-510210507F11}" srcOrd="0" destOrd="0" presId="urn:microsoft.com/office/officeart/2005/8/layout/list1"/>
    <dgm:cxn modelId="{5C16435D-AB23-476A-B25F-B25C4284CC60}" type="presParOf" srcId="{40055022-E3A0-4B4B-82BF-C727297FF907}" destId="{519019E1-2F70-4C8E-92C9-32A7D549A531}" srcOrd="1" destOrd="0" presId="urn:microsoft.com/office/officeart/2005/8/layout/list1"/>
    <dgm:cxn modelId="{9B66674B-F6CF-4948-A986-FD8BB50D475F}" type="presParOf" srcId="{41AE1263-9521-4E5C-9755-28A79CAF27CD}" destId="{F8486C4B-16CE-4DEF-A62F-305D418D26A4}" srcOrd="5" destOrd="0" presId="urn:microsoft.com/office/officeart/2005/8/layout/list1"/>
    <dgm:cxn modelId="{EA0A16ED-444D-46D5-9C43-1059CA72820E}" type="presParOf" srcId="{41AE1263-9521-4E5C-9755-28A79CAF27CD}" destId="{A9D7D0AB-ADCF-4E02-8318-15F340BE6F5F}" srcOrd="6" destOrd="0" presId="urn:microsoft.com/office/officeart/2005/8/layout/list1"/>
    <dgm:cxn modelId="{E87D9EA7-9B3E-47F1-AD37-CB4DD38B157C}" type="presParOf" srcId="{41AE1263-9521-4E5C-9755-28A79CAF27CD}" destId="{CFE5BA09-052F-451C-8AC3-861F7369B609}" srcOrd="7" destOrd="0" presId="urn:microsoft.com/office/officeart/2005/8/layout/list1"/>
    <dgm:cxn modelId="{B382763B-05D7-467F-9CB8-4C183F0EAE9E}" type="presParOf" srcId="{41AE1263-9521-4E5C-9755-28A79CAF27CD}" destId="{DBCF6ABD-B9C5-4E7A-A82B-51219F51F02B}" srcOrd="8" destOrd="0" presId="urn:microsoft.com/office/officeart/2005/8/layout/list1"/>
    <dgm:cxn modelId="{73E769A4-4A89-41EC-8587-C8B13B59B82F}" type="presParOf" srcId="{DBCF6ABD-B9C5-4E7A-A82B-51219F51F02B}" destId="{4ED351A2-E8B9-4709-B317-0A3CAAC248AF}" srcOrd="0" destOrd="0" presId="urn:microsoft.com/office/officeart/2005/8/layout/list1"/>
    <dgm:cxn modelId="{C746A359-B9A3-4E79-B876-4D4A67A9BFBE}" type="presParOf" srcId="{DBCF6ABD-B9C5-4E7A-A82B-51219F51F02B}" destId="{CB387326-139E-47FE-9A68-81BF6CFF708C}" srcOrd="1" destOrd="0" presId="urn:microsoft.com/office/officeart/2005/8/layout/list1"/>
    <dgm:cxn modelId="{C038CFB8-01C6-42DC-AE9F-F7F021E543E4}" type="presParOf" srcId="{41AE1263-9521-4E5C-9755-28A79CAF27CD}" destId="{43878DB0-5BB7-4BAC-A1F9-3579187640DE}" srcOrd="9" destOrd="0" presId="urn:microsoft.com/office/officeart/2005/8/layout/list1"/>
    <dgm:cxn modelId="{E3056A07-BE07-4FA3-A297-BAE0CD3417DB}" type="presParOf" srcId="{41AE1263-9521-4E5C-9755-28A79CAF27CD}" destId="{0EE55EF7-77DE-49EB-8F5B-BD8DD2136692}" srcOrd="10" destOrd="0" presId="urn:microsoft.com/office/officeart/2005/8/layout/list1"/>
    <dgm:cxn modelId="{B2229932-B1B6-47D2-91A1-4C8D5995BB5C}" type="presParOf" srcId="{41AE1263-9521-4E5C-9755-28A79CAF27CD}" destId="{77C3A606-EE77-4115-877F-06FA01790E61}" srcOrd="11" destOrd="0" presId="urn:microsoft.com/office/officeart/2005/8/layout/list1"/>
    <dgm:cxn modelId="{7A46CF73-6F6B-42D1-8368-E628C1FEF10E}" type="presParOf" srcId="{41AE1263-9521-4E5C-9755-28A79CAF27CD}" destId="{45E977BB-EE5E-4ACA-A6B7-31E7313045B0}" srcOrd="12" destOrd="0" presId="urn:microsoft.com/office/officeart/2005/8/layout/list1"/>
    <dgm:cxn modelId="{62AD9BBA-B05F-42BB-8204-6CE4ABA3688C}" type="presParOf" srcId="{45E977BB-EE5E-4ACA-A6B7-31E7313045B0}" destId="{35DEBF52-F6CC-4C82-A027-0C3A61EB739F}" srcOrd="0" destOrd="0" presId="urn:microsoft.com/office/officeart/2005/8/layout/list1"/>
    <dgm:cxn modelId="{85F491D1-70BC-4784-A178-A997C3CF931F}" type="presParOf" srcId="{45E977BB-EE5E-4ACA-A6B7-31E7313045B0}" destId="{7D534CE3-BC0B-497C-96CD-E1B562413C99}" srcOrd="1" destOrd="0" presId="urn:microsoft.com/office/officeart/2005/8/layout/list1"/>
    <dgm:cxn modelId="{593999DB-5B58-4DB8-BCF1-55F34EEC8B57}" type="presParOf" srcId="{41AE1263-9521-4E5C-9755-28A79CAF27CD}" destId="{B0CF6133-90F6-458F-A9A4-4A6E11F09D24}" srcOrd="13" destOrd="0" presId="urn:microsoft.com/office/officeart/2005/8/layout/list1"/>
    <dgm:cxn modelId="{5FFA3B79-DB76-4AB8-BC69-C47F1382A57F}" type="presParOf" srcId="{41AE1263-9521-4E5C-9755-28A79CAF27CD}" destId="{83DE5711-B93B-484C-88F8-D6299500D812}" srcOrd="14" destOrd="0" presId="urn:microsoft.com/office/officeart/2005/8/layout/list1"/>
    <dgm:cxn modelId="{582387A9-0F66-445C-A3A0-DE2A6745B78B}" type="presParOf" srcId="{41AE1263-9521-4E5C-9755-28A79CAF27CD}" destId="{2AE16BF7-4F52-41C9-938E-12F74B5B1811}" srcOrd="15" destOrd="0" presId="urn:microsoft.com/office/officeart/2005/8/layout/list1"/>
    <dgm:cxn modelId="{56F050B6-91B1-4592-BC08-8141FD4462D6}" type="presParOf" srcId="{41AE1263-9521-4E5C-9755-28A79CAF27CD}" destId="{4A1888DA-9D67-48BA-B8FC-9B1EA791FA02}" srcOrd="16" destOrd="0" presId="urn:microsoft.com/office/officeart/2005/8/layout/list1"/>
    <dgm:cxn modelId="{5736DB48-30EC-462D-8101-50D9DD8CDB9B}" type="presParOf" srcId="{4A1888DA-9D67-48BA-B8FC-9B1EA791FA02}" destId="{4BA75C10-EFA1-4C5B-A076-9AA05D80B819}" srcOrd="0" destOrd="0" presId="urn:microsoft.com/office/officeart/2005/8/layout/list1"/>
    <dgm:cxn modelId="{36D6F0D8-489D-4FB5-8148-6D127B5649D1}" type="presParOf" srcId="{4A1888DA-9D67-48BA-B8FC-9B1EA791FA02}" destId="{B72F8D5C-6C7B-4FE3-A21A-38A8281266F5}" srcOrd="1" destOrd="0" presId="urn:microsoft.com/office/officeart/2005/8/layout/list1"/>
    <dgm:cxn modelId="{123B6FA8-2D14-4BC4-A414-ACA3FC8427CB}" type="presParOf" srcId="{41AE1263-9521-4E5C-9755-28A79CAF27CD}" destId="{F45D05F6-E8FC-40E8-8C52-2AD52C43E48F}" srcOrd="17" destOrd="0" presId="urn:microsoft.com/office/officeart/2005/8/layout/list1"/>
    <dgm:cxn modelId="{245ACA28-6208-48F9-B4DA-DAE39CB7FC37}" type="presParOf" srcId="{41AE1263-9521-4E5C-9755-28A79CAF27CD}" destId="{6E21B1A2-61C1-4252-919F-ED8DF189E554}" srcOrd="18" destOrd="0" presId="urn:microsoft.com/office/officeart/2005/8/layout/list1"/>
    <dgm:cxn modelId="{F98AB8AB-3423-4A02-A099-E969255D82B9}" type="presParOf" srcId="{41AE1263-9521-4E5C-9755-28A79CAF27CD}" destId="{CD7764E2-A6F2-4F7F-B173-15D77392F370}" srcOrd="19" destOrd="0" presId="urn:microsoft.com/office/officeart/2005/8/layout/list1"/>
    <dgm:cxn modelId="{2D280E61-67F9-4AF2-AA2A-4C5A9BE7F3E9}" type="presParOf" srcId="{41AE1263-9521-4E5C-9755-28A79CAF27CD}" destId="{8AC5D394-1A4C-4613-9278-CD9D00084926}" srcOrd="20" destOrd="0" presId="urn:microsoft.com/office/officeart/2005/8/layout/list1"/>
    <dgm:cxn modelId="{FA042FB1-DF75-4F9A-8F09-BC6B54138115}" type="presParOf" srcId="{8AC5D394-1A4C-4613-9278-CD9D00084926}" destId="{B496638F-7AB1-46A7-B77D-4BC9D253ED96}" srcOrd="0" destOrd="0" presId="urn:microsoft.com/office/officeart/2005/8/layout/list1"/>
    <dgm:cxn modelId="{157CFC1F-DAEA-473B-B10F-0C1ADDD68D61}" type="presParOf" srcId="{8AC5D394-1A4C-4613-9278-CD9D00084926}" destId="{587F0EDB-E271-4E38-A6E9-26044659F634}" srcOrd="1" destOrd="0" presId="urn:microsoft.com/office/officeart/2005/8/layout/list1"/>
    <dgm:cxn modelId="{B2B4C164-89BC-4B6C-BDE3-2645C23A92C0}" type="presParOf" srcId="{41AE1263-9521-4E5C-9755-28A79CAF27CD}" destId="{A074B420-02EA-4D3F-BD06-384022E6A991}" srcOrd="21" destOrd="0" presId="urn:microsoft.com/office/officeart/2005/8/layout/list1"/>
    <dgm:cxn modelId="{0C3BCECE-C34C-45B5-91D0-1EF7CAF6A410}" type="presParOf" srcId="{41AE1263-9521-4E5C-9755-28A79CAF27CD}" destId="{7613263F-4057-493A-8CE4-F1637DDD3DFF}"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76D77-0C2A-47A6-ADA7-80550E26C153}">
      <dsp:nvSpPr>
        <dsp:cNvPr id="0" name=""/>
        <dsp:cNvSpPr/>
      </dsp:nvSpPr>
      <dsp:spPr>
        <a:xfrm>
          <a:off x="2164251" y="1253748"/>
          <a:ext cx="422989" cy="91440"/>
        </a:xfrm>
        <a:custGeom>
          <a:avLst/>
          <a:gdLst/>
          <a:ahLst/>
          <a:cxnLst/>
          <a:rect l="0" t="0" r="0" b="0"/>
          <a:pathLst>
            <a:path>
              <a:moveTo>
                <a:pt x="0" y="45720"/>
              </a:moveTo>
              <a:lnTo>
                <a:pt x="228594" y="45720"/>
              </a:lnTo>
              <a:lnTo>
                <a:pt x="228594" y="48996"/>
              </a:lnTo>
              <a:lnTo>
                <a:pt x="422989" y="48996"/>
              </a:lnTo>
            </a:path>
          </a:pathLst>
        </a:custGeom>
        <a:noFill/>
        <a:ln w="57150" cap="flat" cmpd="sng" algn="ctr">
          <a:solidFill>
            <a:srgbClr val="6BA439"/>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lv-LV" sz="2400" b="0" kern="1200" dirty="0">
            <a:latin typeface="+mn-lt"/>
          </a:endParaRPr>
        </a:p>
      </dsp:txBody>
      <dsp:txXfrm>
        <a:off x="2364406" y="1296359"/>
        <a:ext cx="22680" cy="6217"/>
      </dsp:txXfrm>
    </dsp:sp>
    <dsp:sp modelId="{4BEAB693-241E-457E-82BA-7FF99A488B3F}">
      <dsp:nvSpPr>
        <dsp:cNvPr id="0" name=""/>
        <dsp:cNvSpPr/>
      </dsp:nvSpPr>
      <dsp:spPr>
        <a:xfrm>
          <a:off x="306653" y="102733"/>
          <a:ext cx="1859397" cy="2393469"/>
        </a:xfrm>
        <a:prstGeom prst="rect">
          <a:avLst/>
        </a:prstGeom>
        <a:gradFill rotWithShape="0">
          <a:gsLst>
            <a:gs pos="0">
              <a:schemeClr val="accent3">
                <a:lumMod val="40000"/>
                <a:lumOff val="6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BA439"/>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0" kern="1200" dirty="0">
              <a:solidFill>
                <a:schemeClr val="tx1"/>
              </a:solidFill>
              <a:latin typeface="+mn-lt"/>
              <a:cs typeface="Times New Roman" pitchFamily="18" charset="0"/>
            </a:rPr>
            <a:t>SIA </a:t>
          </a:r>
          <a:r>
            <a:rPr lang="lv-LV" sz="2000" b="1" kern="1200" dirty="0">
              <a:solidFill>
                <a:schemeClr val="tx1"/>
              </a:solidFill>
              <a:latin typeface="+mn-lt"/>
              <a:cs typeface="Times New Roman" pitchFamily="18" charset="0"/>
            </a:rPr>
            <a:t>iesniegums</a:t>
          </a:r>
          <a:r>
            <a:rPr lang="lv-LV" sz="2000" b="0" kern="1200" dirty="0">
              <a:solidFill>
                <a:schemeClr val="tx1"/>
              </a:solidFill>
              <a:latin typeface="+mn-lt"/>
              <a:cs typeface="Times New Roman" pitchFamily="18" charset="0"/>
            </a:rPr>
            <a:t> sociālā uzņēmuma statusa iegūšanai</a:t>
          </a:r>
          <a:endParaRPr lang="lv-LV" sz="2000" b="0" kern="1200" dirty="0">
            <a:solidFill>
              <a:schemeClr val="tx1"/>
            </a:solidFill>
            <a:latin typeface="+mn-lt"/>
          </a:endParaRPr>
        </a:p>
      </dsp:txBody>
      <dsp:txXfrm>
        <a:off x="306653" y="102733"/>
        <a:ext cx="1859397" cy="2393469"/>
      </dsp:txXfrm>
    </dsp:sp>
    <dsp:sp modelId="{93B4B343-55F8-4A4E-ADBE-038B8ED54358}">
      <dsp:nvSpPr>
        <dsp:cNvPr id="0" name=""/>
        <dsp:cNvSpPr/>
      </dsp:nvSpPr>
      <dsp:spPr>
        <a:xfrm>
          <a:off x="4450042" y="1253780"/>
          <a:ext cx="487359" cy="91440"/>
        </a:xfrm>
        <a:custGeom>
          <a:avLst/>
          <a:gdLst/>
          <a:ahLst/>
          <a:cxnLst/>
          <a:rect l="0" t="0" r="0" b="0"/>
          <a:pathLst>
            <a:path>
              <a:moveTo>
                <a:pt x="0" y="48964"/>
              </a:moveTo>
              <a:lnTo>
                <a:pt x="260779" y="48964"/>
              </a:lnTo>
              <a:lnTo>
                <a:pt x="260779" y="45720"/>
              </a:lnTo>
              <a:lnTo>
                <a:pt x="487359" y="45720"/>
              </a:lnTo>
            </a:path>
          </a:pathLst>
        </a:custGeom>
        <a:noFill/>
        <a:ln w="57150" cap="flat" cmpd="sng" algn="ctr">
          <a:solidFill>
            <a:srgbClr val="6BA439"/>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lv-LV" sz="2400" b="0" kern="1200" dirty="0">
            <a:latin typeface="+mn-lt"/>
          </a:endParaRPr>
        </a:p>
      </dsp:txBody>
      <dsp:txXfrm>
        <a:off x="4680772" y="1296391"/>
        <a:ext cx="25898" cy="6217"/>
      </dsp:txXfrm>
    </dsp:sp>
    <dsp:sp modelId="{E2F0ABF7-60A9-49D9-84B2-FFAFABB93609}">
      <dsp:nvSpPr>
        <dsp:cNvPr id="0" name=""/>
        <dsp:cNvSpPr/>
      </dsp:nvSpPr>
      <dsp:spPr>
        <a:xfrm>
          <a:off x="2619641" y="102733"/>
          <a:ext cx="1832200" cy="2400023"/>
        </a:xfrm>
        <a:prstGeom prst="rect">
          <a:avLst/>
        </a:prstGeom>
        <a:gradFill rotWithShape="0">
          <a:gsLst>
            <a:gs pos="0">
              <a:schemeClr val="accent3">
                <a:lumMod val="20000"/>
                <a:lumOff val="8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38100">
          <a:solidFill>
            <a:srgbClr val="6BA439"/>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0" kern="1200" dirty="0">
              <a:latin typeface="+mn-lt"/>
            </a:rPr>
            <a:t>LM </a:t>
          </a:r>
          <a:r>
            <a:rPr lang="lv-LV" sz="2000" b="1" kern="1200" dirty="0">
              <a:latin typeface="+mn-lt"/>
            </a:rPr>
            <a:t>iegūst informāciju </a:t>
          </a:r>
          <a:r>
            <a:rPr lang="lv-LV" sz="2000" b="0" kern="1200" dirty="0">
              <a:latin typeface="+mn-lt"/>
            </a:rPr>
            <a:t>no valsts datubāzēm</a:t>
          </a:r>
        </a:p>
      </dsp:txBody>
      <dsp:txXfrm>
        <a:off x="2619641" y="102733"/>
        <a:ext cx="1832200" cy="2400023"/>
      </dsp:txXfrm>
    </dsp:sp>
    <dsp:sp modelId="{ADCB5C53-811E-40BE-B10C-2A784FD2EEBC}">
      <dsp:nvSpPr>
        <dsp:cNvPr id="0" name=""/>
        <dsp:cNvSpPr/>
      </dsp:nvSpPr>
      <dsp:spPr>
        <a:xfrm>
          <a:off x="6862031" y="1249952"/>
          <a:ext cx="475247" cy="91440"/>
        </a:xfrm>
        <a:custGeom>
          <a:avLst/>
          <a:gdLst/>
          <a:ahLst/>
          <a:cxnLst/>
          <a:rect l="0" t="0" r="0" b="0"/>
          <a:pathLst>
            <a:path>
              <a:moveTo>
                <a:pt x="0" y="49548"/>
              </a:moveTo>
              <a:lnTo>
                <a:pt x="254723" y="49548"/>
              </a:lnTo>
              <a:lnTo>
                <a:pt x="254723" y="45720"/>
              </a:lnTo>
              <a:lnTo>
                <a:pt x="475247" y="45720"/>
              </a:lnTo>
            </a:path>
          </a:pathLst>
        </a:custGeom>
        <a:noFill/>
        <a:ln w="57150" cap="flat" cmpd="sng" algn="ctr">
          <a:solidFill>
            <a:srgbClr val="6BA439"/>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lv-LV" sz="2400" b="0" kern="1200" dirty="0">
            <a:latin typeface="+mn-lt"/>
          </a:endParaRPr>
        </a:p>
      </dsp:txBody>
      <dsp:txXfrm>
        <a:off x="7087008" y="1292563"/>
        <a:ext cx="25293" cy="6217"/>
      </dsp:txXfrm>
    </dsp:sp>
    <dsp:sp modelId="{FAF906F5-0309-43D6-9B23-623E8E5E2573}">
      <dsp:nvSpPr>
        <dsp:cNvPr id="0" name=""/>
        <dsp:cNvSpPr/>
      </dsp:nvSpPr>
      <dsp:spPr>
        <a:xfrm>
          <a:off x="4969801" y="114087"/>
          <a:ext cx="1894029" cy="2370825"/>
        </a:xfrm>
        <a:prstGeom prst="rect">
          <a:avLst/>
        </a:prstGeom>
        <a:gradFill rotWithShape="0">
          <a:gsLst>
            <a:gs pos="0">
              <a:schemeClr val="accent3">
                <a:lumMod val="20000"/>
                <a:lumOff val="8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38100">
          <a:solidFill>
            <a:srgbClr val="6BA439"/>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0" kern="1200" dirty="0">
              <a:latin typeface="+mn-lt"/>
              <a:cs typeface="Times New Roman" pitchFamily="18" charset="0"/>
            </a:rPr>
            <a:t>LM </a:t>
          </a:r>
          <a:r>
            <a:rPr lang="lv-LV" sz="2000" b="1" kern="1200" dirty="0">
              <a:latin typeface="+mn-lt"/>
              <a:cs typeface="Times New Roman" pitchFamily="18" charset="0"/>
            </a:rPr>
            <a:t>nosūta dokumentus </a:t>
          </a:r>
          <a:r>
            <a:rPr lang="lv-LV" sz="2000" b="0" kern="1200" dirty="0">
              <a:latin typeface="+mn-lt"/>
              <a:cs typeface="Times New Roman" pitchFamily="18" charset="0"/>
            </a:rPr>
            <a:t>SU komisijai un </a:t>
          </a:r>
          <a:r>
            <a:rPr lang="lv-LV" sz="2000" b="1" kern="1200" dirty="0">
              <a:latin typeface="+mn-lt"/>
              <a:cs typeface="Times New Roman" pitchFamily="18" charset="0"/>
            </a:rPr>
            <a:t>uzaicina pretendentu </a:t>
          </a:r>
          <a:r>
            <a:rPr lang="lv-LV" sz="2000" b="0" kern="1200" dirty="0">
              <a:latin typeface="+mn-lt"/>
              <a:cs typeface="Times New Roman" pitchFamily="18" charset="0"/>
            </a:rPr>
            <a:t>uz komisijas sēdi</a:t>
          </a:r>
          <a:endParaRPr lang="lv-LV" sz="2000" b="0" kern="1200" dirty="0">
            <a:latin typeface="+mn-lt"/>
          </a:endParaRPr>
        </a:p>
      </dsp:txBody>
      <dsp:txXfrm>
        <a:off x="4969801" y="114087"/>
        <a:ext cx="1894029" cy="2370825"/>
      </dsp:txXfrm>
    </dsp:sp>
    <dsp:sp modelId="{031AF58E-FE1B-42A8-9393-BD86AA553A9E}">
      <dsp:nvSpPr>
        <dsp:cNvPr id="0" name=""/>
        <dsp:cNvSpPr/>
      </dsp:nvSpPr>
      <dsp:spPr>
        <a:xfrm>
          <a:off x="9155499" y="1249952"/>
          <a:ext cx="495469" cy="91440"/>
        </a:xfrm>
        <a:custGeom>
          <a:avLst/>
          <a:gdLst/>
          <a:ahLst/>
          <a:cxnLst/>
          <a:rect l="0" t="0" r="0" b="0"/>
          <a:pathLst>
            <a:path>
              <a:moveTo>
                <a:pt x="0" y="45720"/>
              </a:moveTo>
              <a:lnTo>
                <a:pt x="264834" y="45720"/>
              </a:lnTo>
              <a:lnTo>
                <a:pt x="264834" y="49515"/>
              </a:lnTo>
              <a:lnTo>
                <a:pt x="495469" y="49515"/>
              </a:lnTo>
            </a:path>
          </a:pathLst>
        </a:custGeom>
        <a:noFill/>
        <a:ln w="57150" cap="flat" cmpd="sng" algn="ctr">
          <a:solidFill>
            <a:srgbClr val="6BA439"/>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lv-LV" sz="2400" b="0" kern="1200" dirty="0">
            <a:latin typeface="+mn-lt"/>
          </a:endParaRPr>
        </a:p>
      </dsp:txBody>
      <dsp:txXfrm>
        <a:off x="9390082" y="1292563"/>
        <a:ext cx="26304" cy="6217"/>
      </dsp:txXfrm>
    </dsp:sp>
    <dsp:sp modelId="{18F7A532-C1F6-4F57-ACFE-3FC90294FF78}">
      <dsp:nvSpPr>
        <dsp:cNvPr id="0" name=""/>
        <dsp:cNvSpPr/>
      </dsp:nvSpPr>
      <dsp:spPr>
        <a:xfrm>
          <a:off x="7369678" y="130308"/>
          <a:ext cx="1787620" cy="2330727"/>
        </a:xfrm>
        <a:prstGeom prst="rect">
          <a:avLst/>
        </a:prstGeom>
        <a:gradFill rotWithShape="0">
          <a:gsLst>
            <a:gs pos="0">
              <a:schemeClr val="accent3">
                <a:lumMod val="40000"/>
                <a:lumOff val="6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38100">
          <a:solidFill>
            <a:srgbClr val="6BA439"/>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0" kern="1200" dirty="0">
              <a:latin typeface="+mn-lt"/>
            </a:rPr>
            <a:t>Sociālo uzņēmumu komisija sniedz </a:t>
          </a:r>
          <a:r>
            <a:rPr lang="lv-LV" sz="2000" b="1" kern="1200" dirty="0">
              <a:latin typeface="+mn-lt"/>
            </a:rPr>
            <a:t>motivētu atzinumu </a:t>
          </a:r>
          <a:r>
            <a:rPr lang="lv-LV" sz="2000" b="0" kern="1200" dirty="0">
              <a:latin typeface="+mn-lt"/>
            </a:rPr>
            <a:t>LM</a:t>
          </a:r>
        </a:p>
      </dsp:txBody>
      <dsp:txXfrm>
        <a:off x="7369678" y="130308"/>
        <a:ext cx="1787620" cy="2330727"/>
      </dsp:txXfrm>
    </dsp:sp>
    <dsp:sp modelId="{9D9B4366-8F45-4660-ACB7-E13246EA8861}">
      <dsp:nvSpPr>
        <dsp:cNvPr id="0" name=""/>
        <dsp:cNvSpPr/>
      </dsp:nvSpPr>
      <dsp:spPr>
        <a:xfrm>
          <a:off x="9683369" y="162823"/>
          <a:ext cx="1507729" cy="2273289"/>
        </a:xfrm>
        <a:prstGeom prst="rect">
          <a:avLst/>
        </a:prstGeom>
        <a:gradFill rotWithShape="0">
          <a:gsLst>
            <a:gs pos="0">
              <a:schemeClr val="accent3">
                <a:lumMod val="40000"/>
                <a:lumOff val="6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38100">
          <a:solidFill>
            <a:srgbClr val="6BA439"/>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0" kern="1200" dirty="0">
              <a:latin typeface="+mn-lt"/>
            </a:rPr>
            <a:t>LM </a:t>
          </a:r>
          <a:r>
            <a:rPr lang="lv-LV" sz="2000" b="1" kern="1200" dirty="0">
              <a:latin typeface="+mn-lt"/>
            </a:rPr>
            <a:t>pieņem lēmumu </a:t>
          </a:r>
        </a:p>
      </dsp:txBody>
      <dsp:txXfrm>
        <a:off x="9683369" y="162823"/>
        <a:ext cx="1507729" cy="2273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5674D-6632-40E8-911C-41E9CFB130B4}">
      <dsp:nvSpPr>
        <dsp:cNvPr id="0" name=""/>
        <dsp:cNvSpPr/>
      </dsp:nvSpPr>
      <dsp:spPr>
        <a:xfrm>
          <a:off x="3944396" y="107339"/>
          <a:ext cx="1925226" cy="1692432"/>
        </a:xfrm>
        <a:prstGeom prst="rect">
          <a:avLst/>
        </a:prstGeom>
        <a:solidFill>
          <a:schemeClr val="bg2">
            <a:lumMod val="90000"/>
          </a:schemeClr>
        </a:solidFill>
        <a:ln>
          <a:solidFill>
            <a:schemeClr val="tx1"/>
          </a:solidFill>
          <a:round/>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lv-LV" altLang="en-US" sz="2800" b="1" kern="1200" dirty="0">
              <a:solidFill>
                <a:schemeClr val="tx1"/>
              </a:solidFill>
              <a:cs typeface="Times New Roman" panose="02020603050405020304" pitchFamily="18" charset="0"/>
            </a:rPr>
            <a:t>Sociālais uzņēmums </a:t>
          </a:r>
        </a:p>
        <a:p>
          <a:pPr marL="0" lvl="0" indent="0" algn="ctr" defTabSz="1244600">
            <a:lnSpc>
              <a:spcPct val="90000"/>
            </a:lnSpc>
            <a:spcBef>
              <a:spcPct val="0"/>
            </a:spcBef>
            <a:spcAft>
              <a:spcPct val="35000"/>
            </a:spcAft>
            <a:buNone/>
          </a:pPr>
          <a:r>
            <a:rPr lang="lv-LV" altLang="en-US" sz="1700" b="1" kern="1200" dirty="0">
              <a:solidFill>
                <a:schemeClr val="tx1"/>
              </a:solidFill>
              <a:cs typeface="Times New Roman" panose="02020603050405020304" pitchFamily="18" charset="0"/>
            </a:rPr>
            <a:t>(preces un pakalpojumi) </a:t>
          </a:r>
        </a:p>
      </dsp:txBody>
      <dsp:txXfrm>
        <a:off x="3944396" y="107339"/>
        <a:ext cx="1925226" cy="1692432"/>
      </dsp:txXfrm>
    </dsp:sp>
    <dsp:sp modelId="{F9AEB580-7E23-4205-986E-019875199A14}">
      <dsp:nvSpPr>
        <dsp:cNvPr id="0" name=""/>
        <dsp:cNvSpPr/>
      </dsp:nvSpPr>
      <dsp:spPr>
        <a:xfrm>
          <a:off x="1081322" y="986"/>
          <a:ext cx="4778255" cy="4778255"/>
        </a:xfrm>
        <a:prstGeom prst="circularArrow">
          <a:avLst>
            <a:gd name="adj1" fmla="val 6907"/>
            <a:gd name="adj2" fmla="val 465728"/>
            <a:gd name="adj3" fmla="val 547834"/>
            <a:gd name="adj4" fmla="val 20586438"/>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BE613E-5901-4379-9F68-2AE12C409568}">
      <dsp:nvSpPr>
        <dsp:cNvPr id="0" name=""/>
        <dsp:cNvSpPr/>
      </dsp:nvSpPr>
      <dsp:spPr>
        <a:xfrm>
          <a:off x="4019802" y="2980457"/>
          <a:ext cx="1774413" cy="1692432"/>
        </a:xfrm>
        <a:prstGeom prst="rect">
          <a:avLst/>
        </a:prstGeom>
        <a:solidFill>
          <a:schemeClr val="bg2">
            <a:lumMod val="90000"/>
          </a:schemeClr>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b="1" kern="1200" dirty="0"/>
            <a:t>Klienti </a:t>
          </a:r>
        </a:p>
        <a:p>
          <a:pPr marL="0" lvl="0" indent="0" algn="ctr" defTabSz="1066800">
            <a:lnSpc>
              <a:spcPct val="90000"/>
            </a:lnSpc>
            <a:spcBef>
              <a:spcPct val="0"/>
            </a:spcBef>
            <a:spcAft>
              <a:spcPct val="35000"/>
            </a:spcAft>
            <a:buNone/>
          </a:pPr>
          <a:r>
            <a:rPr lang="lv-LV" sz="1700" b="1" kern="1200" dirty="0"/>
            <a:t>(</a:t>
          </a:r>
          <a:r>
            <a:rPr lang="lv-LV" altLang="en-US" sz="1700" b="1" kern="1200" dirty="0">
              <a:solidFill>
                <a:schemeClr val="tx1"/>
              </a:solidFill>
              <a:cs typeface="Times New Roman" panose="02020603050405020304" pitchFamily="18" charset="0"/>
            </a:rPr>
            <a:t>labuma saņēmēji, sadarbības partneri u.c.) </a:t>
          </a:r>
          <a:endParaRPr lang="en-GB" sz="1700" b="1" kern="1200" dirty="0"/>
        </a:p>
      </dsp:txBody>
      <dsp:txXfrm>
        <a:off x="4019802" y="2980457"/>
        <a:ext cx="1774413" cy="1692432"/>
      </dsp:txXfrm>
    </dsp:sp>
    <dsp:sp modelId="{55A4944D-A017-40FD-A724-07EC2D89B82A}">
      <dsp:nvSpPr>
        <dsp:cNvPr id="0" name=""/>
        <dsp:cNvSpPr/>
      </dsp:nvSpPr>
      <dsp:spPr>
        <a:xfrm>
          <a:off x="1081322" y="986"/>
          <a:ext cx="4778255" cy="4778255"/>
        </a:xfrm>
        <a:prstGeom prst="circularArrow">
          <a:avLst>
            <a:gd name="adj1" fmla="val 6907"/>
            <a:gd name="adj2" fmla="val 465728"/>
            <a:gd name="adj3" fmla="val 5833357"/>
            <a:gd name="adj4" fmla="val 4458703"/>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BDEF55-50AD-4D2A-BBA0-92D3701D3E8F}">
      <dsp:nvSpPr>
        <dsp:cNvPr id="0" name=""/>
        <dsp:cNvSpPr/>
      </dsp:nvSpPr>
      <dsp:spPr>
        <a:xfrm>
          <a:off x="1122626" y="2980457"/>
          <a:ext cx="1822529" cy="1692432"/>
        </a:xfrm>
        <a:prstGeom prst="rect">
          <a:avLst/>
        </a:prstGeom>
        <a:solidFill>
          <a:schemeClr val="bg2">
            <a:lumMod val="90000"/>
          </a:schemeClr>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b="1" kern="1200" dirty="0"/>
            <a:t>Atbalstītāji </a:t>
          </a:r>
          <a:r>
            <a:rPr lang="lv-LV" sz="1600" b="1" kern="1200" dirty="0"/>
            <a:t>(investori, atbalsta organizācijas u.c.)</a:t>
          </a:r>
          <a:endParaRPr lang="en-GB" sz="1600" b="1" kern="1200" dirty="0">
            <a:solidFill>
              <a:schemeClr val="tx1"/>
            </a:solidFill>
          </a:endParaRPr>
        </a:p>
      </dsp:txBody>
      <dsp:txXfrm>
        <a:off x="1122626" y="2980457"/>
        <a:ext cx="1822529" cy="1692432"/>
      </dsp:txXfrm>
    </dsp:sp>
    <dsp:sp modelId="{718C9C4C-FFE4-4F20-99D5-83C1209D971F}">
      <dsp:nvSpPr>
        <dsp:cNvPr id="0" name=""/>
        <dsp:cNvSpPr/>
      </dsp:nvSpPr>
      <dsp:spPr>
        <a:xfrm>
          <a:off x="1081322" y="986"/>
          <a:ext cx="4778255" cy="4778255"/>
        </a:xfrm>
        <a:prstGeom prst="circularArrow">
          <a:avLst>
            <a:gd name="adj1" fmla="val 6907"/>
            <a:gd name="adj2" fmla="val 465728"/>
            <a:gd name="adj3" fmla="val 11347834"/>
            <a:gd name="adj4" fmla="val 9786438"/>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AB31CB-DB2F-4740-BDD6-7ED619956B98}">
      <dsp:nvSpPr>
        <dsp:cNvPr id="0" name=""/>
        <dsp:cNvSpPr/>
      </dsp:nvSpPr>
      <dsp:spPr>
        <a:xfrm>
          <a:off x="1086417" y="107339"/>
          <a:ext cx="1894948" cy="1692432"/>
        </a:xfrm>
        <a:prstGeom prst="rect">
          <a:avLst/>
        </a:prstGeom>
        <a:solidFill>
          <a:schemeClr val="bg2">
            <a:lumMod val="90000"/>
          </a:schemeClr>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altLang="en-US" sz="2400" b="1" kern="1200" dirty="0">
              <a:solidFill>
                <a:schemeClr val="tx1"/>
              </a:solidFill>
              <a:cs typeface="Times New Roman" panose="02020603050405020304" pitchFamily="18" charset="0"/>
            </a:rPr>
            <a:t>Tiesiskais ietvars</a:t>
          </a:r>
        </a:p>
        <a:p>
          <a:pPr marL="0" lvl="0" indent="0" algn="ctr" defTabSz="1066800">
            <a:lnSpc>
              <a:spcPct val="90000"/>
            </a:lnSpc>
            <a:spcBef>
              <a:spcPct val="0"/>
            </a:spcBef>
            <a:spcAft>
              <a:spcPct val="35000"/>
            </a:spcAft>
            <a:buNone/>
          </a:pPr>
          <a:r>
            <a:rPr lang="lv-LV" sz="1600" b="1" kern="1200" dirty="0">
              <a:solidFill>
                <a:schemeClr val="tx1"/>
              </a:solidFill>
            </a:rPr>
            <a:t>(likums, kritēriji, citi «spēles noteikumi»)</a:t>
          </a:r>
          <a:endParaRPr lang="en-GB" sz="1600" b="1" kern="1200" dirty="0">
            <a:solidFill>
              <a:schemeClr val="tx1"/>
            </a:solidFill>
          </a:endParaRPr>
        </a:p>
      </dsp:txBody>
      <dsp:txXfrm>
        <a:off x="1086417" y="107339"/>
        <a:ext cx="1894948" cy="1692432"/>
      </dsp:txXfrm>
    </dsp:sp>
    <dsp:sp modelId="{9EA4ED26-8D2A-4739-A525-7C6F0FE239FF}">
      <dsp:nvSpPr>
        <dsp:cNvPr id="0" name=""/>
        <dsp:cNvSpPr/>
      </dsp:nvSpPr>
      <dsp:spPr>
        <a:xfrm>
          <a:off x="1081322" y="986"/>
          <a:ext cx="4778255" cy="4778255"/>
        </a:xfrm>
        <a:prstGeom prst="circularArrow">
          <a:avLst>
            <a:gd name="adj1" fmla="val 6907"/>
            <a:gd name="adj2" fmla="val 465728"/>
            <a:gd name="adj3" fmla="val 16543712"/>
            <a:gd name="adj4" fmla="val 15364192"/>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7AB85-BA09-4F33-B2FA-5105A7E2F987}">
      <dsp:nvSpPr>
        <dsp:cNvPr id="0" name=""/>
        <dsp:cNvSpPr/>
      </dsp:nvSpPr>
      <dsp:spPr>
        <a:xfrm>
          <a:off x="-5851064" y="-893675"/>
          <a:ext cx="6951744" cy="6951744"/>
        </a:xfrm>
        <a:prstGeom prst="blockArc">
          <a:avLst>
            <a:gd name="adj1" fmla="val 18900000"/>
            <a:gd name="adj2" fmla="val 2700000"/>
            <a:gd name="adj3" fmla="val 311"/>
          </a:avLst>
        </a:prstGeom>
        <a:noFill/>
        <a:ln w="25400"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15DCD6-34B8-492A-A7FF-C7DAFC818FEE}">
      <dsp:nvSpPr>
        <dsp:cNvPr id="0" name=""/>
        <dsp:cNvSpPr/>
      </dsp:nvSpPr>
      <dsp:spPr>
        <a:xfrm>
          <a:off x="363669" y="174911"/>
          <a:ext cx="8344681" cy="553009"/>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2539" tIns="43180" rIns="43180" bIns="43180" numCol="1" spcCol="1270" anchor="ctr" anchorCtr="0">
          <a:noAutofit/>
        </a:bodyPr>
        <a:lstStyle/>
        <a:p>
          <a:pPr marL="0" lvl="0" indent="0" algn="l" defTabSz="755650">
            <a:lnSpc>
              <a:spcPct val="90000"/>
            </a:lnSpc>
            <a:spcBef>
              <a:spcPct val="0"/>
            </a:spcBef>
            <a:spcAft>
              <a:spcPct val="35000"/>
            </a:spcAft>
            <a:buNone/>
          </a:pPr>
          <a:r>
            <a:rPr lang="lv-LV" sz="1700" b="0" kern="1200" dirty="0"/>
            <a:t> - </a:t>
          </a:r>
          <a:r>
            <a:rPr lang="lv-LV" sz="1700" b="1" kern="1200" dirty="0"/>
            <a:t>Personas ar invaliditāti</a:t>
          </a:r>
        </a:p>
        <a:p>
          <a:pPr marL="0" lvl="0" indent="0" algn="l" defTabSz="755650">
            <a:lnSpc>
              <a:spcPct val="90000"/>
            </a:lnSpc>
            <a:spcBef>
              <a:spcPct val="0"/>
            </a:spcBef>
            <a:spcAft>
              <a:spcPct val="35000"/>
            </a:spcAft>
            <a:buNone/>
          </a:pPr>
          <a:r>
            <a:rPr lang="lv-LV" sz="1700" b="1" kern="1200" dirty="0"/>
            <a:t> - Personas ar garīga rakstura traucējumiem</a:t>
          </a:r>
          <a:r>
            <a:rPr lang="lv-LV" sz="1700" b="0" kern="1200" dirty="0"/>
            <a:t>*</a:t>
          </a:r>
        </a:p>
      </dsp:txBody>
      <dsp:txXfrm>
        <a:off x="363669" y="174911"/>
        <a:ext cx="8344681" cy="553009"/>
      </dsp:txXfrm>
    </dsp:sp>
    <dsp:sp modelId="{5A4EDE3E-97F4-4536-BFCE-E64B292CD6F0}">
      <dsp:nvSpPr>
        <dsp:cNvPr id="0" name=""/>
        <dsp:cNvSpPr/>
      </dsp:nvSpPr>
      <dsp:spPr>
        <a:xfrm>
          <a:off x="53558" y="176105"/>
          <a:ext cx="586675" cy="586675"/>
        </a:xfrm>
        <a:prstGeom prst="ellipse">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219C2F1-D217-411F-B789-D98CC0AB239D}">
      <dsp:nvSpPr>
        <dsp:cNvPr id="0" name=""/>
        <dsp:cNvSpPr/>
      </dsp:nvSpPr>
      <dsp:spPr>
        <a:xfrm>
          <a:off x="777426" y="878419"/>
          <a:ext cx="7858108" cy="500152"/>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2539" tIns="43180" rIns="43180" bIns="43180" numCol="1" spcCol="1270" anchor="ctr" anchorCtr="0">
          <a:noAutofit/>
        </a:bodyPr>
        <a:lstStyle/>
        <a:p>
          <a:pPr marL="0" lvl="0" indent="0" algn="l" defTabSz="755650">
            <a:lnSpc>
              <a:spcPct val="90000"/>
            </a:lnSpc>
            <a:spcBef>
              <a:spcPct val="0"/>
            </a:spcBef>
            <a:spcAft>
              <a:spcPct val="35000"/>
            </a:spcAft>
            <a:buNone/>
          </a:pPr>
          <a:r>
            <a:rPr lang="lv-LV" sz="1700" b="1" kern="1200" dirty="0"/>
            <a:t>- Personas, kurām noteikta atbilstība trūcīgās ģimenes (personas) statusam</a:t>
          </a:r>
        </a:p>
        <a:p>
          <a:pPr marL="0" lvl="0" indent="0" algn="l" defTabSz="755650">
            <a:lnSpc>
              <a:spcPct val="90000"/>
            </a:lnSpc>
            <a:spcBef>
              <a:spcPct val="0"/>
            </a:spcBef>
            <a:spcAft>
              <a:spcPct val="35000"/>
            </a:spcAft>
            <a:buNone/>
          </a:pPr>
          <a:r>
            <a:rPr lang="lv-LV" sz="1700" b="1" kern="1200" dirty="0"/>
            <a:t>- Bāreņi un bez vecāku palikušie bērni vecumā no 15  līdz 24 gadiem</a:t>
          </a:r>
        </a:p>
      </dsp:txBody>
      <dsp:txXfrm>
        <a:off x="777426" y="878419"/>
        <a:ext cx="7858108" cy="500152"/>
      </dsp:txXfrm>
    </dsp:sp>
    <dsp:sp modelId="{EBE757B2-8DB9-497A-9098-27300A4C5A54}">
      <dsp:nvSpPr>
        <dsp:cNvPr id="0" name=""/>
        <dsp:cNvSpPr/>
      </dsp:nvSpPr>
      <dsp:spPr>
        <a:xfrm>
          <a:off x="471589" y="796558"/>
          <a:ext cx="586675" cy="586675"/>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FEA933-D573-4B17-A09F-5A5EEDDBB56F}">
      <dsp:nvSpPr>
        <dsp:cNvPr id="0" name=""/>
        <dsp:cNvSpPr/>
      </dsp:nvSpPr>
      <dsp:spPr>
        <a:xfrm>
          <a:off x="1020014" y="1548273"/>
          <a:ext cx="7625194" cy="588036"/>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2539" tIns="43180" rIns="43180" bIns="43180" numCol="1" spcCol="1270" anchor="ctr" anchorCtr="0">
          <a:noAutofit/>
        </a:bodyPr>
        <a:lstStyle/>
        <a:p>
          <a:pPr marL="0" lvl="0" indent="0" algn="l" defTabSz="755650">
            <a:lnSpc>
              <a:spcPct val="90000"/>
            </a:lnSpc>
            <a:spcBef>
              <a:spcPct val="0"/>
            </a:spcBef>
            <a:spcAft>
              <a:spcPct val="35000"/>
            </a:spcAft>
            <a:buNone/>
          </a:pPr>
          <a:r>
            <a:rPr lang="lv-LV" sz="1700" b="1" kern="1200" dirty="0"/>
            <a:t>- Nelabvēlīgākā situācijā esošie bezdarbnieki </a:t>
          </a:r>
          <a:r>
            <a:rPr lang="lv-LV" sz="1400" b="0" kern="1200" dirty="0"/>
            <a:t>(ilgstošie, &gt;54 gadi, ir apgādājamie)</a:t>
          </a:r>
          <a:endParaRPr lang="lv-LV" sz="1800" b="0" kern="1200" dirty="0"/>
        </a:p>
      </dsp:txBody>
      <dsp:txXfrm>
        <a:off x="1020014" y="1548273"/>
        <a:ext cx="7625194" cy="588036"/>
      </dsp:txXfrm>
    </dsp:sp>
    <dsp:sp modelId="{0AA115E6-D7C0-48D2-BC0F-EF48F34B1D87}">
      <dsp:nvSpPr>
        <dsp:cNvPr id="0" name=""/>
        <dsp:cNvSpPr/>
      </dsp:nvSpPr>
      <dsp:spPr>
        <a:xfrm>
          <a:off x="711502" y="1584435"/>
          <a:ext cx="586675" cy="586675"/>
        </a:xfrm>
        <a:prstGeom prst="ellipse">
          <a:avLst/>
        </a:prstGeom>
        <a:solidFill>
          <a:srgbClr val="6BA439"/>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7357A93-F6D0-4951-8730-0D159AE185EC}">
      <dsp:nvSpPr>
        <dsp:cNvPr id="0" name=""/>
        <dsp:cNvSpPr/>
      </dsp:nvSpPr>
      <dsp:spPr>
        <a:xfrm>
          <a:off x="1079207" y="2309282"/>
          <a:ext cx="7550827" cy="545828"/>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2539" tIns="43180" rIns="43180" bIns="43180" numCol="1" spcCol="1270" anchor="ctr" anchorCtr="0">
          <a:noAutofit/>
        </a:bodyPr>
        <a:lstStyle/>
        <a:p>
          <a:pPr marL="0" lvl="0" indent="0" algn="l" defTabSz="755650">
            <a:lnSpc>
              <a:spcPct val="90000"/>
            </a:lnSpc>
            <a:spcBef>
              <a:spcPct val="0"/>
            </a:spcBef>
            <a:spcAft>
              <a:spcPct val="35000"/>
            </a:spcAft>
            <a:buNone/>
          </a:pPr>
          <a:r>
            <a:rPr lang="lv-LV" sz="1700" b="1" kern="1200" dirty="0"/>
            <a:t> - Etniskā minoritāte </a:t>
          </a:r>
          <a:r>
            <a:rPr lang="lv-LV" sz="1700" b="1" kern="1200" dirty="0" err="1"/>
            <a:t>romi</a:t>
          </a:r>
          <a:r>
            <a:rPr lang="lv-LV" sz="1700" b="1" kern="1200" dirty="0"/>
            <a:t> </a:t>
          </a:r>
        </a:p>
      </dsp:txBody>
      <dsp:txXfrm>
        <a:off x="1079207" y="2309282"/>
        <a:ext cx="7550827" cy="545828"/>
      </dsp:txXfrm>
    </dsp:sp>
    <dsp:sp modelId="{588A6A8A-FC03-43A5-9809-D00695A49B63}">
      <dsp:nvSpPr>
        <dsp:cNvPr id="0" name=""/>
        <dsp:cNvSpPr/>
      </dsp:nvSpPr>
      <dsp:spPr>
        <a:xfrm>
          <a:off x="785869" y="2288858"/>
          <a:ext cx="586675" cy="586675"/>
        </a:xfrm>
        <a:prstGeom prst="ellipse">
          <a:avLst/>
        </a:prstGeom>
        <a:solidFill>
          <a:schemeClr val="accent3">
            <a:lumMod val="75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6AF41A5-022C-4A17-857E-B0856CFFF84B}">
      <dsp:nvSpPr>
        <dsp:cNvPr id="0" name=""/>
        <dsp:cNvSpPr/>
      </dsp:nvSpPr>
      <dsp:spPr>
        <a:xfrm>
          <a:off x="1004839" y="3030057"/>
          <a:ext cx="7625194" cy="513124"/>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2539" tIns="43180" rIns="43180" bIns="43180" numCol="1" spcCol="1270" anchor="ctr" anchorCtr="0">
          <a:noAutofit/>
        </a:bodyPr>
        <a:lstStyle/>
        <a:p>
          <a:pPr marL="0" lvl="0" indent="0" algn="l" defTabSz="755650">
            <a:lnSpc>
              <a:spcPct val="90000"/>
            </a:lnSpc>
            <a:spcBef>
              <a:spcPct val="0"/>
            </a:spcBef>
            <a:spcAft>
              <a:spcPct val="35000"/>
            </a:spcAft>
            <a:buNone/>
          </a:pPr>
          <a:r>
            <a:rPr lang="lv-LV" sz="1700" b="1" kern="1200" dirty="0"/>
            <a:t>- Bēgļa, alternatīvais vai bezvalstnieka statuss</a:t>
          </a:r>
        </a:p>
      </dsp:txBody>
      <dsp:txXfrm>
        <a:off x="1004839" y="3030057"/>
        <a:ext cx="7625194" cy="513124"/>
      </dsp:txXfrm>
    </dsp:sp>
    <dsp:sp modelId="{C9450972-00EB-44FB-9C60-9B215281BE98}">
      <dsp:nvSpPr>
        <dsp:cNvPr id="0" name=""/>
        <dsp:cNvSpPr/>
      </dsp:nvSpPr>
      <dsp:spPr>
        <a:xfrm>
          <a:off x="711502" y="2993282"/>
          <a:ext cx="586675" cy="586675"/>
        </a:xfrm>
        <a:prstGeom prst="ellipse">
          <a:avLst/>
        </a:prstGeom>
        <a:solidFill>
          <a:srgbClr val="6BA439"/>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5617F6E-E2B7-49C0-A778-C74BEFF5A10C}">
      <dsp:nvSpPr>
        <dsp:cNvPr id="0" name=""/>
        <dsp:cNvSpPr/>
      </dsp:nvSpPr>
      <dsp:spPr>
        <a:xfrm>
          <a:off x="771925" y="3697667"/>
          <a:ext cx="7858108" cy="585717"/>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2539" tIns="43180" rIns="43180" bIns="43180" numCol="1" spcCol="1270" anchor="ctr" anchorCtr="0">
          <a:noAutofit/>
        </a:bodyPr>
        <a:lstStyle/>
        <a:p>
          <a:pPr marL="0" lvl="0" indent="0" algn="l" defTabSz="755650">
            <a:lnSpc>
              <a:spcPct val="90000"/>
            </a:lnSpc>
            <a:spcBef>
              <a:spcPct val="0"/>
            </a:spcBef>
            <a:spcAft>
              <a:spcPct val="35000"/>
            </a:spcAft>
            <a:buNone/>
          </a:pPr>
          <a:r>
            <a:rPr lang="lv-LV" sz="1700" b="1" kern="1200" dirty="0"/>
            <a:t>- Ieslodzītie vai personas, kuras atbrīvotas no ieslodzījuma vietas</a:t>
          </a:r>
        </a:p>
        <a:p>
          <a:pPr marL="0" lvl="0" indent="0" algn="l" defTabSz="755650">
            <a:lnSpc>
              <a:spcPct val="90000"/>
            </a:lnSpc>
            <a:spcBef>
              <a:spcPct val="0"/>
            </a:spcBef>
            <a:spcAft>
              <a:spcPct val="35000"/>
            </a:spcAft>
            <a:buNone/>
          </a:pPr>
          <a:r>
            <a:rPr lang="lv-LV" sz="1700" b="1" kern="1200" dirty="0"/>
            <a:t>- Personas ar atkarības problēmām</a:t>
          </a:r>
          <a:r>
            <a:rPr lang="lv-LV" sz="1700" b="0" kern="1200" dirty="0"/>
            <a:t>*</a:t>
          </a:r>
        </a:p>
      </dsp:txBody>
      <dsp:txXfrm>
        <a:off x="771925" y="3697667"/>
        <a:ext cx="7858108" cy="585717"/>
      </dsp:txXfrm>
    </dsp:sp>
    <dsp:sp modelId="{EF72835F-9CC8-44BE-A2B2-65533260CAFC}">
      <dsp:nvSpPr>
        <dsp:cNvPr id="0" name=""/>
        <dsp:cNvSpPr/>
      </dsp:nvSpPr>
      <dsp:spPr>
        <a:xfrm>
          <a:off x="478588" y="3697188"/>
          <a:ext cx="586675" cy="586675"/>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F4C429E-FE27-4528-BAA1-5CC0862358C9}">
      <dsp:nvSpPr>
        <dsp:cNvPr id="0" name=""/>
        <dsp:cNvSpPr/>
      </dsp:nvSpPr>
      <dsp:spPr>
        <a:xfrm>
          <a:off x="346896" y="4408628"/>
          <a:ext cx="8283138" cy="572641"/>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2539" tIns="43180" rIns="43180" bIns="43180" numCol="1" spcCol="1270" anchor="ctr" anchorCtr="0">
          <a:noAutofit/>
        </a:bodyPr>
        <a:lstStyle/>
        <a:p>
          <a:pPr marL="0" lvl="0" indent="0" algn="l" defTabSz="755650">
            <a:lnSpc>
              <a:spcPct val="90000"/>
            </a:lnSpc>
            <a:spcBef>
              <a:spcPct val="0"/>
            </a:spcBef>
            <a:spcAft>
              <a:spcPct val="35000"/>
            </a:spcAft>
            <a:buNone/>
          </a:pPr>
          <a:r>
            <a:rPr lang="lv-LV" sz="1700" b="1" kern="1200" dirty="0"/>
            <a:t>- Deklarētā dzīvesvieta – naktspatversme</a:t>
          </a:r>
        </a:p>
        <a:p>
          <a:pPr marL="0" lvl="0" indent="0" algn="l" defTabSz="755650">
            <a:lnSpc>
              <a:spcPct val="90000"/>
            </a:lnSpc>
            <a:spcBef>
              <a:spcPct val="0"/>
            </a:spcBef>
            <a:spcAft>
              <a:spcPct val="35000"/>
            </a:spcAft>
            <a:buNone/>
          </a:pPr>
          <a:r>
            <a:rPr lang="lv-LV" sz="1700" b="1" kern="1200" dirty="0"/>
            <a:t>- </a:t>
          </a:r>
          <a:r>
            <a:rPr lang="lv-LV" sz="1700" b="1" kern="1200" dirty="0" err="1"/>
            <a:t>Cilvēktirdzniecības</a:t>
          </a:r>
          <a:r>
            <a:rPr lang="lv-LV" sz="1700" b="1" kern="1200" dirty="0"/>
            <a:t> upuri</a:t>
          </a:r>
          <a:r>
            <a:rPr lang="lv-LV" sz="1700" b="0" kern="1200" dirty="0"/>
            <a:t>*</a:t>
          </a:r>
        </a:p>
      </dsp:txBody>
      <dsp:txXfrm>
        <a:off x="346896" y="4408628"/>
        <a:ext cx="8283138" cy="572641"/>
      </dsp:txXfrm>
    </dsp:sp>
    <dsp:sp modelId="{CD8CA6FE-4C20-46E8-BBB3-1F005C63E283}">
      <dsp:nvSpPr>
        <dsp:cNvPr id="0" name=""/>
        <dsp:cNvSpPr/>
      </dsp:nvSpPr>
      <dsp:spPr>
        <a:xfrm>
          <a:off x="53558" y="4401612"/>
          <a:ext cx="586675" cy="586675"/>
        </a:xfrm>
        <a:prstGeom prst="ellipse">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E5F6A-54A8-403A-8ECD-43033DED0AEB}">
      <dsp:nvSpPr>
        <dsp:cNvPr id="0" name=""/>
        <dsp:cNvSpPr/>
      </dsp:nvSpPr>
      <dsp:spPr>
        <a:xfrm>
          <a:off x="0" y="352191"/>
          <a:ext cx="11377351" cy="1483925"/>
        </a:xfrm>
        <a:prstGeom prst="rect">
          <a:avLst/>
        </a:prstGeom>
        <a:solidFill>
          <a:schemeClr val="accent3">
            <a:lumMod val="20000"/>
            <a:lumOff val="80000"/>
            <a:alpha val="9100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3009" tIns="208280" rIns="883009" bIns="113792" numCol="1" spcCol="1270" anchor="t" anchorCtr="0">
          <a:noAutofit/>
        </a:bodyPr>
        <a:lstStyle/>
        <a:p>
          <a:pPr marL="269875" lvl="1" indent="-269875" algn="l" defTabSz="711200">
            <a:lnSpc>
              <a:spcPct val="90000"/>
            </a:lnSpc>
            <a:spcBef>
              <a:spcPct val="0"/>
            </a:spcBef>
            <a:spcAft>
              <a:spcPct val="15000"/>
            </a:spcAft>
            <a:buFont typeface="Wingdings" panose="05000000000000000000" pitchFamily="2" charset="2"/>
            <a:buChar char="v"/>
          </a:pPr>
          <a:r>
            <a:rPr lang="lv-LV" altLang="lv-LV" sz="1600" kern="1200" dirty="0">
              <a:latin typeface="+mj-lt"/>
              <a:ea typeface="MS PGothic" panose="020B0600070205080204" pitchFamily="34" charset="-128"/>
            </a:rPr>
            <a:t>mērķa grupu darbinieku atpūtas pasākumu nodrošināšanai</a:t>
          </a:r>
          <a:endParaRPr lang="lv-LV" sz="1600" kern="1200" dirty="0"/>
        </a:p>
        <a:p>
          <a:pPr marL="269875" lvl="1" indent="-269875" algn="l" defTabSz="711200">
            <a:lnSpc>
              <a:spcPct val="90000"/>
            </a:lnSpc>
            <a:spcBef>
              <a:spcPct val="0"/>
            </a:spcBef>
            <a:spcAft>
              <a:spcPct val="15000"/>
            </a:spcAft>
            <a:buFont typeface="Wingdings" panose="05000000000000000000" pitchFamily="2" charset="2"/>
            <a:buChar char="v"/>
          </a:pPr>
          <a:r>
            <a:rPr lang="lv-LV" altLang="lv-LV" sz="1600" kern="1200" dirty="0">
              <a:latin typeface="+mj-lt"/>
              <a:ea typeface="MS PGothic" panose="020B0600070205080204" pitchFamily="34" charset="-128"/>
            </a:rPr>
            <a:t>mērķa grupu personu integrācijai darba tirgū un dzīves kvalitātes uzlabošanai</a:t>
          </a:r>
          <a:endParaRPr lang="lv-LV" sz="1600" kern="1200" dirty="0"/>
        </a:p>
        <a:p>
          <a:pPr marL="269875" lvl="1" indent="-269875" algn="l" defTabSz="711200">
            <a:lnSpc>
              <a:spcPct val="90000"/>
            </a:lnSpc>
            <a:spcBef>
              <a:spcPct val="0"/>
            </a:spcBef>
            <a:spcAft>
              <a:spcPct val="15000"/>
            </a:spcAft>
            <a:buFont typeface="Wingdings" panose="05000000000000000000" pitchFamily="2" charset="2"/>
            <a:buChar char="v"/>
          </a:pPr>
          <a:r>
            <a:rPr lang="lv-LV" altLang="lv-LV" sz="1600" kern="1200" dirty="0">
              <a:latin typeface="+mj-lt"/>
              <a:ea typeface="MS PGothic" panose="020B0600070205080204" pitchFamily="34" charset="-128"/>
            </a:rPr>
            <a:t>aktīvu iegādei statūtos noteikto mērķu sasniegšanai</a:t>
          </a:r>
          <a:endParaRPr lang="lv-LV" sz="1600" kern="1200" dirty="0"/>
        </a:p>
        <a:p>
          <a:pPr marL="269875" lvl="1" indent="-269875" algn="l" defTabSz="711200">
            <a:lnSpc>
              <a:spcPct val="90000"/>
            </a:lnSpc>
            <a:spcBef>
              <a:spcPct val="0"/>
            </a:spcBef>
            <a:spcAft>
              <a:spcPct val="15000"/>
            </a:spcAft>
            <a:buFont typeface="Wingdings" panose="05000000000000000000" pitchFamily="2" charset="2"/>
            <a:buChar char="v"/>
          </a:pPr>
          <a:r>
            <a:rPr lang="lv-LV" sz="1600" kern="1200" dirty="0"/>
            <a:t>mērķa grupu personu sociālās integrācijas pasākumu nodrošināšanai</a:t>
          </a:r>
        </a:p>
        <a:p>
          <a:pPr marL="269875" lvl="1" indent="-269875" algn="l" defTabSz="711200">
            <a:lnSpc>
              <a:spcPct val="90000"/>
            </a:lnSpc>
            <a:spcBef>
              <a:spcPct val="0"/>
            </a:spcBef>
            <a:spcAft>
              <a:spcPct val="15000"/>
            </a:spcAft>
            <a:buFont typeface="Wingdings" panose="05000000000000000000" pitchFamily="2" charset="2"/>
            <a:buChar char="v"/>
          </a:pPr>
          <a:r>
            <a:rPr lang="lv-LV" altLang="lv-LV" sz="1600" kern="1200" dirty="0">
              <a:latin typeface="+mj-lt"/>
              <a:ea typeface="MS PGothic" panose="020B0600070205080204" pitchFamily="34" charset="-128"/>
            </a:rPr>
            <a:t>ziedojumus SLO atbilstoši sociālā uzņēmuma statūtos noteiktajiem mērķiem</a:t>
          </a:r>
          <a:endParaRPr lang="lv-LV" sz="1600" kern="1200" dirty="0"/>
        </a:p>
        <a:p>
          <a:pPr marL="269875" lvl="1" indent="-269875" algn="l" defTabSz="622300">
            <a:lnSpc>
              <a:spcPct val="90000"/>
            </a:lnSpc>
            <a:spcBef>
              <a:spcPct val="0"/>
            </a:spcBef>
            <a:spcAft>
              <a:spcPct val="15000"/>
            </a:spcAft>
            <a:buFont typeface="Wingdings" panose="05000000000000000000" pitchFamily="2" charset="2"/>
            <a:buChar char="v"/>
          </a:pPr>
          <a:endParaRPr lang="lv-LV" sz="1400" kern="1200" dirty="0"/>
        </a:p>
        <a:p>
          <a:pPr marL="269875" lvl="1" indent="-269875" algn="l" defTabSz="622300">
            <a:lnSpc>
              <a:spcPct val="90000"/>
            </a:lnSpc>
            <a:spcBef>
              <a:spcPct val="0"/>
            </a:spcBef>
            <a:spcAft>
              <a:spcPct val="15000"/>
            </a:spcAft>
            <a:buFont typeface="Wingdings" panose="05000000000000000000" pitchFamily="2" charset="2"/>
            <a:buChar char="v"/>
          </a:pPr>
          <a:endParaRPr lang="lv-LV" sz="1400" kern="1200" dirty="0"/>
        </a:p>
        <a:p>
          <a:pPr marL="269875" lvl="1" indent="-269875" algn="l" defTabSz="622300">
            <a:lnSpc>
              <a:spcPct val="90000"/>
            </a:lnSpc>
            <a:spcBef>
              <a:spcPct val="0"/>
            </a:spcBef>
            <a:spcAft>
              <a:spcPct val="15000"/>
            </a:spcAft>
            <a:buFont typeface="Wingdings" panose="05000000000000000000" pitchFamily="2" charset="2"/>
            <a:buChar char="v"/>
          </a:pPr>
          <a:endParaRPr lang="lv-LV" sz="1400" kern="1200" dirty="0"/>
        </a:p>
      </dsp:txBody>
      <dsp:txXfrm>
        <a:off x="0" y="352191"/>
        <a:ext cx="11377351" cy="1483925"/>
      </dsp:txXfrm>
    </dsp:sp>
    <dsp:sp modelId="{F3A3E540-DE1C-40E7-A5AF-72D83E56390C}">
      <dsp:nvSpPr>
        <dsp:cNvPr id="0" name=""/>
        <dsp:cNvSpPr/>
      </dsp:nvSpPr>
      <dsp:spPr>
        <a:xfrm>
          <a:off x="544434" y="229783"/>
          <a:ext cx="10832916" cy="32160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1026" tIns="0" rIns="301026" bIns="0" numCol="1" spcCol="1270" anchor="ctr" anchorCtr="0">
          <a:noAutofit/>
        </a:bodyPr>
        <a:lstStyle/>
        <a:p>
          <a:pPr marL="0" lvl="0" indent="0" algn="l" defTabSz="800100">
            <a:lnSpc>
              <a:spcPct val="90000"/>
            </a:lnSpc>
            <a:spcBef>
              <a:spcPct val="0"/>
            </a:spcBef>
            <a:spcAft>
              <a:spcPct val="35000"/>
            </a:spcAft>
            <a:buNone/>
          </a:pPr>
          <a:r>
            <a:rPr lang="lv-LV" altLang="lv-LV" sz="1800" b="1" kern="1200" dirty="0">
              <a:latin typeface="+mj-lt"/>
              <a:ea typeface="MS PGothic" panose="020B0600070205080204" pitchFamily="34" charset="-128"/>
            </a:rPr>
            <a:t>Uzņēmums neietver ar </a:t>
          </a:r>
          <a:r>
            <a:rPr lang="lv-LV" altLang="lv-LV" sz="1800" b="1" kern="1200" dirty="0">
              <a:effectLst/>
              <a:latin typeface="+mj-lt"/>
              <a:ea typeface="MS PGothic" panose="020B0600070205080204" pitchFamily="34" charset="-128"/>
            </a:rPr>
            <a:t>UIN</a:t>
          </a:r>
          <a:r>
            <a:rPr lang="lv-LV" altLang="lv-LV" sz="1800" b="1" kern="1200" dirty="0">
              <a:latin typeface="+mj-lt"/>
              <a:ea typeface="MS PGothic" panose="020B0600070205080204" pitchFamily="34" charset="-128"/>
            </a:rPr>
            <a:t> apliekamajā bāzē šādus izdevumus: </a:t>
          </a:r>
          <a:endParaRPr lang="lv-LV" sz="1800" b="1" kern="1200" dirty="0"/>
        </a:p>
      </dsp:txBody>
      <dsp:txXfrm>
        <a:off x="560133" y="245482"/>
        <a:ext cx="10801518" cy="290206"/>
      </dsp:txXfrm>
    </dsp:sp>
    <dsp:sp modelId="{A9D7D0AB-ADCF-4E02-8318-15F340BE6F5F}">
      <dsp:nvSpPr>
        <dsp:cNvPr id="0" name=""/>
        <dsp:cNvSpPr/>
      </dsp:nvSpPr>
      <dsp:spPr>
        <a:xfrm>
          <a:off x="0" y="2269929"/>
          <a:ext cx="11377351" cy="251753"/>
        </a:xfrm>
        <a:prstGeom prst="rect">
          <a:avLst/>
        </a:prstGeom>
        <a:solidFill>
          <a:schemeClr val="accent3">
            <a:lumMod val="20000"/>
            <a:lumOff val="80000"/>
            <a:alpha val="9100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19019E1-2F70-4C8E-92C9-32A7D549A531}">
      <dsp:nvSpPr>
        <dsp:cNvPr id="0" name=""/>
        <dsp:cNvSpPr/>
      </dsp:nvSpPr>
      <dsp:spPr>
        <a:xfrm>
          <a:off x="544434" y="1874617"/>
          <a:ext cx="10832916" cy="49323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1026" tIns="0" rIns="301026" bIns="0" numCol="1" spcCol="1270" anchor="ctr" anchorCtr="0">
          <a:noAutofit/>
        </a:bodyPr>
        <a:lstStyle/>
        <a:p>
          <a:pPr marL="0" lvl="0" indent="0" algn="l" defTabSz="800100">
            <a:lnSpc>
              <a:spcPct val="90000"/>
            </a:lnSpc>
            <a:spcBef>
              <a:spcPct val="0"/>
            </a:spcBef>
            <a:spcAft>
              <a:spcPct val="35000"/>
            </a:spcAft>
            <a:buNone/>
          </a:pPr>
          <a:r>
            <a:rPr lang="lv-LV" altLang="lv-LV" sz="1800" b="1" kern="1200" dirty="0">
              <a:latin typeface="+mj-lt"/>
              <a:ea typeface="MS PGothic" panose="020B0600070205080204" pitchFamily="34" charset="-128"/>
            </a:rPr>
            <a:t>Pašvaldības ir tiesīgas piešķirt sociālajam uzņēmumam </a:t>
          </a:r>
          <a:r>
            <a:rPr lang="lv-LV" altLang="lv-LV" sz="1800" b="1" kern="1200" dirty="0">
              <a:effectLst/>
              <a:latin typeface="+mj-lt"/>
              <a:ea typeface="MS PGothic" panose="020B0600070205080204" pitchFamily="34" charset="-128"/>
            </a:rPr>
            <a:t>NĪN</a:t>
          </a:r>
          <a:r>
            <a:rPr lang="lv-LV" altLang="lv-LV" sz="1800" b="1" kern="1200" dirty="0">
              <a:latin typeface="+mj-lt"/>
              <a:ea typeface="MS PGothic" panose="020B0600070205080204" pitchFamily="34" charset="-128"/>
            </a:rPr>
            <a:t> atlaides, ievērojot likumā “Par nekustamā īpašuma nodokli” noteikto kārtību”</a:t>
          </a:r>
        </a:p>
      </dsp:txBody>
      <dsp:txXfrm>
        <a:off x="568512" y="1898695"/>
        <a:ext cx="10784760" cy="445080"/>
      </dsp:txXfrm>
    </dsp:sp>
    <dsp:sp modelId="{0EE55EF7-77DE-49EB-8F5B-BD8DD2136692}">
      <dsp:nvSpPr>
        <dsp:cNvPr id="0" name=""/>
        <dsp:cNvSpPr/>
      </dsp:nvSpPr>
      <dsp:spPr>
        <a:xfrm>
          <a:off x="0" y="2869757"/>
          <a:ext cx="11377351" cy="251753"/>
        </a:xfrm>
        <a:prstGeom prst="rect">
          <a:avLst/>
        </a:prstGeom>
        <a:solidFill>
          <a:schemeClr val="accent3">
            <a:lumMod val="20000"/>
            <a:lumOff val="80000"/>
            <a:alpha val="9100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387326-139E-47FE-9A68-81BF6CFF708C}">
      <dsp:nvSpPr>
        <dsp:cNvPr id="0" name=""/>
        <dsp:cNvSpPr/>
      </dsp:nvSpPr>
      <dsp:spPr>
        <a:xfrm>
          <a:off x="544434" y="2450216"/>
          <a:ext cx="10832916" cy="526249"/>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1026" tIns="0" rIns="301026" bIns="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lv-LV" altLang="lv-LV" sz="1800" b="1" kern="1200" dirty="0">
              <a:latin typeface="+mj-lt"/>
              <a:ea typeface="MS PGothic" panose="020B0600070205080204" pitchFamily="34" charset="-128"/>
            </a:rPr>
            <a:t>Publiskas personas kustamo mantu var nodot bez atlīdzības sociālā uzņēmuma īpašumā </a:t>
          </a:r>
          <a:r>
            <a:rPr lang="lv-LV" altLang="lv-LV" sz="1600" b="0" kern="1200" dirty="0">
              <a:latin typeface="+mj-lt"/>
              <a:ea typeface="MS PGothic" panose="020B0600070205080204" pitchFamily="34" charset="-128"/>
            </a:rPr>
            <a:t>(Publiskas personas mantas atsavināšanas likums)</a:t>
          </a:r>
          <a:endParaRPr lang="lv-LV" altLang="lv-LV" sz="1800" b="0" kern="1200" dirty="0">
            <a:latin typeface="+mj-lt"/>
            <a:ea typeface="MS PGothic" panose="020B0600070205080204" pitchFamily="34" charset="-128"/>
          </a:endParaRPr>
        </a:p>
      </dsp:txBody>
      <dsp:txXfrm>
        <a:off x="570123" y="2475905"/>
        <a:ext cx="10781538" cy="474871"/>
      </dsp:txXfrm>
    </dsp:sp>
    <dsp:sp modelId="{83DE5711-B93B-484C-88F8-D6299500D812}">
      <dsp:nvSpPr>
        <dsp:cNvPr id="0" name=""/>
        <dsp:cNvSpPr/>
      </dsp:nvSpPr>
      <dsp:spPr>
        <a:xfrm>
          <a:off x="0" y="3819312"/>
          <a:ext cx="11377351" cy="251753"/>
        </a:xfrm>
        <a:prstGeom prst="rect">
          <a:avLst/>
        </a:prstGeom>
        <a:solidFill>
          <a:schemeClr val="accent3">
            <a:lumMod val="20000"/>
            <a:lumOff val="80000"/>
            <a:alpha val="9100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D534CE3-BC0B-497C-96CD-E1B562413C99}">
      <dsp:nvSpPr>
        <dsp:cNvPr id="0" name=""/>
        <dsp:cNvSpPr/>
      </dsp:nvSpPr>
      <dsp:spPr>
        <a:xfrm>
          <a:off x="544434" y="3093962"/>
          <a:ext cx="10832916" cy="79131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1026" tIns="0" rIns="301026" bIns="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lv-LV" altLang="lv-LV" sz="1800" b="1" kern="1200" dirty="0">
              <a:latin typeface="+mj-lt"/>
              <a:ea typeface="MS PGothic" panose="020B0600070205080204" pitchFamily="34" charset="-128"/>
            </a:rPr>
            <a:t>Publiska persona vai tās kapitālsabiedrība var </a:t>
          </a:r>
          <a:r>
            <a:rPr lang="lv-LV" sz="1800" b="1" i="0" kern="1200" dirty="0"/>
            <a:t>nodot savu mantu sociālajam uzņēmumam bezatlīdzības lietošanā </a:t>
          </a:r>
          <a:r>
            <a:rPr lang="lv-LV" altLang="lv-LV" sz="1600" b="0" kern="1200" dirty="0">
              <a:latin typeface="+mj-lt"/>
              <a:ea typeface="MS PGothic" panose="020B0600070205080204" pitchFamily="34" charset="-128"/>
            </a:rPr>
            <a:t>(Publiskas personas finanšu līdzekļu un mantas izšķērdēšanas novēršanas likums)</a:t>
          </a:r>
          <a:r>
            <a:rPr lang="lv-LV" altLang="lv-LV" sz="1800" b="0" kern="1200" dirty="0">
              <a:latin typeface="+mj-lt"/>
              <a:ea typeface="MS PGothic" panose="020B0600070205080204" pitchFamily="34" charset="-128"/>
            </a:rPr>
            <a:t> </a:t>
          </a:r>
        </a:p>
      </dsp:txBody>
      <dsp:txXfrm>
        <a:off x="583063" y="3132591"/>
        <a:ext cx="10755658" cy="714052"/>
      </dsp:txXfrm>
    </dsp:sp>
    <dsp:sp modelId="{6E21B1A2-61C1-4252-919F-ED8DF189E554}">
      <dsp:nvSpPr>
        <dsp:cNvPr id="0" name=""/>
        <dsp:cNvSpPr/>
      </dsp:nvSpPr>
      <dsp:spPr>
        <a:xfrm>
          <a:off x="0" y="4723770"/>
          <a:ext cx="11377351" cy="251753"/>
        </a:xfrm>
        <a:prstGeom prst="rect">
          <a:avLst/>
        </a:prstGeom>
        <a:solidFill>
          <a:schemeClr val="accent3">
            <a:lumMod val="20000"/>
            <a:lumOff val="80000"/>
            <a:alpha val="9100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72F8D5C-6C7B-4FE3-A21A-38A8281266F5}">
      <dsp:nvSpPr>
        <dsp:cNvPr id="0" name=""/>
        <dsp:cNvSpPr/>
      </dsp:nvSpPr>
      <dsp:spPr>
        <a:xfrm>
          <a:off x="544434" y="4045965"/>
          <a:ext cx="10832916" cy="746212"/>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1026" tIns="0" rIns="301026" bIns="0" numCol="1" spcCol="1270" anchor="ctr" anchorCtr="0">
          <a:noAutofit/>
        </a:bodyPr>
        <a:lstStyle/>
        <a:p>
          <a:pPr marL="0" lvl="0" indent="0" algn="l" defTabSz="800100">
            <a:lnSpc>
              <a:spcPct val="90000"/>
            </a:lnSpc>
            <a:spcBef>
              <a:spcPct val="0"/>
            </a:spcBef>
            <a:spcAft>
              <a:spcPct val="35000"/>
            </a:spcAft>
            <a:buNone/>
          </a:pPr>
          <a:r>
            <a:rPr lang="lv-LV" altLang="lv-LV" sz="1800" b="1" kern="1200" dirty="0">
              <a:latin typeface="+mj-lt"/>
              <a:ea typeface="MS PGothic" panose="020B0600070205080204" pitchFamily="34" charset="-128"/>
            </a:rPr>
            <a:t>Statūtos noteikto mērķu sasniegšanai ir tiesīgs piesaistīt brīvprātīgā darba veicējus </a:t>
          </a:r>
          <a:r>
            <a:rPr lang="lv-LV" altLang="lv-LV" sz="1600" b="0" kern="1200" dirty="0">
              <a:latin typeface="+mj-lt"/>
              <a:ea typeface="MS PGothic" panose="020B0600070205080204" pitchFamily="34" charset="-128"/>
            </a:rPr>
            <a:t>(darbībām, kas nav saistītas </a:t>
          </a:r>
          <a:r>
            <a:rPr lang="lv-LV" altLang="lv-LV" sz="1600" b="0" i="0" u="none" kern="1200" dirty="0">
              <a:latin typeface="+mj-lt"/>
              <a:ea typeface="MS PGothic" panose="020B0600070205080204" pitchFamily="34" charset="-128"/>
            </a:rPr>
            <a:t>ar </a:t>
          </a:r>
          <a:r>
            <a:rPr lang="lv-LV" altLang="lv-LV" sz="1600" b="0" i="0" u="sng" kern="1200" dirty="0">
              <a:latin typeface="+mj-lt"/>
              <a:ea typeface="MS PGothic" panose="020B0600070205080204" pitchFamily="34" charset="-128"/>
            </a:rPr>
            <a:t>uzņēmuma pārvaldi un grāmatvedību, kā arī uzņēmuma pamatuzdevumiem)</a:t>
          </a:r>
          <a:endParaRPr lang="lv-LV" altLang="lv-LV" sz="1800" b="0" i="1" kern="1200" dirty="0">
            <a:latin typeface="+mj-lt"/>
            <a:ea typeface="MS PGothic" panose="020B0600070205080204" pitchFamily="34" charset="-128"/>
          </a:endParaRPr>
        </a:p>
      </dsp:txBody>
      <dsp:txXfrm>
        <a:off x="580861" y="4082392"/>
        <a:ext cx="10760062" cy="673358"/>
      </dsp:txXfrm>
    </dsp:sp>
    <dsp:sp modelId="{7613263F-4057-493A-8CE4-F1637DDD3DFF}">
      <dsp:nvSpPr>
        <dsp:cNvPr id="0" name=""/>
        <dsp:cNvSpPr/>
      </dsp:nvSpPr>
      <dsp:spPr>
        <a:xfrm>
          <a:off x="0" y="5176927"/>
          <a:ext cx="11377351" cy="251753"/>
        </a:xfrm>
        <a:prstGeom prst="rect">
          <a:avLst/>
        </a:prstGeom>
        <a:solidFill>
          <a:srgbClr val="9BBB59">
            <a:lumMod val="20000"/>
            <a:lumOff val="80000"/>
            <a:alpha val="91000"/>
          </a:srgbClr>
        </a:solidFill>
        <a:ln w="9525" cap="flat" cmpd="sng" algn="ctr">
          <a:solidFill>
            <a:prstClr val="black">
              <a:hueOff val="0"/>
              <a:satOff val="0"/>
              <a:lumOff val="0"/>
              <a:alphaOff val="0"/>
            </a:prstClr>
          </a:solidFill>
          <a:prstDash val="solid"/>
        </a:ln>
        <a:effectLst/>
      </dsp:spPr>
      <dsp:style>
        <a:lnRef idx="1">
          <a:scrgbClr r="0" g="0" b="0"/>
        </a:lnRef>
        <a:fillRef idx="1">
          <a:scrgbClr r="0" g="0" b="0"/>
        </a:fillRef>
        <a:effectRef idx="0">
          <a:scrgbClr r="0" g="0" b="0"/>
        </a:effectRef>
        <a:fontRef idx="minor"/>
      </dsp:style>
    </dsp:sp>
    <dsp:sp modelId="{587F0EDB-E271-4E38-A6E9-26044659F634}">
      <dsp:nvSpPr>
        <dsp:cNvPr id="0" name=""/>
        <dsp:cNvSpPr/>
      </dsp:nvSpPr>
      <dsp:spPr>
        <a:xfrm>
          <a:off x="541646" y="5029471"/>
          <a:ext cx="10832916" cy="294911"/>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1026" tIns="0" rIns="301026" bIns="0" numCol="1" spcCol="1270" anchor="ctr" anchorCtr="0">
          <a:noAutofit/>
        </a:bodyPr>
        <a:lstStyle/>
        <a:p>
          <a:pPr marL="0" lvl="0" indent="0" algn="l" defTabSz="800100">
            <a:lnSpc>
              <a:spcPct val="90000"/>
            </a:lnSpc>
            <a:spcBef>
              <a:spcPct val="0"/>
            </a:spcBef>
            <a:spcAft>
              <a:spcPct val="35000"/>
            </a:spcAft>
            <a:buNone/>
          </a:pPr>
          <a:r>
            <a:rPr lang="lv-LV" altLang="lv-LV" sz="1800" b="1" i="0" kern="1200" dirty="0">
              <a:latin typeface="+mj-lt"/>
              <a:ea typeface="MS PGothic" panose="020B0600070205080204" pitchFamily="34" charset="-128"/>
            </a:rPr>
            <a:t>ESF projekts «Atbalsts sociālajai uzņēmējdarbībai» - Altum granti </a:t>
          </a:r>
        </a:p>
      </dsp:txBody>
      <dsp:txXfrm>
        <a:off x="556042" y="5043867"/>
        <a:ext cx="10804124" cy="26611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0.01263</cdr:x>
      <cdr:y>0.0206</cdr:y>
    </cdr:from>
    <cdr:to>
      <cdr:x>0.33893</cdr:x>
      <cdr:y>0.0965</cdr:y>
    </cdr:to>
    <cdr:sp macro="" textlink="">
      <cdr:nvSpPr>
        <cdr:cNvPr id="2" name="TextBox 2">
          <a:extLst xmlns:a="http://schemas.openxmlformats.org/drawingml/2006/main">
            <a:ext uri="{FF2B5EF4-FFF2-40B4-BE49-F238E27FC236}">
              <a16:creationId xmlns:a16="http://schemas.microsoft.com/office/drawing/2014/main" id="{BB4DB9D4-D74C-4FC8-8DFB-947F362E3217}"/>
            </a:ext>
          </a:extLst>
        </cdr:cNvPr>
        <cdr:cNvSpPr txBox="1"/>
      </cdr:nvSpPr>
      <cdr:spPr>
        <a:xfrm xmlns:a="http://schemas.openxmlformats.org/drawingml/2006/main">
          <a:off x="112841" y="106554"/>
          <a:ext cx="2915271" cy="392543"/>
        </a:xfrm>
        <a:prstGeom xmlns:a="http://schemas.openxmlformats.org/drawingml/2006/main" prst="rect">
          <a:avLst/>
        </a:prstGeom>
        <a:solidFill xmlns:a="http://schemas.openxmlformats.org/drawingml/2006/main">
          <a:schemeClr val="bg1"/>
        </a:solidFill>
        <a:ln xmlns:a="http://schemas.openxmlformats.org/drawingml/2006/main" w="9525">
          <a:solidFill>
            <a:srgbClr val="000000"/>
          </a:solidFill>
        </a:ln>
      </cdr:spPr>
      <cdr:txBody>
        <a:bodyPr xmlns:a="http://schemas.openxmlformats.org/drawingml/2006/main" wrap="none" rtlCol="0" anchor="ctr"/>
        <a:lstStyle xmlns:a="http://schemas.openxmlformats.org/drawingml/2006/main">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xmlns:a="http://schemas.openxmlformats.org/drawingml/2006/main">
          <a:r>
            <a:rPr lang="lv-LV" sz="1400" b="1" dirty="0"/>
            <a:t>Aktīvie sociālie uzņēmumi – kopā 70</a:t>
          </a:r>
        </a:p>
      </cdr:txBody>
    </cdr:sp>
  </cdr:relSizeAnchor>
</c:userShapes>
</file>

<file path=ppt/drawings/drawing2.xml><?xml version="1.0" encoding="utf-8"?>
<c:userShapes xmlns:c="http://schemas.openxmlformats.org/drawingml/2006/chart">
  <cdr:relSizeAnchor xmlns:cdr="http://schemas.openxmlformats.org/drawingml/2006/chartDrawing">
    <cdr:from>
      <cdr:x>0.01884</cdr:x>
      <cdr:y>0.0322</cdr:y>
    </cdr:from>
    <cdr:to>
      <cdr:x>0.34606</cdr:x>
      <cdr:y>0.10977</cdr:y>
    </cdr:to>
    <cdr:sp macro="" textlink="">
      <cdr:nvSpPr>
        <cdr:cNvPr id="3" name="TextBox 2">
          <a:extLst xmlns:a="http://schemas.openxmlformats.org/drawingml/2006/main">
            <a:ext uri="{FF2B5EF4-FFF2-40B4-BE49-F238E27FC236}">
              <a16:creationId xmlns:a16="http://schemas.microsoft.com/office/drawing/2014/main" id="{42B13F61-508D-4899-9F74-0F3796A507E0}"/>
            </a:ext>
          </a:extLst>
        </cdr:cNvPr>
        <cdr:cNvSpPr txBox="1"/>
      </cdr:nvSpPr>
      <cdr:spPr>
        <a:xfrm xmlns:a="http://schemas.openxmlformats.org/drawingml/2006/main">
          <a:off x="170299" y="166845"/>
          <a:ext cx="2957774" cy="401934"/>
        </a:xfrm>
        <a:prstGeom xmlns:a="http://schemas.openxmlformats.org/drawingml/2006/main" prst="rect">
          <a:avLst/>
        </a:prstGeom>
        <a:solidFill xmlns:a="http://schemas.openxmlformats.org/drawingml/2006/main">
          <a:schemeClr val="bg1"/>
        </a:solidFill>
        <a:ln xmlns:a="http://schemas.openxmlformats.org/drawingml/2006/main" w="9525">
          <a:solidFill>
            <a:srgbClr val="000000"/>
          </a:solid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400" b="1" dirty="0"/>
            <a:t>Aktīvie sociālie uzņēmumi – kopā 70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6B2B03-B0B1-4308-9BE2-D71AC07DAD34}"/>
              </a:ext>
            </a:extLst>
          </p:cNvPr>
          <p:cNvSpPr>
            <a:spLocks noGrp="1"/>
          </p:cNvSpPr>
          <p:nvPr>
            <p:ph type="hdr" sz="quarter"/>
          </p:nvPr>
        </p:nvSpPr>
        <p:spPr>
          <a:xfrm>
            <a:off x="1" y="1"/>
            <a:ext cx="2919413" cy="495300"/>
          </a:xfrm>
          <a:prstGeom prst="rect">
            <a:avLst/>
          </a:prstGeom>
        </p:spPr>
        <p:txBody>
          <a:bodyPr vert="horz" lIns="91428" tIns="45714" rIns="91428" bIns="45714" rtlCol="0"/>
          <a:lstStyle>
            <a:lvl1pPr algn="l">
              <a:defRPr sz="1200">
                <a:ea typeface="MS PGothic" panose="020B0600070205080204" pitchFamily="34" charset="-128"/>
              </a:defRPr>
            </a:lvl1pPr>
          </a:lstStyle>
          <a:p>
            <a:pPr>
              <a:defRPr/>
            </a:pPr>
            <a:endParaRPr lang="lv-LV"/>
          </a:p>
        </p:txBody>
      </p:sp>
      <p:sp>
        <p:nvSpPr>
          <p:cNvPr id="3" name="Date Placeholder 2">
            <a:extLst>
              <a:ext uri="{FF2B5EF4-FFF2-40B4-BE49-F238E27FC236}">
                <a16:creationId xmlns:a16="http://schemas.microsoft.com/office/drawing/2014/main" id="{366BB750-FC9A-421A-A6C9-B020EF0DAC55}"/>
              </a:ext>
            </a:extLst>
          </p:cNvPr>
          <p:cNvSpPr>
            <a:spLocks noGrp="1"/>
          </p:cNvSpPr>
          <p:nvPr>
            <p:ph type="dt" sz="quarter" idx="1"/>
          </p:nvPr>
        </p:nvSpPr>
        <p:spPr>
          <a:xfrm>
            <a:off x="3814763" y="1"/>
            <a:ext cx="2919412" cy="495300"/>
          </a:xfrm>
          <a:prstGeom prst="rect">
            <a:avLst/>
          </a:prstGeom>
        </p:spPr>
        <p:txBody>
          <a:bodyPr vert="horz" lIns="91428" tIns="45714" rIns="91428" bIns="45714" rtlCol="0"/>
          <a:lstStyle>
            <a:lvl1pPr algn="r">
              <a:defRPr sz="1200">
                <a:ea typeface="MS PGothic" panose="020B0600070205080204" pitchFamily="34" charset="-128"/>
              </a:defRPr>
            </a:lvl1pPr>
          </a:lstStyle>
          <a:p>
            <a:pPr>
              <a:defRPr/>
            </a:pPr>
            <a:fld id="{F5C9AFCF-4CED-454C-9AC9-F113DFCE8E80}" type="datetimeFigureOut">
              <a:rPr lang="lv-LV"/>
              <a:pPr>
                <a:defRPr/>
              </a:pPr>
              <a:t>26.09.2019</a:t>
            </a:fld>
            <a:endParaRPr lang="lv-LV" dirty="0"/>
          </a:p>
        </p:txBody>
      </p:sp>
      <p:sp>
        <p:nvSpPr>
          <p:cNvPr id="4" name="Footer Placeholder 3">
            <a:extLst>
              <a:ext uri="{FF2B5EF4-FFF2-40B4-BE49-F238E27FC236}">
                <a16:creationId xmlns:a16="http://schemas.microsoft.com/office/drawing/2014/main" id="{F68387AD-FB28-4575-9A65-8B93BADE247D}"/>
              </a:ext>
            </a:extLst>
          </p:cNvPr>
          <p:cNvSpPr>
            <a:spLocks noGrp="1"/>
          </p:cNvSpPr>
          <p:nvPr>
            <p:ph type="ftr" sz="quarter" idx="2"/>
          </p:nvPr>
        </p:nvSpPr>
        <p:spPr>
          <a:xfrm>
            <a:off x="1" y="9371013"/>
            <a:ext cx="2919413" cy="495300"/>
          </a:xfrm>
          <a:prstGeom prst="rect">
            <a:avLst/>
          </a:prstGeom>
        </p:spPr>
        <p:txBody>
          <a:bodyPr vert="horz" lIns="91428" tIns="45714" rIns="91428" bIns="45714" rtlCol="0" anchor="b"/>
          <a:lstStyle>
            <a:lvl1pPr algn="l">
              <a:defRPr sz="1200">
                <a:ea typeface="MS PGothic" panose="020B0600070205080204" pitchFamily="34" charset="-128"/>
              </a:defRPr>
            </a:lvl1pPr>
          </a:lstStyle>
          <a:p>
            <a:pPr>
              <a:defRPr/>
            </a:pPr>
            <a:endParaRPr lang="lv-LV"/>
          </a:p>
        </p:txBody>
      </p:sp>
      <p:sp>
        <p:nvSpPr>
          <p:cNvPr id="5" name="Slide Number Placeholder 4">
            <a:extLst>
              <a:ext uri="{FF2B5EF4-FFF2-40B4-BE49-F238E27FC236}">
                <a16:creationId xmlns:a16="http://schemas.microsoft.com/office/drawing/2014/main" id="{1AA31F9C-5953-4349-863D-5DA02DDC6E1B}"/>
              </a:ext>
            </a:extLst>
          </p:cNvPr>
          <p:cNvSpPr>
            <a:spLocks noGrp="1"/>
          </p:cNvSpPr>
          <p:nvPr>
            <p:ph type="sldNum" sz="quarter" idx="3"/>
          </p:nvPr>
        </p:nvSpPr>
        <p:spPr>
          <a:xfrm>
            <a:off x="3814763" y="9371013"/>
            <a:ext cx="2919412" cy="495300"/>
          </a:xfrm>
          <a:prstGeom prst="rect">
            <a:avLst/>
          </a:prstGeom>
        </p:spPr>
        <p:txBody>
          <a:bodyPr vert="horz" wrap="square" lIns="91428" tIns="45714" rIns="91428" bIns="45714" numCol="1" anchor="b" anchorCtr="0" compatLnSpc="1">
            <a:prstTxWarp prst="textNoShape">
              <a:avLst/>
            </a:prstTxWarp>
          </a:bodyPr>
          <a:lstStyle>
            <a:lvl1pPr algn="r">
              <a:defRPr sz="1200"/>
            </a:lvl1pPr>
          </a:lstStyle>
          <a:p>
            <a:pPr>
              <a:defRPr/>
            </a:pPr>
            <a:fld id="{A04CCE8D-F538-4F43-9402-5E30FFC44A88}" type="slidenum">
              <a:rPr lang="lv-LV" altLang="lv-LV"/>
              <a:pPr>
                <a:defRPr/>
              </a:pPr>
              <a:t>‹#›</a:t>
            </a:fld>
            <a:endParaRPr lang="lv-LV" altLang="lv-LV"/>
          </a:p>
        </p:txBody>
      </p:sp>
    </p:spTree>
    <p:extLst>
      <p:ext uri="{BB962C8B-B14F-4D97-AF65-F5344CB8AC3E}">
        <p14:creationId xmlns:p14="http://schemas.microsoft.com/office/powerpoint/2010/main" val="633032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DD80E2-CADC-4AC6-AB79-0F184E859D5B}"/>
              </a:ext>
            </a:extLst>
          </p:cNvPr>
          <p:cNvSpPr>
            <a:spLocks noGrp="1"/>
          </p:cNvSpPr>
          <p:nvPr>
            <p:ph type="hdr" sz="quarter"/>
          </p:nvPr>
        </p:nvSpPr>
        <p:spPr>
          <a:xfrm>
            <a:off x="1" y="1"/>
            <a:ext cx="2919413" cy="493713"/>
          </a:xfrm>
          <a:prstGeom prst="rect">
            <a:avLst/>
          </a:prstGeom>
        </p:spPr>
        <p:txBody>
          <a:bodyPr vert="horz" lIns="91428" tIns="45714" rIns="91428" bIns="45714" rtlCol="0"/>
          <a:lstStyle>
            <a:lvl1pPr algn="l" defTabSz="939451"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a:extLst>
              <a:ext uri="{FF2B5EF4-FFF2-40B4-BE49-F238E27FC236}">
                <a16:creationId xmlns:a16="http://schemas.microsoft.com/office/drawing/2014/main" id="{3A20E931-CA82-4781-8919-B9BFB088DCAD}"/>
              </a:ext>
            </a:extLst>
          </p:cNvPr>
          <p:cNvSpPr>
            <a:spLocks noGrp="1"/>
          </p:cNvSpPr>
          <p:nvPr>
            <p:ph type="dt" idx="1"/>
          </p:nvPr>
        </p:nvSpPr>
        <p:spPr>
          <a:xfrm>
            <a:off x="3814763" y="1"/>
            <a:ext cx="2919412" cy="493713"/>
          </a:xfrm>
          <a:prstGeom prst="rect">
            <a:avLst/>
          </a:prstGeom>
        </p:spPr>
        <p:txBody>
          <a:bodyPr vert="horz" wrap="square" lIns="91428" tIns="45714" rIns="91428" bIns="45714" numCol="1" anchor="t" anchorCtr="0" compatLnSpc="1">
            <a:prstTxWarp prst="textNoShape">
              <a:avLst/>
            </a:prstTxWarp>
          </a:bodyPr>
          <a:lstStyle>
            <a:lvl1pPr algn="r" eaLnBrk="1" hangingPunct="1">
              <a:defRPr sz="1200">
                <a:latin typeface="Calibri" pitchFamily="34" charset="0"/>
                <a:ea typeface="MS PGothic" panose="020B0600070205080204" pitchFamily="34" charset="-128"/>
              </a:defRPr>
            </a:lvl1pPr>
          </a:lstStyle>
          <a:p>
            <a:pPr>
              <a:defRPr/>
            </a:pPr>
            <a:fld id="{E577D5B4-0616-43EE-BDAF-052A0BE8D84F}" type="datetimeFigureOut">
              <a:rPr lang="lv-LV" altLang="lv-LV"/>
              <a:pPr>
                <a:defRPr/>
              </a:pPr>
              <a:t>26.09.2019</a:t>
            </a:fld>
            <a:endParaRPr lang="lv-LV" altLang="lv-LV" dirty="0"/>
          </a:p>
        </p:txBody>
      </p:sp>
      <p:sp>
        <p:nvSpPr>
          <p:cNvPr id="4" name="Slide Image Placeholder 3">
            <a:extLst>
              <a:ext uri="{FF2B5EF4-FFF2-40B4-BE49-F238E27FC236}">
                <a16:creationId xmlns:a16="http://schemas.microsoft.com/office/drawing/2014/main" id="{0B07D3C8-4C15-49DD-B155-765FD313EBBD}"/>
              </a:ext>
            </a:extLst>
          </p:cNvPr>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28" tIns="45714" rIns="91428" bIns="45714" rtlCol="0" anchor="ctr"/>
          <a:lstStyle/>
          <a:p>
            <a:pPr lvl="0"/>
            <a:endParaRPr lang="lv-LV" noProof="0" dirty="0"/>
          </a:p>
        </p:txBody>
      </p:sp>
      <p:sp>
        <p:nvSpPr>
          <p:cNvPr id="5" name="Notes Placeholder 4">
            <a:extLst>
              <a:ext uri="{FF2B5EF4-FFF2-40B4-BE49-F238E27FC236}">
                <a16:creationId xmlns:a16="http://schemas.microsoft.com/office/drawing/2014/main" id="{DEC88B8E-D46B-44A4-97CF-AFDD2F9F2B24}"/>
              </a:ext>
            </a:extLst>
          </p:cNvPr>
          <p:cNvSpPr>
            <a:spLocks noGrp="1"/>
          </p:cNvSpPr>
          <p:nvPr>
            <p:ph type="body" sz="quarter" idx="3"/>
          </p:nvPr>
        </p:nvSpPr>
        <p:spPr>
          <a:xfrm>
            <a:off x="673101" y="4686300"/>
            <a:ext cx="5389563" cy="4440238"/>
          </a:xfrm>
          <a:prstGeom prst="rect">
            <a:avLst/>
          </a:prstGeom>
        </p:spPr>
        <p:txBody>
          <a:bodyPr vert="horz" lIns="91428" tIns="45714" rIns="91428" bIns="4571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3B5CF5FD-FA11-4761-9761-65011C12AED1}"/>
              </a:ext>
            </a:extLst>
          </p:cNvPr>
          <p:cNvSpPr>
            <a:spLocks noGrp="1"/>
          </p:cNvSpPr>
          <p:nvPr>
            <p:ph type="ftr" sz="quarter" idx="4"/>
          </p:nvPr>
        </p:nvSpPr>
        <p:spPr>
          <a:xfrm>
            <a:off x="1" y="9371013"/>
            <a:ext cx="2919413" cy="493712"/>
          </a:xfrm>
          <a:prstGeom prst="rect">
            <a:avLst/>
          </a:prstGeom>
        </p:spPr>
        <p:txBody>
          <a:bodyPr vert="horz" lIns="91428" tIns="45714" rIns="91428" bIns="45714" rtlCol="0" anchor="b"/>
          <a:lstStyle>
            <a:lvl1pPr algn="l" defTabSz="939451"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a:extLst>
              <a:ext uri="{FF2B5EF4-FFF2-40B4-BE49-F238E27FC236}">
                <a16:creationId xmlns:a16="http://schemas.microsoft.com/office/drawing/2014/main" id="{75623C6C-BCD6-48B2-8179-B5BD0DB37621}"/>
              </a:ext>
            </a:extLst>
          </p:cNvPr>
          <p:cNvSpPr>
            <a:spLocks noGrp="1"/>
          </p:cNvSpPr>
          <p:nvPr>
            <p:ph type="sldNum" sz="quarter" idx="5"/>
          </p:nvPr>
        </p:nvSpPr>
        <p:spPr>
          <a:xfrm>
            <a:off x="3814763" y="9371013"/>
            <a:ext cx="2919412" cy="493712"/>
          </a:xfrm>
          <a:prstGeom prst="rect">
            <a:avLst/>
          </a:prstGeom>
        </p:spPr>
        <p:txBody>
          <a:bodyPr vert="horz" wrap="square" lIns="91428" tIns="45714" rIns="91428" bIns="457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43F43BB-F89E-4955-A5E0-0D6E9DF64E30}" type="slidenum">
              <a:rPr lang="lv-LV" altLang="lv-LV"/>
              <a:pPr>
                <a:defRPr/>
              </a:pPr>
              <a:t>‹#›</a:t>
            </a:fld>
            <a:endParaRPr lang="lv-LV" altLang="lv-LV"/>
          </a:p>
        </p:txBody>
      </p:sp>
    </p:spTree>
    <p:extLst>
      <p:ext uri="{BB962C8B-B14F-4D97-AF65-F5344CB8AC3E}">
        <p14:creationId xmlns:p14="http://schemas.microsoft.com/office/powerpoint/2010/main" val="921213966"/>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ngelapasts.l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C63297F-7566-41CD-B1C5-977DE3BDD8D5}"/>
              </a:ext>
            </a:extLst>
          </p:cNvPr>
          <p:cNvSpPr>
            <a:spLocks noGrp="1" noRot="1" noChangeAspect="1" noChangeArrowheads="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5E4E6AE-A4C0-40E4-8F5E-CF7BBAD15F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39940" name="Slide Number Placeholder 3">
            <a:extLst>
              <a:ext uri="{FF2B5EF4-FFF2-40B4-BE49-F238E27FC236}">
                <a16:creationId xmlns:a16="http://schemas.microsoft.com/office/drawing/2014/main" id="{FC411087-3627-47B0-9552-0D557B35B8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853" indent="-285712">
              <a:defRPr sz="1700">
                <a:solidFill>
                  <a:schemeClr val="tx1"/>
                </a:solidFill>
                <a:latin typeface="Times New Roman" panose="02020603050405020304" pitchFamily="18" charset="0"/>
                <a:ea typeface="MS PGothic" panose="020B0600070205080204" pitchFamily="34" charset="-128"/>
              </a:defRPr>
            </a:lvl2pPr>
            <a:lvl3pPr marL="1142850" indent="-228570">
              <a:defRPr sz="1700">
                <a:solidFill>
                  <a:schemeClr val="tx1"/>
                </a:solidFill>
                <a:latin typeface="Times New Roman" panose="02020603050405020304" pitchFamily="18" charset="0"/>
                <a:ea typeface="MS PGothic" panose="020B0600070205080204" pitchFamily="34" charset="-128"/>
              </a:defRPr>
            </a:lvl3pPr>
            <a:lvl4pPr marL="1599990" indent="-228570">
              <a:defRPr sz="1700">
                <a:solidFill>
                  <a:schemeClr val="tx1"/>
                </a:solidFill>
                <a:latin typeface="Times New Roman" panose="02020603050405020304" pitchFamily="18" charset="0"/>
                <a:ea typeface="MS PGothic" panose="020B0600070205080204" pitchFamily="34" charset="-128"/>
              </a:defRPr>
            </a:lvl4pPr>
            <a:lvl5pPr marL="2057130" indent="-228570">
              <a:defRPr sz="1700">
                <a:solidFill>
                  <a:schemeClr val="tx1"/>
                </a:solidFill>
                <a:latin typeface="Times New Roman" panose="02020603050405020304" pitchFamily="18" charset="0"/>
                <a:ea typeface="MS PGothic" panose="020B0600070205080204" pitchFamily="34" charset="-128"/>
              </a:defRPr>
            </a:lvl5pPr>
            <a:lvl6pPr marL="251427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41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855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569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0FC55FD9-4F24-4BDE-A979-000295BE2516}" type="slidenum">
              <a:rPr lang="lv-LV" altLang="lv-LV" sz="1200">
                <a:latin typeface="Calibri" panose="020F0502020204030204" pitchFamily="34" charset="0"/>
              </a:rPr>
              <a:pPr/>
              <a:t>1</a:t>
            </a:fld>
            <a:endParaRPr lang="lv-LV" altLang="lv-LV"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8FE8202-A4FA-44D6-8127-7865A5548A97}"/>
              </a:ext>
            </a:extLst>
          </p:cNvPr>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E48482B-FEC3-4AB1-A7CC-F8703173F5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52228" name="Slide Number Placeholder 3">
            <a:extLst>
              <a:ext uri="{FF2B5EF4-FFF2-40B4-BE49-F238E27FC236}">
                <a16:creationId xmlns:a16="http://schemas.microsoft.com/office/drawing/2014/main" id="{3C535093-E497-467D-98AC-B833D6196C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853" indent="-285712">
              <a:defRPr sz="1700">
                <a:solidFill>
                  <a:schemeClr val="tx1"/>
                </a:solidFill>
                <a:latin typeface="Times New Roman" panose="02020603050405020304" pitchFamily="18" charset="0"/>
                <a:ea typeface="MS PGothic" panose="020B0600070205080204" pitchFamily="34" charset="-128"/>
              </a:defRPr>
            </a:lvl2pPr>
            <a:lvl3pPr marL="1142850" indent="-228570">
              <a:defRPr sz="1700">
                <a:solidFill>
                  <a:schemeClr val="tx1"/>
                </a:solidFill>
                <a:latin typeface="Times New Roman" panose="02020603050405020304" pitchFamily="18" charset="0"/>
                <a:ea typeface="MS PGothic" panose="020B0600070205080204" pitchFamily="34" charset="-128"/>
              </a:defRPr>
            </a:lvl3pPr>
            <a:lvl4pPr marL="1599990" indent="-228570">
              <a:defRPr sz="1700">
                <a:solidFill>
                  <a:schemeClr val="tx1"/>
                </a:solidFill>
                <a:latin typeface="Times New Roman" panose="02020603050405020304" pitchFamily="18" charset="0"/>
                <a:ea typeface="MS PGothic" panose="020B0600070205080204" pitchFamily="34" charset="-128"/>
              </a:defRPr>
            </a:lvl4pPr>
            <a:lvl5pPr marL="2057130" indent="-228570">
              <a:defRPr sz="1700">
                <a:solidFill>
                  <a:schemeClr val="tx1"/>
                </a:solidFill>
                <a:latin typeface="Times New Roman" panose="02020603050405020304" pitchFamily="18" charset="0"/>
                <a:ea typeface="MS PGothic" panose="020B0600070205080204" pitchFamily="34" charset="-128"/>
              </a:defRPr>
            </a:lvl5pPr>
            <a:lvl6pPr marL="251427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41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855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569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79FC16B7-2B7B-4814-8038-82A0AEEFF7BB}" type="slidenum">
              <a:rPr lang="lv-LV" altLang="lv-LV" sz="1200">
                <a:latin typeface="Calibri" panose="020F0502020204030204" pitchFamily="34" charset="0"/>
              </a:rPr>
              <a:pPr/>
              <a:t>13</a:t>
            </a:fld>
            <a:endParaRPr lang="lv-LV" altLang="lv-LV" sz="1200" dirty="0">
              <a:latin typeface="Calibri" panose="020F0502020204030204" pitchFamily="34" charset="0"/>
            </a:endParaRPr>
          </a:p>
        </p:txBody>
      </p:sp>
    </p:spTree>
    <p:extLst>
      <p:ext uri="{BB962C8B-B14F-4D97-AF65-F5344CB8AC3E}">
        <p14:creationId xmlns:p14="http://schemas.microsoft.com/office/powerpoint/2010/main" val="1821925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lv-LV" dirty="0"/>
              <a:t>Kopā 69 sociālie uzņēmumi</a:t>
            </a:r>
          </a:p>
        </p:txBody>
      </p:sp>
      <p:sp>
        <p:nvSpPr>
          <p:cNvPr id="4" name="Slide Number Placeholder 3"/>
          <p:cNvSpPr>
            <a:spLocks noGrp="1"/>
          </p:cNvSpPr>
          <p:nvPr>
            <p:ph type="sldNum" sz="quarter" idx="5"/>
          </p:nvPr>
        </p:nvSpPr>
        <p:spPr/>
        <p:txBody>
          <a:bodyPr/>
          <a:lstStyle/>
          <a:p>
            <a:pPr>
              <a:defRPr/>
            </a:pPr>
            <a:fld id="{560A4295-0DEF-46E8-8BD7-7BE3F837A6AB}" type="slidenum">
              <a:rPr lang="lv-LV" altLang="lv-LV" smtClean="0"/>
              <a:pPr>
                <a:defRPr/>
              </a:pPr>
              <a:t>16</a:t>
            </a:fld>
            <a:endParaRPr lang="lv-LV" altLang="lv-LV"/>
          </a:p>
        </p:txBody>
      </p:sp>
    </p:spTree>
    <p:extLst>
      <p:ext uri="{BB962C8B-B14F-4D97-AF65-F5344CB8AC3E}">
        <p14:creationId xmlns:p14="http://schemas.microsoft.com/office/powerpoint/2010/main" val="1462349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lv-LV" dirty="0"/>
              <a:t>Kopā 69 sociālie uzņēmumi</a:t>
            </a:r>
          </a:p>
        </p:txBody>
      </p:sp>
      <p:sp>
        <p:nvSpPr>
          <p:cNvPr id="4" name="Slide Number Placeholder 3"/>
          <p:cNvSpPr>
            <a:spLocks noGrp="1"/>
          </p:cNvSpPr>
          <p:nvPr>
            <p:ph type="sldNum" sz="quarter" idx="5"/>
          </p:nvPr>
        </p:nvSpPr>
        <p:spPr/>
        <p:txBody>
          <a:bodyPr/>
          <a:lstStyle/>
          <a:p>
            <a:pPr>
              <a:defRPr/>
            </a:pPr>
            <a:fld id="{560A4295-0DEF-46E8-8BD7-7BE3F837A6AB}" type="slidenum">
              <a:rPr lang="lv-LV" altLang="lv-LV" smtClean="0"/>
              <a:pPr>
                <a:defRPr/>
              </a:pPr>
              <a:t>17</a:t>
            </a:fld>
            <a:endParaRPr lang="lv-LV" altLang="lv-LV"/>
          </a:p>
        </p:txBody>
      </p:sp>
    </p:spTree>
    <p:extLst>
      <p:ext uri="{BB962C8B-B14F-4D97-AF65-F5344CB8AC3E}">
        <p14:creationId xmlns:p14="http://schemas.microsoft.com/office/powerpoint/2010/main" val="215073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z="1000"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38D2B4-8C62-4AE6-BDCD-4650AE151657}" type="slidenum">
              <a:rPr lang="lv-LV" altLang="lv-LV" smtClean="0"/>
              <a:pPr/>
              <a:t>19</a:t>
            </a:fld>
            <a:endParaRPr lang="lv-LV" altLang="lv-LV"/>
          </a:p>
        </p:txBody>
      </p:sp>
    </p:spTree>
    <p:extLst>
      <p:ext uri="{BB962C8B-B14F-4D97-AF65-F5344CB8AC3E}">
        <p14:creationId xmlns:p14="http://schemas.microsoft.com/office/powerpoint/2010/main" val="3076333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1D44195-143B-4230-8B4F-A7A09EFA408E}"/>
              </a:ext>
            </a:extLst>
          </p:cNvPr>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BDB2DA06-8B36-4B72-BCD2-96FD37DE6A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54276" name="Slide Number Placeholder 3">
            <a:extLst>
              <a:ext uri="{FF2B5EF4-FFF2-40B4-BE49-F238E27FC236}">
                <a16:creationId xmlns:a16="http://schemas.microsoft.com/office/drawing/2014/main" id="{7D57742E-A115-40F6-A014-CF34CEA23C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853" indent="-285712">
              <a:defRPr sz="1700">
                <a:solidFill>
                  <a:schemeClr val="tx1"/>
                </a:solidFill>
                <a:latin typeface="Times New Roman" panose="02020603050405020304" pitchFamily="18" charset="0"/>
                <a:ea typeface="MS PGothic" panose="020B0600070205080204" pitchFamily="34" charset="-128"/>
              </a:defRPr>
            </a:lvl2pPr>
            <a:lvl3pPr marL="1142850" indent="-228570">
              <a:defRPr sz="1700">
                <a:solidFill>
                  <a:schemeClr val="tx1"/>
                </a:solidFill>
                <a:latin typeface="Times New Roman" panose="02020603050405020304" pitchFamily="18" charset="0"/>
                <a:ea typeface="MS PGothic" panose="020B0600070205080204" pitchFamily="34" charset="-128"/>
              </a:defRPr>
            </a:lvl3pPr>
            <a:lvl4pPr marL="1599990" indent="-228570">
              <a:defRPr sz="1700">
                <a:solidFill>
                  <a:schemeClr val="tx1"/>
                </a:solidFill>
                <a:latin typeface="Times New Roman" panose="02020603050405020304" pitchFamily="18" charset="0"/>
                <a:ea typeface="MS PGothic" panose="020B0600070205080204" pitchFamily="34" charset="-128"/>
              </a:defRPr>
            </a:lvl4pPr>
            <a:lvl5pPr marL="2057130" indent="-228570">
              <a:defRPr sz="1700">
                <a:solidFill>
                  <a:schemeClr val="tx1"/>
                </a:solidFill>
                <a:latin typeface="Times New Roman" panose="02020603050405020304" pitchFamily="18" charset="0"/>
                <a:ea typeface="MS PGothic" panose="020B0600070205080204" pitchFamily="34" charset="-128"/>
              </a:defRPr>
            </a:lvl5pPr>
            <a:lvl6pPr marL="251427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41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855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569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19474B05-0FBF-4702-BB75-8744D82073B4}" type="slidenum">
              <a:rPr lang="lv-LV" altLang="lv-LV" sz="1200">
                <a:latin typeface="Calibri" panose="020F0502020204030204" pitchFamily="34" charset="0"/>
              </a:rPr>
              <a:pPr/>
              <a:t>21</a:t>
            </a:fld>
            <a:endParaRPr lang="lv-LV" altLang="lv-LV" sz="1200">
              <a:latin typeface="Calibri" panose="020F0502020204030204" pitchFamily="34" charset="0"/>
            </a:endParaRPr>
          </a:p>
        </p:txBody>
      </p:sp>
    </p:spTree>
    <p:extLst>
      <p:ext uri="{BB962C8B-B14F-4D97-AF65-F5344CB8AC3E}">
        <p14:creationId xmlns:p14="http://schemas.microsoft.com/office/powerpoint/2010/main" val="3244692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713FFC6-861D-49F5-8B91-7FAAF89F9FDB}"/>
              </a:ext>
            </a:extLst>
          </p:cNvPr>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508B29E-0C85-473B-9757-603AD9C949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58372" name="Slide Number Placeholder 3">
            <a:extLst>
              <a:ext uri="{FF2B5EF4-FFF2-40B4-BE49-F238E27FC236}">
                <a16:creationId xmlns:a16="http://schemas.microsoft.com/office/drawing/2014/main" id="{9A734620-1A52-42FE-BEC7-5CFFBDD9E9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853" indent="-285712">
              <a:defRPr sz="1700">
                <a:solidFill>
                  <a:schemeClr val="tx1"/>
                </a:solidFill>
                <a:latin typeface="Times New Roman" panose="02020603050405020304" pitchFamily="18" charset="0"/>
                <a:ea typeface="MS PGothic" panose="020B0600070205080204" pitchFamily="34" charset="-128"/>
              </a:defRPr>
            </a:lvl2pPr>
            <a:lvl3pPr marL="1142850" indent="-228570">
              <a:defRPr sz="1700">
                <a:solidFill>
                  <a:schemeClr val="tx1"/>
                </a:solidFill>
                <a:latin typeface="Times New Roman" panose="02020603050405020304" pitchFamily="18" charset="0"/>
                <a:ea typeface="MS PGothic" panose="020B0600070205080204" pitchFamily="34" charset="-128"/>
              </a:defRPr>
            </a:lvl3pPr>
            <a:lvl4pPr marL="1599990" indent="-228570">
              <a:defRPr sz="1700">
                <a:solidFill>
                  <a:schemeClr val="tx1"/>
                </a:solidFill>
                <a:latin typeface="Times New Roman" panose="02020603050405020304" pitchFamily="18" charset="0"/>
                <a:ea typeface="MS PGothic" panose="020B0600070205080204" pitchFamily="34" charset="-128"/>
              </a:defRPr>
            </a:lvl4pPr>
            <a:lvl5pPr marL="2057130" indent="-228570">
              <a:defRPr sz="1700">
                <a:solidFill>
                  <a:schemeClr val="tx1"/>
                </a:solidFill>
                <a:latin typeface="Times New Roman" panose="02020603050405020304" pitchFamily="18" charset="0"/>
                <a:ea typeface="MS PGothic" panose="020B0600070205080204" pitchFamily="34" charset="-128"/>
              </a:defRPr>
            </a:lvl5pPr>
            <a:lvl6pPr marL="251427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41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855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569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96DE8E7B-8A13-4CED-A5CD-9E8D6D1231DD}" type="slidenum">
              <a:rPr lang="lv-LV" altLang="lv-LV" sz="1200">
                <a:latin typeface="Calibri" panose="020F0502020204030204" pitchFamily="34" charset="0"/>
              </a:rPr>
              <a:pPr/>
              <a:t>22</a:t>
            </a:fld>
            <a:endParaRPr lang="lv-LV" altLang="lv-LV"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8D7051ED-6823-4B04-B8F1-3AE89ABB115F}"/>
              </a:ext>
            </a:extLst>
          </p:cNvPr>
          <p:cNvSpPr>
            <a:spLocks noGrp="1" noRot="1" noChangeAspect="1" noChangeArrowheads="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1D495292-AEBF-4683-9E56-1D552FAECC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b="1" dirty="0"/>
              <a:t>UIN likums</a:t>
            </a:r>
          </a:p>
          <a:p>
            <a:r>
              <a:rPr lang="lv-LV" sz="1200" b="1" i="1" kern="1200" dirty="0">
                <a:solidFill>
                  <a:schemeClr val="tx1"/>
                </a:solidFill>
                <a:effectLst/>
                <a:latin typeface="+mn-lt"/>
                <a:ea typeface="MS PGothic" panose="020B0600070205080204" pitchFamily="34" charset="-128"/>
                <a:cs typeface="+mn-cs"/>
              </a:rPr>
              <a:t>4. pants. Ar nodokli apliekamā bāze</a:t>
            </a:r>
            <a:r>
              <a:rPr lang="lv-LV" altLang="lv-LV" b="1" i="1" dirty="0"/>
              <a:t>.</a:t>
            </a:r>
          </a:p>
          <a:p>
            <a:r>
              <a:rPr lang="lv-LV" sz="1200" b="0" i="0" kern="1200" dirty="0">
                <a:solidFill>
                  <a:schemeClr val="tx1"/>
                </a:solidFill>
                <a:effectLst/>
                <a:latin typeface="+mn-lt"/>
                <a:ea typeface="MS PGothic" panose="020B0600070205080204" pitchFamily="34" charset="-128"/>
                <a:cs typeface="+mn-cs"/>
              </a:rPr>
              <a:t>...</a:t>
            </a:r>
          </a:p>
          <a:p>
            <a:r>
              <a:rPr lang="lv-LV" sz="1200" b="0" i="0" kern="1200" dirty="0">
                <a:solidFill>
                  <a:schemeClr val="tx1"/>
                </a:solidFill>
                <a:effectLst/>
                <a:latin typeface="+mn-lt"/>
                <a:ea typeface="MS PGothic" panose="020B0600070205080204" pitchFamily="34" charset="-128"/>
                <a:cs typeface="+mn-cs"/>
              </a:rPr>
              <a:t>(2)... ar UIN apliekamajā bāzē ietver šādus ar nodokli apliekamus objektus:</a:t>
            </a:r>
          </a:p>
          <a:p>
            <a:r>
              <a:rPr lang="lv-LV" sz="1200" b="0" i="0" kern="1200" dirty="0">
                <a:solidFill>
                  <a:schemeClr val="tx1"/>
                </a:solidFill>
                <a:effectLst/>
                <a:latin typeface="+mn-lt"/>
                <a:ea typeface="MS PGothic" panose="020B0600070205080204" pitchFamily="34" charset="-128"/>
                <a:cs typeface="+mn-cs"/>
              </a:rPr>
              <a:t> 1) </a:t>
            </a:r>
            <a:r>
              <a:rPr lang="lv-LV" sz="1200" b="1" i="0" kern="1200" dirty="0">
                <a:solidFill>
                  <a:schemeClr val="tx1"/>
                </a:solidFill>
                <a:effectLst/>
                <a:latin typeface="+mn-lt"/>
                <a:ea typeface="MS PGothic" panose="020B0600070205080204" pitchFamily="34" charset="-128"/>
                <a:cs typeface="+mn-cs"/>
              </a:rPr>
              <a:t>sadalīto peļņu</a:t>
            </a:r>
            <a:r>
              <a:rPr lang="lv-LV" sz="1200" b="0" i="0" kern="1200" dirty="0">
                <a:solidFill>
                  <a:schemeClr val="tx1"/>
                </a:solidFill>
                <a:effectLst/>
                <a:latin typeface="+mn-lt"/>
                <a:ea typeface="MS PGothic" panose="020B0600070205080204" pitchFamily="34" charset="-128"/>
                <a:cs typeface="+mn-cs"/>
              </a:rPr>
              <a:t>, kas ietver:</a:t>
            </a:r>
          </a:p>
          <a:p>
            <a:r>
              <a:rPr lang="lv-LV" sz="1200" b="0" i="0" kern="1200" dirty="0">
                <a:solidFill>
                  <a:schemeClr val="tx1"/>
                </a:solidFill>
                <a:effectLst/>
                <a:latin typeface="+mn-lt"/>
                <a:ea typeface="MS PGothic" panose="020B0600070205080204" pitchFamily="34" charset="-128"/>
                <a:cs typeface="+mn-cs"/>
              </a:rPr>
              <a:t>   a) aprēķinātās dividendes, t.sk. ārkārtas,</a:t>
            </a:r>
          </a:p>
          <a:p>
            <a:r>
              <a:rPr lang="lv-LV" sz="1200" b="0" i="0" kern="1200" dirty="0">
                <a:solidFill>
                  <a:schemeClr val="tx1"/>
                </a:solidFill>
                <a:effectLst/>
                <a:latin typeface="+mn-lt"/>
                <a:ea typeface="MS PGothic" panose="020B0600070205080204" pitchFamily="34" charset="-128"/>
                <a:cs typeface="+mn-cs"/>
              </a:rPr>
              <a:t>   b) dividendēm pielīdzinātas izmaksas,</a:t>
            </a:r>
          </a:p>
          <a:p>
            <a:r>
              <a:rPr lang="lv-LV" sz="1200" b="0" i="0" kern="1200" dirty="0">
                <a:solidFill>
                  <a:schemeClr val="tx1"/>
                </a:solidFill>
                <a:effectLst/>
                <a:latin typeface="+mn-lt"/>
                <a:ea typeface="MS PGothic" panose="020B0600070205080204" pitchFamily="34" charset="-128"/>
                <a:cs typeface="+mn-cs"/>
              </a:rPr>
              <a:t>   c) nosacītās dividendes, kas aprēķinātas saskaņā ar šā likuma 7. pantu;</a:t>
            </a:r>
          </a:p>
          <a:p>
            <a:r>
              <a:rPr lang="lv-LV" sz="1200" b="0" i="0" kern="1200" dirty="0">
                <a:solidFill>
                  <a:schemeClr val="tx1"/>
                </a:solidFill>
                <a:effectLst/>
                <a:latin typeface="+mn-lt"/>
                <a:ea typeface="MS PGothic" panose="020B0600070205080204" pitchFamily="34" charset="-128"/>
                <a:cs typeface="+mn-cs"/>
              </a:rPr>
              <a:t> 2) </a:t>
            </a:r>
            <a:r>
              <a:rPr lang="lv-LV" sz="1200" b="1" i="0" kern="1200" dirty="0">
                <a:solidFill>
                  <a:schemeClr val="tx1"/>
                </a:solidFill>
                <a:effectLst/>
                <a:latin typeface="+mn-lt"/>
                <a:ea typeface="MS PGothic" panose="020B0600070205080204" pitchFamily="34" charset="-128"/>
                <a:cs typeface="+mn-cs"/>
              </a:rPr>
              <a:t>nosacīti sadalīto peļņu</a:t>
            </a:r>
            <a:r>
              <a:rPr lang="lv-LV" sz="1200" b="0" i="0" kern="1200" dirty="0">
                <a:solidFill>
                  <a:schemeClr val="tx1"/>
                </a:solidFill>
                <a:effectLst/>
                <a:latin typeface="+mn-lt"/>
                <a:ea typeface="MS PGothic" panose="020B0600070205080204" pitchFamily="34" charset="-128"/>
                <a:cs typeface="+mn-cs"/>
              </a:rPr>
              <a:t>, kas ietver:</a:t>
            </a:r>
          </a:p>
          <a:p>
            <a:r>
              <a:rPr lang="lv-LV" sz="1200" b="0" i="0" kern="1200" dirty="0">
                <a:solidFill>
                  <a:schemeClr val="tx1"/>
                </a:solidFill>
                <a:effectLst/>
                <a:latin typeface="+mn-lt"/>
                <a:ea typeface="MS PGothic" panose="020B0600070205080204" pitchFamily="34" charset="-128"/>
                <a:cs typeface="+mn-cs"/>
              </a:rPr>
              <a:t>   a) </a:t>
            </a:r>
            <a:r>
              <a:rPr lang="lv-LV" sz="1200" b="1" i="0" kern="1200" dirty="0">
                <a:solidFill>
                  <a:schemeClr val="tx1"/>
                </a:solidFill>
                <a:effectLst/>
                <a:latin typeface="+mn-lt"/>
                <a:ea typeface="MS PGothic" panose="020B0600070205080204" pitchFamily="34" charset="-128"/>
                <a:cs typeface="+mn-cs"/>
              </a:rPr>
              <a:t>ar saimniecisko darbību nesaistītos izdevumus</a:t>
            </a:r>
            <a:r>
              <a:rPr lang="lv-LV" sz="1200" b="0" i="0" kern="1200" dirty="0">
                <a:solidFill>
                  <a:schemeClr val="tx1"/>
                </a:solidFill>
                <a:effectLst/>
                <a:latin typeface="+mn-lt"/>
                <a:ea typeface="MS PGothic" panose="020B0600070205080204" pitchFamily="34" charset="-128"/>
                <a:cs typeface="+mn-cs"/>
              </a:rPr>
              <a:t>, kas aprēķināti saskaņā ar šā likuma 8. pantu,</a:t>
            </a:r>
          </a:p>
          <a:p>
            <a:r>
              <a:rPr lang="lv-LV" sz="1200" b="0" i="0" kern="1200" dirty="0">
                <a:solidFill>
                  <a:schemeClr val="tx1"/>
                </a:solidFill>
                <a:effectLst/>
                <a:latin typeface="+mn-lt"/>
                <a:ea typeface="MS PGothic" panose="020B0600070205080204" pitchFamily="34" charset="-128"/>
                <a:cs typeface="+mn-cs"/>
              </a:rPr>
              <a:t>   b) </a:t>
            </a:r>
            <a:r>
              <a:rPr lang="lv-LV" sz="1200" b="1" i="0" kern="1200" dirty="0">
                <a:solidFill>
                  <a:schemeClr val="tx1"/>
                </a:solidFill>
                <a:effectLst/>
                <a:latin typeface="+mn-lt"/>
                <a:ea typeface="MS PGothic" panose="020B0600070205080204" pitchFamily="34" charset="-128"/>
                <a:cs typeface="+mn-cs"/>
              </a:rPr>
              <a:t>nedrošos debitoru parādus</a:t>
            </a:r>
            <a:r>
              <a:rPr lang="lv-LV" sz="1200" b="0" i="0" kern="1200" dirty="0">
                <a:solidFill>
                  <a:schemeClr val="tx1"/>
                </a:solidFill>
                <a:effectLst/>
                <a:latin typeface="+mn-lt"/>
                <a:ea typeface="MS PGothic" panose="020B0600070205080204" pitchFamily="34" charset="-128"/>
                <a:cs typeface="+mn-cs"/>
              </a:rPr>
              <a:t>, kas aprēķināti saskaņā ar šā likuma 9. pantu,</a:t>
            </a:r>
          </a:p>
          <a:p>
            <a:r>
              <a:rPr lang="lv-LV" sz="1200" b="0" i="0" kern="1200" dirty="0">
                <a:solidFill>
                  <a:schemeClr val="tx1"/>
                </a:solidFill>
                <a:effectLst/>
                <a:latin typeface="+mn-lt"/>
                <a:ea typeface="MS PGothic" panose="020B0600070205080204" pitchFamily="34" charset="-128"/>
                <a:cs typeface="+mn-cs"/>
              </a:rPr>
              <a:t>   c) palielinātus procentu maksājumus, kas aprēķināti saskaņā ar šā likuma 10. pantu,</a:t>
            </a:r>
          </a:p>
          <a:p>
            <a:r>
              <a:rPr lang="lv-LV" sz="1200" b="0" i="0" kern="1200" dirty="0">
                <a:solidFill>
                  <a:schemeClr val="tx1"/>
                </a:solidFill>
                <a:effectLst/>
                <a:latin typeface="+mn-lt"/>
                <a:ea typeface="MS PGothic" panose="020B0600070205080204" pitchFamily="34" charset="-128"/>
                <a:cs typeface="+mn-cs"/>
              </a:rPr>
              <a:t>   d) aizdevumu saistītai personai, kas aprēķināts saskaņā ar šā likuma 11. pantu,</a:t>
            </a:r>
          </a:p>
          <a:p>
            <a:r>
              <a:rPr lang="lv-LV" sz="1200" b="0" i="0" kern="1200" dirty="0">
                <a:solidFill>
                  <a:schemeClr val="tx1"/>
                </a:solidFill>
                <a:effectLst/>
                <a:latin typeface="+mn-lt"/>
                <a:ea typeface="MS PGothic" panose="020B0600070205080204" pitchFamily="34" charset="-128"/>
                <a:cs typeface="+mn-cs"/>
              </a:rPr>
              <a:t>   e) ...,</a:t>
            </a:r>
          </a:p>
          <a:p>
            <a:r>
              <a:rPr lang="lv-LV" sz="1200" b="0" i="0" kern="1200" dirty="0">
                <a:solidFill>
                  <a:schemeClr val="tx1"/>
                </a:solidFill>
                <a:effectLst/>
                <a:latin typeface="+mn-lt"/>
                <a:ea typeface="MS PGothic" panose="020B0600070205080204" pitchFamily="34" charset="-128"/>
                <a:cs typeface="+mn-cs"/>
              </a:rPr>
              <a:t>   f) labumus, kurus nerezidents piešķir saviem darbiniekiem vai valdes (padomes) locekļiem, ... ,</a:t>
            </a:r>
          </a:p>
          <a:p>
            <a:r>
              <a:rPr lang="lv-LV" sz="1200" b="0" i="0" kern="1200" dirty="0">
                <a:solidFill>
                  <a:schemeClr val="tx1"/>
                </a:solidFill>
                <a:effectLst/>
                <a:latin typeface="+mn-lt"/>
                <a:ea typeface="MS PGothic" panose="020B0600070205080204" pitchFamily="34" charset="-128"/>
                <a:cs typeface="+mn-cs"/>
              </a:rPr>
              <a:t>   g) likvidācijas kvotu.</a:t>
            </a:r>
          </a:p>
          <a:p>
            <a:endParaRPr lang="lv-LV" altLang="lv-LV" sz="1200" b="0" i="0" kern="1200" dirty="0">
              <a:solidFill>
                <a:schemeClr val="tx1"/>
              </a:solidFill>
              <a:effectLst/>
              <a:latin typeface="+mn-lt"/>
              <a:ea typeface="MS PGothic" panose="020B0600070205080204" pitchFamily="34" charset="-128"/>
              <a:cs typeface="+mn-cs"/>
            </a:endParaRPr>
          </a:p>
          <a:p>
            <a:r>
              <a:rPr lang="lv-LV" altLang="lv-LV" sz="1200" b="1" i="1" kern="1200" dirty="0">
                <a:solidFill>
                  <a:schemeClr val="tx1"/>
                </a:solidFill>
                <a:effectLst/>
                <a:latin typeface="+mn-lt"/>
                <a:ea typeface="MS PGothic" panose="020B0600070205080204" pitchFamily="34" charset="-128"/>
                <a:cs typeface="+mn-cs"/>
              </a:rPr>
              <a:t>8.pants. Ar saimniecisko darbību nesaistīti izdevumi</a:t>
            </a:r>
          </a:p>
          <a:p>
            <a:r>
              <a:rPr lang="lv-LV" altLang="lv-LV" b="0" dirty="0"/>
              <a:t>...</a:t>
            </a:r>
          </a:p>
          <a:p>
            <a:r>
              <a:rPr lang="lv-LV" altLang="lv-LV" b="0" dirty="0"/>
              <a:t>(2) Pie izdevumiem, kas nav saistīti ar saimniecisko darbību, pieskaita visus izdevumus, kas tieši nav saistīti ar nodokļa maksātāja saimniecisko darbību, tai skaitā:</a:t>
            </a:r>
          </a:p>
          <a:p>
            <a:r>
              <a:rPr lang="lv-LV" altLang="lv-LV" b="0" dirty="0"/>
              <a:t> 1) ... izdevumus dalībnieku vai darbinieku atpūtai, izklaides pasākumiem un citus labumus dalībniekiem un darbiniekiem ... ;</a:t>
            </a:r>
          </a:p>
          <a:p>
            <a:r>
              <a:rPr lang="lv-LV" altLang="lv-LV" b="0" dirty="0"/>
              <a:t> 2) peļņas, apgrozījuma vai cita bāzes lieluma samazinājumu, ...;</a:t>
            </a:r>
          </a:p>
          <a:p>
            <a:r>
              <a:rPr lang="lv-LV" altLang="lv-LV" b="0" dirty="0"/>
              <a:t> 3) ... izdevumus dāvinājumiem, dāvinājumos pārvērstiem kredītiem un aizdevumiem ...;</a:t>
            </a:r>
          </a:p>
          <a:p>
            <a:r>
              <a:rPr lang="lv-LV" altLang="lv-LV" b="0" dirty="0"/>
              <a:t> 4) ziedojumus, izņemot šā likuma 12. panta pirmās daļas 1. un 2. punktā minētos gadījumus;</a:t>
            </a:r>
          </a:p>
          <a:p>
            <a:r>
              <a:rPr lang="lv-LV" altLang="lv-LV" b="0" dirty="0"/>
              <a:t> 5) to aktīvu iegādes izdevumus, kuri ... tiek izmantoti mērķiem, kas nav saistīti ar saimnieciskās darbības nodrošināšanu, ...;</a:t>
            </a:r>
          </a:p>
          <a:p>
            <a:r>
              <a:rPr lang="lv-LV" altLang="lv-LV" b="0" dirty="0"/>
              <a:t> 6) ... ;</a:t>
            </a:r>
          </a:p>
          <a:p>
            <a:r>
              <a:rPr lang="lv-LV" altLang="lv-LV" b="0" dirty="0"/>
              <a:t> 7) reprezentācijas izdevumus un personāla ilgtspējas pasākumu izdevumus, kas kopā pārskata gadā pārsniedz piecus procentus no iepriekšējā pārskata gada kopējās darba ņēmējiem aprēķinātās bruto darba samaksas, par kuru samaksāti valsts sociālās apdrošināšanas maksājumi;</a:t>
            </a:r>
          </a:p>
          <a:p>
            <a:r>
              <a:rPr lang="lv-LV" altLang="lv-LV" b="0" dirty="0"/>
              <a:t> 8) izdevumus, kas saistīti ar reprezentatīvu automobili (saskaņā ar šā panta astoto daļu);</a:t>
            </a:r>
          </a:p>
          <a:p>
            <a:r>
              <a:rPr lang="lv-LV" altLang="lv-LV" b="0" dirty="0"/>
              <a:t> 9) materiālās vērtības, mantiska vai citāda rakstura labumus, kuri izlietoti noziedzīga nodarījuma izdarīšanai, ... ;</a:t>
            </a:r>
          </a:p>
          <a:p>
            <a:r>
              <a:rPr lang="lv-LV" altLang="lv-LV" b="0" dirty="0"/>
              <a:t>10) soda naudām, līgumsodiem un naudas sodiem izmantotās summas, ja tās nav samērīgas ar darījuma vērtību vai veiktas saistītai personai vai personai, kas izveidota vai darbojas zemu nodokļu vai beznodokļu valstī vai teritorijā;</a:t>
            </a:r>
          </a:p>
          <a:p>
            <a:r>
              <a:rPr lang="lv-LV" altLang="lv-LV" b="0" dirty="0"/>
              <a:t>11) dabas resursu ieguves (lietošanas) virslimita summas;</a:t>
            </a:r>
          </a:p>
          <a:p>
            <a:r>
              <a:rPr lang="lv-LV" altLang="lv-LV" b="0" dirty="0"/>
              <a:t>12) negūtos ienākumus no cesijā nodotām tiesībām, izņemot šā panta vienpadsmitajā daļā minētos gadījumus;</a:t>
            </a:r>
          </a:p>
          <a:p>
            <a:r>
              <a:rPr lang="lv-LV" altLang="lv-LV" b="0" dirty="0"/>
              <a:t>13) kredītiestādē ieķīlātā īpašuma uzturēšanas izdevumus, kā arī nekustamā īpašuma nodokļa maksājumus, kurus apmaksājusi kredītiestāde;</a:t>
            </a:r>
          </a:p>
          <a:p>
            <a:r>
              <a:rPr lang="lv-LV" altLang="lv-LV" b="0" dirty="0"/>
              <a:t>14) patērētās degvielas izmaksas, kas pārsniedz šā panta piektās daļas 5. punktā noteiktos limitus.</a:t>
            </a:r>
          </a:p>
        </p:txBody>
      </p:sp>
      <p:sp>
        <p:nvSpPr>
          <p:cNvPr id="60420" name="Slide Number Placeholder 3">
            <a:extLst>
              <a:ext uri="{FF2B5EF4-FFF2-40B4-BE49-F238E27FC236}">
                <a16:creationId xmlns:a16="http://schemas.microsoft.com/office/drawing/2014/main" id="{6A346934-D739-4CE6-9739-AE96D836B5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853" indent="-285712">
              <a:defRPr sz="1700">
                <a:solidFill>
                  <a:schemeClr val="tx1"/>
                </a:solidFill>
                <a:latin typeface="Times New Roman" panose="02020603050405020304" pitchFamily="18" charset="0"/>
                <a:ea typeface="MS PGothic" panose="020B0600070205080204" pitchFamily="34" charset="-128"/>
              </a:defRPr>
            </a:lvl2pPr>
            <a:lvl3pPr marL="1142850" indent="-228570">
              <a:defRPr sz="1700">
                <a:solidFill>
                  <a:schemeClr val="tx1"/>
                </a:solidFill>
                <a:latin typeface="Times New Roman" panose="02020603050405020304" pitchFamily="18" charset="0"/>
                <a:ea typeface="MS PGothic" panose="020B0600070205080204" pitchFamily="34" charset="-128"/>
              </a:defRPr>
            </a:lvl3pPr>
            <a:lvl4pPr marL="1599990" indent="-228570">
              <a:defRPr sz="1700">
                <a:solidFill>
                  <a:schemeClr val="tx1"/>
                </a:solidFill>
                <a:latin typeface="Times New Roman" panose="02020603050405020304" pitchFamily="18" charset="0"/>
                <a:ea typeface="MS PGothic" panose="020B0600070205080204" pitchFamily="34" charset="-128"/>
              </a:defRPr>
            </a:lvl4pPr>
            <a:lvl5pPr marL="2057130" indent="-228570">
              <a:defRPr sz="1700">
                <a:solidFill>
                  <a:schemeClr val="tx1"/>
                </a:solidFill>
                <a:latin typeface="Times New Roman" panose="02020603050405020304" pitchFamily="18" charset="0"/>
                <a:ea typeface="MS PGothic" panose="020B0600070205080204" pitchFamily="34" charset="-128"/>
              </a:defRPr>
            </a:lvl5pPr>
            <a:lvl6pPr marL="251427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41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855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569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B14E22F6-3A2C-4C83-8F38-5F8F3E5356B2}" type="slidenum">
              <a:rPr lang="lv-LV" altLang="lv-LV" sz="1200">
                <a:latin typeface="Calibri" panose="020F0502020204030204" pitchFamily="34" charset="0"/>
              </a:rPr>
              <a:pPr/>
              <a:t>23</a:t>
            </a:fld>
            <a:endParaRPr lang="lv-LV" altLang="lv-LV"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1D44195-143B-4230-8B4F-A7A09EFA408E}"/>
              </a:ext>
            </a:extLst>
          </p:cNvPr>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BDB2DA06-8B36-4B72-BCD2-96FD37DE6A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54276" name="Slide Number Placeholder 3">
            <a:extLst>
              <a:ext uri="{FF2B5EF4-FFF2-40B4-BE49-F238E27FC236}">
                <a16:creationId xmlns:a16="http://schemas.microsoft.com/office/drawing/2014/main" id="{7D57742E-A115-40F6-A014-CF34CEA23C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853" indent="-285712">
              <a:defRPr sz="1700">
                <a:solidFill>
                  <a:schemeClr val="tx1"/>
                </a:solidFill>
                <a:latin typeface="Times New Roman" panose="02020603050405020304" pitchFamily="18" charset="0"/>
                <a:ea typeface="MS PGothic" panose="020B0600070205080204" pitchFamily="34" charset="-128"/>
              </a:defRPr>
            </a:lvl2pPr>
            <a:lvl3pPr marL="1142850" indent="-228570">
              <a:defRPr sz="1700">
                <a:solidFill>
                  <a:schemeClr val="tx1"/>
                </a:solidFill>
                <a:latin typeface="Times New Roman" panose="02020603050405020304" pitchFamily="18" charset="0"/>
                <a:ea typeface="MS PGothic" panose="020B0600070205080204" pitchFamily="34" charset="-128"/>
              </a:defRPr>
            </a:lvl3pPr>
            <a:lvl4pPr marL="1599990" indent="-228570">
              <a:defRPr sz="1700">
                <a:solidFill>
                  <a:schemeClr val="tx1"/>
                </a:solidFill>
                <a:latin typeface="Times New Roman" panose="02020603050405020304" pitchFamily="18" charset="0"/>
                <a:ea typeface="MS PGothic" panose="020B0600070205080204" pitchFamily="34" charset="-128"/>
              </a:defRPr>
            </a:lvl4pPr>
            <a:lvl5pPr marL="2057130" indent="-228570">
              <a:defRPr sz="1700">
                <a:solidFill>
                  <a:schemeClr val="tx1"/>
                </a:solidFill>
                <a:latin typeface="Times New Roman" panose="02020603050405020304" pitchFamily="18" charset="0"/>
                <a:ea typeface="MS PGothic" panose="020B0600070205080204" pitchFamily="34" charset="-128"/>
              </a:defRPr>
            </a:lvl5pPr>
            <a:lvl6pPr marL="251427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41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855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569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19474B05-0FBF-4702-BB75-8744D82073B4}" type="slidenum">
              <a:rPr lang="lv-LV" altLang="lv-LV" sz="1200">
                <a:latin typeface="Calibri" panose="020F0502020204030204" pitchFamily="34" charset="0"/>
              </a:rPr>
              <a:pPr/>
              <a:t>25</a:t>
            </a:fld>
            <a:endParaRPr lang="lv-LV" altLang="lv-LV"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731B610D-098D-4DFE-B092-D2B81CECC63B}"/>
              </a:ext>
            </a:extLst>
          </p:cNvPr>
          <p:cNvSpPr>
            <a:spLocks noGrp="1" noRot="1" noChangeAspect="1" noChangeArrowheads="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90606E07-D016-4B15-8E9A-F8060E0674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a:p>
            <a:endParaRPr lang="lv-LV" altLang="lv-LV"/>
          </a:p>
        </p:txBody>
      </p:sp>
      <p:sp>
        <p:nvSpPr>
          <p:cNvPr id="56324" name="Slide Number Placeholder 3">
            <a:extLst>
              <a:ext uri="{FF2B5EF4-FFF2-40B4-BE49-F238E27FC236}">
                <a16:creationId xmlns:a16="http://schemas.microsoft.com/office/drawing/2014/main" id="{9FF2A2A8-222B-4A38-BAED-9C52DABE29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853" indent="-285712">
              <a:defRPr sz="1700">
                <a:solidFill>
                  <a:schemeClr val="tx1"/>
                </a:solidFill>
                <a:latin typeface="Times New Roman" panose="02020603050405020304" pitchFamily="18" charset="0"/>
                <a:ea typeface="MS PGothic" panose="020B0600070205080204" pitchFamily="34" charset="-128"/>
              </a:defRPr>
            </a:lvl2pPr>
            <a:lvl3pPr marL="1142850" indent="-228570">
              <a:defRPr sz="1700">
                <a:solidFill>
                  <a:schemeClr val="tx1"/>
                </a:solidFill>
                <a:latin typeface="Times New Roman" panose="02020603050405020304" pitchFamily="18" charset="0"/>
                <a:ea typeface="MS PGothic" panose="020B0600070205080204" pitchFamily="34" charset="-128"/>
              </a:defRPr>
            </a:lvl3pPr>
            <a:lvl4pPr marL="1599990" indent="-228570">
              <a:defRPr sz="1700">
                <a:solidFill>
                  <a:schemeClr val="tx1"/>
                </a:solidFill>
                <a:latin typeface="Times New Roman" panose="02020603050405020304" pitchFamily="18" charset="0"/>
                <a:ea typeface="MS PGothic" panose="020B0600070205080204" pitchFamily="34" charset="-128"/>
              </a:defRPr>
            </a:lvl4pPr>
            <a:lvl5pPr marL="2057130" indent="-228570">
              <a:defRPr sz="1700">
                <a:solidFill>
                  <a:schemeClr val="tx1"/>
                </a:solidFill>
                <a:latin typeface="Times New Roman" panose="02020603050405020304" pitchFamily="18" charset="0"/>
                <a:ea typeface="MS PGothic" panose="020B0600070205080204" pitchFamily="34" charset="-128"/>
              </a:defRPr>
            </a:lvl5pPr>
            <a:lvl6pPr marL="251427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41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855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569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3E51BBA8-60B1-4855-8A13-90475CD33D96}" type="slidenum">
              <a:rPr lang="lv-LV" altLang="lv-LV" sz="1200">
                <a:latin typeface="Calibri" panose="020F0502020204030204" pitchFamily="34" charset="0"/>
              </a:rPr>
              <a:pPr/>
              <a:t>26</a:t>
            </a:fld>
            <a:endParaRPr lang="lv-LV" altLang="lv-LV" sz="1200">
              <a:latin typeface="Calibri" panose="020F0502020204030204" pitchFamily="34" charset="0"/>
            </a:endParaRPr>
          </a:p>
        </p:txBody>
      </p:sp>
    </p:spTree>
    <p:extLst>
      <p:ext uri="{BB962C8B-B14F-4D97-AF65-F5344CB8AC3E}">
        <p14:creationId xmlns:p14="http://schemas.microsoft.com/office/powerpoint/2010/main" val="3461089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731B610D-098D-4DFE-B092-D2B81CECC63B}"/>
              </a:ext>
            </a:extLst>
          </p:cNvPr>
          <p:cNvSpPr>
            <a:spLocks noGrp="1" noRot="1" noChangeAspect="1" noChangeArrowheads="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90606E07-D016-4B15-8E9A-F8060E0674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a:p>
            <a:endParaRPr lang="lv-LV" altLang="lv-LV" dirty="0"/>
          </a:p>
        </p:txBody>
      </p:sp>
      <p:sp>
        <p:nvSpPr>
          <p:cNvPr id="56324" name="Slide Number Placeholder 3">
            <a:extLst>
              <a:ext uri="{FF2B5EF4-FFF2-40B4-BE49-F238E27FC236}">
                <a16:creationId xmlns:a16="http://schemas.microsoft.com/office/drawing/2014/main" id="{9FF2A2A8-222B-4A38-BAED-9C52DABE29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853" indent="-285712">
              <a:defRPr sz="1700">
                <a:solidFill>
                  <a:schemeClr val="tx1"/>
                </a:solidFill>
                <a:latin typeface="Times New Roman" panose="02020603050405020304" pitchFamily="18" charset="0"/>
                <a:ea typeface="MS PGothic" panose="020B0600070205080204" pitchFamily="34" charset="-128"/>
              </a:defRPr>
            </a:lvl2pPr>
            <a:lvl3pPr marL="1142850" indent="-228570">
              <a:defRPr sz="1700">
                <a:solidFill>
                  <a:schemeClr val="tx1"/>
                </a:solidFill>
                <a:latin typeface="Times New Roman" panose="02020603050405020304" pitchFamily="18" charset="0"/>
                <a:ea typeface="MS PGothic" panose="020B0600070205080204" pitchFamily="34" charset="-128"/>
              </a:defRPr>
            </a:lvl3pPr>
            <a:lvl4pPr marL="1599990" indent="-228570">
              <a:defRPr sz="1700">
                <a:solidFill>
                  <a:schemeClr val="tx1"/>
                </a:solidFill>
                <a:latin typeface="Times New Roman" panose="02020603050405020304" pitchFamily="18" charset="0"/>
                <a:ea typeface="MS PGothic" panose="020B0600070205080204" pitchFamily="34" charset="-128"/>
              </a:defRPr>
            </a:lvl4pPr>
            <a:lvl5pPr marL="2057130" indent="-228570">
              <a:defRPr sz="1700">
                <a:solidFill>
                  <a:schemeClr val="tx1"/>
                </a:solidFill>
                <a:latin typeface="Times New Roman" panose="02020603050405020304" pitchFamily="18" charset="0"/>
                <a:ea typeface="MS PGothic" panose="020B0600070205080204" pitchFamily="34" charset="-128"/>
              </a:defRPr>
            </a:lvl5pPr>
            <a:lvl6pPr marL="251427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41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855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569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3E51BBA8-60B1-4855-8A13-90475CD33D96}" type="slidenum">
              <a:rPr lang="lv-LV" altLang="lv-LV" sz="1200">
                <a:latin typeface="Calibri" panose="020F0502020204030204" pitchFamily="34" charset="0"/>
              </a:rPr>
              <a:pPr/>
              <a:t>27</a:t>
            </a:fld>
            <a:endParaRPr lang="lv-LV" altLang="lv-LV"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8FE8202-A4FA-44D6-8127-7865A5548A97}"/>
              </a:ext>
            </a:extLst>
          </p:cNvPr>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E48482B-FEC3-4AB1-A7CC-F8703173F5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52228" name="Slide Number Placeholder 3">
            <a:extLst>
              <a:ext uri="{FF2B5EF4-FFF2-40B4-BE49-F238E27FC236}">
                <a16:creationId xmlns:a16="http://schemas.microsoft.com/office/drawing/2014/main" id="{3C535093-E497-467D-98AC-B833D6196C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853" indent="-285712">
              <a:defRPr sz="1700">
                <a:solidFill>
                  <a:schemeClr val="tx1"/>
                </a:solidFill>
                <a:latin typeface="Times New Roman" panose="02020603050405020304" pitchFamily="18" charset="0"/>
                <a:ea typeface="MS PGothic" panose="020B0600070205080204" pitchFamily="34" charset="-128"/>
              </a:defRPr>
            </a:lvl2pPr>
            <a:lvl3pPr marL="1142850" indent="-228570">
              <a:defRPr sz="1700">
                <a:solidFill>
                  <a:schemeClr val="tx1"/>
                </a:solidFill>
                <a:latin typeface="Times New Roman" panose="02020603050405020304" pitchFamily="18" charset="0"/>
                <a:ea typeface="MS PGothic" panose="020B0600070205080204" pitchFamily="34" charset="-128"/>
              </a:defRPr>
            </a:lvl3pPr>
            <a:lvl4pPr marL="1599990" indent="-228570">
              <a:defRPr sz="1700">
                <a:solidFill>
                  <a:schemeClr val="tx1"/>
                </a:solidFill>
                <a:latin typeface="Times New Roman" panose="02020603050405020304" pitchFamily="18" charset="0"/>
                <a:ea typeface="MS PGothic" panose="020B0600070205080204" pitchFamily="34" charset="-128"/>
              </a:defRPr>
            </a:lvl4pPr>
            <a:lvl5pPr marL="2057130" indent="-228570">
              <a:defRPr sz="1700">
                <a:solidFill>
                  <a:schemeClr val="tx1"/>
                </a:solidFill>
                <a:latin typeface="Times New Roman" panose="02020603050405020304" pitchFamily="18" charset="0"/>
                <a:ea typeface="MS PGothic" panose="020B0600070205080204" pitchFamily="34" charset="-128"/>
              </a:defRPr>
            </a:lvl5pPr>
            <a:lvl6pPr marL="251427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41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855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569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79FC16B7-2B7B-4814-8038-82A0AEEFF7BB}" type="slidenum">
              <a:rPr lang="lv-LV" altLang="lv-LV" sz="1200">
                <a:latin typeface="Calibri" panose="020F0502020204030204" pitchFamily="34" charset="0"/>
              </a:rPr>
              <a:pPr/>
              <a:t>4</a:t>
            </a:fld>
            <a:endParaRPr lang="lv-LV" altLang="lv-LV" sz="1200" dirty="0">
              <a:latin typeface="Calibri" panose="020F0502020204030204" pitchFamily="34" charset="0"/>
            </a:endParaRPr>
          </a:p>
        </p:txBody>
      </p:sp>
    </p:spTree>
    <p:extLst>
      <p:ext uri="{BB962C8B-B14F-4D97-AF65-F5344CB8AC3E}">
        <p14:creationId xmlns:p14="http://schemas.microsoft.com/office/powerpoint/2010/main" val="3908889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643F43BB-F89E-4955-A5E0-0D6E9DF64E30}" type="slidenum">
              <a:rPr lang="lv-LV" altLang="lv-LV" smtClean="0"/>
              <a:pPr>
                <a:defRPr/>
              </a:pPr>
              <a:t>28</a:t>
            </a:fld>
            <a:endParaRPr lang="lv-LV" altLang="lv-LV"/>
          </a:p>
        </p:txBody>
      </p:sp>
    </p:spTree>
    <p:extLst>
      <p:ext uri="{BB962C8B-B14F-4D97-AF65-F5344CB8AC3E}">
        <p14:creationId xmlns:p14="http://schemas.microsoft.com/office/powerpoint/2010/main" val="3782626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643F43BB-F89E-4955-A5E0-0D6E9DF64E30}" type="slidenum">
              <a:rPr lang="lv-LV" altLang="lv-LV" smtClean="0"/>
              <a:pPr>
                <a:defRPr/>
              </a:pPr>
              <a:t>29</a:t>
            </a:fld>
            <a:endParaRPr lang="lv-LV" altLang="lv-LV"/>
          </a:p>
        </p:txBody>
      </p:sp>
    </p:spTree>
    <p:extLst>
      <p:ext uri="{BB962C8B-B14F-4D97-AF65-F5344CB8AC3E}">
        <p14:creationId xmlns:p14="http://schemas.microsoft.com/office/powerpoint/2010/main" val="4249958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3C994482-D3E2-407F-A84A-5BA225E102E0}"/>
              </a:ext>
            </a:extLst>
          </p:cNvPr>
          <p:cNvSpPr>
            <a:spLocks noGrp="1" noRot="1" noChangeAspect="1" noChangeArrowheads="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4214A9B0-F06D-438C-BBFD-C1208B6E55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70660" name="Slide Number Placeholder 3">
            <a:extLst>
              <a:ext uri="{FF2B5EF4-FFF2-40B4-BE49-F238E27FC236}">
                <a16:creationId xmlns:a16="http://schemas.microsoft.com/office/drawing/2014/main" id="{A4A37572-AFEA-46A0-BE06-D2858C2BDA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853" indent="-285712">
              <a:defRPr sz="1700">
                <a:solidFill>
                  <a:schemeClr val="tx1"/>
                </a:solidFill>
                <a:latin typeface="Times New Roman" panose="02020603050405020304" pitchFamily="18" charset="0"/>
                <a:ea typeface="MS PGothic" panose="020B0600070205080204" pitchFamily="34" charset="-128"/>
              </a:defRPr>
            </a:lvl2pPr>
            <a:lvl3pPr marL="1142850" indent="-228570">
              <a:defRPr sz="1700">
                <a:solidFill>
                  <a:schemeClr val="tx1"/>
                </a:solidFill>
                <a:latin typeface="Times New Roman" panose="02020603050405020304" pitchFamily="18" charset="0"/>
                <a:ea typeface="MS PGothic" panose="020B0600070205080204" pitchFamily="34" charset="-128"/>
              </a:defRPr>
            </a:lvl3pPr>
            <a:lvl4pPr marL="1599990" indent="-228570">
              <a:defRPr sz="1700">
                <a:solidFill>
                  <a:schemeClr val="tx1"/>
                </a:solidFill>
                <a:latin typeface="Times New Roman" panose="02020603050405020304" pitchFamily="18" charset="0"/>
                <a:ea typeface="MS PGothic" panose="020B0600070205080204" pitchFamily="34" charset="-128"/>
              </a:defRPr>
            </a:lvl4pPr>
            <a:lvl5pPr marL="2057130" indent="-228570">
              <a:defRPr sz="1700">
                <a:solidFill>
                  <a:schemeClr val="tx1"/>
                </a:solidFill>
                <a:latin typeface="Times New Roman" panose="02020603050405020304" pitchFamily="18" charset="0"/>
                <a:ea typeface="MS PGothic" panose="020B0600070205080204" pitchFamily="34" charset="-128"/>
              </a:defRPr>
            </a:lvl5pPr>
            <a:lvl6pPr marL="251427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41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855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569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2559D7DC-F75C-4894-9984-7DE01495ED48}" type="slidenum">
              <a:rPr lang="lv-LV" altLang="lv-LV" sz="1200">
                <a:latin typeface="Calibri" panose="020F0502020204030204" pitchFamily="34" charset="0"/>
              </a:rPr>
              <a:pPr/>
              <a:t>35</a:t>
            </a:fld>
            <a:endParaRPr lang="lv-LV" altLang="lv-LV"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8FE8202-A4FA-44D6-8127-7865A5548A97}"/>
              </a:ext>
            </a:extLst>
          </p:cNvPr>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E48482B-FEC3-4AB1-A7CC-F8703173F5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52228" name="Slide Number Placeholder 3">
            <a:extLst>
              <a:ext uri="{FF2B5EF4-FFF2-40B4-BE49-F238E27FC236}">
                <a16:creationId xmlns:a16="http://schemas.microsoft.com/office/drawing/2014/main" id="{3C535093-E497-467D-98AC-B833D6196C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853" indent="-285712">
              <a:defRPr sz="1700">
                <a:solidFill>
                  <a:schemeClr val="tx1"/>
                </a:solidFill>
                <a:latin typeface="Times New Roman" panose="02020603050405020304" pitchFamily="18" charset="0"/>
                <a:ea typeface="MS PGothic" panose="020B0600070205080204" pitchFamily="34" charset="-128"/>
              </a:defRPr>
            </a:lvl2pPr>
            <a:lvl3pPr marL="1142850" indent="-228570">
              <a:defRPr sz="1700">
                <a:solidFill>
                  <a:schemeClr val="tx1"/>
                </a:solidFill>
                <a:latin typeface="Times New Roman" panose="02020603050405020304" pitchFamily="18" charset="0"/>
                <a:ea typeface="MS PGothic" panose="020B0600070205080204" pitchFamily="34" charset="-128"/>
              </a:defRPr>
            </a:lvl3pPr>
            <a:lvl4pPr marL="1599990" indent="-228570">
              <a:defRPr sz="1700">
                <a:solidFill>
                  <a:schemeClr val="tx1"/>
                </a:solidFill>
                <a:latin typeface="Times New Roman" panose="02020603050405020304" pitchFamily="18" charset="0"/>
                <a:ea typeface="MS PGothic" panose="020B0600070205080204" pitchFamily="34" charset="-128"/>
              </a:defRPr>
            </a:lvl4pPr>
            <a:lvl5pPr marL="2057130" indent="-228570">
              <a:defRPr sz="1700">
                <a:solidFill>
                  <a:schemeClr val="tx1"/>
                </a:solidFill>
                <a:latin typeface="Times New Roman" panose="02020603050405020304" pitchFamily="18" charset="0"/>
                <a:ea typeface="MS PGothic" panose="020B0600070205080204" pitchFamily="34" charset="-128"/>
              </a:defRPr>
            </a:lvl5pPr>
            <a:lvl6pPr marL="251427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41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855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569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79FC16B7-2B7B-4814-8038-82A0AEEFF7BB}" type="slidenum">
              <a:rPr lang="lv-LV" altLang="lv-LV" sz="1200">
                <a:latin typeface="Calibri" panose="020F0502020204030204" pitchFamily="34" charset="0"/>
              </a:rPr>
              <a:pPr/>
              <a:t>5</a:t>
            </a:fld>
            <a:endParaRPr lang="lv-LV" altLang="lv-LV" sz="1200" dirty="0">
              <a:latin typeface="Calibri" panose="020F0502020204030204" pitchFamily="34" charset="0"/>
            </a:endParaRPr>
          </a:p>
        </p:txBody>
      </p:sp>
    </p:spTree>
    <p:extLst>
      <p:ext uri="{BB962C8B-B14F-4D97-AF65-F5344CB8AC3E}">
        <p14:creationId xmlns:p14="http://schemas.microsoft.com/office/powerpoint/2010/main" val="40035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8FE8202-A4FA-44D6-8127-7865A5548A97}"/>
              </a:ext>
            </a:extLst>
          </p:cNvPr>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E48482B-FEC3-4AB1-A7CC-F8703173F5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52228" name="Slide Number Placeholder 3">
            <a:extLst>
              <a:ext uri="{FF2B5EF4-FFF2-40B4-BE49-F238E27FC236}">
                <a16:creationId xmlns:a16="http://schemas.microsoft.com/office/drawing/2014/main" id="{3C535093-E497-467D-98AC-B833D6196C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853" indent="-285712">
              <a:defRPr sz="1700">
                <a:solidFill>
                  <a:schemeClr val="tx1"/>
                </a:solidFill>
                <a:latin typeface="Times New Roman" panose="02020603050405020304" pitchFamily="18" charset="0"/>
                <a:ea typeface="MS PGothic" panose="020B0600070205080204" pitchFamily="34" charset="-128"/>
              </a:defRPr>
            </a:lvl2pPr>
            <a:lvl3pPr marL="1142850" indent="-228570">
              <a:defRPr sz="1700">
                <a:solidFill>
                  <a:schemeClr val="tx1"/>
                </a:solidFill>
                <a:latin typeface="Times New Roman" panose="02020603050405020304" pitchFamily="18" charset="0"/>
                <a:ea typeface="MS PGothic" panose="020B0600070205080204" pitchFamily="34" charset="-128"/>
              </a:defRPr>
            </a:lvl3pPr>
            <a:lvl4pPr marL="1599990" indent="-228570">
              <a:defRPr sz="1700">
                <a:solidFill>
                  <a:schemeClr val="tx1"/>
                </a:solidFill>
                <a:latin typeface="Times New Roman" panose="02020603050405020304" pitchFamily="18" charset="0"/>
                <a:ea typeface="MS PGothic" panose="020B0600070205080204" pitchFamily="34" charset="-128"/>
              </a:defRPr>
            </a:lvl4pPr>
            <a:lvl5pPr marL="2057130" indent="-228570">
              <a:defRPr sz="1700">
                <a:solidFill>
                  <a:schemeClr val="tx1"/>
                </a:solidFill>
                <a:latin typeface="Times New Roman" panose="02020603050405020304" pitchFamily="18" charset="0"/>
                <a:ea typeface="MS PGothic" panose="020B0600070205080204" pitchFamily="34" charset="-128"/>
              </a:defRPr>
            </a:lvl5pPr>
            <a:lvl6pPr marL="251427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41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855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569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79FC16B7-2B7B-4814-8038-82A0AEEFF7BB}" type="slidenum">
              <a:rPr lang="lv-LV" altLang="lv-LV" sz="1200">
                <a:latin typeface="Calibri" panose="020F0502020204030204" pitchFamily="34" charset="0"/>
              </a:rPr>
              <a:pPr/>
              <a:t>6</a:t>
            </a:fld>
            <a:endParaRPr lang="lv-LV" altLang="lv-LV" sz="1200" dirty="0">
              <a:latin typeface="Calibri" panose="020F0502020204030204" pitchFamily="34" charset="0"/>
            </a:endParaRPr>
          </a:p>
        </p:txBody>
      </p:sp>
    </p:spTree>
    <p:extLst>
      <p:ext uri="{BB962C8B-B14F-4D97-AF65-F5344CB8AC3E}">
        <p14:creationId xmlns:p14="http://schemas.microsoft.com/office/powerpoint/2010/main" val="419174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8FE8202-A4FA-44D6-8127-7865A5548A97}"/>
              </a:ext>
            </a:extLst>
          </p:cNvPr>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E48482B-FEC3-4AB1-A7CC-F8703173F5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sz="1200" b="1" i="0" kern="1200" dirty="0">
                <a:solidFill>
                  <a:schemeClr val="tx1"/>
                </a:solidFill>
                <a:effectLst/>
                <a:latin typeface="+mn-lt"/>
                <a:ea typeface="MS PGothic" panose="020B0600070205080204" pitchFamily="34" charset="-128"/>
                <a:cs typeface="+mn-cs"/>
              </a:rPr>
              <a:t>Apraksts: </a:t>
            </a:r>
            <a:r>
              <a:rPr lang="lv-LV" sz="1200" b="0" i="0" kern="1200" dirty="0">
                <a:solidFill>
                  <a:schemeClr val="tx1"/>
                </a:solidFill>
                <a:effectLst/>
                <a:latin typeface="+mn-lt"/>
                <a:ea typeface="MS PGothic" panose="020B0600070205080204" pitchFamily="34" charset="-128"/>
                <a:cs typeface="+mn-cs"/>
              </a:rPr>
              <a:t>“KK </a:t>
            </a:r>
            <a:r>
              <a:rPr lang="lv-LV" sz="1200" b="0" i="0" kern="1200" dirty="0" err="1">
                <a:solidFill>
                  <a:schemeClr val="tx1"/>
                </a:solidFill>
                <a:effectLst/>
                <a:latin typeface="+mn-lt"/>
                <a:ea typeface="MS PGothic" panose="020B0600070205080204" pitchFamily="34" charset="-128"/>
                <a:cs typeface="+mn-cs"/>
              </a:rPr>
              <a:t>Original</a:t>
            </a:r>
            <a:r>
              <a:rPr lang="lv-LV" sz="1200" b="0" i="0" kern="1200" dirty="0">
                <a:solidFill>
                  <a:schemeClr val="tx1"/>
                </a:solidFill>
                <a:effectLst/>
                <a:latin typeface="+mn-lt"/>
                <a:ea typeface="MS PGothic" panose="020B0600070205080204" pitchFamily="34" charset="-128"/>
                <a:cs typeface="+mn-cs"/>
              </a:rPr>
              <a:t> </a:t>
            </a:r>
            <a:r>
              <a:rPr lang="lv-LV" sz="1200" b="0" i="0" kern="1200" dirty="0" err="1">
                <a:solidFill>
                  <a:schemeClr val="tx1"/>
                </a:solidFill>
                <a:effectLst/>
                <a:latin typeface="+mn-lt"/>
                <a:ea typeface="MS PGothic" panose="020B0600070205080204" pitchFamily="34" charset="-128"/>
                <a:cs typeface="+mn-cs"/>
              </a:rPr>
              <a:t>Design</a:t>
            </a:r>
            <a:r>
              <a:rPr lang="lv-LV" sz="1200" b="0" i="0" kern="1200" dirty="0">
                <a:solidFill>
                  <a:schemeClr val="tx1"/>
                </a:solidFill>
                <a:effectLst/>
                <a:latin typeface="+mn-lt"/>
                <a:ea typeface="MS PGothic" panose="020B0600070205080204" pitchFamily="34" charset="-128"/>
                <a:cs typeface="+mn-cs"/>
              </a:rPr>
              <a:t>” ir 2018. gada februārī dibināts uzņēmums, ko veido divi Liepājas Mūzikas, mākslas un dizaina vidusskolas absolventi Valters </a:t>
            </a:r>
            <a:r>
              <a:rPr lang="lv-LV" sz="1200" b="0" i="0" kern="1200" dirty="0" err="1">
                <a:solidFill>
                  <a:schemeClr val="tx1"/>
                </a:solidFill>
                <a:effectLst/>
                <a:latin typeface="+mn-lt"/>
                <a:ea typeface="MS PGothic" panose="020B0600070205080204" pitchFamily="34" charset="-128"/>
                <a:cs typeface="+mn-cs"/>
              </a:rPr>
              <a:t>Krētainis</a:t>
            </a:r>
            <a:r>
              <a:rPr lang="lv-LV" sz="1200" b="0" i="0" kern="1200" dirty="0">
                <a:solidFill>
                  <a:schemeClr val="tx1"/>
                </a:solidFill>
                <a:effectLst/>
                <a:latin typeface="+mn-lt"/>
                <a:ea typeface="MS PGothic" panose="020B0600070205080204" pitchFamily="34" charset="-128"/>
                <a:cs typeface="+mn-cs"/>
              </a:rPr>
              <a:t> un Ģirts Toms </a:t>
            </a:r>
            <a:r>
              <a:rPr lang="lv-LV" sz="1200" b="0" i="0" kern="1200" dirty="0" err="1">
                <a:solidFill>
                  <a:schemeClr val="tx1"/>
                </a:solidFill>
                <a:effectLst/>
                <a:latin typeface="+mn-lt"/>
                <a:ea typeface="MS PGothic" panose="020B0600070205080204" pitchFamily="34" charset="-128"/>
                <a:cs typeface="+mn-cs"/>
              </a:rPr>
              <a:t>Klampis</a:t>
            </a:r>
            <a:r>
              <a:rPr lang="lv-LV" sz="1200" b="0" i="0" kern="1200" dirty="0">
                <a:solidFill>
                  <a:schemeClr val="tx1"/>
                </a:solidFill>
                <a:effectLst/>
                <a:latin typeface="+mn-lt"/>
                <a:ea typeface="MS PGothic" panose="020B0600070205080204" pitchFamily="34" charset="-128"/>
                <a:cs typeface="+mn-cs"/>
              </a:rPr>
              <a:t>. Uzņēmums izstrādā pārvietošanās palīgierīci bērniem, kuri cieš no cerebrālās triekas “Soli pa solim”, ļaujot bērniem uzlabot savu fizisko un garīgo stāvokli, kā arī padara pilnvērtīgāku un komfortablāku bērnu ģimenes locekļu ikdienu. Ik gadu Latvijā tiek reģistrēti vidēji 40 bērni, kuriem noteikta diagnoze – cerebrālā trieka.</a:t>
            </a:r>
          </a:p>
          <a:p>
            <a:r>
              <a:rPr lang="lv-LV" sz="1200" b="1" i="0" kern="1200" dirty="0">
                <a:solidFill>
                  <a:schemeClr val="tx1"/>
                </a:solidFill>
                <a:effectLst/>
                <a:latin typeface="+mn-lt"/>
                <a:ea typeface="MS PGothic" panose="020B0600070205080204" pitchFamily="34" charset="-128"/>
                <a:cs typeface="+mn-cs"/>
              </a:rPr>
              <a:t>Uzņēmuma darbības adrese:</a:t>
            </a:r>
            <a:r>
              <a:rPr lang="lv-LV" sz="1200" b="0" i="0" kern="1200" dirty="0">
                <a:solidFill>
                  <a:schemeClr val="tx1"/>
                </a:solidFill>
                <a:effectLst/>
                <a:latin typeface="+mn-lt"/>
                <a:ea typeface="MS PGothic" panose="020B0600070205080204" pitchFamily="34" charset="-128"/>
                <a:cs typeface="+mn-cs"/>
              </a:rPr>
              <a:t> "</a:t>
            </a:r>
            <a:r>
              <a:rPr lang="lv-LV" sz="1200" b="0" i="0" kern="1200" dirty="0" err="1">
                <a:solidFill>
                  <a:schemeClr val="tx1"/>
                </a:solidFill>
                <a:effectLst/>
                <a:latin typeface="+mn-lt"/>
                <a:ea typeface="MS PGothic" panose="020B0600070205080204" pitchFamily="34" charset="-128"/>
                <a:cs typeface="+mn-cs"/>
              </a:rPr>
              <a:t>Bemberi</a:t>
            </a:r>
            <a:r>
              <a:rPr lang="lv-LV" sz="1200" b="0" i="0" kern="1200" dirty="0">
                <a:solidFill>
                  <a:schemeClr val="tx1"/>
                </a:solidFill>
                <a:effectLst/>
                <a:latin typeface="+mn-lt"/>
                <a:ea typeface="MS PGothic" panose="020B0600070205080204" pitchFamily="34" charset="-128"/>
                <a:cs typeface="+mn-cs"/>
              </a:rPr>
              <a:t>", Nīcas pagasts, Nīcas novads, LV-3473</a:t>
            </a:r>
          </a:p>
          <a:p>
            <a:endParaRPr lang="lv-LV" altLang="lv-LV" dirty="0"/>
          </a:p>
        </p:txBody>
      </p:sp>
      <p:sp>
        <p:nvSpPr>
          <p:cNvPr id="52228" name="Slide Number Placeholder 3">
            <a:extLst>
              <a:ext uri="{FF2B5EF4-FFF2-40B4-BE49-F238E27FC236}">
                <a16:creationId xmlns:a16="http://schemas.microsoft.com/office/drawing/2014/main" id="{3C535093-E497-467D-98AC-B833D6196C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853" indent="-285712">
              <a:defRPr sz="1700">
                <a:solidFill>
                  <a:schemeClr val="tx1"/>
                </a:solidFill>
                <a:latin typeface="Times New Roman" panose="02020603050405020304" pitchFamily="18" charset="0"/>
                <a:ea typeface="MS PGothic" panose="020B0600070205080204" pitchFamily="34" charset="-128"/>
              </a:defRPr>
            </a:lvl2pPr>
            <a:lvl3pPr marL="1142850" indent="-228570">
              <a:defRPr sz="1700">
                <a:solidFill>
                  <a:schemeClr val="tx1"/>
                </a:solidFill>
                <a:latin typeface="Times New Roman" panose="02020603050405020304" pitchFamily="18" charset="0"/>
                <a:ea typeface="MS PGothic" panose="020B0600070205080204" pitchFamily="34" charset="-128"/>
              </a:defRPr>
            </a:lvl3pPr>
            <a:lvl4pPr marL="1599990" indent="-228570">
              <a:defRPr sz="1700">
                <a:solidFill>
                  <a:schemeClr val="tx1"/>
                </a:solidFill>
                <a:latin typeface="Times New Roman" panose="02020603050405020304" pitchFamily="18" charset="0"/>
                <a:ea typeface="MS PGothic" panose="020B0600070205080204" pitchFamily="34" charset="-128"/>
              </a:defRPr>
            </a:lvl4pPr>
            <a:lvl5pPr marL="2057130" indent="-228570">
              <a:defRPr sz="1700">
                <a:solidFill>
                  <a:schemeClr val="tx1"/>
                </a:solidFill>
                <a:latin typeface="Times New Roman" panose="02020603050405020304" pitchFamily="18" charset="0"/>
                <a:ea typeface="MS PGothic" panose="020B0600070205080204" pitchFamily="34" charset="-128"/>
              </a:defRPr>
            </a:lvl5pPr>
            <a:lvl6pPr marL="251427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41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855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569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79FC16B7-2B7B-4814-8038-82A0AEEFF7BB}" type="slidenum">
              <a:rPr lang="lv-LV" altLang="lv-LV" sz="1200">
                <a:latin typeface="Calibri" panose="020F0502020204030204" pitchFamily="34" charset="0"/>
              </a:rPr>
              <a:pPr/>
              <a:t>7</a:t>
            </a:fld>
            <a:endParaRPr lang="lv-LV" altLang="lv-LV" sz="1200" dirty="0">
              <a:latin typeface="Calibri" panose="020F0502020204030204" pitchFamily="34" charset="0"/>
            </a:endParaRPr>
          </a:p>
        </p:txBody>
      </p:sp>
    </p:spTree>
    <p:extLst>
      <p:ext uri="{BB962C8B-B14F-4D97-AF65-F5344CB8AC3E}">
        <p14:creationId xmlns:p14="http://schemas.microsoft.com/office/powerpoint/2010/main" val="437487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8FE8202-A4FA-44D6-8127-7865A5548A97}"/>
              </a:ext>
            </a:extLst>
          </p:cNvPr>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E48482B-FEC3-4AB1-A7CC-F8703173F5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sz="1200" b="1" i="0" kern="1200" dirty="0">
                <a:solidFill>
                  <a:schemeClr val="tx1"/>
                </a:solidFill>
                <a:effectLst/>
                <a:latin typeface="+mn-lt"/>
                <a:ea typeface="MS PGothic" panose="020B0600070205080204" pitchFamily="34" charset="-128"/>
                <a:cs typeface="+mn-cs"/>
              </a:rPr>
              <a:t>Apraksts: </a:t>
            </a:r>
            <a:r>
              <a:rPr lang="lv-LV" sz="1200" b="0" i="0" kern="1200" dirty="0">
                <a:solidFill>
                  <a:schemeClr val="tx1"/>
                </a:solidFill>
                <a:effectLst/>
                <a:latin typeface="+mn-lt"/>
                <a:ea typeface="MS PGothic" panose="020B0600070205080204" pitchFamily="34" charset="-128"/>
                <a:cs typeface="+mn-cs"/>
              </a:rPr>
              <a:t>Sabiedrība ar ierobežotu atbildību Eņģeļa Pasts ideja radusies pamatojoties uz divu gadu bezpeļņas organizētu labdarības projektu “Eņģeļa Pasts”, ko radījusi NSUS biedrības dibinātāja, vadītāja un projekta idejas autore Līga </a:t>
            </a:r>
            <a:r>
              <a:rPr lang="lv-LV" sz="1200" b="0" i="0" kern="1200" dirty="0" err="1">
                <a:solidFill>
                  <a:schemeClr val="tx1"/>
                </a:solidFill>
                <a:effectLst/>
                <a:latin typeface="+mn-lt"/>
                <a:ea typeface="MS PGothic" panose="020B0600070205080204" pitchFamily="34" charset="-128"/>
                <a:cs typeface="+mn-cs"/>
              </a:rPr>
              <a:t>Uzulniece</a:t>
            </a:r>
            <a:r>
              <a:rPr lang="lv-LV" sz="1200" b="0" i="0" kern="1200" dirty="0">
                <a:solidFill>
                  <a:schemeClr val="tx1"/>
                </a:solidFill>
                <a:effectLst/>
                <a:latin typeface="+mn-lt"/>
                <a:ea typeface="MS PGothic" panose="020B0600070205080204" pitchFamily="34" charset="-128"/>
                <a:cs typeface="+mn-cs"/>
              </a:rPr>
              <a:t>. NSUS biedrība ir šīs SIA dibinātāja. </a:t>
            </a:r>
          </a:p>
          <a:p>
            <a:r>
              <a:rPr lang="lv-LV" sz="1200" b="0" i="0" kern="1200" dirty="0">
                <a:solidFill>
                  <a:schemeClr val="tx1"/>
                </a:solidFill>
                <a:effectLst/>
                <a:latin typeface="+mn-lt"/>
                <a:ea typeface="MS PGothic" panose="020B0600070205080204" pitchFamily="34" charset="-128"/>
                <a:cs typeface="+mn-cs"/>
              </a:rPr>
              <a:t>No 09.2016. – 09.2018. labdarības projekts “Eņģeļa pasts” sevi ir veiksmīgi pierādījis kā sociālo labumu nesošs, darboties spējīgs, saistošs un pieprasīts gan sociālās aprūpes centriem, sociālajiem dienestiem, kā arī tajā ir iesaistījušies sūtītāji (ziedotāji) no visas Latvijas un uz šo brīdi no 25 citām pasaules valstīm. Projekta gaitā, labuma guvēju skaits ir pārsniedzis 2000 cilvēkus jeb 10000 sūtījumus. Projektu administrē vietnē </a:t>
            </a:r>
            <a:r>
              <a:rPr lang="lv-LV" sz="1200" b="0" i="0" u="sng" kern="1200" dirty="0" err="1">
                <a:solidFill>
                  <a:schemeClr val="tx1"/>
                </a:solidFill>
                <a:effectLst/>
                <a:latin typeface="+mn-lt"/>
                <a:ea typeface="MS PGothic" panose="020B0600070205080204" pitchFamily="34" charset="-128"/>
                <a:cs typeface="+mn-cs"/>
                <a:hlinkClick r:id="rId3"/>
              </a:rPr>
              <a:t>www.engelapasts.lv</a:t>
            </a:r>
            <a:r>
              <a:rPr lang="lv-LV" sz="1200" b="0" i="0" kern="1200" dirty="0">
                <a:solidFill>
                  <a:schemeClr val="tx1"/>
                </a:solidFill>
                <a:effectLst/>
                <a:latin typeface="+mn-lt"/>
                <a:ea typeface="MS PGothic" panose="020B0600070205080204" pitchFamily="34" charset="-128"/>
                <a:cs typeface="+mn-cs"/>
              </a:rPr>
              <a:t>.</a:t>
            </a:r>
          </a:p>
          <a:p>
            <a:r>
              <a:rPr lang="lv-LV" sz="1200" b="1" i="0" kern="1200" dirty="0">
                <a:solidFill>
                  <a:schemeClr val="tx1"/>
                </a:solidFill>
                <a:effectLst/>
                <a:latin typeface="+mn-lt"/>
                <a:ea typeface="MS PGothic" panose="020B0600070205080204" pitchFamily="34" charset="-128"/>
                <a:cs typeface="+mn-cs"/>
              </a:rPr>
              <a:t>Uzņēmuma darbības adrese:</a:t>
            </a:r>
            <a:r>
              <a:rPr lang="lv-LV" sz="1200" b="0" i="0" kern="1200" dirty="0">
                <a:solidFill>
                  <a:schemeClr val="tx1"/>
                </a:solidFill>
                <a:effectLst/>
                <a:latin typeface="+mn-lt"/>
                <a:ea typeface="MS PGothic" panose="020B0600070205080204" pitchFamily="34" charset="-128"/>
                <a:cs typeface="+mn-cs"/>
              </a:rPr>
              <a:t> Daugavgrīvas iela 49k1-5, Rīga, LV-1007</a:t>
            </a:r>
          </a:p>
          <a:p>
            <a:endParaRPr lang="lv-LV" altLang="lv-LV" dirty="0"/>
          </a:p>
        </p:txBody>
      </p:sp>
      <p:sp>
        <p:nvSpPr>
          <p:cNvPr id="52228" name="Slide Number Placeholder 3">
            <a:extLst>
              <a:ext uri="{FF2B5EF4-FFF2-40B4-BE49-F238E27FC236}">
                <a16:creationId xmlns:a16="http://schemas.microsoft.com/office/drawing/2014/main" id="{3C535093-E497-467D-98AC-B833D6196C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853" indent="-285712">
              <a:defRPr sz="1700">
                <a:solidFill>
                  <a:schemeClr val="tx1"/>
                </a:solidFill>
                <a:latin typeface="Times New Roman" panose="02020603050405020304" pitchFamily="18" charset="0"/>
                <a:ea typeface="MS PGothic" panose="020B0600070205080204" pitchFamily="34" charset="-128"/>
              </a:defRPr>
            </a:lvl2pPr>
            <a:lvl3pPr marL="1142850" indent="-228570">
              <a:defRPr sz="1700">
                <a:solidFill>
                  <a:schemeClr val="tx1"/>
                </a:solidFill>
                <a:latin typeface="Times New Roman" panose="02020603050405020304" pitchFamily="18" charset="0"/>
                <a:ea typeface="MS PGothic" panose="020B0600070205080204" pitchFamily="34" charset="-128"/>
              </a:defRPr>
            </a:lvl3pPr>
            <a:lvl4pPr marL="1599990" indent="-228570">
              <a:defRPr sz="1700">
                <a:solidFill>
                  <a:schemeClr val="tx1"/>
                </a:solidFill>
                <a:latin typeface="Times New Roman" panose="02020603050405020304" pitchFamily="18" charset="0"/>
                <a:ea typeface="MS PGothic" panose="020B0600070205080204" pitchFamily="34" charset="-128"/>
              </a:defRPr>
            </a:lvl4pPr>
            <a:lvl5pPr marL="2057130" indent="-228570">
              <a:defRPr sz="1700">
                <a:solidFill>
                  <a:schemeClr val="tx1"/>
                </a:solidFill>
                <a:latin typeface="Times New Roman" panose="02020603050405020304" pitchFamily="18" charset="0"/>
                <a:ea typeface="MS PGothic" panose="020B0600070205080204" pitchFamily="34" charset="-128"/>
              </a:defRPr>
            </a:lvl5pPr>
            <a:lvl6pPr marL="251427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41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855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569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79FC16B7-2B7B-4814-8038-82A0AEEFF7BB}" type="slidenum">
              <a:rPr lang="lv-LV" altLang="lv-LV" sz="1200">
                <a:latin typeface="Calibri" panose="020F0502020204030204" pitchFamily="34" charset="0"/>
              </a:rPr>
              <a:pPr/>
              <a:t>8</a:t>
            </a:fld>
            <a:endParaRPr lang="lv-LV" altLang="lv-LV" sz="1200" dirty="0">
              <a:latin typeface="Calibri" panose="020F0502020204030204" pitchFamily="34" charset="0"/>
            </a:endParaRPr>
          </a:p>
        </p:txBody>
      </p:sp>
    </p:spTree>
    <p:extLst>
      <p:ext uri="{BB962C8B-B14F-4D97-AF65-F5344CB8AC3E}">
        <p14:creationId xmlns:p14="http://schemas.microsoft.com/office/powerpoint/2010/main" val="96868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8FE8202-A4FA-44D6-8127-7865A5548A97}"/>
              </a:ext>
            </a:extLst>
          </p:cNvPr>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E48482B-FEC3-4AB1-A7CC-F8703173F5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b="1" dirty="0"/>
              <a:t>Apraksts: </a:t>
            </a:r>
            <a:r>
              <a:rPr lang="lv-LV" sz="1200" b="0" i="0" kern="1200" dirty="0">
                <a:solidFill>
                  <a:schemeClr val="tx1"/>
                </a:solidFill>
                <a:effectLst/>
                <a:latin typeface="+mn-lt"/>
                <a:ea typeface="MS PGothic" panose="020B0600070205080204" pitchFamily="34" charset="-128"/>
                <a:cs typeface="+mn-cs"/>
              </a:rPr>
              <a:t>SIA “RB </a:t>
            </a:r>
            <a:r>
              <a:rPr lang="lv-LV" sz="1200" b="0" i="0" kern="1200" dirty="0" err="1">
                <a:solidFill>
                  <a:schemeClr val="tx1"/>
                </a:solidFill>
                <a:effectLst/>
                <a:latin typeface="+mn-lt"/>
                <a:ea typeface="MS PGothic" panose="020B0600070205080204" pitchFamily="34" charset="-128"/>
                <a:cs typeface="+mn-cs"/>
              </a:rPr>
              <a:t>Cafe</a:t>
            </a:r>
            <a:r>
              <a:rPr lang="lv-LV" sz="1200" b="0" i="0" kern="1200" dirty="0">
                <a:solidFill>
                  <a:schemeClr val="tx1"/>
                </a:solidFill>
                <a:effectLst/>
                <a:latin typeface="+mn-lt"/>
                <a:ea typeface="MS PGothic" panose="020B0600070205080204" pitchFamily="34" charset="-128"/>
                <a:cs typeface="+mn-cs"/>
              </a:rPr>
              <a:t>” ir Biedrības “Rīgas pilsētas “Rūpju bērns”” dibināts uzņēmums sociālās uzņēmējdarbības īstenošanai.</a:t>
            </a:r>
          </a:p>
          <a:p>
            <a:r>
              <a:rPr lang="lv-LV" sz="1200" b="0" i="0" kern="1200" dirty="0">
                <a:solidFill>
                  <a:schemeClr val="tx1"/>
                </a:solidFill>
                <a:effectLst/>
                <a:latin typeface="+mn-lt"/>
                <a:ea typeface="MS PGothic" panose="020B0600070205080204" pitchFamily="34" charset="-128"/>
                <a:cs typeface="+mn-cs"/>
              </a:rPr>
              <a:t>Kopš 1997. gada Biedrības vienā no dienas aprūpes centriem ir izveidota mācību konditoreja, kurā katru dienu 5-6 cilvēki ar intelektuālās attīstības traucējumiem apgūst iemaņas, tai skaitā gatavo pīrādziņus, smalkmaizītes, cepumus un citus konditorejas izstrādājumus. Biedrībai jau vairākus gadus bija doma par īpašas kafejnīcas izveidi, kurā jaunieši ar intelektuālās attīstības traucējumiem, gan gatavotu dažādus konditorejas izstrādājumus, gan apkalpotu klientus.</a:t>
            </a:r>
          </a:p>
          <a:p>
            <a:r>
              <a:rPr lang="lv-LV" sz="1200" b="0" i="0" kern="1200" dirty="0">
                <a:solidFill>
                  <a:schemeClr val="tx1"/>
                </a:solidFill>
                <a:effectLst/>
                <a:latin typeface="+mn-lt"/>
                <a:ea typeface="MS PGothic" panose="020B0600070205080204" pitchFamily="34" charset="-128"/>
                <a:cs typeface="+mn-cs"/>
              </a:rPr>
              <a:t>2018. gadā Biedrība ir nodibinājusi SIA “RB </a:t>
            </a:r>
            <a:r>
              <a:rPr lang="lv-LV" sz="1200" b="0" i="0" kern="1200" dirty="0" err="1">
                <a:solidFill>
                  <a:schemeClr val="tx1"/>
                </a:solidFill>
                <a:effectLst/>
                <a:latin typeface="+mn-lt"/>
                <a:ea typeface="MS PGothic" panose="020B0600070205080204" pitchFamily="34" charset="-128"/>
                <a:cs typeface="+mn-cs"/>
              </a:rPr>
              <a:t>Cafe</a:t>
            </a:r>
            <a:r>
              <a:rPr lang="lv-LV" sz="1200" b="0" i="0" kern="1200" dirty="0">
                <a:solidFill>
                  <a:schemeClr val="tx1"/>
                </a:solidFill>
                <a:effectLst/>
                <a:latin typeface="+mn-lt"/>
                <a:ea typeface="MS PGothic" panose="020B0600070205080204" pitchFamily="34" charset="-128"/>
                <a:cs typeface="+mn-cs"/>
              </a:rPr>
              <a:t>”, kas nodrošina arī izbraukuma banketu apkalpošanu. Uzņēmuma darbību vada Biedrības valdes priekšsēdētājs Māris Grāvis, kuram ir vairāk kā 15 gadu pieredze sociālo pakalpojumu organizēšanā un vadīšanā.</a:t>
            </a:r>
          </a:p>
          <a:p>
            <a:r>
              <a:rPr lang="lv-LV" sz="1200" b="0" i="0" kern="1200" dirty="0">
                <a:solidFill>
                  <a:schemeClr val="tx1"/>
                </a:solidFill>
                <a:effectLst/>
                <a:latin typeface="+mn-lt"/>
                <a:ea typeface="MS PGothic" panose="020B0600070205080204" pitchFamily="34" charset="-128"/>
                <a:cs typeface="+mn-cs"/>
              </a:rPr>
              <a:t>Izbraukumu banketu un kafejnīcas darba organizēšanai ir piesaistīta Diāna </a:t>
            </a:r>
            <a:r>
              <a:rPr lang="lv-LV" sz="1200" b="0" i="0" kern="1200" dirty="0" err="1">
                <a:solidFill>
                  <a:schemeClr val="tx1"/>
                </a:solidFill>
                <a:effectLst/>
                <a:latin typeface="+mn-lt"/>
                <a:ea typeface="MS PGothic" panose="020B0600070205080204" pitchFamily="34" charset="-128"/>
                <a:cs typeface="+mn-cs"/>
              </a:rPr>
              <a:t>Rābante</a:t>
            </a:r>
            <a:r>
              <a:rPr lang="lv-LV" sz="1200" b="0" i="0" kern="1200" dirty="0">
                <a:solidFill>
                  <a:schemeClr val="tx1"/>
                </a:solidFill>
                <a:effectLst/>
                <a:latin typeface="+mn-lt"/>
                <a:ea typeface="MS PGothic" panose="020B0600070205080204" pitchFamily="34" charset="-128"/>
                <a:cs typeface="+mn-cs"/>
              </a:rPr>
              <a:t>, kam ir pieredze personāla vadībā Biedrībā “Rīgas pilsētas “Rūpju bērns”” un pieredze klientu apkalpošanā vadot tirdzniecības veikalus.</a:t>
            </a:r>
          </a:p>
          <a:p>
            <a:r>
              <a:rPr lang="lv-LV" sz="1200" b="0" i="0" kern="1200" dirty="0">
                <a:solidFill>
                  <a:schemeClr val="tx1"/>
                </a:solidFill>
                <a:effectLst/>
                <a:latin typeface="+mn-lt"/>
                <a:ea typeface="MS PGothic" panose="020B0600070205080204" pitchFamily="34" charset="-128"/>
                <a:cs typeface="+mn-cs"/>
              </a:rPr>
              <a:t>Konditorejas darbā lielu palīdzību nodrošina pasniedzējs, kas jau kopš 1997. gada vada mācību konditoreju Biedrības struktūrvienībā un ir ar lielu pieredzi darbā ar cilvēkiem ar intelektuālās attīstības traucējumiem.</a:t>
            </a:r>
          </a:p>
          <a:p>
            <a:r>
              <a:rPr lang="lv-LV" sz="1200" b="1" i="0" kern="1200" dirty="0">
                <a:solidFill>
                  <a:schemeClr val="tx1"/>
                </a:solidFill>
                <a:effectLst/>
                <a:latin typeface="+mn-lt"/>
                <a:ea typeface="MS PGothic" panose="020B0600070205080204" pitchFamily="34" charset="-128"/>
                <a:cs typeface="+mn-cs"/>
              </a:rPr>
              <a:t>Uzņēmuma darbības adrese: </a:t>
            </a:r>
            <a:r>
              <a:rPr lang="lv-LV" sz="1200" b="0" i="0" kern="1200" dirty="0">
                <a:solidFill>
                  <a:schemeClr val="tx1"/>
                </a:solidFill>
                <a:effectLst/>
                <a:latin typeface="+mn-lt"/>
                <a:ea typeface="MS PGothic" panose="020B0600070205080204" pitchFamily="34" charset="-128"/>
                <a:cs typeface="+mn-cs"/>
              </a:rPr>
              <a:t>Bruņinieku iela 63, Rīga, LV-1011</a:t>
            </a:r>
          </a:p>
        </p:txBody>
      </p:sp>
      <p:sp>
        <p:nvSpPr>
          <p:cNvPr id="52228" name="Slide Number Placeholder 3">
            <a:extLst>
              <a:ext uri="{FF2B5EF4-FFF2-40B4-BE49-F238E27FC236}">
                <a16:creationId xmlns:a16="http://schemas.microsoft.com/office/drawing/2014/main" id="{3C535093-E497-467D-98AC-B833D6196C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853" indent="-285712">
              <a:defRPr sz="1700">
                <a:solidFill>
                  <a:schemeClr val="tx1"/>
                </a:solidFill>
                <a:latin typeface="Times New Roman" panose="02020603050405020304" pitchFamily="18" charset="0"/>
                <a:ea typeface="MS PGothic" panose="020B0600070205080204" pitchFamily="34" charset="-128"/>
              </a:defRPr>
            </a:lvl2pPr>
            <a:lvl3pPr marL="1142850" indent="-228570">
              <a:defRPr sz="1700">
                <a:solidFill>
                  <a:schemeClr val="tx1"/>
                </a:solidFill>
                <a:latin typeface="Times New Roman" panose="02020603050405020304" pitchFamily="18" charset="0"/>
                <a:ea typeface="MS PGothic" panose="020B0600070205080204" pitchFamily="34" charset="-128"/>
              </a:defRPr>
            </a:lvl3pPr>
            <a:lvl4pPr marL="1599990" indent="-228570">
              <a:defRPr sz="1700">
                <a:solidFill>
                  <a:schemeClr val="tx1"/>
                </a:solidFill>
                <a:latin typeface="Times New Roman" panose="02020603050405020304" pitchFamily="18" charset="0"/>
                <a:ea typeface="MS PGothic" panose="020B0600070205080204" pitchFamily="34" charset="-128"/>
              </a:defRPr>
            </a:lvl4pPr>
            <a:lvl5pPr marL="2057130" indent="-228570">
              <a:defRPr sz="1700">
                <a:solidFill>
                  <a:schemeClr val="tx1"/>
                </a:solidFill>
                <a:latin typeface="Times New Roman" panose="02020603050405020304" pitchFamily="18" charset="0"/>
                <a:ea typeface="MS PGothic" panose="020B0600070205080204" pitchFamily="34" charset="-128"/>
              </a:defRPr>
            </a:lvl5pPr>
            <a:lvl6pPr marL="251427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41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855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5690" indent="-228570" defTabSz="93809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79FC16B7-2B7B-4814-8038-82A0AEEFF7BB}" type="slidenum">
              <a:rPr lang="lv-LV" altLang="lv-LV" sz="1200">
                <a:latin typeface="Calibri" panose="020F0502020204030204" pitchFamily="34" charset="0"/>
              </a:rPr>
              <a:pPr/>
              <a:t>9</a:t>
            </a:fld>
            <a:endParaRPr lang="lv-LV" altLang="lv-LV" sz="1200" dirty="0">
              <a:latin typeface="Calibri" panose="020F0502020204030204" pitchFamily="34" charset="0"/>
            </a:endParaRPr>
          </a:p>
        </p:txBody>
      </p:sp>
    </p:spTree>
    <p:extLst>
      <p:ext uri="{BB962C8B-B14F-4D97-AF65-F5344CB8AC3E}">
        <p14:creationId xmlns:p14="http://schemas.microsoft.com/office/powerpoint/2010/main" val="387113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lv-LV" sz="1200" b="1" i="0" kern="1200" dirty="0">
                <a:solidFill>
                  <a:schemeClr val="tx1"/>
                </a:solidFill>
                <a:effectLst/>
                <a:latin typeface="+mn-lt"/>
                <a:ea typeface="MS PGothic" panose="020B0600070205080204" pitchFamily="34" charset="-128"/>
                <a:cs typeface="+mn-cs"/>
              </a:rPr>
              <a:t>Apraksts: </a:t>
            </a:r>
            <a:r>
              <a:rPr lang="lv-LV" sz="1200" b="0" i="0" kern="1200" dirty="0">
                <a:solidFill>
                  <a:schemeClr val="tx1"/>
                </a:solidFill>
                <a:effectLst/>
                <a:latin typeface="+mn-lt"/>
                <a:ea typeface="MS PGothic" panose="020B0600070205080204" pitchFamily="34" charset="-128"/>
                <a:cs typeface="+mn-cs"/>
              </a:rPr>
              <a:t>SIA “</a:t>
            </a:r>
            <a:r>
              <a:rPr lang="lv-LV" sz="1200" b="0" i="0" kern="1200" dirty="0" err="1">
                <a:solidFill>
                  <a:schemeClr val="tx1"/>
                </a:solidFill>
                <a:effectLst/>
                <a:latin typeface="+mn-lt"/>
                <a:ea typeface="MS PGothic" panose="020B0600070205080204" pitchFamily="34" charset="-128"/>
                <a:cs typeface="+mn-cs"/>
              </a:rPr>
              <a:t>Sonido</a:t>
            </a:r>
            <a:r>
              <a:rPr lang="lv-LV" sz="1200" b="0" i="0" kern="1200" dirty="0">
                <a:solidFill>
                  <a:schemeClr val="tx1"/>
                </a:solidFill>
                <a:effectLst/>
                <a:latin typeface="+mn-lt"/>
                <a:ea typeface="MS PGothic" panose="020B0600070205080204" pitchFamily="34" charset="-128"/>
                <a:cs typeface="+mn-cs"/>
              </a:rPr>
              <a:t>” ir 2013.gadā dibināts uzņēmums, kas sniedz zvanu centra pakalpojumus klientiem-uzņēmumiem: SOS bērnu ciematiem (pateicības zvani ziedotājiem); informatīvais tālrunis autostāvvietām, apdrošināšanas pakalpojumiem, kino </a:t>
            </a:r>
            <a:r>
              <a:rPr lang="lv-LV" sz="1200" b="0" i="0" kern="1200" dirty="0" err="1">
                <a:solidFill>
                  <a:schemeClr val="tx1"/>
                </a:solidFill>
                <a:effectLst/>
                <a:latin typeface="+mn-lt"/>
                <a:ea typeface="MS PGothic" panose="020B0600070205080204" pitchFamily="34" charset="-128"/>
                <a:cs typeface="+mn-cs"/>
              </a:rPr>
              <a:t>utml</a:t>
            </a:r>
            <a:r>
              <a:rPr lang="lv-LV" sz="1200" b="0" i="0" kern="1200" dirty="0">
                <a:solidFill>
                  <a:schemeClr val="tx1"/>
                </a:solidFill>
                <a:effectLst/>
                <a:latin typeface="+mn-lt"/>
                <a:ea typeface="MS PGothic" panose="020B0600070205080204" pitchFamily="34" charset="-128"/>
                <a:cs typeface="+mn-cs"/>
              </a:rPr>
              <a:t>. Gadā SIA “</a:t>
            </a:r>
            <a:r>
              <a:rPr lang="lv-LV" sz="1200" b="0" i="0" kern="1200" dirty="0" err="1">
                <a:solidFill>
                  <a:schemeClr val="tx1"/>
                </a:solidFill>
                <a:effectLst/>
                <a:latin typeface="+mn-lt"/>
                <a:ea typeface="MS PGothic" panose="020B0600070205080204" pitchFamily="34" charset="-128"/>
                <a:cs typeface="+mn-cs"/>
              </a:rPr>
              <a:t>Sonido</a:t>
            </a:r>
            <a:r>
              <a:rPr lang="lv-LV" sz="1200" b="0" i="0" kern="1200" dirty="0">
                <a:solidFill>
                  <a:schemeClr val="tx1"/>
                </a:solidFill>
                <a:effectLst/>
                <a:latin typeface="+mn-lt"/>
                <a:ea typeface="MS PGothic" panose="020B0600070205080204" pitchFamily="34" charset="-128"/>
                <a:cs typeface="+mn-cs"/>
              </a:rPr>
              <a:t>” apkalpo vidēji 22 klientus, lielākoties ilgtermiņa līgumu ietvaros par zvanu centra pakalpojumiem. Kopš 2017. gada februāra uzņēmuma ir pārņēmis arī informatīvā uzziņu tālruņa līnijas 1189 apkalpošanu.</a:t>
            </a:r>
          </a:p>
          <a:p>
            <a:r>
              <a:rPr lang="lv-LV" sz="1200" b="0" i="0" kern="1200" dirty="0">
                <a:solidFill>
                  <a:schemeClr val="tx1"/>
                </a:solidFill>
                <a:effectLst/>
                <a:latin typeface="+mn-lt"/>
                <a:ea typeface="MS PGothic" panose="020B0600070205080204" pitchFamily="34" charset="-128"/>
                <a:cs typeface="+mn-cs"/>
              </a:rPr>
              <a:t>2018 gadā SIA “</a:t>
            </a:r>
            <a:r>
              <a:rPr lang="lv-LV" sz="1200" b="0" i="0" kern="1200" dirty="0" err="1">
                <a:solidFill>
                  <a:schemeClr val="tx1"/>
                </a:solidFill>
                <a:effectLst/>
                <a:latin typeface="+mn-lt"/>
                <a:ea typeface="MS PGothic" panose="020B0600070205080204" pitchFamily="34" charset="-128"/>
                <a:cs typeface="+mn-cs"/>
              </a:rPr>
              <a:t>Sonido</a:t>
            </a:r>
            <a:r>
              <a:rPr lang="lv-LV" sz="1200" b="0" i="0" kern="1200" dirty="0">
                <a:solidFill>
                  <a:schemeClr val="tx1"/>
                </a:solidFill>
                <a:effectLst/>
                <a:latin typeface="+mn-lt"/>
                <a:ea typeface="MS PGothic" panose="020B0600070205080204" pitchFamily="34" charset="-128"/>
                <a:cs typeface="+mn-cs"/>
              </a:rPr>
              <a:t>” ir izveidojos sociālo projektu “Parunāsim”. Tas ir tālrunis uz kuru var zvanīt cilvēki, kuri jūtas vientuļi un vienkārši parunāt. Šo tālruņa līniju apkalpo cilvēki ar invaliditāti. Uzņēmumā kopā ir 7 darbinieki - viena vadītāja (valdes locekle </a:t>
            </a:r>
            <a:r>
              <a:rPr lang="lv-LV" sz="1200" b="0" i="0" kern="1200" dirty="0" err="1">
                <a:solidFill>
                  <a:schemeClr val="tx1"/>
                </a:solidFill>
                <a:effectLst/>
                <a:latin typeface="+mn-lt"/>
                <a:ea typeface="MS PGothic" panose="020B0600070205080204" pitchFamily="34" charset="-128"/>
                <a:cs typeface="+mn-cs"/>
              </a:rPr>
              <a:t>I.Muižniece</a:t>
            </a:r>
            <a:r>
              <a:rPr lang="lv-LV" sz="1200" b="0" i="0" kern="1200" dirty="0">
                <a:solidFill>
                  <a:schemeClr val="tx1"/>
                </a:solidFill>
                <a:effectLst/>
                <a:latin typeface="+mn-lt"/>
                <a:ea typeface="MS PGothic" panose="020B0600070205080204" pitchFamily="34" charset="-128"/>
                <a:cs typeface="+mn-cs"/>
              </a:rPr>
              <a:t>) un seši zvanu centra operatori.</a:t>
            </a:r>
          </a:p>
          <a:p>
            <a:r>
              <a:rPr lang="lv-LV" sz="1200" b="1" i="0" kern="1200" dirty="0">
                <a:solidFill>
                  <a:schemeClr val="tx1"/>
                </a:solidFill>
                <a:effectLst/>
                <a:latin typeface="+mn-lt"/>
                <a:ea typeface="MS PGothic" panose="020B0600070205080204" pitchFamily="34" charset="-128"/>
                <a:cs typeface="+mn-cs"/>
              </a:rPr>
              <a:t>Uzņēmuma darbības adrese:</a:t>
            </a:r>
            <a:r>
              <a:rPr lang="lv-LV" sz="1200" b="0" i="0" kern="1200" dirty="0">
                <a:solidFill>
                  <a:schemeClr val="tx1"/>
                </a:solidFill>
                <a:effectLst/>
                <a:latin typeface="+mn-lt"/>
                <a:ea typeface="MS PGothic" panose="020B0600070205080204" pitchFamily="34" charset="-128"/>
                <a:cs typeface="+mn-cs"/>
              </a:rPr>
              <a:t> Elijas iela 17 - 3, Rīga, LV-1050</a:t>
            </a:r>
          </a:p>
          <a:p>
            <a:endParaRPr lang="lv-LV" dirty="0"/>
          </a:p>
        </p:txBody>
      </p:sp>
      <p:sp>
        <p:nvSpPr>
          <p:cNvPr id="4" name="Slide Number Placeholder 3"/>
          <p:cNvSpPr>
            <a:spLocks noGrp="1"/>
          </p:cNvSpPr>
          <p:nvPr>
            <p:ph type="sldNum" sz="quarter" idx="5"/>
          </p:nvPr>
        </p:nvSpPr>
        <p:spPr/>
        <p:txBody>
          <a:bodyPr/>
          <a:lstStyle/>
          <a:p>
            <a:pPr>
              <a:defRPr/>
            </a:pPr>
            <a:fld id="{643F43BB-F89E-4955-A5E0-0D6E9DF64E30}" type="slidenum">
              <a:rPr lang="lv-LV" altLang="lv-LV" smtClean="0"/>
              <a:pPr>
                <a:defRPr/>
              </a:pPr>
              <a:t>10</a:t>
            </a:fld>
            <a:endParaRPr lang="lv-LV" altLang="lv-LV"/>
          </a:p>
        </p:txBody>
      </p:sp>
    </p:spTree>
    <p:extLst>
      <p:ext uri="{BB962C8B-B14F-4D97-AF65-F5344CB8AC3E}">
        <p14:creationId xmlns:p14="http://schemas.microsoft.com/office/powerpoint/2010/main" val="118695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1D44195-143B-4230-8B4F-A7A09EFA408E}"/>
              </a:ext>
            </a:extLst>
          </p:cNvPr>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BDB2DA06-8B36-4B72-BCD2-96FD37DE6A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54276" name="Slide Number Placeholder 3">
            <a:extLst>
              <a:ext uri="{FF2B5EF4-FFF2-40B4-BE49-F238E27FC236}">
                <a16:creationId xmlns:a16="http://schemas.microsoft.com/office/drawing/2014/main" id="{7D57742E-A115-40F6-A014-CF34CEA23C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19474B05-0FBF-4702-BB75-8744D82073B4}" type="slidenum">
              <a:rPr lang="lv-LV" altLang="lv-LV" sz="1200" smtClean="0">
                <a:solidFill>
                  <a:prstClr val="black"/>
                </a:solidFill>
                <a:latin typeface="Calibri" panose="020F0502020204030204" pitchFamily="34" charset="0"/>
              </a:rPr>
              <a:pPr/>
              <a:t>11</a:t>
            </a:fld>
            <a:endParaRPr lang="lv-LV" altLang="lv-LV" sz="1200">
              <a:solidFill>
                <a:prstClr val="black"/>
              </a:solidFill>
              <a:latin typeface="Calibri" panose="020F0502020204030204" pitchFamily="34" charset="0"/>
            </a:endParaRPr>
          </a:p>
        </p:txBody>
      </p:sp>
    </p:spTree>
    <p:extLst>
      <p:ext uri="{BB962C8B-B14F-4D97-AF65-F5344CB8AC3E}">
        <p14:creationId xmlns:p14="http://schemas.microsoft.com/office/powerpoint/2010/main" val="2033322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D380596-47E9-44AA-A47E-D58121DFBE92}"/>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206932" y="0"/>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BC060A0B-1799-475D-AD64-8F74B7268E05}"/>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6CE1176-B1D9-4D27-BDE5-D7EA004C78AD}"/>
              </a:ext>
            </a:extLst>
          </p:cNvPr>
          <p:cNvSpPr txBox="1">
            <a:spLocks/>
          </p:cNvSpPr>
          <p:nvPr userDrawn="1"/>
        </p:nvSpPr>
        <p:spPr>
          <a:xfrm>
            <a:off x="914400" y="4724400"/>
            <a:ext cx="10363200" cy="1036638"/>
          </a:xfrm>
          <a:prstGeom prst="rect">
            <a:avLst/>
          </a:prstGeom>
        </p:spPr>
        <p:txBody>
          <a:bodyPr lIns="70468" tIns="35234" rIns="70468" bIns="35234">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05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24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83347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lv-LV"/>
          </a:p>
        </p:txBody>
      </p:sp>
      <p:sp>
        <p:nvSpPr>
          <p:cNvPr id="3" name="Table Placeholder 2"/>
          <p:cNvSpPr>
            <a:spLocks noGrp="1"/>
          </p:cNvSpPr>
          <p:nvPr>
            <p:ph type="tbl" idx="1"/>
          </p:nvPr>
        </p:nvSpPr>
        <p:spPr>
          <a:xfrm>
            <a:off x="609600" y="1600205"/>
            <a:ext cx="10972800" cy="4525963"/>
          </a:xfrm>
        </p:spPr>
        <p:txBody>
          <a:bodyPr/>
          <a:lstStyle/>
          <a:p>
            <a:pPr lvl="0"/>
            <a:endParaRPr lang="lv-LV" noProof="0" dirty="0"/>
          </a:p>
        </p:txBody>
      </p:sp>
      <p:sp>
        <p:nvSpPr>
          <p:cNvPr id="4" name="Date Placeholder 3">
            <a:extLst>
              <a:ext uri="{FF2B5EF4-FFF2-40B4-BE49-F238E27FC236}">
                <a16:creationId xmlns:a16="http://schemas.microsoft.com/office/drawing/2014/main" id="{C42E413D-A676-485D-9049-524093539ED8}"/>
              </a:ext>
            </a:extLst>
          </p:cNvPr>
          <p:cNvSpPr>
            <a:spLocks noGrp="1"/>
          </p:cNvSpPr>
          <p:nvPr>
            <p:ph type="dt" sz="half" idx="10"/>
          </p:nvPr>
        </p:nvSpPr>
        <p:spPr/>
        <p:txBody>
          <a:bodyPr/>
          <a:lstStyle>
            <a:lvl1pPr>
              <a:defRPr/>
            </a:lvl1pPr>
          </a:lstStyle>
          <a:p>
            <a:pPr>
              <a:defRPr/>
            </a:pPr>
            <a:endParaRPr lang="lv-LV" dirty="0"/>
          </a:p>
        </p:txBody>
      </p:sp>
      <p:sp>
        <p:nvSpPr>
          <p:cNvPr id="5" name="Footer Placeholder 4">
            <a:extLst>
              <a:ext uri="{FF2B5EF4-FFF2-40B4-BE49-F238E27FC236}">
                <a16:creationId xmlns:a16="http://schemas.microsoft.com/office/drawing/2014/main" id="{2285DBEF-0CED-4E66-A304-009DF9B117C9}"/>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DF7AA151-1822-4AB1-A4CB-D87152A0079F}"/>
              </a:ext>
            </a:extLst>
          </p:cNvPr>
          <p:cNvSpPr>
            <a:spLocks noGrp="1"/>
          </p:cNvSpPr>
          <p:nvPr>
            <p:ph type="sldNum" sz="quarter" idx="12"/>
          </p:nvPr>
        </p:nvSpPr>
        <p:spPr/>
        <p:txBody>
          <a:bodyPr/>
          <a:lstStyle>
            <a:lvl1pPr>
              <a:defRPr/>
            </a:lvl1pPr>
          </a:lstStyle>
          <a:p>
            <a:pPr>
              <a:defRPr/>
            </a:pPr>
            <a:fld id="{B103DE41-13F9-4CA3-A112-E78A24B1558C}" type="slidenum">
              <a:rPr lang="lv-LV" altLang="lv-LV"/>
              <a:pPr>
                <a:defRPr/>
              </a:pPr>
              <a:t>‹#›</a:t>
            </a:fld>
            <a:endParaRPr lang="lv-LV" altLang="lv-LV"/>
          </a:p>
        </p:txBody>
      </p:sp>
    </p:spTree>
    <p:extLst>
      <p:ext uri="{BB962C8B-B14F-4D97-AF65-F5344CB8AC3E}">
        <p14:creationId xmlns:p14="http://schemas.microsoft.com/office/powerpoint/2010/main" val="154168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D27FB9E1-4D2B-452D-8F4D-BDC234749197}"/>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5816" y="-3"/>
            <a:ext cx="1938528" cy="215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5"/>
            <a:ext cx="8128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F52E578C-6DA1-4C0C-9B09-60B3B903AF82}"/>
              </a:ext>
            </a:extLst>
          </p:cNvPr>
          <p:cNvSpPr>
            <a:spLocks noGrp="1"/>
          </p:cNvSpPr>
          <p:nvPr>
            <p:ph type="sldNum" sz="quarter" idx="13"/>
          </p:nvPr>
        </p:nvSpPr>
        <p:spPr>
          <a:xfrm>
            <a:off x="11379200" y="6324600"/>
            <a:ext cx="406400" cy="304800"/>
          </a:xfrm>
        </p:spPr>
        <p:txBody>
          <a:bodyPr/>
          <a:lstStyle>
            <a:lvl1pPr>
              <a:defRPr sz="750">
                <a:latin typeface="Verdana" panose="020B0604030504040204" pitchFamily="34" charset="0"/>
              </a:defRPr>
            </a:lvl1pPr>
          </a:lstStyle>
          <a:p>
            <a:pPr>
              <a:defRPr/>
            </a:pPr>
            <a:fld id="{9B3A3ED9-4FFD-4167-A558-C232EA5A82B3}" type="slidenum">
              <a:rPr lang="en-US" altLang="lv-LV"/>
              <a:pPr>
                <a:defRPr/>
              </a:pPr>
              <a:t>‹#›</a:t>
            </a:fld>
            <a:endParaRPr lang="en-US" altLang="lv-LV"/>
          </a:p>
        </p:txBody>
      </p:sp>
    </p:spTree>
    <p:extLst>
      <p:ext uri="{BB962C8B-B14F-4D97-AF65-F5344CB8AC3E}">
        <p14:creationId xmlns:p14="http://schemas.microsoft.com/office/powerpoint/2010/main" val="1598945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577169" y="1"/>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70468" tIns="35234" rIns="70468" bIns="35234">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05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24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977837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5823"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7"/>
            <a:ext cx="8128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750">
                <a:latin typeface="Verdana" panose="020B0604030504040204" pitchFamily="34" charset="0"/>
              </a:defRPr>
            </a:lvl1pPr>
          </a:lstStyle>
          <a:p>
            <a:pPr>
              <a:defRPr/>
            </a:pPr>
            <a:fld id="{CF09B4F2-199A-4437-AD23-261D9A11C4CA}" type="slidenum">
              <a:rPr lang="en-US" altLang="lv-LV"/>
              <a:pPr>
                <a:defRPr/>
              </a:pPr>
              <a:t>‹#›</a:t>
            </a:fld>
            <a:endParaRPr lang="en-US" altLang="lv-LV"/>
          </a:p>
        </p:txBody>
      </p:sp>
    </p:spTree>
    <p:extLst>
      <p:ext uri="{BB962C8B-B14F-4D97-AF65-F5344CB8AC3E}">
        <p14:creationId xmlns:p14="http://schemas.microsoft.com/office/powerpoint/2010/main" val="1227239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5823"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9"/>
            <a:ext cx="8128000" cy="1384295"/>
          </a:xfrm>
        </p:spPr>
        <p:txBody>
          <a:bodyPr anchor="t">
            <a:normAutofit/>
          </a:bodyPr>
          <a:lstStyle>
            <a:lvl1pPr algn="l">
              <a:defRPr sz="18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15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352332" indent="0">
              <a:buNone/>
              <a:defRPr sz="1275">
                <a:solidFill>
                  <a:schemeClr val="tx1">
                    <a:tint val="75000"/>
                  </a:schemeClr>
                </a:solidFill>
              </a:defRPr>
            </a:lvl2pPr>
            <a:lvl3pPr marL="704663" indent="0">
              <a:buNone/>
              <a:defRPr sz="1200">
                <a:solidFill>
                  <a:schemeClr val="tx1">
                    <a:tint val="75000"/>
                  </a:schemeClr>
                </a:solidFill>
              </a:defRPr>
            </a:lvl3pPr>
            <a:lvl4pPr marL="1056998" indent="0">
              <a:buNone/>
              <a:defRPr sz="1050">
                <a:solidFill>
                  <a:schemeClr val="tx1">
                    <a:tint val="75000"/>
                  </a:schemeClr>
                </a:solidFill>
              </a:defRPr>
            </a:lvl4pPr>
            <a:lvl5pPr marL="1409329" indent="0">
              <a:buNone/>
              <a:defRPr sz="1050">
                <a:solidFill>
                  <a:schemeClr val="tx1">
                    <a:tint val="75000"/>
                  </a:schemeClr>
                </a:solidFill>
              </a:defRPr>
            </a:lvl5pPr>
            <a:lvl6pPr marL="1761661" indent="0">
              <a:buNone/>
              <a:defRPr sz="1050">
                <a:solidFill>
                  <a:schemeClr val="tx1">
                    <a:tint val="75000"/>
                  </a:schemeClr>
                </a:solidFill>
              </a:defRPr>
            </a:lvl6pPr>
            <a:lvl7pPr marL="2113994" indent="0">
              <a:buNone/>
              <a:defRPr sz="1050">
                <a:solidFill>
                  <a:schemeClr val="tx1">
                    <a:tint val="75000"/>
                  </a:schemeClr>
                </a:solidFill>
              </a:defRPr>
            </a:lvl7pPr>
            <a:lvl8pPr marL="2466324" indent="0">
              <a:buNone/>
              <a:defRPr sz="1050">
                <a:solidFill>
                  <a:schemeClr val="tx1">
                    <a:tint val="75000"/>
                  </a:schemeClr>
                </a:solidFill>
              </a:defRPr>
            </a:lvl8pPr>
            <a:lvl9pPr marL="2818658" indent="0">
              <a:buNone/>
              <a:defRPr sz="105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750">
                <a:latin typeface="Verdana" panose="020B0604030504040204" pitchFamily="34" charset="0"/>
              </a:defRPr>
            </a:lvl1pPr>
          </a:lstStyle>
          <a:p>
            <a:pPr>
              <a:defRPr/>
            </a:pPr>
            <a:fld id="{BBFB0FFA-EC2F-4CD3-BC03-29F6AEDCB8A5}" type="slidenum">
              <a:rPr lang="en-US" altLang="lv-LV"/>
              <a:pPr>
                <a:defRPr/>
              </a:pPr>
              <a:t>‹#›</a:t>
            </a:fld>
            <a:endParaRPr lang="en-US" altLang="lv-LV"/>
          </a:p>
        </p:txBody>
      </p:sp>
    </p:spTree>
    <p:extLst>
      <p:ext uri="{BB962C8B-B14F-4D97-AF65-F5344CB8AC3E}">
        <p14:creationId xmlns:p14="http://schemas.microsoft.com/office/powerpoint/2010/main" val="4001764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5823"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10"/>
            <a:ext cx="8128000" cy="10667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5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7"/>
            <a:ext cx="3962400" cy="4373573"/>
          </a:xfrm>
        </p:spPr>
        <p:txBody>
          <a:bodyPr>
            <a:normAutofit/>
          </a:bodyPr>
          <a:lstStyle>
            <a:lvl1pPr>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5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750">
                <a:latin typeface="Verdana" panose="020B0604030504040204" pitchFamily="34" charset="0"/>
              </a:defRPr>
            </a:lvl1pPr>
          </a:lstStyle>
          <a:p>
            <a:pPr>
              <a:defRPr/>
            </a:pPr>
            <a:fld id="{4097BBBD-BE93-47C2-8161-83AA3B401167}" type="slidenum">
              <a:rPr lang="en-US" altLang="lv-LV"/>
              <a:pPr>
                <a:defRPr/>
              </a:pPr>
              <a:t>‹#›</a:t>
            </a:fld>
            <a:endParaRPr lang="en-US" altLang="lv-LV"/>
          </a:p>
        </p:txBody>
      </p:sp>
    </p:spTree>
    <p:extLst>
      <p:ext uri="{BB962C8B-B14F-4D97-AF65-F5344CB8AC3E}">
        <p14:creationId xmlns:p14="http://schemas.microsoft.com/office/powerpoint/2010/main" val="3996332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5823"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10"/>
            <a:ext cx="8128000" cy="10667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9"/>
            <a:ext cx="3860800" cy="3739225"/>
          </a:xfrm>
        </p:spPr>
        <p:txBody>
          <a:bodyPr>
            <a:normAutofit/>
          </a:bodyPr>
          <a:lstStyle>
            <a:lvl1pPr>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5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9"/>
            <a:ext cx="3962400" cy="3739233"/>
          </a:xfrm>
        </p:spPr>
        <p:txBody>
          <a:bodyPr>
            <a:normAutofit/>
          </a:bodyPr>
          <a:lstStyle>
            <a:lvl1pPr>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5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22"/>
            <a:ext cx="3860800" cy="534987"/>
          </a:xfrm>
        </p:spPr>
        <p:txBody>
          <a:bodyPr>
            <a:normAutofit/>
          </a:bodyPr>
          <a:lstStyle>
            <a:lvl1pPr marL="0" indent="0">
              <a:buNone/>
              <a:defRPr sz="15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62"/>
            <a:ext cx="3962400" cy="534987"/>
          </a:xfrm>
        </p:spPr>
        <p:txBody>
          <a:bodyPr>
            <a:normAutofit/>
          </a:bodyPr>
          <a:lstStyle>
            <a:lvl1pPr marL="0" indent="0">
              <a:buNone/>
              <a:defRPr sz="15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11379200" y="6324600"/>
            <a:ext cx="406400" cy="304800"/>
          </a:xfrm>
        </p:spPr>
        <p:txBody>
          <a:bodyPr/>
          <a:lstStyle>
            <a:lvl1pPr>
              <a:defRPr sz="750">
                <a:latin typeface="Verdana" panose="020B0604030504040204" pitchFamily="34" charset="0"/>
              </a:defRPr>
            </a:lvl1pPr>
          </a:lstStyle>
          <a:p>
            <a:pPr>
              <a:defRPr/>
            </a:pPr>
            <a:fld id="{FE511EF6-DCBC-4C7F-BFA8-AD098AA785AE}" type="slidenum">
              <a:rPr lang="en-US" altLang="lv-LV"/>
              <a:pPr>
                <a:defRPr/>
              </a:pPr>
              <a:t>‹#›</a:t>
            </a:fld>
            <a:endParaRPr lang="en-US" altLang="lv-LV"/>
          </a:p>
        </p:txBody>
      </p:sp>
    </p:spTree>
    <p:extLst>
      <p:ext uri="{BB962C8B-B14F-4D97-AF65-F5344CB8AC3E}">
        <p14:creationId xmlns:p14="http://schemas.microsoft.com/office/powerpoint/2010/main" val="3259321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5823"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10"/>
            <a:ext cx="8128000" cy="10667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379200" y="6324600"/>
            <a:ext cx="406400" cy="304800"/>
          </a:xfrm>
        </p:spPr>
        <p:txBody>
          <a:bodyPr/>
          <a:lstStyle>
            <a:lvl1pPr>
              <a:defRPr sz="750">
                <a:latin typeface="Verdana" panose="020B0604030504040204" pitchFamily="34" charset="0"/>
              </a:defRPr>
            </a:lvl1pPr>
          </a:lstStyle>
          <a:p>
            <a:pPr>
              <a:defRPr/>
            </a:pPr>
            <a:fld id="{58F1ECD4-79E7-4C69-87D2-0A3A8D3D4034}" type="slidenum">
              <a:rPr lang="en-US" altLang="lv-LV"/>
              <a:pPr>
                <a:defRPr/>
              </a:pPr>
              <a:t>‹#›</a:t>
            </a:fld>
            <a:endParaRPr lang="en-US" altLang="lv-LV"/>
          </a:p>
        </p:txBody>
      </p:sp>
    </p:spTree>
    <p:extLst>
      <p:ext uri="{BB962C8B-B14F-4D97-AF65-F5344CB8AC3E}">
        <p14:creationId xmlns:p14="http://schemas.microsoft.com/office/powerpoint/2010/main" val="2177853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5823"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750">
                <a:latin typeface="Verdana" panose="020B0604030504040204" pitchFamily="34" charset="0"/>
              </a:defRPr>
            </a:lvl1pPr>
          </a:lstStyle>
          <a:p>
            <a:pPr>
              <a:defRPr/>
            </a:pPr>
            <a:fld id="{77F79CC0-13BF-4762-ABC6-F7307ADB162C}" type="slidenum">
              <a:rPr lang="en-US" altLang="lv-LV"/>
              <a:pPr>
                <a:defRPr/>
              </a:pPr>
              <a:t>‹#›</a:t>
            </a:fld>
            <a:endParaRPr lang="en-US" altLang="lv-LV"/>
          </a:p>
        </p:txBody>
      </p:sp>
    </p:spTree>
    <p:extLst>
      <p:ext uri="{BB962C8B-B14F-4D97-AF65-F5344CB8AC3E}">
        <p14:creationId xmlns:p14="http://schemas.microsoft.com/office/powerpoint/2010/main" val="3555081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5823"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1" y="272984"/>
            <a:ext cx="3668035" cy="1162051"/>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7" y="273054"/>
            <a:ext cx="4359563" cy="5853128"/>
          </a:xfrm>
        </p:spPr>
        <p:txBody>
          <a:bodyPr>
            <a:normAutofit/>
          </a:bodyPr>
          <a:lstStyle>
            <a:lvl1pPr>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5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1" y="1435123"/>
            <a:ext cx="3668035" cy="469106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marL="352332" indent="0">
              <a:buNone/>
              <a:defRPr sz="900"/>
            </a:lvl2pPr>
            <a:lvl3pPr marL="704663" indent="0">
              <a:buNone/>
              <a:defRPr sz="750"/>
            </a:lvl3pPr>
            <a:lvl4pPr marL="1056998" indent="0">
              <a:buNone/>
              <a:defRPr sz="750"/>
            </a:lvl4pPr>
            <a:lvl5pPr marL="1409329" indent="0">
              <a:buNone/>
              <a:defRPr sz="750"/>
            </a:lvl5pPr>
            <a:lvl6pPr marL="1761661" indent="0">
              <a:buNone/>
              <a:defRPr sz="750"/>
            </a:lvl6pPr>
            <a:lvl7pPr marL="2113994" indent="0">
              <a:buNone/>
              <a:defRPr sz="750"/>
            </a:lvl7pPr>
            <a:lvl8pPr marL="2466324" indent="0">
              <a:buNone/>
              <a:defRPr sz="750"/>
            </a:lvl8pPr>
            <a:lvl9pPr marL="2818658" indent="0">
              <a:buNone/>
              <a:defRPr sz="75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750">
                <a:latin typeface="Verdana" panose="020B0604030504040204" pitchFamily="34" charset="0"/>
              </a:defRPr>
            </a:lvl1pPr>
          </a:lstStyle>
          <a:p>
            <a:pPr>
              <a:defRPr/>
            </a:pPr>
            <a:fld id="{BF260DCA-E3A5-4C15-B1C5-0519F8513962}" type="slidenum">
              <a:rPr lang="en-US" altLang="lv-LV"/>
              <a:pPr>
                <a:defRPr/>
              </a:pPr>
              <a:t>‹#›</a:t>
            </a:fld>
            <a:endParaRPr lang="en-US" altLang="lv-LV"/>
          </a:p>
        </p:txBody>
      </p:sp>
    </p:spTree>
    <p:extLst>
      <p:ext uri="{BB962C8B-B14F-4D97-AF65-F5344CB8AC3E}">
        <p14:creationId xmlns:p14="http://schemas.microsoft.com/office/powerpoint/2010/main" val="420208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D27FB9E1-4D2B-452D-8F4D-BDC234749197}"/>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5831" y="-3"/>
            <a:ext cx="1938528" cy="215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5"/>
            <a:ext cx="8128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Slide Number Placeholder 5">
            <a:extLst>
              <a:ext uri="{FF2B5EF4-FFF2-40B4-BE49-F238E27FC236}">
                <a16:creationId xmlns:a16="http://schemas.microsoft.com/office/drawing/2014/main" id="{47FE297E-F248-4597-9239-8AFAE8B85EEF}"/>
              </a:ext>
            </a:extLst>
          </p:cNvPr>
          <p:cNvSpPr>
            <a:spLocks noGrp="1"/>
          </p:cNvSpPr>
          <p:nvPr>
            <p:ph type="sldNum" sz="quarter" idx="4"/>
          </p:nvPr>
        </p:nvSpPr>
        <p:spPr>
          <a:xfrm>
            <a:off x="8737600" y="6356355"/>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350">
                <a:solidFill>
                  <a:schemeClr val="tx1"/>
                </a:solidFill>
              </a:defRPr>
            </a:lvl1pPr>
          </a:lstStyle>
          <a:p>
            <a:pPr>
              <a:defRPr/>
            </a:pPr>
            <a:fld id="{B9EE84C0-2C3A-4808-83F1-61574C59E87E}" type="slidenum">
              <a:rPr lang="en-US" altLang="lv-LV" smtClean="0"/>
              <a:pPr>
                <a:defRPr/>
              </a:pPr>
              <a:t>‹#›</a:t>
            </a:fld>
            <a:endParaRPr lang="en-US" altLang="lv-LV" dirty="0"/>
          </a:p>
        </p:txBody>
      </p:sp>
    </p:spTree>
    <p:extLst>
      <p:ext uri="{BB962C8B-B14F-4D97-AF65-F5344CB8AC3E}">
        <p14:creationId xmlns:p14="http://schemas.microsoft.com/office/powerpoint/2010/main" val="1687373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577169"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712506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Tukšs">
    <p:spTree>
      <p:nvGrpSpPr>
        <p:cNvPr id="1" name=""/>
        <p:cNvGrpSpPr/>
        <p:nvPr/>
      </p:nvGrpSpPr>
      <p:grpSpPr>
        <a:xfrm>
          <a:off x="0" y="0"/>
          <a:ext cx="0" cy="0"/>
          <a:chOff x="0" y="0"/>
          <a:chExt cx="0" cy="0"/>
        </a:xfrm>
      </p:grpSpPr>
      <p:sp>
        <p:nvSpPr>
          <p:cNvPr id="2" name="Datuma vietturis 3"/>
          <p:cNvSpPr>
            <a:spLocks noGrp="1"/>
          </p:cNvSpPr>
          <p:nvPr>
            <p:ph type="dt" sz="half" idx="10"/>
          </p:nvPr>
        </p:nvSpPr>
        <p:spPr/>
        <p:txBody>
          <a:bodyPr/>
          <a:lstStyle>
            <a:lvl1pPr>
              <a:defRPr/>
            </a:lvl1pPr>
          </a:lstStyle>
          <a:p>
            <a:pPr>
              <a:defRPr/>
            </a:pPr>
            <a:fld id="{3352BC06-2A5E-4EE8-9AE3-25C771F9AC2D}" type="datetime1">
              <a:rPr lang="lv-LV" altLang="lv-LV"/>
              <a:pPr>
                <a:defRPr/>
              </a:pPr>
              <a:t>26.09.2019</a:t>
            </a:fld>
            <a:endParaRPr lang="lv-LV" altLang="lv-LV"/>
          </a:p>
        </p:txBody>
      </p:sp>
      <p:sp>
        <p:nvSpPr>
          <p:cNvPr id="3" name="Kājenes vietturis 4"/>
          <p:cNvSpPr>
            <a:spLocks noGrp="1"/>
          </p:cNvSpPr>
          <p:nvPr>
            <p:ph type="ftr" sz="quarter" idx="11"/>
          </p:nvPr>
        </p:nvSpPr>
        <p:spPr/>
        <p:txBody>
          <a:bodyPr/>
          <a:lstStyle>
            <a:lvl1pPr>
              <a:defRPr/>
            </a:lvl1pPr>
          </a:lstStyle>
          <a:p>
            <a:pPr>
              <a:defRPr/>
            </a:pPr>
            <a:endParaRPr lang="lv-LV"/>
          </a:p>
        </p:txBody>
      </p:sp>
      <p:sp>
        <p:nvSpPr>
          <p:cNvPr id="4" name="Slaida numura vietturis 5"/>
          <p:cNvSpPr>
            <a:spLocks noGrp="1"/>
          </p:cNvSpPr>
          <p:nvPr>
            <p:ph type="sldNum" sz="quarter" idx="12"/>
          </p:nvPr>
        </p:nvSpPr>
        <p:spPr/>
        <p:txBody>
          <a:bodyPr/>
          <a:lstStyle>
            <a:lvl1pPr>
              <a:defRPr/>
            </a:lvl1pPr>
          </a:lstStyle>
          <a:p>
            <a:pPr>
              <a:defRPr/>
            </a:pPr>
            <a:fld id="{4C495A7D-92D4-4C5E-83C4-54FC6B5EF0FB}" type="slidenum">
              <a:rPr lang="lv-LV" altLang="lv-LV"/>
              <a:pPr>
                <a:defRPr/>
              </a:pPr>
              <a:t>‹#›</a:t>
            </a:fld>
            <a:endParaRPr lang="lv-LV" altLang="lv-LV"/>
          </a:p>
        </p:txBody>
      </p:sp>
    </p:spTree>
    <p:extLst>
      <p:ext uri="{BB962C8B-B14F-4D97-AF65-F5344CB8AC3E}">
        <p14:creationId xmlns:p14="http://schemas.microsoft.com/office/powerpoint/2010/main" val="2904315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lvl1pPr>
              <a:defRPr/>
            </a:lvl1pPr>
          </a:lstStyle>
          <a:p>
            <a:pPr>
              <a:defRPr/>
            </a:pPr>
            <a:fld id="{01224C8D-A217-4030-9427-E6A7ACCD7E12}" type="datetime1">
              <a:rPr lang="lv-LV" altLang="lv-LV"/>
              <a:pPr>
                <a:defRPr/>
              </a:pPr>
              <a:t>26.09.2019</a:t>
            </a:fld>
            <a:endParaRPr lang="lv-LV" alt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8E9B88B8-C6FB-4BF2-B5BF-EBFFF9E0A00C}" type="slidenum">
              <a:rPr lang="lv-LV" altLang="lv-LV"/>
              <a:pPr>
                <a:defRPr/>
              </a:pPr>
              <a:t>‹#›</a:t>
            </a:fld>
            <a:endParaRPr lang="lv-LV" altLang="lv-LV"/>
          </a:p>
        </p:txBody>
      </p:sp>
    </p:spTree>
    <p:extLst>
      <p:ext uri="{BB962C8B-B14F-4D97-AF65-F5344CB8AC3E}">
        <p14:creationId xmlns:p14="http://schemas.microsoft.com/office/powerpoint/2010/main" val="3578871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lv-LV"/>
          </a:p>
        </p:txBody>
      </p:sp>
      <p:sp>
        <p:nvSpPr>
          <p:cNvPr id="3" name="Table Placeholder 2"/>
          <p:cNvSpPr>
            <a:spLocks noGrp="1"/>
          </p:cNvSpPr>
          <p:nvPr>
            <p:ph type="tbl" idx="1"/>
          </p:nvPr>
        </p:nvSpPr>
        <p:spPr>
          <a:xfrm>
            <a:off x="609600" y="1600206"/>
            <a:ext cx="10972800" cy="4525963"/>
          </a:xfrm>
        </p:spPr>
        <p:txBody>
          <a:bodyPr/>
          <a:lstStyle/>
          <a:p>
            <a:pPr lvl="0"/>
            <a:endParaRPr lang="lv-LV" noProof="0" dirty="0"/>
          </a:p>
        </p:txBody>
      </p:sp>
      <p:sp>
        <p:nvSpPr>
          <p:cNvPr id="4" name="Date Placeholder 3"/>
          <p:cNvSpPr>
            <a:spLocks noGrp="1"/>
          </p:cNvSpPr>
          <p:nvPr>
            <p:ph type="dt" sz="half" idx="10"/>
          </p:nvPr>
        </p:nvSpPr>
        <p:spPr/>
        <p:txBody>
          <a:bodyPr/>
          <a:lstStyle>
            <a:lvl1pPr>
              <a:defRPr/>
            </a:lvl1pPr>
          </a:lstStyle>
          <a:p>
            <a:pPr>
              <a:defRPr/>
            </a:pPr>
            <a:fld id="{BC7AAD38-355C-48FF-A2AC-6D4102A77B0A}" type="datetime1">
              <a:rPr lang="lv-LV" altLang="lv-LV"/>
              <a:pPr>
                <a:defRPr/>
              </a:pPr>
              <a:t>26.09.2019</a:t>
            </a:fld>
            <a:endParaRPr lang="lv-LV" alt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839A69B0-3CC7-402A-B379-63071ECF4C75}" type="slidenum">
              <a:rPr lang="lv-LV" altLang="lv-LV"/>
              <a:pPr>
                <a:defRPr/>
              </a:pPr>
              <a:t>‹#›</a:t>
            </a:fld>
            <a:endParaRPr lang="lv-LV" altLang="lv-LV"/>
          </a:p>
        </p:txBody>
      </p:sp>
    </p:spTree>
    <p:extLst>
      <p:ext uri="{BB962C8B-B14F-4D97-AF65-F5344CB8AC3E}">
        <p14:creationId xmlns:p14="http://schemas.microsoft.com/office/powerpoint/2010/main" val="236960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D08A337E-F61A-4E76-8961-148C8C4C5F5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5821"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5"/>
            <a:ext cx="8128000" cy="1384295"/>
          </a:xfrm>
        </p:spPr>
        <p:txBody>
          <a:bodyPr anchor="t">
            <a:normAutofit/>
          </a:bodyPr>
          <a:lstStyle>
            <a:lvl1pPr algn="l">
              <a:defRPr sz="18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15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352341" indent="0">
              <a:buNone/>
              <a:defRPr sz="1275">
                <a:solidFill>
                  <a:schemeClr val="tx1">
                    <a:tint val="75000"/>
                  </a:schemeClr>
                </a:solidFill>
              </a:defRPr>
            </a:lvl2pPr>
            <a:lvl3pPr marL="704681" indent="0">
              <a:buNone/>
              <a:defRPr sz="1200">
                <a:solidFill>
                  <a:schemeClr val="tx1">
                    <a:tint val="75000"/>
                  </a:schemeClr>
                </a:solidFill>
              </a:defRPr>
            </a:lvl3pPr>
            <a:lvl4pPr marL="1057024" indent="0">
              <a:buNone/>
              <a:defRPr sz="1050">
                <a:solidFill>
                  <a:schemeClr val="tx1">
                    <a:tint val="75000"/>
                  </a:schemeClr>
                </a:solidFill>
              </a:defRPr>
            </a:lvl4pPr>
            <a:lvl5pPr marL="1409364" indent="0">
              <a:buNone/>
              <a:defRPr sz="1050">
                <a:solidFill>
                  <a:schemeClr val="tx1">
                    <a:tint val="75000"/>
                  </a:schemeClr>
                </a:solidFill>
              </a:defRPr>
            </a:lvl5pPr>
            <a:lvl6pPr marL="1761705" indent="0">
              <a:buNone/>
              <a:defRPr sz="1050">
                <a:solidFill>
                  <a:schemeClr val="tx1">
                    <a:tint val="75000"/>
                  </a:schemeClr>
                </a:solidFill>
              </a:defRPr>
            </a:lvl6pPr>
            <a:lvl7pPr marL="2114047" indent="0">
              <a:buNone/>
              <a:defRPr sz="1050">
                <a:solidFill>
                  <a:schemeClr val="tx1">
                    <a:tint val="75000"/>
                  </a:schemeClr>
                </a:solidFill>
              </a:defRPr>
            </a:lvl7pPr>
            <a:lvl8pPr marL="2466386" indent="0">
              <a:buNone/>
              <a:defRPr sz="1050">
                <a:solidFill>
                  <a:schemeClr val="tx1">
                    <a:tint val="75000"/>
                  </a:schemeClr>
                </a:solidFill>
              </a:defRPr>
            </a:lvl8pPr>
            <a:lvl9pPr marL="2818729" indent="0">
              <a:buNone/>
              <a:defRPr sz="105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07491696-F5ED-4C08-8F7D-2EBF54310668}"/>
              </a:ext>
            </a:extLst>
          </p:cNvPr>
          <p:cNvSpPr>
            <a:spLocks noGrp="1"/>
          </p:cNvSpPr>
          <p:nvPr>
            <p:ph type="sldNum" sz="quarter" idx="4"/>
          </p:nvPr>
        </p:nvSpPr>
        <p:spPr>
          <a:xfrm>
            <a:off x="8737600" y="6356355"/>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350">
                <a:solidFill>
                  <a:schemeClr val="tx1"/>
                </a:solidFill>
              </a:defRPr>
            </a:lvl1pPr>
          </a:lstStyle>
          <a:p>
            <a:pPr>
              <a:defRPr/>
            </a:pPr>
            <a:fld id="{B9EE84C0-2C3A-4808-83F1-61574C59E87E}" type="slidenum">
              <a:rPr lang="en-US" altLang="lv-LV" smtClean="0"/>
              <a:pPr>
                <a:defRPr/>
              </a:pPr>
              <a:t>‹#›</a:t>
            </a:fld>
            <a:endParaRPr lang="en-US" altLang="lv-LV" dirty="0"/>
          </a:p>
        </p:txBody>
      </p:sp>
    </p:spTree>
    <p:extLst>
      <p:ext uri="{BB962C8B-B14F-4D97-AF65-F5344CB8AC3E}">
        <p14:creationId xmlns:p14="http://schemas.microsoft.com/office/powerpoint/2010/main" val="166865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93C2CA-A6C9-4161-8045-C6507412ADF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5821"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6"/>
            <a:ext cx="8128000" cy="10667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5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5"/>
            <a:ext cx="3962400" cy="4373573"/>
          </a:xfrm>
        </p:spPr>
        <p:txBody>
          <a:bodyPr>
            <a:normAutofit/>
          </a:bodyPr>
          <a:lstStyle>
            <a:lvl1pPr>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5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Slide Number Placeholder 5">
            <a:extLst>
              <a:ext uri="{FF2B5EF4-FFF2-40B4-BE49-F238E27FC236}">
                <a16:creationId xmlns:a16="http://schemas.microsoft.com/office/drawing/2014/main" id="{EAED4797-FCE2-4D0A-A456-4AEB4536C4E3}"/>
              </a:ext>
            </a:extLst>
          </p:cNvPr>
          <p:cNvSpPr>
            <a:spLocks noGrp="1"/>
          </p:cNvSpPr>
          <p:nvPr>
            <p:ph type="sldNum" sz="quarter" idx="4"/>
          </p:nvPr>
        </p:nvSpPr>
        <p:spPr>
          <a:xfrm>
            <a:off x="8737600" y="6356355"/>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350">
                <a:solidFill>
                  <a:schemeClr val="tx1"/>
                </a:solidFill>
              </a:defRPr>
            </a:lvl1pPr>
          </a:lstStyle>
          <a:p>
            <a:pPr>
              <a:defRPr/>
            </a:pPr>
            <a:fld id="{B9EE84C0-2C3A-4808-83F1-61574C59E87E}" type="slidenum">
              <a:rPr lang="en-US" altLang="lv-LV" smtClean="0"/>
              <a:pPr>
                <a:defRPr/>
              </a:pPr>
              <a:t>‹#›</a:t>
            </a:fld>
            <a:endParaRPr lang="en-US" altLang="lv-LV" dirty="0"/>
          </a:p>
        </p:txBody>
      </p:sp>
    </p:spTree>
    <p:extLst>
      <p:ext uri="{BB962C8B-B14F-4D97-AF65-F5344CB8AC3E}">
        <p14:creationId xmlns:p14="http://schemas.microsoft.com/office/powerpoint/2010/main" val="16762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CC7948C2-3B05-47D5-A649-2698A0AA7156}"/>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5821"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6"/>
            <a:ext cx="8128000" cy="10667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5"/>
            <a:ext cx="3860800" cy="3739225"/>
          </a:xfrm>
        </p:spPr>
        <p:txBody>
          <a:bodyPr>
            <a:normAutofit/>
          </a:bodyPr>
          <a:lstStyle>
            <a:lvl1pPr>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5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5"/>
            <a:ext cx="3962400" cy="3739233"/>
          </a:xfrm>
        </p:spPr>
        <p:txBody>
          <a:bodyPr>
            <a:normAutofit/>
          </a:bodyPr>
          <a:lstStyle>
            <a:lvl1pPr>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5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8"/>
            <a:ext cx="3860800" cy="534987"/>
          </a:xfrm>
        </p:spPr>
        <p:txBody>
          <a:bodyPr>
            <a:normAutofit/>
          </a:bodyPr>
          <a:lstStyle>
            <a:lvl1pPr marL="0" indent="0">
              <a:buNone/>
              <a:defRPr sz="15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8"/>
            <a:ext cx="3962400" cy="534987"/>
          </a:xfrm>
        </p:spPr>
        <p:txBody>
          <a:bodyPr>
            <a:normAutofit/>
          </a:bodyPr>
          <a:lstStyle>
            <a:lvl1pPr marL="0" indent="0">
              <a:buNone/>
              <a:defRPr sz="15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61248794-729A-4111-A207-0E88FC916597}"/>
              </a:ext>
            </a:extLst>
          </p:cNvPr>
          <p:cNvSpPr>
            <a:spLocks noGrp="1"/>
          </p:cNvSpPr>
          <p:nvPr>
            <p:ph type="sldNum" sz="quarter" idx="4"/>
          </p:nvPr>
        </p:nvSpPr>
        <p:spPr>
          <a:xfrm>
            <a:off x="8737600" y="6356355"/>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350">
                <a:solidFill>
                  <a:schemeClr val="tx1"/>
                </a:solidFill>
              </a:defRPr>
            </a:lvl1pPr>
          </a:lstStyle>
          <a:p>
            <a:pPr>
              <a:defRPr/>
            </a:pPr>
            <a:fld id="{B9EE84C0-2C3A-4808-83F1-61574C59E87E}" type="slidenum">
              <a:rPr lang="en-US" altLang="lv-LV" smtClean="0"/>
              <a:pPr>
                <a:defRPr/>
              </a:pPr>
              <a:t>‹#›</a:t>
            </a:fld>
            <a:endParaRPr lang="en-US" altLang="lv-LV" dirty="0"/>
          </a:p>
        </p:txBody>
      </p:sp>
    </p:spTree>
    <p:extLst>
      <p:ext uri="{BB962C8B-B14F-4D97-AF65-F5344CB8AC3E}">
        <p14:creationId xmlns:p14="http://schemas.microsoft.com/office/powerpoint/2010/main" val="81676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835C832-08DE-4ADA-B437-36D9C278B82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5821"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6"/>
            <a:ext cx="8128000" cy="10667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A0310932-16B3-46A2-8885-C1E1BD4A4174}"/>
              </a:ext>
            </a:extLst>
          </p:cNvPr>
          <p:cNvSpPr>
            <a:spLocks noGrp="1"/>
          </p:cNvSpPr>
          <p:nvPr>
            <p:ph type="sldNum" sz="quarter" idx="4"/>
          </p:nvPr>
        </p:nvSpPr>
        <p:spPr>
          <a:xfrm>
            <a:off x="8737600" y="6356355"/>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350">
                <a:solidFill>
                  <a:schemeClr val="tx1"/>
                </a:solidFill>
              </a:defRPr>
            </a:lvl1pPr>
          </a:lstStyle>
          <a:p>
            <a:pPr>
              <a:defRPr/>
            </a:pPr>
            <a:fld id="{B9EE84C0-2C3A-4808-83F1-61574C59E87E}" type="slidenum">
              <a:rPr lang="en-US" altLang="lv-LV" smtClean="0"/>
              <a:pPr>
                <a:defRPr/>
              </a:pPr>
              <a:t>‹#›</a:t>
            </a:fld>
            <a:endParaRPr lang="en-US" altLang="lv-LV" dirty="0"/>
          </a:p>
        </p:txBody>
      </p:sp>
    </p:spTree>
    <p:extLst>
      <p:ext uri="{BB962C8B-B14F-4D97-AF65-F5344CB8AC3E}">
        <p14:creationId xmlns:p14="http://schemas.microsoft.com/office/powerpoint/2010/main" val="231840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B78BBE9-0649-44B9-A1AC-16A3C7A5740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5821"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Slide Number Placeholder 5">
            <a:extLst>
              <a:ext uri="{FF2B5EF4-FFF2-40B4-BE49-F238E27FC236}">
                <a16:creationId xmlns:a16="http://schemas.microsoft.com/office/drawing/2014/main" id="{A096C1ED-4315-4C20-80A9-1C55953CA39E}"/>
              </a:ext>
            </a:extLst>
          </p:cNvPr>
          <p:cNvSpPr>
            <a:spLocks noGrp="1"/>
          </p:cNvSpPr>
          <p:nvPr>
            <p:ph type="sldNum" sz="quarter" idx="4"/>
          </p:nvPr>
        </p:nvSpPr>
        <p:spPr>
          <a:xfrm>
            <a:off x="8737600" y="6356355"/>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350">
                <a:solidFill>
                  <a:schemeClr val="tx1"/>
                </a:solidFill>
              </a:defRPr>
            </a:lvl1pPr>
          </a:lstStyle>
          <a:p>
            <a:pPr>
              <a:defRPr/>
            </a:pPr>
            <a:fld id="{B9EE84C0-2C3A-4808-83F1-61574C59E87E}" type="slidenum">
              <a:rPr lang="en-US" altLang="lv-LV" smtClean="0"/>
              <a:pPr>
                <a:defRPr/>
              </a:pPr>
              <a:t>‹#›</a:t>
            </a:fld>
            <a:endParaRPr lang="en-US" altLang="lv-LV" dirty="0"/>
          </a:p>
        </p:txBody>
      </p:sp>
    </p:spTree>
    <p:extLst>
      <p:ext uri="{BB962C8B-B14F-4D97-AF65-F5344CB8AC3E}">
        <p14:creationId xmlns:p14="http://schemas.microsoft.com/office/powerpoint/2010/main" val="66210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3EE1C9-8C83-42F5-A353-56D9EB7E3C02}"/>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5821"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1" y="272980"/>
            <a:ext cx="3668035" cy="1162051"/>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7" y="273054"/>
            <a:ext cx="4359563" cy="5853128"/>
          </a:xfrm>
        </p:spPr>
        <p:txBody>
          <a:bodyPr>
            <a:normAutofit/>
          </a:bodyPr>
          <a:lstStyle>
            <a:lvl1pPr>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5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1" y="1435123"/>
            <a:ext cx="3668035" cy="469106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marL="352341" indent="0">
              <a:buNone/>
              <a:defRPr sz="900"/>
            </a:lvl2pPr>
            <a:lvl3pPr marL="704681" indent="0">
              <a:buNone/>
              <a:defRPr sz="750"/>
            </a:lvl3pPr>
            <a:lvl4pPr marL="1057024" indent="0">
              <a:buNone/>
              <a:defRPr sz="750"/>
            </a:lvl4pPr>
            <a:lvl5pPr marL="1409364" indent="0">
              <a:buNone/>
              <a:defRPr sz="750"/>
            </a:lvl5pPr>
            <a:lvl6pPr marL="1761705" indent="0">
              <a:buNone/>
              <a:defRPr sz="750"/>
            </a:lvl6pPr>
            <a:lvl7pPr marL="2114047" indent="0">
              <a:buNone/>
              <a:defRPr sz="750"/>
            </a:lvl7pPr>
            <a:lvl8pPr marL="2466386" indent="0">
              <a:buNone/>
              <a:defRPr sz="750"/>
            </a:lvl8pPr>
            <a:lvl9pPr marL="2818729" indent="0">
              <a:buNone/>
              <a:defRPr sz="75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DB242F6C-CB07-42D3-A015-7DDF3942FE65}"/>
              </a:ext>
            </a:extLst>
          </p:cNvPr>
          <p:cNvSpPr>
            <a:spLocks noGrp="1"/>
          </p:cNvSpPr>
          <p:nvPr>
            <p:ph type="sldNum" sz="quarter" idx="4"/>
          </p:nvPr>
        </p:nvSpPr>
        <p:spPr>
          <a:xfrm>
            <a:off x="8737600" y="6356355"/>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350">
                <a:solidFill>
                  <a:schemeClr val="tx1"/>
                </a:solidFill>
              </a:defRPr>
            </a:lvl1pPr>
          </a:lstStyle>
          <a:p>
            <a:pPr>
              <a:defRPr/>
            </a:pPr>
            <a:fld id="{B9EE84C0-2C3A-4808-83F1-61574C59E87E}" type="slidenum">
              <a:rPr lang="en-US" altLang="lv-LV" smtClean="0"/>
              <a:pPr>
                <a:defRPr/>
              </a:pPr>
              <a:t>‹#›</a:t>
            </a:fld>
            <a:endParaRPr lang="en-US" altLang="lv-LV" dirty="0"/>
          </a:p>
        </p:txBody>
      </p:sp>
    </p:spTree>
    <p:extLst>
      <p:ext uri="{BB962C8B-B14F-4D97-AF65-F5344CB8AC3E}">
        <p14:creationId xmlns:p14="http://schemas.microsoft.com/office/powerpoint/2010/main" val="28262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CFA7B623-B6AC-40C0-95F6-8EB63F79E8C5}"/>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FAFDFAE-2BC3-46FA-A946-DE0164AA811A}"/>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577173" y="2"/>
            <a:ext cx="4533762" cy="500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83927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2737F77-0C42-4C88-AE5C-E56CA4573A3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DFACC756-3AE3-4BE0-9B52-D01974F79FCC}"/>
              </a:ext>
            </a:extLst>
          </p:cNvPr>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10BA9418-1238-49BC-81E8-F7F867F02A9C}"/>
              </a:ext>
            </a:extLst>
          </p:cNvPr>
          <p:cNvSpPr>
            <a:spLocks noGrp="1"/>
          </p:cNvSpPr>
          <p:nvPr>
            <p:ph type="dt" sz="half" idx="2"/>
          </p:nvPr>
        </p:nvSpPr>
        <p:spPr>
          <a:xfrm>
            <a:off x="609600" y="6356355"/>
            <a:ext cx="28448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900">
                <a:solidFill>
                  <a:srgbClr val="898989"/>
                </a:solidFill>
                <a:ea typeface="MS PGothic" panose="020B0600070205080204" pitchFamily="34" charset="-128"/>
              </a:defRPr>
            </a:lvl1pPr>
          </a:lstStyle>
          <a:p>
            <a:pPr>
              <a:defRPr/>
            </a:pPr>
            <a:endParaRPr lang="en-US" altLang="lv-LV" dirty="0"/>
          </a:p>
        </p:txBody>
      </p:sp>
      <p:sp>
        <p:nvSpPr>
          <p:cNvPr id="5" name="Footer Placeholder 4">
            <a:extLst>
              <a:ext uri="{FF2B5EF4-FFF2-40B4-BE49-F238E27FC236}">
                <a16:creationId xmlns:a16="http://schemas.microsoft.com/office/drawing/2014/main" id="{9E0C20AD-DCE5-460C-82C0-A7550725B1C5}"/>
              </a:ext>
            </a:extLst>
          </p:cNvPr>
          <p:cNvSpPr>
            <a:spLocks noGrp="1"/>
          </p:cNvSpPr>
          <p:nvPr>
            <p:ph type="ftr" sz="quarter" idx="3"/>
          </p:nvPr>
        </p:nvSpPr>
        <p:spPr>
          <a:xfrm>
            <a:off x="4165600" y="6356355"/>
            <a:ext cx="3860800" cy="365125"/>
          </a:xfrm>
          <a:prstGeom prst="rect">
            <a:avLst/>
          </a:prstGeom>
        </p:spPr>
        <p:txBody>
          <a:bodyPr vert="horz" lIns="93957" tIns="46979" rIns="93957" bIns="46979" rtlCol="0" anchor="ctr"/>
          <a:lstStyle>
            <a:lvl1pPr algn="ctr" defTabSz="704681" eaLnBrk="1" fontAlgn="auto" hangingPunct="1">
              <a:spcBef>
                <a:spcPts val="0"/>
              </a:spcBef>
              <a:spcAft>
                <a:spcPts val="0"/>
              </a:spcAft>
              <a:defRPr sz="9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F22BB77-1767-46DB-AFA6-6066D04301C9}"/>
              </a:ext>
            </a:extLst>
          </p:cNvPr>
          <p:cNvSpPr>
            <a:spLocks noGrp="1"/>
          </p:cNvSpPr>
          <p:nvPr>
            <p:ph type="sldNum" sz="quarter" idx="4"/>
          </p:nvPr>
        </p:nvSpPr>
        <p:spPr>
          <a:xfrm>
            <a:off x="8737600" y="6356355"/>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350">
                <a:solidFill>
                  <a:schemeClr val="tx1"/>
                </a:solidFill>
              </a:defRPr>
            </a:lvl1pPr>
          </a:lstStyle>
          <a:p>
            <a:pPr>
              <a:defRPr/>
            </a:pPr>
            <a:fld id="{B9EE84C0-2C3A-4808-83F1-61574C59E87E}" type="slidenum">
              <a:rPr lang="en-US" altLang="lv-LV" smtClean="0"/>
              <a:pPr>
                <a:defRPr/>
              </a:pPr>
              <a:t>‹#›</a:t>
            </a:fld>
            <a:endParaRPr lang="en-US" altLang="lv-LV" dirty="0"/>
          </a:p>
        </p:txBody>
      </p:sp>
    </p:spTree>
  </p:cSld>
  <p:clrMap bg1="lt1" tx1="dk1" bg2="lt2" tx2="dk2" accent1="accent1" accent2="accent2" accent3="accent3" accent4="accent4" accent5="accent5" accent6="accent6" hlink="hlink" folHlink="folHlink"/>
  <p:sldLayoutIdLst>
    <p:sldLayoutId id="2147488419" r:id="rId1"/>
    <p:sldLayoutId id="2147488420" r:id="rId2"/>
    <p:sldLayoutId id="2147488421" r:id="rId3"/>
    <p:sldLayoutId id="2147488422" r:id="rId4"/>
    <p:sldLayoutId id="2147488423" r:id="rId5"/>
    <p:sldLayoutId id="2147488424" r:id="rId6"/>
    <p:sldLayoutId id="2147488425" r:id="rId7"/>
    <p:sldLayoutId id="2147488426" r:id="rId8"/>
    <p:sldLayoutId id="2147488427" r:id="rId9"/>
    <p:sldLayoutId id="2147488429" r:id="rId10"/>
    <p:sldLayoutId id="2147488451" r:id="rId11"/>
  </p:sldLayoutIdLst>
  <p:hf hdr="0" ftr="0" dt="0"/>
  <p:txStyles>
    <p:titleStyle>
      <a:lvl1pPr algn="ctr" defTabSz="703660" rtl="0" eaLnBrk="0" fontAlgn="base" hangingPunct="0">
        <a:spcBef>
          <a:spcPct val="0"/>
        </a:spcBef>
        <a:spcAft>
          <a:spcPct val="0"/>
        </a:spcAft>
        <a:defRPr sz="3375" kern="1200">
          <a:solidFill>
            <a:schemeClr val="tx1"/>
          </a:solidFill>
          <a:latin typeface="+mj-lt"/>
          <a:ea typeface="MS PGothic" panose="020B0600070205080204" pitchFamily="34" charset="-128"/>
          <a:cs typeface="+mj-cs"/>
        </a:defRPr>
      </a:lvl1pPr>
      <a:lvl2pPr algn="ctr" defTabSz="703660" rtl="0" eaLnBrk="0" fontAlgn="base" hangingPunct="0">
        <a:spcBef>
          <a:spcPct val="0"/>
        </a:spcBef>
        <a:spcAft>
          <a:spcPct val="0"/>
        </a:spcAft>
        <a:defRPr sz="3375">
          <a:solidFill>
            <a:schemeClr val="tx1"/>
          </a:solidFill>
          <a:latin typeface="Times New Roman" pitchFamily="18" charset="0"/>
          <a:ea typeface="MS PGothic" panose="020B0600070205080204" pitchFamily="34" charset="-128"/>
        </a:defRPr>
      </a:lvl2pPr>
      <a:lvl3pPr algn="ctr" defTabSz="703660" rtl="0" eaLnBrk="0" fontAlgn="base" hangingPunct="0">
        <a:spcBef>
          <a:spcPct val="0"/>
        </a:spcBef>
        <a:spcAft>
          <a:spcPct val="0"/>
        </a:spcAft>
        <a:defRPr sz="3375">
          <a:solidFill>
            <a:schemeClr val="tx1"/>
          </a:solidFill>
          <a:latin typeface="Times New Roman" pitchFamily="18" charset="0"/>
          <a:ea typeface="MS PGothic" panose="020B0600070205080204" pitchFamily="34" charset="-128"/>
        </a:defRPr>
      </a:lvl3pPr>
      <a:lvl4pPr algn="ctr" defTabSz="703660" rtl="0" eaLnBrk="0" fontAlgn="base" hangingPunct="0">
        <a:spcBef>
          <a:spcPct val="0"/>
        </a:spcBef>
        <a:spcAft>
          <a:spcPct val="0"/>
        </a:spcAft>
        <a:defRPr sz="3375">
          <a:solidFill>
            <a:schemeClr val="tx1"/>
          </a:solidFill>
          <a:latin typeface="Times New Roman" pitchFamily="18" charset="0"/>
          <a:ea typeface="MS PGothic" panose="020B0600070205080204" pitchFamily="34" charset="-128"/>
        </a:defRPr>
      </a:lvl4pPr>
      <a:lvl5pPr algn="ctr" defTabSz="703660" rtl="0" eaLnBrk="0" fontAlgn="base" hangingPunct="0">
        <a:spcBef>
          <a:spcPct val="0"/>
        </a:spcBef>
        <a:spcAft>
          <a:spcPct val="0"/>
        </a:spcAft>
        <a:defRPr sz="3375">
          <a:solidFill>
            <a:schemeClr val="tx1"/>
          </a:solidFill>
          <a:latin typeface="Times New Roman" pitchFamily="18" charset="0"/>
          <a:ea typeface="MS PGothic" panose="020B0600070205080204" pitchFamily="34" charset="-128"/>
        </a:defRPr>
      </a:lvl5pPr>
      <a:lvl6pPr marL="342900" algn="ctr" defTabSz="703660" rtl="0" eaLnBrk="1" fontAlgn="base" hangingPunct="1">
        <a:spcBef>
          <a:spcPct val="0"/>
        </a:spcBef>
        <a:spcAft>
          <a:spcPct val="0"/>
        </a:spcAft>
        <a:defRPr sz="3375">
          <a:solidFill>
            <a:schemeClr val="tx1"/>
          </a:solidFill>
          <a:latin typeface="Times New Roman" pitchFamily="18" charset="0"/>
        </a:defRPr>
      </a:lvl6pPr>
      <a:lvl7pPr marL="685800" algn="ctr" defTabSz="703660" rtl="0" eaLnBrk="1" fontAlgn="base" hangingPunct="1">
        <a:spcBef>
          <a:spcPct val="0"/>
        </a:spcBef>
        <a:spcAft>
          <a:spcPct val="0"/>
        </a:spcAft>
        <a:defRPr sz="3375">
          <a:solidFill>
            <a:schemeClr val="tx1"/>
          </a:solidFill>
          <a:latin typeface="Times New Roman" pitchFamily="18" charset="0"/>
        </a:defRPr>
      </a:lvl7pPr>
      <a:lvl8pPr marL="1028700" algn="ctr" defTabSz="703660" rtl="0" eaLnBrk="1" fontAlgn="base" hangingPunct="1">
        <a:spcBef>
          <a:spcPct val="0"/>
        </a:spcBef>
        <a:spcAft>
          <a:spcPct val="0"/>
        </a:spcAft>
        <a:defRPr sz="3375">
          <a:solidFill>
            <a:schemeClr val="tx1"/>
          </a:solidFill>
          <a:latin typeface="Times New Roman" pitchFamily="18" charset="0"/>
        </a:defRPr>
      </a:lvl8pPr>
      <a:lvl9pPr marL="1371600" algn="ctr" defTabSz="703660" rtl="0" eaLnBrk="1" fontAlgn="base" hangingPunct="1">
        <a:spcBef>
          <a:spcPct val="0"/>
        </a:spcBef>
        <a:spcAft>
          <a:spcPct val="0"/>
        </a:spcAft>
        <a:defRPr sz="3375">
          <a:solidFill>
            <a:schemeClr val="tx1"/>
          </a:solidFill>
          <a:latin typeface="Times New Roman" pitchFamily="18" charset="0"/>
        </a:defRPr>
      </a:lvl9pPr>
    </p:titleStyle>
    <p:bodyStyle>
      <a:lvl1pPr marL="263129" indent="-263129" algn="l" defTabSz="703660" rtl="0" eaLnBrk="0" fontAlgn="base" hangingPunct="0">
        <a:spcBef>
          <a:spcPct val="20000"/>
        </a:spcBef>
        <a:spcAft>
          <a:spcPct val="0"/>
        </a:spcAft>
        <a:buFont typeface="Arial" panose="020B0604020202020204" pitchFamily="34" charset="0"/>
        <a:buChar char="•"/>
        <a:defRPr sz="2475" kern="1200">
          <a:solidFill>
            <a:schemeClr val="tx1"/>
          </a:solidFill>
          <a:latin typeface="+mn-lt"/>
          <a:ea typeface="MS PGothic" panose="020B0600070205080204" pitchFamily="34" charset="-128"/>
          <a:cs typeface="+mn-cs"/>
        </a:defRPr>
      </a:lvl1pPr>
      <a:lvl2pPr marL="571500" indent="-219075" algn="l" defTabSz="703660" rtl="0" eaLnBrk="0" fontAlgn="base" hangingPunct="0">
        <a:spcBef>
          <a:spcPct val="20000"/>
        </a:spcBef>
        <a:spcAft>
          <a:spcPct val="0"/>
        </a:spcAft>
        <a:buFont typeface="Arial" panose="020B0604020202020204" pitchFamily="34" charset="0"/>
        <a:buChar char="–"/>
        <a:defRPr sz="2175" kern="1200">
          <a:solidFill>
            <a:schemeClr val="tx1"/>
          </a:solidFill>
          <a:latin typeface="+mn-lt"/>
          <a:ea typeface="MS PGothic" panose="020B0600070205080204" pitchFamily="34" charset="-128"/>
          <a:cs typeface="+mn-cs"/>
        </a:defRPr>
      </a:lvl2pPr>
      <a:lvl3pPr marL="879872" indent="-175022" algn="l" defTabSz="703660" rtl="0" eaLnBrk="0" fontAlgn="base" hangingPunct="0">
        <a:spcBef>
          <a:spcPct val="20000"/>
        </a:spcBef>
        <a:spcAft>
          <a:spcPct val="0"/>
        </a:spcAft>
        <a:buFont typeface="Arial" panose="020B0604020202020204" pitchFamily="34" charset="0"/>
        <a:buChar char="•"/>
        <a:defRPr sz="1875" kern="1200">
          <a:solidFill>
            <a:schemeClr val="tx1"/>
          </a:solidFill>
          <a:latin typeface="+mn-lt"/>
          <a:ea typeface="MS PGothic" panose="020B0600070205080204" pitchFamily="34" charset="-128"/>
          <a:cs typeface="+mn-cs"/>
        </a:defRPr>
      </a:lvl3pPr>
      <a:lvl4pPr marL="1232297" indent="-175022" algn="l" defTabSz="703660" rtl="0" eaLnBrk="0" fontAlgn="base" hangingPunct="0">
        <a:spcBef>
          <a:spcPct val="20000"/>
        </a:spcBef>
        <a:spcAft>
          <a:spcPct val="0"/>
        </a:spcAft>
        <a:buFont typeface="Arial" panose="020B0604020202020204" pitchFamily="34" charset="0"/>
        <a:buChar char="–"/>
        <a:defRPr sz="1425" kern="1200">
          <a:solidFill>
            <a:schemeClr val="tx1"/>
          </a:solidFill>
          <a:latin typeface="+mn-lt"/>
          <a:ea typeface="MS PGothic" panose="020B0600070205080204" pitchFamily="34" charset="-128"/>
          <a:cs typeface="+mn-cs"/>
        </a:defRPr>
      </a:lvl4pPr>
      <a:lvl5pPr marL="1584722" indent="-175022" algn="l" defTabSz="703660" rtl="0" eaLnBrk="0" fontAlgn="base" hangingPunct="0">
        <a:spcBef>
          <a:spcPct val="20000"/>
        </a:spcBef>
        <a:spcAft>
          <a:spcPct val="0"/>
        </a:spcAft>
        <a:buFont typeface="Arial" panose="020B0604020202020204" pitchFamily="34" charset="0"/>
        <a:buChar char="»"/>
        <a:defRPr sz="1425" kern="1200">
          <a:solidFill>
            <a:schemeClr val="tx1"/>
          </a:solidFill>
          <a:latin typeface="+mn-lt"/>
          <a:ea typeface="MS PGothic" panose="020B0600070205080204" pitchFamily="34" charset="-128"/>
          <a:cs typeface="+mn-cs"/>
        </a:defRPr>
      </a:lvl5pPr>
      <a:lvl6pPr marL="1937876"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6pPr>
      <a:lvl7pPr marL="2290217"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7pPr>
      <a:lvl8pPr marL="2642559"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8pPr>
      <a:lvl9pPr marL="2994898"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9pPr>
    </p:bodyStyle>
    <p:otherStyle>
      <a:defPPr>
        <a:defRPr lang="en-US"/>
      </a:defPPr>
      <a:lvl1pPr marL="0" algn="l" defTabSz="704681" rtl="0" eaLnBrk="1" latinLnBrk="0" hangingPunct="1">
        <a:defRPr sz="1275" kern="1200">
          <a:solidFill>
            <a:schemeClr val="tx1"/>
          </a:solidFill>
          <a:latin typeface="+mn-lt"/>
          <a:ea typeface="+mn-ea"/>
          <a:cs typeface="+mn-cs"/>
        </a:defRPr>
      </a:lvl1pPr>
      <a:lvl2pPr marL="352341" algn="l" defTabSz="704681" rtl="0" eaLnBrk="1" latinLnBrk="0" hangingPunct="1">
        <a:defRPr sz="1275" kern="1200">
          <a:solidFill>
            <a:schemeClr val="tx1"/>
          </a:solidFill>
          <a:latin typeface="+mn-lt"/>
          <a:ea typeface="+mn-ea"/>
          <a:cs typeface="+mn-cs"/>
        </a:defRPr>
      </a:lvl2pPr>
      <a:lvl3pPr marL="704681" algn="l" defTabSz="704681" rtl="0" eaLnBrk="1" latinLnBrk="0" hangingPunct="1">
        <a:defRPr sz="1275" kern="1200">
          <a:solidFill>
            <a:schemeClr val="tx1"/>
          </a:solidFill>
          <a:latin typeface="+mn-lt"/>
          <a:ea typeface="+mn-ea"/>
          <a:cs typeface="+mn-cs"/>
        </a:defRPr>
      </a:lvl3pPr>
      <a:lvl4pPr marL="1057024" algn="l" defTabSz="704681" rtl="0" eaLnBrk="1" latinLnBrk="0" hangingPunct="1">
        <a:defRPr sz="1275" kern="1200">
          <a:solidFill>
            <a:schemeClr val="tx1"/>
          </a:solidFill>
          <a:latin typeface="+mn-lt"/>
          <a:ea typeface="+mn-ea"/>
          <a:cs typeface="+mn-cs"/>
        </a:defRPr>
      </a:lvl4pPr>
      <a:lvl5pPr marL="1409364" algn="l" defTabSz="704681" rtl="0" eaLnBrk="1" latinLnBrk="0" hangingPunct="1">
        <a:defRPr sz="1275" kern="1200">
          <a:solidFill>
            <a:schemeClr val="tx1"/>
          </a:solidFill>
          <a:latin typeface="+mn-lt"/>
          <a:ea typeface="+mn-ea"/>
          <a:cs typeface="+mn-cs"/>
        </a:defRPr>
      </a:lvl5pPr>
      <a:lvl6pPr marL="1761705" algn="l" defTabSz="704681" rtl="0" eaLnBrk="1" latinLnBrk="0" hangingPunct="1">
        <a:defRPr sz="1275" kern="1200">
          <a:solidFill>
            <a:schemeClr val="tx1"/>
          </a:solidFill>
          <a:latin typeface="+mn-lt"/>
          <a:ea typeface="+mn-ea"/>
          <a:cs typeface="+mn-cs"/>
        </a:defRPr>
      </a:lvl6pPr>
      <a:lvl7pPr marL="2114047" algn="l" defTabSz="704681" rtl="0" eaLnBrk="1" latinLnBrk="0" hangingPunct="1">
        <a:defRPr sz="1275" kern="1200">
          <a:solidFill>
            <a:schemeClr val="tx1"/>
          </a:solidFill>
          <a:latin typeface="+mn-lt"/>
          <a:ea typeface="+mn-ea"/>
          <a:cs typeface="+mn-cs"/>
        </a:defRPr>
      </a:lvl7pPr>
      <a:lvl8pPr marL="2466386" algn="l" defTabSz="704681" rtl="0" eaLnBrk="1" latinLnBrk="0" hangingPunct="1">
        <a:defRPr sz="1275" kern="1200">
          <a:solidFill>
            <a:schemeClr val="tx1"/>
          </a:solidFill>
          <a:latin typeface="+mn-lt"/>
          <a:ea typeface="+mn-ea"/>
          <a:cs typeface="+mn-cs"/>
        </a:defRPr>
      </a:lvl8pPr>
      <a:lvl9pPr marL="2818729" algn="l" defTabSz="704681" rtl="0" eaLnBrk="1" latinLnBrk="0" hangingPunct="1">
        <a:defRPr sz="127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2051"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900">
                <a:solidFill>
                  <a:srgbClr val="898989"/>
                </a:solidFill>
              </a:defRPr>
            </a:lvl1pPr>
          </a:lstStyle>
          <a:p>
            <a:pPr>
              <a:defRPr/>
            </a:pPr>
            <a:fld id="{8D87C3C6-69A6-4F6B-B6ED-881D86A3F278}" type="datetime1">
              <a:rPr lang="en-US" altLang="lv-LV"/>
              <a:pPr>
                <a:defRPr/>
              </a:pPr>
              <a:t>9/26/2019</a:t>
            </a:fld>
            <a:endParaRPr lang="en-US" altLang="lv-LV"/>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3957" tIns="46979" rIns="93957" bIns="46979" rtlCol="0" anchor="ctr"/>
          <a:lstStyle>
            <a:lvl1pPr algn="ctr" defTabSz="704663" eaLnBrk="1" fontAlgn="auto" hangingPunct="1">
              <a:spcBef>
                <a:spcPts val="0"/>
              </a:spcBef>
              <a:spcAft>
                <a:spcPts val="0"/>
              </a:spcAft>
              <a:defRPr sz="9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900">
                <a:solidFill>
                  <a:srgbClr val="898989"/>
                </a:solidFill>
              </a:defRPr>
            </a:lvl1pPr>
          </a:lstStyle>
          <a:p>
            <a:pPr>
              <a:defRPr/>
            </a:pPr>
            <a:fld id="{7C0C7936-29C0-4C2E-A79C-6DF28AD67FF1}" type="slidenum">
              <a:rPr lang="en-US" altLang="lv-LV"/>
              <a:pPr>
                <a:defRPr/>
              </a:pPr>
              <a:t>‹#›</a:t>
            </a:fld>
            <a:endParaRPr lang="en-US" altLang="lv-LV"/>
          </a:p>
        </p:txBody>
      </p:sp>
    </p:spTree>
    <p:extLst>
      <p:ext uri="{BB962C8B-B14F-4D97-AF65-F5344CB8AC3E}">
        <p14:creationId xmlns:p14="http://schemas.microsoft.com/office/powerpoint/2010/main" val="810391289"/>
      </p:ext>
    </p:extLst>
  </p:cSld>
  <p:clrMap bg1="lt1" tx1="dk1" bg2="lt2" tx2="dk2" accent1="accent1" accent2="accent2" accent3="accent3" accent4="accent4" accent5="accent5" accent6="accent6" hlink="hlink" folHlink="folHlink"/>
  <p:sldLayoutIdLst>
    <p:sldLayoutId id="2147488454" r:id="rId1"/>
    <p:sldLayoutId id="2147488455" r:id="rId2"/>
    <p:sldLayoutId id="2147488456" r:id="rId3"/>
    <p:sldLayoutId id="2147488457" r:id="rId4"/>
    <p:sldLayoutId id="2147488458" r:id="rId5"/>
    <p:sldLayoutId id="2147488459" r:id="rId6"/>
    <p:sldLayoutId id="2147488460" r:id="rId7"/>
    <p:sldLayoutId id="2147488461" r:id="rId8"/>
    <p:sldLayoutId id="2147488462" r:id="rId9"/>
    <p:sldLayoutId id="2147488463" r:id="rId10"/>
    <p:sldLayoutId id="2147488464" r:id="rId11"/>
    <p:sldLayoutId id="2147488465" r:id="rId12"/>
  </p:sldLayoutIdLst>
  <p:hf hdr="0" ftr="0" dt="0"/>
  <p:txStyles>
    <p:titleStyle>
      <a:lvl1pPr algn="ctr" defTabSz="703643" rtl="0" eaLnBrk="0" fontAlgn="base" hangingPunct="0">
        <a:spcBef>
          <a:spcPct val="0"/>
        </a:spcBef>
        <a:spcAft>
          <a:spcPct val="0"/>
        </a:spcAft>
        <a:defRPr sz="3375" kern="1200">
          <a:solidFill>
            <a:schemeClr val="tx1"/>
          </a:solidFill>
          <a:latin typeface="+mj-lt"/>
          <a:ea typeface="MS PGothic" panose="020B0600070205080204" pitchFamily="34" charset="-128"/>
          <a:cs typeface="MS PGothic" charset="0"/>
        </a:defRPr>
      </a:lvl1pPr>
      <a:lvl2pPr algn="ctr" defTabSz="703643" rtl="0" eaLnBrk="0" fontAlgn="base" hangingPunct="0">
        <a:spcBef>
          <a:spcPct val="0"/>
        </a:spcBef>
        <a:spcAft>
          <a:spcPct val="0"/>
        </a:spcAft>
        <a:defRPr sz="3375">
          <a:solidFill>
            <a:schemeClr val="tx1"/>
          </a:solidFill>
          <a:latin typeface="Times New Roman" pitchFamily="18" charset="0"/>
          <a:ea typeface="MS PGothic" panose="020B0600070205080204" pitchFamily="34" charset="-128"/>
          <a:cs typeface="MS PGothic" charset="0"/>
        </a:defRPr>
      </a:lvl2pPr>
      <a:lvl3pPr algn="ctr" defTabSz="703643" rtl="0" eaLnBrk="0" fontAlgn="base" hangingPunct="0">
        <a:spcBef>
          <a:spcPct val="0"/>
        </a:spcBef>
        <a:spcAft>
          <a:spcPct val="0"/>
        </a:spcAft>
        <a:defRPr sz="3375">
          <a:solidFill>
            <a:schemeClr val="tx1"/>
          </a:solidFill>
          <a:latin typeface="Times New Roman" pitchFamily="18" charset="0"/>
          <a:ea typeface="MS PGothic" panose="020B0600070205080204" pitchFamily="34" charset="-128"/>
          <a:cs typeface="MS PGothic" charset="0"/>
        </a:defRPr>
      </a:lvl3pPr>
      <a:lvl4pPr algn="ctr" defTabSz="703643" rtl="0" eaLnBrk="0" fontAlgn="base" hangingPunct="0">
        <a:spcBef>
          <a:spcPct val="0"/>
        </a:spcBef>
        <a:spcAft>
          <a:spcPct val="0"/>
        </a:spcAft>
        <a:defRPr sz="3375">
          <a:solidFill>
            <a:schemeClr val="tx1"/>
          </a:solidFill>
          <a:latin typeface="Times New Roman" pitchFamily="18" charset="0"/>
          <a:ea typeface="MS PGothic" panose="020B0600070205080204" pitchFamily="34" charset="-128"/>
          <a:cs typeface="MS PGothic" charset="0"/>
        </a:defRPr>
      </a:lvl4pPr>
      <a:lvl5pPr algn="ctr" defTabSz="703643" rtl="0" eaLnBrk="0" fontAlgn="base" hangingPunct="0">
        <a:spcBef>
          <a:spcPct val="0"/>
        </a:spcBef>
        <a:spcAft>
          <a:spcPct val="0"/>
        </a:spcAft>
        <a:defRPr sz="3375">
          <a:solidFill>
            <a:schemeClr val="tx1"/>
          </a:solidFill>
          <a:latin typeface="Times New Roman" pitchFamily="18" charset="0"/>
          <a:ea typeface="MS PGothic" panose="020B0600070205080204" pitchFamily="34" charset="-128"/>
          <a:cs typeface="MS PGothic" charset="0"/>
        </a:defRPr>
      </a:lvl5pPr>
      <a:lvl6pPr marL="342892" algn="ctr" defTabSz="703643" rtl="0" eaLnBrk="1" fontAlgn="base" hangingPunct="1">
        <a:spcBef>
          <a:spcPct val="0"/>
        </a:spcBef>
        <a:spcAft>
          <a:spcPct val="0"/>
        </a:spcAft>
        <a:defRPr sz="3375">
          <a:solidFill>
            <a:schemeClr val="tx1"/>
          </a:solidFill>
          <a:latin typeface="Times New Roman" pitchFamily="18" charset="0"/>
        </a:defRPr>
      </a:lvl6pPr>
      <a:lvl7pPr marL="685783" algn="ctr" defTabSz="703643" rtl="0" eaLnBrk="1" fontAlgn="base" hangingPunct="1">
        <a:spcBef>
          <a:spcPct val="0"/>
        </a:spcBef>
        <a:spcAft>
          <a:spcPct val="0"/>
        </a:spcAft>
        <a:defRPr sz="3375">
          <a:solidFill>
            <a:schemeClr val="tx1"/>
          </a:solidFill>
          <a:latin typeface="Times New Roman" pitchFamily="18" charset="0"/>
        </a:defRPr>
      </a:lvl7pPr>
      <a:lvl8pPr marL="1028675" algn="ctr" defTabSz="703643" rtl="0" eaLnBrk="1" fontAlgn="base" hangingPunct="1">
        <a:spcBef>
          <a:spcPct val="0"/>
        </a:spcBef>
        <a:spcAft>
          <a:spcPct val="0"/>
        </a:spcAft>
        <a:defRPr sz="3375">
          <a:solidFill>
            <a:schemeClr val="tx1"/>
          </a:solidFill>
          <a:latin typeface="Times New Roman" pitchFamily="18" charset="0"/>
        </a:defRPr>
      </a:lvl8pPr>
      <a:lvl9pPr marL="1371566" algn="ctr" defTabSz="703643" rtl="0" eaLnBrk="1" fontAlgn="base" hangingPunct="1">
        <a:spcBef>
          <a:spcPct val="0"/>
        </a:spcBef>
        <a:spcAft>
          <a:spcPct val="0"/>
        </a:spcAft>
        <a:defRPr sz="3375">
          <a:solidFill>
            <a:schemeClr val="tx1"/>
          </a:solidFill>
          <a:latin typeface="Times New Roman" pitchFamily="18" charset="0"/>
        </a:defRPr>
      </a:lvl9pPr>
    </p:titleStyle>
    <p:bodyStyle>
      <a:lvl1pPr marL="263123" indent="-263123" algn="l" defTabSz="703643" rtl="0" eaLnBrk="0" fontAlgn="base" hangingPunct="0">
        <a:spcBef>
          <a:spcPct val="20000"/>
        </a:spcBef>
        <a:spcAft>
          <a:spcPct val="0"/>
        </a:spcAft>
        <a:buFont typeface="Arial" panose="020B0604020202020204" pitchFamily="34" charset="0"/>
        <a:buChar char="•"/>
        <a:defRPr sz="2475" kern="1200">
          <a:solidFill>
            <a:schemeClr val="tx1"/>
          </a:solidFill>
          <a:latin typeface="+mn-lt"/>
          <a:ea typeface="MS PGothic" panose="020B0600070205080204" pitchFamily="34" charset="-128"/>
          <a:cs typeface="MS PGothic" charset="0"/>
        </a:defRPr>
      </a:lvl1pPr>
      <a:lvl2pPr marL="571486" indent="-219070" algn="l" defTabSz="703643" rtl="0" eaLnBrk="0" fontAlgn="base" hangingPunct="0">
        <a:spcBef>
          <a:spcPct val="20000"/>
        </a:spcBef>
        <a:spcAft>
          <a:spcPct val="0"/>
        </a:spcAft>
        <a:buFont typeface="Arial" panose="020B0604020202020204" pitchFamily="34" charset="0"/>
        <a:buChar char="–"/>
        <a:defRPr sz="2175" kern="1200">
          <a:solidFill>
            <a:schemeClr val="tx1"/>
          </a:solidFill>
          <a:latin typeface="+mn-lt"/>
          <a:ea typeface="MS PGothic" panose="020B0600070205080204" pitchFamily="34" charset="-128"/>
          <a:cs typeface="MS PGothic" charset="0"/>
        </a:defRPr>
      </a:lvl2pPr>
      <a:lvl3pPr marL="879850" indent="-175018" algn="l" defTabSz="703643" rtl="0" eaLnBrk="0" fontAlgn="base" hangingPunct="0">
        <a:spcBef>
          <a:spcPct val="20000"/>
        </a:spcBef>
        <a:spcAft>
          <a:spcPct val="0"/>
        </a:spcAft>
        <a:buFont typeface="Arial" panose="020B0604020202020204" pitchFamily="34" charset="0"/>
        <a:buChar char="•"/>
        <a:defRPr sz="1875" kern="1200">
          <a:solidFill>
            <a:schemeClr val="tx1"/>
          </a:solidFill>
          <a:latin typeface="+mn-lt"/>
          <a:ea typeface="MS PGothic" panose="020B0600070205080204" pitchFamily="34" charset="-128"/>
          <a:cs typeface="MS PGothic" charset="0"/>
        </a:defRPr>
      </a:lvl3pPr>
      <a:lvl4pPr marL="1232267" indent="-175018" algn="l" defTabSz="703643" rtl="0" eaLnBrk="0" fontAlgn="base" hangingPunct="0">
        <a:spcBef>
          <a:spcPct val="20000"/>
        </a:spcBef>
        <a:spcAft>
          <a:spcPct val="0"/>
        </a:spcAft>
        <a:buFont typeface="Arial" panose="020B0604020202020204" pitchFamily="34" charset="0"/>
        <a:buChar char="–"/>
        <a:defRPr sz="1425" kern="1200">
          <a:solidFill>
            <a:schemeClr val="tx1"/>
          </a:solidFill>
          <a:latin typeface="+mn-lt"/>
          <a:ea typeface="MS PGothic" panose="020B0600070205080204" pitchFamily="34" charset="-128"/>
          <a:cs typeface="MS PGothic" charset="0"/>
        </a:defRPr>
      </a:lvl4pPr>
      <a:lvl5pPr marL="1584683" indent="-175018" algn="l" defTabSz="703643" rtl="0" eaLnBrk="0" fontAlgn="base" hangingPunct="0">
        <a:spcBef>
          <a:spcPct val="20000"/>
        </a:spcBef>
        <a:spcAft>
          <a:spcPct val="0"/>
        </a:spcAft>
        <a:buFont typeface="Arial" panose="020B0604020202020204" pitchFamily="34" charset="0"/>
        <a:buChar char="»"/>
        <a:defRPr sz="1425" kern="1200">
          <a:solidFill>
            <a:schemeClr val="tx1"/>
          </a:solidFill>
          <a:latin typeface="+mn-lt"/>
          <a:ea typeface="MS PGothic" panose="020B0600070205080204" pitchFamily="34" charset="-128"/>
          <a:cs typeface="MS PGothic" charset="0"/>
        </a:defRPr>
      </a:lvl5pPr>
      <a:lvl6pPr marL="1937828" indent="-176165" algn="l" defTabSz="704663" rtl="0" eaLnBrk="1" latinLnBrk="0" hangingPunct="1">
        <a:spcBef>
          <a:spcPct val="20000"/>
        </a:spcBef>
        <a:buFont typeface="Arial" pitchFamily="34" charset="0"/>
        <a:buChar char="•"/>
        <a:defRPr sz="1425" kern="1200">
          <a:solidFill>
            <a:schemeClr val="tx1"/>
          </a:solidFill>
          <a:latin typeface="+mn-lt"/>
          <a:ea typeface="+mn-ea"/>
          <a:cs typeface="+mn-cs"/>
        </a:defRPr>
      </a:lvl6pPr>
      <a:lvl7pPr marL="2290160" indent="-176165" algn="l" defTabSz="704663" rtl="0" eaLnBrk="1" latinLnBrk="0" hangingPunct="1">
        <a:spcBef>
          <a:spcPct val="20000"/>
        </a:spcBef>
        <a:buFont typeface="Arial" pitchFamily="34" charset="0"/>
        <a:buChar char="•"/>
        <a:defRPr sz="1425" kern="1200">
          <a:solidFill>
            <a:schemeClr val="tx1"/>
          </a:solidFill>
          <a:latin typeface="+mn-lt"/>
          <a:ea typeface="+mn-ea"/>
          <a:cs typeface="+mn-cs"/>
        </a:defRPr>
      </a:lvl7pPr>
      <a:lvl8pPr marL="2642493" indent="-176165" algn="l" defTabSz="704663" rtl="0" eaLnBrk="1" latinLnBrk="0" hangingPunct="1">
        <a:spcBef>
          <a:spcPct val="20000"/>
        </a:spcBef>
        <a:buFont typeface="Arial" pitchFamily="34" charset="0"/>
        <a:buChar char="•"/>
        <a:defRPr sz="1425" kern="1200">
          <a:solidFill>
            <a:schemeClr val="tx1"/>
          </a:solidFill>
          <a:latin typeface="+mn-lt"/>
          <a:ea typeface="+mn-ea"/>
          <a:cs typeface="+mn-cs"/>
        </a:defRPr>
      </a:lvl8pPr>
      <a:lvl9pPr marL="2994824" indent="-176165" algn="l" defTabSz="704663" rtl="0" eaLnBrk="1" latinLnBrk="0" hangingPunct="1">
        <a:spcBef>
          <a:spcPct val="20000"/>
        </a:spcBef>
        <a:buFont typeface="Arial" pitchFamily="34" charset="0"/>
        <a:buChar char="•"/>
        <a:defRPr sz="1425" kern="1200">
          <a:solidFill>
            <a:schemeClr val="tx1"/>
          </a:solidFill>
          <a:latin typeface="+mn-lt"/>
          <a:ea typeface="+mn-ea"/>
          <a:cs typeface="+mn-cs"/>
        </a:defRPr>
      </a:lvl9pPr>
    </p:bodyStyle>
    <p:otherStyle>
      <a:defPPr>
        <a:defRPr lang="en-US"/>
      </a:defPPr>
      <a:lvl1pPr marL="0" algn="l" defTabSz="704663" rtl="0" eaLnBrk="1" latinLnBrk="0" hangingPunct="1">
        <a:defRPr sz="1275" kern="1200">
          <a:solidFill>
            <a:schemeClr val="tx1"/>
          </a:solidFill>
          <a:latin typeface="+mn-lt"/>
          <a:ea typeface="+mn-ea"/>
          <a:cs typeface="+mn-cs"/>
        </a:defRPr>
      </a:lvl1pPr>
      <a:lvl2pPr marL="352332" algn="l" defTabSz="704663" rtl="0" eaLnBrk="1" latinLnBrk="0" hangingPunct="1">
        <a:defRPr sz="1275" kern="1200">
          <a:solidFill>
            <a:schemeClr val="tx1"/>
          </a:solidFill>
          <a:latin typeface="+mn-lt"/>
          <a:ea typeface="+mn-ea"/>
          <a:cs typeface="+mn-cs"/>
        </a:defRPr>
      </a:lvl2pPr>
      <a:lvl3pPr marL="704663" algn="l" defTabSz="704663" rtl="0" eaLnBrk="1" latinLnBrk="0" hangingPunct="1">
        <a:defRPr sz="1275" kern="1200">
          <a:solidFill>
            <a:schemeClr val="tx1"/>
          </a:solidFill>
          <a:latin typeface="+mn-lt"/>
          <a:ea typeface="+mn-ea"/>
          <a:cs typeface="+mn-cs"/>
        </a:defRPr>
      </a:lvl3pPr>
      <a:lvl4pPr marL="1056998" algn="l" defTabSz="704663" rtl="0" eaLnBrk="1" latinLnBrk="0" hangingPunct="1">
        <a:defRPr sz="1275" kern="1200">
          <a:solidFill>
            <a:schemeClr val="tx1"/>
          </a:solidFill>
          <a:latin typeface="+mn-lt"/>
          <a:ea typeface="+mn-ea"/>
          <a:cs typeface="+mn-cs"/>
        </a:defRPr>
      </a:lvl4pPr>
      <a:lvl5pPr marL="1409329" algn="l" defTabSz="704663" rtl="0" eaLnBrk="1" latinLnBrk="0" hangingPunct="1">
        <a:defRPr sz="1275" kern="1200">
          <a:solidFill>
            <a:schemeClr val="tx1"/>
          </a:solidFill>
          <a:latin typeface="+mn-lt"/>
          <a:ea typeface="+mn-ea"/>
          <a:cs typeface="+mn-cs"/>
        </a:defRPr>
      </a:lvl5pPr>
      <a:lvl6pPr marL="1761661" algn="l" defTabSz="704663" rtl="0" eaLnBrk="1" latinLnBrk="0" hangingPunct="1">
        <a:defRPr sz="1275" kern="1200">
          <a:solidFill>
            <a:schemeClr val="tx1"/>
          </a:solidFill>
          <a:latin typeface="+mn-lt"/>
          <a:ea typeface="+mn-ea"/>
          <a:cs typeface="+mn-cs"/>
        </a:defRPr>
      </a:lvl6pPr>
      <a:lvl7pPr marL="2113994" algn="l" defTabSz="704663" rtl="0" eaLnBrk="1" latinLnBrk="0" hangingPunct="1">
        <a:defRPr sz="1275" kern="1200">
          <a:solidFill>
            <a:schemeClr val="tx1"/>
          </a:solidFill>
          <a:latin typeface="+mn-lt"/>
          <a:ea typeface="+mn-ea"/>
          <a:cs typeface="+mn-cs"/>
        </a:defRPr>
      </a:lvl7pPr>
      <a:lvl8pPr marL="2466324" algn="l" defTabSz="704663" rtl="0" eaLnBrk="1" latinLnBrk="0" hangingPunct="1">
        <a:defRPr sz="1275" kern="1200">
          <a:solidFill>
            <a:schemeClr val="tx1"/>
          </a:solidFill>
          <a:latin typeface="+mn-lt"/>
          <a:ea typeface="+mn-ea"/>
          <a:cs typeface="+mn-cs"/>
        </a:defRPr>
      </a:lvl8pPr>
      <a:lvl9pPr marL="2818658" algn="l" defTabSz="704663" rtl="0" eaLnBrk="1" latinLnBrk="0" hangingPunct="1">
        <a:defRPr sz="12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performingarts2013.thatcamp.org/2013/03/28/registration-for-thatcamp-performing-arts-will-be-open-on-april-1s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www.lm.gov.lv/"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bit.ly/17L0mLH"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mailto:lm@lm.gov.lv"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hyperlink" Target="mailto:registracija.su@lm.gov.lv"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es/no-negativo-tarjetas-espiral-6848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dollarsandsense.sg/debunking-3-dangerous-myths-that-investors-frequently-have-about-etf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35B44E5-44DA-43F5-A564-ADD5D6E0812E}"/>
              </a:ext>
            </a:extLst>
          </p:cNvPr>
          <p:cNvSpPr>
            <a:spLocks noGrp="1"/>
          </p:cNvSpPr>
          <p:nvPr>
            <p:ph type="title"/>
          </p:nvPr>
        </p:nvSpPr>
        <p:spPr>
          <a:xfrm>
            <a:off x="2832686" y="2962198"/>
            <a:ext cx="6730417" cy="3234193"/>
          </a:xfrm>
        </p:spPr>
        <p:txBody>
          <a:bodyPr>
            <a:noAutofit/>
          </a:bodyPr>
          <a:lstStyle/>
          <a:p>
            <a:pPr>
              <a:spcBef>
                <a:spcPts val="0"/>
              </a:spcBef>
              <a:spcAft>
                <a:spcPts val="0"/>
              </a:spcAft>
              <a:defRPr/>
            </a:pPr>
            <a:r>
              <a:rPr lang="lv-LV" altLang="lv-LV" sz="3600" dirty="0">
                <a:solidFill>
                  <a:srgbClr val="6BA439"/>
                </a:solidFill>
                <a:latin typeface="+mj-lt"/>
                <a:ea typeface="MS PGothic" pitchFamily="34" charset="-128"/>
              </a:rPr>
              <a:t>Reģionālo diskusiju cikls </a:t>
            </a:r>
            <a:br>
              <a:rPr lang="lv-LV" altLang="lv-LV" sz="3600" dirty="0">
                <a:solidFill>
                  <a:srgbClr val="6BA439"/>
                </a:solidFill>
                <a:latin typeface="+mj-lt"/>
                <a:ea typeface="MS PGothic" pitchFamily="34" charset="-128"/>
              </a:rPr>
            </a:br>
            <a:r>
              <a:rPr lang="lv-LV" altLang="lv-LV" sz="3600" dirty="0">
                <a:solidFill>
                  <a:srgbClr val="6BA439"/>
                </a:solidFill>
                <a:latin typeface="+mj-lt"/>
                <a:ea typeface="MS PGothic" pitchFamily="34" charset="-128"/>
              </a:rPr>
              <a:t>«Tu un sociālā uzņēmējdarbība – </a:t>
            </a:r>
            <a:br>
              <a:rPr lang="lv-LV" altLang="lv-LV" sz="3600" dirty="0">
                <a:solidFill>
                  <a:srgbClr val="6BA439"/>
                </a:solidFill>
                <a:latin typeface="+mj-lt"/>
                <a:ea typeface="MS PGothic" pitchFamily="34" charset="-128"/>
              </a:rPr>
            </a:br>
            <a:r>
              <a:rPr lang="lv-LV" altLang="lv-LV" sz="3600" dirty="0">
                <a:solidFill>
                  <a:srgbClr val="6BA439"/>
                </a:solidFill>
                <a:latin typeface="+mj-lt"/>
                <a:ea typeface="MS PGothic" pitchFamily="34" charset="-128"/>
              </a:rPr>
              <a:t>vai vajag?»</a:t>
            </a:r>
          </a:p>
        </p:txBody>
      </p:sp>
      <p:pic>
        <p:nvPicPr>
          <p:cNvPr id="38916" name="Picture 4">
            <a:extLst>
              <a:ext uri="{FF2B5EF4-FFF2-40B4-BE49-F238E27FC236}">
                <a16:creationId xmlns:a16="http://schemas.microsoft.com/office/drawing/2014/main" id="{193ECCEB-8935-4126-B159-0D4376B26EE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27897" y="5277183"/>
            <a:ext cx="3936206" cy="81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F63C6BF-F697-4222-90CE-5210D118557F}"/>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5544510" y="981078"/>
            <a:ext cx="4915303" cy="4373563"/>
          </a:xfrm>
        </p:spPr>
      </p:pic>
      <p:sp>
        <p:nvSpPr>
          <p:cNvPr id="7" name="TextBox 6">
            <a:extLst>
              <a:ext uri="{FF2B5EF4-FFF2-40B4-BE49-F238E27FC236}">
                <a16:creationId xmlns:a16="http://schemas.microsoft.com/office/drawing/2014/main" id="{9598F07E-A21E-4B79-8CC6-C9E3B7AFA7B1}"/>
              </a:ext>
            </a:extLst>
          </p:cNvPr>
          <p:cNvSpPr txBox="1"/>
          <p:nvPr/>
        </p:nvSpPr>
        <p:spPr>
          <a:xfrm>
            <a:off x="1635584" y="1541462"/>
            <a:ext cx="3908926" cy="5324535"/>
          </a:xfrm>
          <a:prstGeom prst="rect">
            <a:avLst/>
          </a:prstGeom>
          <a:noFill/>
        </p:spPr>
        <p:txBody>
          <a:bodyPr wrap="square" rtlCol="0">
            <a:spAutoFit/>
          </a:bodyPr>
          <a:lstStyle/>
          <a:p>
            <a:pPr>
              <a:spcBef>
                <a:spcPts val="900"/>
              </a:spcBef>
              <a:buClr>
                <a:srgbClr val="006600"/>
              </a:buClr>
              <a:tabLst>
                <a:tab pos="1414463" algn="l"/>
              </a:tabLst>
              <a:defRPr/>
            </a:pPr>
            <a:r>
              <a:rPr lang="lv-LV" sz="2000" b="1" dirty="0"/>
              <a:t>      </a:t>
            </a:r>
            <a:r>
              <a:rPr lang="lv-LV" sz="2400" b="1" dirty="0"/>
              <a:t>SIA “</a:t>
            </a:r>
            <a:r>
              <a:rPr lang="lv-LV" sz="2400" b="1" dirty="0" err="1"/>
              <a:t>Sonido</a:t>
            </a:r>
            <a:r>
              <a:rPr lang="lv-LV" sz="2400" b="1" dirty="0"/>
              <a:t>”</a:t>
            </a:r>
          </a:p>
          <a:p>
            <a:pPr>
              <a:spcBef>
                <a:spcPts val="900"/>
              </a:spcBef>
              <a:buClr>
                <a:srgbClr val="006600"/>
              </a:buClr>
              <a:tabLst>
                <a:tab pos="1414463" algn="l"/>
              </a:tabLst>
              <a:defRPr/>
            </a:pPr>
            <a:endParaRPr lang="lv-LV" sz="2000" b="1" dirty="0"/>
          </a:p>
          <a:p>
            <a:pPr marL="257175" indent="-257175">
              <a:spcBef>
                <a:spcPts val="900"/>
              </a:spcBef>
              <a:buClr>
                <a:srgbClr val="006600"/>
              </a:buClr>
              <a:buFont typeface="Wingdings" pitchFamily="2" charset="2"/>
              <a:buChar char="q"/>
              <a:tabLst>
                <a:tab pos="1414463" algn="l"/>
              </a:tabLst>
              <a:defRPr/>
            </a:pPr>
            <a:r>
              <a:rPr lang="lv-LV" sz="2000" b="1" dirty="0"/>
              <a:t>Sociālais mērķis:</a:t>
            </a:r>
          </a:p>
          <a:p>
            <a:pPr>
              <a:spcBef>
                <a:spcPts val="900"/>
              </a:spcBef>
              <a:buClr>
                <a:srgbClr val="006600"/>
              </a:buClr>
              <a:tabLst>
                <a:tab pos="1414463" algn="l"/>
              </a:tabLst>
              <a:defRPr/>
            </a:pPr>
            <a:r>
              <a:rPr lang="lv-LV" sz="2000" dirty="0"/>
              <a:t>Attīstīt darba integrācijas sociālo uzņēmumu – zvanu centru</a:t>
            </a:r>
          </a:p>
          <a:p>
            <a:pPr>
              <a:spcBef>
                <a:spcPts val="900"/>
              </a:spcBef>
              <a:buClr>
                <a:srgbClr val="006600"/>
              </a:buClr>
              <a:tabLst>
                <a:tab pos="1414463" algn="l"/>
              </a:tabLst>
              <a:defRPr/>
            </a:pPr>
            <a:endParaRPr lang="lv-LV" sz="2000" b="1" dirty="0"/>
          </a:p>
          <a:p>
            <a:pPr marL="285750" indent="-285750">
              <a:spcBef>
                <a:spcPts val="900"/>
              </a:spcBef>
              <a:buClr>
                <a:srgbClr val="006600"/>
              </a:buClr>
              <a:buFont typeface="Wingdings" panose="05000000000000000000" pitchFamily="2" charset="2"/>
              <a:buChar char="q"/>
              <a:tabLst>
                <a:tab pos="1414463" algn="l"/>
              </a:tabLst>
              <a:defRPr/>
            </a:pPr>
            <a:r>
              <a:rPr lang="lv-LV" sz="2000" b="1" dirty="0"/>
              <a:t>Projekta finansējums </a:t>
            </a:r>
            <a:br>
              <a:rPr lang="lv-LV" sz="2000" b="1" dirty="0"/>
            </a:br>
            <a:r>
              <a:rPr lang="lv-LV" sz="2000" b="1" dirty="0"/>
              <a:t>(Altum grants):</a:t>
            </a:r>
            <a:r>
              <a:rPr lang="lv-LV" sz="2000" dirty="0"/>
              <a:t> </a:t>
            </a:r>
          </a:p>
          <a:p>
            <a:r>
              <a:rPr lang="lv-LV" sz="2000" dirty="0"/>
              <a:t> 48 240,00 EUR</a:t>
            </a:r>
          </a:p>
          <a:p>
            <a:r>
              <a:rPr lang="lv-LV" sz="2000" dirty="0"/>
              <a:t>(apgrozāmajiem līdzekļiem, investīcijām, apmācībām un konsultācijām)</a:t>
            </a:r>
          </a:p>
          <a:p>
            <a:pPr>
              <a:spcBef>
                <a:spcPts val="900"/>
              </a:spcBef>
              <a:buClr>
                <a:srgbClr val="006600"/>
              </a:buClr>
              <a:tabLst>
                <a:tab pos="1414463" algn="l"/>
              </a:tabLst>
              <a:defRPr/>
            </a:pPr>
            <a:endParaRPr lang="lv-LV" b="1" dirty="0"/>
          </a:p>
          <a:p>
            <a:endParaRPr lang="lv-LV" b="1" dirty="0"/>
          </a:p>
          <a:p>
            <a:endParaRPr lang="lv-LV" dirty="0"/>
          </a:p>
        </p:txBody>
      </p:sp>
      <p:sp>
        <p:nvSpPr>
          <p:cNvPr id="5" name="Slide Number Placeholder 4">
            <a:extLst>
              <a:ext uri="{FF2B5EF4-FFF2-40B4-BE49-F238E27FC236}">
                <a16:creationId xmlns:a16="http://schemas.microsoft.com/office/drawing/2014/main" id="{BFAAE8B6-B0A4-4946-AC27-119BE6F98D65}"/>
              </a:ext>
            </a:extLst>
          </p:cNvPr>
          <p:cNvSpPr txBox="1">
            <a:spLocks/>
          </p:cNvSpPr>
          <p:nvPr/>
        </p:nvSpPr>
        <p:spPr>
          <a:xfrm>
            <a:off x="9668256" y="6375409"/>
            <a:ext cx="2133600" cy="365125"/>
          </a:xfrm>
          <a:prstGeom prst="rect">
            <a:avLst/>
          </a:prstGeom>
        </p:spPr>
        <p:txBody>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lgn="r">
              <a:defRPr/>
            </a:pPr>
            <a:fld id="{B9EE84C0-2C3A-4808-83F1-61574C59E87E}" type="slidenum">
              <a:rPr lang="en-US" altLang="lv-LV" sz="1350"/>
              <a:pPr algn="r">
                <a:defRPr/>
              </a:pPr>
              <a:t>10</a:t>
            </a:fld>
            <a:endParaRPr lang="en-US" altLang="lv-LV" sz="1350" dirty="0"/>
          </a:p>
        </p:txBody>
      </p:sp>
    </p:spTree>
    <p:extLst>
      <p:ext uri="{BB962C8B-B14F-4D97-AF65-F5344CB8AC3E}">
        <p14:creationId xmlns:p14="http://schemas.microsoft.com/office/powerpoint/2010/main" val="279815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Slide Number Placeholder 5">
            <a:extLst>
              <a:ext uri="{FF2B5EF4-FFF2-40B4-BE49-F238E27FC236}">
                <a16:creationId xmlns:a16="http://schemas.microsoft.com/office/drawing/2014/main" id="{BB72F324-FED2-4B45-9619-C704B0EC4312}"/>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5C48D27A-4AAF-40DB-97E8-3DB71DBC6FA7}" type="slidenum">
              <a:rPr lang="en-US" altLang="lv-LV" sz="1000">
                <a:solidFill>
                  <a:srgbClr val="898989"/>
                </a:solidFill>
                <a:latin typeface="Verdana" panose="020B0604030504040204" pitchFamily="34" charset="0"/>
              </a:rPr>
              <a:pPr/>
              <a:t>11</a:t>
            </a:fld>
            <a:endParaRPr lang="en-US" altLang="lv-LV" sz="1000">
              <a:solidFill>
                <a:srgbClr val="898989"/>
              </a:solidFill>
              <a:latin typeface="Verdana" panose="020B0604030504040204" pitchFamily="34" charset="0"/>
            </a:endParaRPr>
          </a:p>
        </p:txBody>
      </p:sp>
      <p:pic>
        <p:nvPicPr>
          <p:cNvPr id="2" name="Picture 1"/>
          <p:cNvPicPr>
            <a:picLocks noChangeAspect="1"/>
          </p:cNvPicPr>
          <p:nvPr/>
        </p:nvPicPr>
        <p:blipFill rotWithShape="1">
          <a:blip r:embed="rId3"/>
          <a:srcRect t="8400" b="259"/>
          <a:stretch/>
        </p:blipFill>
        <p:spPr>
          <a:xfrm>
            <a:off x="0" y="0"/>
            <a:ext cx="12192000" cy="6858000"/>
          </a:xfrm>
          <a:prstGeom prst="rect">
            <a:avLst/>
          </a:prstGeom>
        </p:spPr>
      </p:pic>
      <p:sp>
        <p:nvSpPr>
          <p:cNvPr id="5" name="Title 1"/>
          <p:cNvSpPr txBox="1">
            <a:spLocks/>
          </p:cNvSpPr>
          <p:nvPr/>
        </p:nvSpPr>
        <p:spPr bwMode="auto">
          <a:xfrm>
            <a:off x="1766047" y="5880850"/>
            <a:ext cx="8901954" cy="74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lv-LV" altLang="lv-LV" sz="3200" b="1" dirty="0">
                <a:latin typeface="+mj-lt"/>
              </a:rPr>
              <a:t>2. Pašreizējā situācija un aktuālā statistika</a:t>
            </a:r>
          </a:p>
        </p:txBody>
      </p:sp>
    </p:spTree>
    <p:extLst>
      <p:ext uri="{BB962C8B-B14F-4D97-AF65-F5344CB8AC3E}">
        <p14:creationId xmlns:p14="http://schemas.microsoft.com/office/powerpoint/2010/main" val="1628819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A5C2-24BB-4DEF-8ECA-9A500565FC07}"/>
              </a:ext>
            </a:extLst>
          </p:cNvPr>
          <p:cNvSpPr>
            <a:spLocks noGrp="1"/>
          </p:cNvSpPr>
          <p:nvPr>
            <p:ph type="title"/>
          </p:nvPr>
        </p:nvSpPr>
        <p:spPr>
          <a:xfrm>
            <a:off x="3344412" y="215155"/>
            <a:ext cx="6455328" cy="986119"/>
          </a:xfrm>
        </p:spPr>
        <p:txBody>
          <a:bodyPr>
            <a:noAutofit/>
          </a:bodyPr>
          <a:lstStyle/>
          <a:p>
            <a:pPr algn="ctr"/>
            <a:r>
              <a:rPr lang="lv-LV" altLang="lv-LV" sz="2800" dirty="0">
                <a:solidFill>
                  <a:srgbClr val="6BA439"/>
                </a:solidFill>
                <a:latin typeface="+mj-lt"/>
              </a:rPr>
              <a:t>Eiropas Sociālā fonda projekts</a:t>
            </a:r>
            <a:br>
              <a:rPr lang="lv-LV" altLang="lv-LV" sz="2800" dirty="0">
                <a:solidFill>
                  <a:srgbClr val="6BA439"/>
                </a:solidFill>
                <a:latin typeface="+mj-lt"/>
              </a:rPr>
            </a:br>
            <a:r>
              <a:rPr lang="lv-LV" altLang="lv-LV" sz="2800" dirty="0">
                <a:solidFill>
                  <a:srgbClr val="6BA439"/>
                </a:solidFill>
                <a:latin typeface="+mj-lt"/>
              </a:rPr>
              <a:t>«Atbalsts sociālajai uzņēmējdarbībai»</a:t>
            </a:r>
            <a:endParaRPr lang="lv-LV" sz="2800" dirty="0">
              <a:latin typeface="+mj-lt"/>
            </a:endParaRPr>
          </a:p>
        </p:txBody>
      </p:sp>
      <p:sp>
        <p:nvSpPr>
          <p:cNvPr id="5" name="Slide Number Placeholder 4">
            <a:extLst>
              <a:ext uri="{FF2B5EF4-FFF2-40B4-BE49-F238E27FC236}">
                <a16:creationId xmlns:a16="http://schemas.microsoft.com/office/drawing/2014/main" id="{4B854B44-F47B-4737-A8A0-803648754AFC}"/>
              </a:ext>
            </a:extLst>
          </p:cNvPr>
          <p:cNvSpPr>
            <a:spLocks noGrp="1"/>
          </p:cNvSpPr>
          <p:nvPr>
            <p:ph type="sldNum" sz="quarter" idx="4"/>
          </p:nvPr>
        </p:nvSpPr>
        <p:spPr/>
        <p:txBody>
          <a:bodyPr/>
          <a:lstStyle/>
          <a:p>
            <a:pPr>
              <a:defRPr/>
            </a:pPr>
            <a:fld id="{B9EE84C0-2C3A-4808-83F1-61574C59E87E}" type="slidenum">
              <a:rPr lang="en-US" altLang="lv-LV" smtClean="0"/>
              <a:pPr>
                <a:defRPr/>
              </a:pPr>
              <a:t>12</a:t>
            </a:fld>
            <a:endParaRPr lang="en-US" altLang="lv-LV" dirty="0"/>
          </a:p>
        </p:txBody>
      </p:sp>
      <p:sp>
        <p:nvSpPr>
          <p:cNvPr id="6" name="Content Placeholder 2">
            <a:extLst>
              <a:ext uri="{FF2B5EF4-FFF2-40B4-BE49-F238E27FC236}">
                <a16:creationId xmlns:a16="http://schemas.microsoft.com/office/drawing/2014/main" id="{F7FCC756-FBEB-4BB7-8173-BFA50AA85463}"/>
              </a:ext>
            </a:extLst>
          </p:cNvPr>
          <p:cNvSpPr>
            <a:spLocks noGrp="1"/>
          </p:cNvSpPr>
          <p:nvPr>
            <p:ph idx="1"/>
          </p:nvPr>
        </p:nvSpPr>
        <p:spPr>
          <a:xfrm>
            <a:off x="697425" y="1655270"/>
            <a:ext cx="10988298" cy="3876655"/>
          </a:xfrm>
        </p:spPr>
        <p:txBody>
          <a:bodyPr>
            <a:normAutofit/>
          </a:bodyPr>
          <a:lstStyle/>
          <a:p>
            <a:pPr>
              <a:spcBef>
                <a:spcPts val="0"/>
              </a:spcBef>
              <a:spcAft>
                <a:spcPts val="800"/>
              </a:spcAft>
            </a:pPr>
            <a:r>
              <a:rPr lang="lv-LV" altLang="lv-LV" sz="2000" b="1" dirty="0">
                <a:solidFill>
                  <a:srgbClr val="0D0D0D"/>
                </a:solidFill>
                <a:latin typeface="+mn-lt"/>
              </a:rPr>
              <a:t>Projekta mērķis</a:t>
            </a:r>
            <a:r>
              <a:rPr lang="lv-LV" altLang="lv-LV" sz="2000" dirty="0">
                <a:solidFill>
                  <a:srgbClr val="0D0D0D"/>
                </a:solidFill>
                <a:latin typeface="+mn-lt"/>
              </a:rPr>
              <a:t>: noteikt un </a:t>
            </a:r>
            <a:r>
              <a:rPr lang="lv-LV" altLang="lv-LV" sz="2000" b="1" dirty="0">
                <a:solidFill>
                  <a:srgbClr val="6BA439"/>
                </a:solidFill>
                <a:latin typeface="+mn-lt"/>
              </a:rPr>
              <a:t>pārbaudīt optimālus risinājumus </a:t>
            </a:r>
            <a:r>
              <a:rPr lang="lv-LV" altLang="lv-LV" sz="2000" dirty="0">
                <a:solidFill>
                  <a:srgbClr val="0D0D0D"/>
                </a:solidFill>
                <a:latin typeface="+mn-lt"/>
              </a:rPr>
              <a:t>sociālo uzņēmumu izveidei un attīstībai tai skaitā </a:t>
            </a:r>
            <a:r>
              <a:rPr lang="lv-LV" altLang="lv-LV" sz="2000" b="1" dirty="0">
                <a:solidFill>
                  <a:srgbClr val="6BA439"/>
                </a:solidFill>
                <a:latin typeface="+mn-lt"/>
              </a:rPr>
              <a:t>darba integrācijas sociālo uzņēmumu atbalstam</a:t>
            </a:r>
            <a:r>
              <a:rPr lang="lv-LV" altLang="lv-LV" sz="2000" dirty="0">
                <a:solidFill>
                  <a:srgbClr val="0D0D0D"/>
                </a:solidFill>
                <a:latin typeface="+mn-lt"/>
              </a:rPr>
              <a:t>, lai </a:t>
            </a:r>
            <a:r>
              <a:rPr lang="lv-LV" altLang="lv-LV" sz="2000" b="1" dirty="0">
                <a:solidFill>
                  <a:srgbClr val="6BA439"/>
                </a:solidFill>
                <a:latin typeface="+mn-lt"/>
              </a:rPr>
              <a:t>palielinātu</a:t>
            </a:r>
            <a:r>
              <a:rPr lang="lv-LV" altLang="lv-LV" sz="2000" dirty="0">
                <a:solidFill>
                  <a:srgbClr val="0D0D0D"/>
                </a:solidFill>
                <a:latin typeface="+mn-lt"/>
              </a:rPr>
              <a:t> nodarbinātības iespējas sociālās atstumtības riskam pakļautajām iedzīvotāju grupām</a:t>
            </a:r>
          </a:p>
          <a:p>
            <a:pPr>
              <a:spcBef>
                <a:spcPts val="0"/>
              </a:spcBef>
              <a:spcAft>
                <a:spcPts val="800"/>
              </a:spcAft>
            </a:pPr>
            <a:r>
              <a:rPr lang="lv-LV" altLang="lv-LV" sz="2000" b="1" dirty="0">
                <a:solidFill>
                  <a:srgbClr val="0D0D0D"/>
                </a:solidFill>
                <a:latin typeface="+mn-lt"/>
              </a:rPr>
              <a:t>Projekta īstenotājs</a:t>
            </a:r>
            <a:r>
              <a:rPr lang="lv-LV" altLang="lv-LV" sz="2000" dirty="0">
                <a:solidFill>
                  <a:srgbClr val="0D0D0D"/>
                </a:solidFill>
                <a:latin typeface="+mn-lt"/>
              </a:rPr>
              <a:t>:</a:t>
            </a:r>
            <a:r>
              <a:rPr lang="lv-LV" altLang="lv-LV" sz="2000" b="1" dirty="0">
                <a:solidFill>
                  <a:srgbClr val="0D0D0D"/>
                </a:solidFill>
                <a:latin typeface="+mn-lt"/>
              </a:rPr>
              <a:t> </a:t>
            </a:r>
            <a:r>
              <a:rPr lang="lv-LV" altLang="lv-LV" sz="2000" b="1" dirty="0">
                <a:solidFill>
                  <a:srgbClr val="6BA439"/>
                </a:solidFill>
                <a:latin typeface="+mn-lt"/>
              </a:rPr>
              <a:t>Labklājības ministrija</a:t>
            </a:r>
          </a:p>
          <a:p>
            <a:pPr>
              <a:spcBef>
                <a:spcPts val="0"/>
              </a:spcBef>
              <a:spcAft>
                <a:spcPts val="800"/>
              </a:spcAft>
            </a:pPr>
            <a:r>
              <a:rPr lang="lv-LV" altLang="lv-LV" sz="2000" b="1" dirty="0">
                <a:solidFill>
                  <a:srgbClr val="0D0D0D"/>
                </a:solidFill>
                <a:latin typeface="+mn-lt"/>
              </a:rPr>
              <a:t>Projekta partneris</a:t>
            </a:r>
            <a:r>
              <a:rPr lang="lv-LV" altLang="lv-LV" sz="2000" dirty="0">
                <a:solidFill>
                  <a:srgbClr val="0D0D0D"/>
                </a:solidFill>
                <a:latin typeface="+mn-lt"/>
              </a:rPr>
              <a:t>:</a:t>
            </a:r>
            <a:r>
              <a:rPr lang="lv-LV" altLang="lv-LV" sz="2000" b="1" dirty="0">
                <a:solidFill>
                  <a:srgbClr val="0D0D0D"/>
                </a:solidFill>
                <a:latin typeface="+mn-lt"/>
              </a:rPr>
              <a:t> </a:t>
            </a:r>
            <a:r>
              <a:rPr lang="lv-LV" altLang="lv-LV" sz="2000" b="1" dirty="0">
                <a:solidFill>
                  <a:srgbClr val="6BA439"/>
                </a:solidFill>
                <a:latin typeface="+mn-lt"/>
              </a:rPr>
              <a:t>AS "Attīstības finanšu institūcija Altum"</a:t>
            </a:r>
          </a:p>
          <a:p>
            <a:pPr>
              <a:spcBef>
                <a:spcPts val="0"/>
              </a:spcBef>
              <a:spcAft>
                <a:spcPts val="800"/>
              </a:spcAft>
            </a:pPr>
            <a:r>
              <a:rPr lang="lv-LV" altLang="lv-LV" sz="2000" b="1" dirty="0">
                <a:solidFill>
                  <a:srgbClr val="0D0D0D"/>
                </a:solidFill>
                <a:latin typeface="+mn-lt"/>
              </a:rPr>
              <a:t>Plānotās izmaksas</a:t>
            </a:r>
            <a:r>
              <a:rPr lang="lv-LV" altLang="lv-LV" sz="2000" dirty="0">
                <a:solidFill>
                  <a:srgbClr val="0D0D0D"/>
                </a:solidFill>
                <a:latin typeface="+mn-lt"/>
              </a:rPr>
              <a:t>: </a:t>
            </a:r>
            <a:r>
              <a:rPr lang="lv-LV" altLang="lv-LV" sz="2000" b="1" dirty="0">
                <a:solidFill>
                  <a:srgbClr val="6BA439"/>
                </a:solidFill>
                <a:latin typeface="+mn-lt"/>
              </a:rPr>
              <a:t>14 920 206 EUR</a:t>
            </a:r>
          </a:p>
          <a:p>
            <a:pPr>
              <a:spcBef>
                <a:spcPts val="0"/>
              </a:spcBef>
              <a:spcAft>
                <a:spcPts val="800"/>
              </a:spcAft>
            </a:pPr>
            <a:r>
              <a:rPr lang="lv-LV" altLang="lv-LV" sz="2000" b="1" dirty="0">
                <a:solidFill>
                  <a:srgbClr val="0D0D0D"/>
                </a:solidFill>
                <a:latin typeface="+mn-lt"/>
              </a:rPr>
              <a:t>Projekta īstenošanas laiks</a:t>
            </a:r>
            <a:r>
              <a:rPr lang="lv-LV" altLang="lv-LV" sz="2000" dirty="0">
                <a:solidFill>
                  <a:srgbClr val="0D0D0D"/>
                </a:solidFill>
                <a:latin typeface="+mn-lt"/>
              </a:rPr>
              <a:t>:</a:t>
            </a:r>
            <a:r>
              <a:rPr lang="lv-LV" altLang="lv-LV" sz="2000" b="1" dirty="0">
                <a:solidFill>
                  <a:srgbClr val="0D0D0D"/>
                </a:solidFill>
                <a:latin typeface="+mn-lt"/>
              </a:rPr>
              <a:t> </a:t>
            </a:r>
            <a:r>
              <a:rPr lang="lv-LV" altLang="lv-LV" sz="2000" b="1" dirty="0">
                <a:solidFill>
                  <a:srgbClr val="6BA439"/>
                </a:solidFill>
                <a:latin typeface="+mn-lt"/>
              </a:rPr>
              <a:t>04.01.2016. – 31.12.2022.</a:t>
            </a:r>
          </a:p>
          <a:p>
            <a:pPr>
              <a:spcBef>
                <a:spcPts val="0"/>
              </a:spcBef>
              <a:spcAft>
                <a:spcPts val="800"/>
              </a:spcAft>
              <a:buClr>
                <a:srgbClr val="006600"/>
              </a:buClr>
              <a:tabLst>
                <a:tab pos="1885950" algn="l"/>
              </a:tabLst>
              <a:defRPr/>
            </a:pPr>
            <a:r>
              <a:rPr lang="lv-LV" altLang="lv-LV" sz="2000" b="1" dirty="0">
                <a:solidFill>
                  <a:srgbClr val="0D0D0D"/>
                </a:solidFill>
                <a:latin typeface="+mn-lt"/>
              </a:rPr>
              <a:t>Regulējums:</a:t>
            </a:r>
            <a:r>
              <a:rPr lang="lv-LV" altLang="lv-LV" sz="2000" dirty="0">
                <a:solidFill>
                  <a:srgbClr val="0D0D0D"/>
                </a:solidFill>
              </a:rPr>
              <a:t> </a:t>
            </a:r>
            <a:r>
              <a:rPr lang="lv-LV" sz="2000" b="1" dirty="0">
                <a:solidFill>
                  <a:srgbClr val="6BA439"/>
                </a:solidFill>
                <a:latin typeface="+mn-lt"/>
              </a:rPr>
              <a:t>Ministru kabineta </a:t>
            </a:r>
            <a:r>
              <a:rPr lang="lv-LV" altLang="lv-LV" sz="2000" b="1" dirty="0">
                <a:solidFill>
                  <a:srgbClr val="6BA439"/>
                </a:solidFill>
                <a:latin typeface="+mn-lt"/>
              </a:rPr>
              <a:t>2015. gada 11. augusta </a:t>
            </a:r>
            <a:r>
              <a:rPr lang="lv-LV" sz="2000" b="1" dirty="0">
                <a:solidFill>
                  <a:srgbClr val="6BA439"/>
                </a:solidFill>
                <a:latin typeface="+mn-lt"/>
              </a:rPr>
              <a:t>noteikumi Nr. 467</a:t>
            </a:r>
            <a:br>
              <a:rPr lang="lv-LV" sz="2000" b="1" dirty="0">
                <a:solidFill>
                  <a:srgbClr val="6BA439"/>
                </a:solidFill>
                <a:latin typeface="+mn-lt"/>
              </a:rPr>
            </a:br>
            <a:r>
              <a:rPr lang="lv-LV" altLang="lv-LV" sz="1800" dirty="0">
                <a:latin typeface="Times New Roman" panose="02020603050405020304" pitchFamily="18" charset="0"/>
                <a:cs typeface="Times New Roman" panose="02020603050405020304" pitchFamily="18" charset="0"/>
              </a:rPr>
              <a:t>Darbības programmas «Izaugsme un nodarbinātība» 9.1.1. specifiskā atbalsta mērķa «Palielināt nelabvēlīgākā situācijā esošu bezdarbnieku iekļaušanos darba tirgū» 9.1.1.3. pasākuma «Atbalsts sociālajai uzņēmējdarbībai» īstenošanas noteikumi</a:t>
            </a:r>
            <a:endParaRPr lang="lv-LV" sz="2000" dirty="0">
              <a:latin typeface="Times New Roman" panose="02020603050405020304" pitchFamily="18" charset="0"/>
              <a:ea typeface="MS PGothic" pitchFamily="34" charset="-128"/>
              <a:cs typeface="Times New Roman" panose="02020603050405020304" pitchFamily="18" charset="0"/>
            </a:endParaRPr>
          </a:p>
        </p:txBody>
      </p:sp>
      <p:pic>
        <p:nvPicPr>
          <p:cNvPr id="7" name="Picture 6">
            <a:extLst>
              <a:ext uri="{FF2B5EF4-FFF2-40B4-BE49-F238E27FC236}">
                <a16:creationId xmlns:a16="http://schemas.microsoft.com/office/drawing/2014/main" id="{CA6A5328-0292-4F97-BBC2-FFD45F54D34A}"/>
              </a:ext>
            </a:extLst>
          </p:cNvPr>
          <p:cNvPicPr>
            <a:picLocks noChangeAspect="1"/>
          </p:cNvPicPr>
          <p:nvPr/>
        </p:nvPicPr>
        <p:blipFill>
          <a:blip r:embed="rId2"/>
          <a:stretch>
            <a:fillRect/>
          </a:stretch>
        </p:blipFill>
        <p:spPr>
          <a:xfrm>
            <a:off x="4262790" y="5746148"/>
            <a:ext cx="3348512" cy="692259"/>
          </a:xfrm>
          <a:prstGeom prst="rect">
            <a:avLst/>
          </a:prstGeom>
        </p:spPr>
      </p:pic>
    </p:spTree>
    <p:extLst>
      <p:ext uri="{BB962C8B-B14F-4D97-AF65-F5344CB8AC3E}">
        <p14:creationId xmlns:p14="http://schemas.microsoft.com/office/powerpoint/2010/main" val="364919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90108D5A-3C4A-456E-878A-B14C36F6436B}"/>
              </a:ext>
            </a:extLst>
          </p:cNvPr>
          <p:cNvSpPr>
            <a:spLocks noGrp="1"/>
          </p:cNvSpPr>
          <p:nvPr>
            <p:ph type="title"/>
          </p:nvPr>
        </p:nvSpPr>
        <p:spPr>
          <a:xfrm>
            <a:off x="3042390" y="566664"/>
            <a:ext cx="6170489" cy="766960"/>
          </a:xfrm>
        </p:spPr>
        <p:txBody>
          <a:bodyPr>
            <a:normAutofit/>
          </a:bodyPr>
          <a:lstStyle/>
          <a:p>
            <a:pPr algn="ctr"/>
            <a:r>
              <a:rPr lang="lv-LV" altLang="lv-LV" sz="3200" dirty="0">
                <a:solidFill>
                  <a:srgbClr val="6BA439"/>
                </a:solidFill>
                <a:latin typeface="+mj-lt"/>
                <a:ea typeface="MS PGothic" pitchFamily="34" charset="-128"/>
              </a:rPr>
              <a:t>Sociālā uzņēmuma likums</a:t>
            </a:r>
          </a:p>
        </p:txBody>
      </p:sp>
      <p:sp>
        <p:nvSpPr>
          <p:cNvPr id="19459" name="Content Placeholder 2">
            <a:extLst>
              <a:ext uri="{FF2B5EF4-FFF2-40B4-BE49-F238E27FC236}">
                <a16:creationId xmlns:a16="http://schemas.microsoft.com/office/drawing/2014/main" id="{319EFED1-40D5-4944-A9BF-725CAEEC764B}"/>
              </a:ext>
            </a:extLst>
          </p:cNvPr>
          <p:cNvSpPr>
            <a:spLocks noGrp="1"/>
          </p:cNvSpPr>
          <p:nvPr>
            <p:ph idx="1"/>
          </p:nvPr>
        </p:nvSpPr>
        <p:spPr>
          <a:xfrm>
            <a:off x="728420" y="1707600"/>
            <a:ext cx="10368366" cy="4648755"/>
          </a:xfrm>
        </p:spPr>
        <p:txBody>
          <a:bodyPr>
            <a:noAutofit/>
          </a:bodyPr>
          <a:lstStyle/>
          <a:p>
            <a:pPr marL="342900" indent="-342900">
              <a:spcBef>
                <a:spcPts val="1200"/>
              </a:spcBef>
              <a:buClr>
                <a:srgbClr val="006600"/>
              </a:buClr>
              <a:buFont typeface="Wingdings" panose="05000000000000000000" pitchFamily="2" charset="2"/>
              <a:buChar char="q"/>
            </a:pPr>
            <a:r>
              <a:rPr lang="lv-LV" altLang="lv-LV" sz="2800" dirty="0">
                <a:solidFill>
                  <a:schemeClr val="tx1">
                    <a:lumMod val="85000"/>
                    <a:lumOff val="15000"/>
                  </a:schemeClr>
                </a:solidFill>
                <a:latin typeface="Times New Roman" panose="02020603050405020304" pitchFamily="18" charset="0"/>
                <a:ea typeface="MS PGothic" panose="020B0600070205080204" pitchFamily="34" charset="-128"/>
              </a:rPr>
              <a:t>Sociālā uzņēmuma likums </a:t>
            </a:r>
            <a:r>
              <a:rPr lang="lv-LV" altLang="lv-LV" sz="2800" b="1" dirty="0">
                <a:solidFill>
                  <a:schemeClr val="tx1">
                    <a:lumMod val="85000"/>
                    <a:lumOff val="15000"/>
                  </a:schemeClr>
                </a:solidFill>
                <a:latin typeface="Times New Roman" panose="02020603050405020304" pitchFamily="18" charset="0"/>
                <a:ea typeface="MS PGothic" panose="020B0600070205080204" pitchFamily="34" charset="-128"/>
              </a:rPr>
              <a:t>stājās spēkā 01.04.2018.  </a:t>
            </a:r>
          </a:p>
          <a:p>
            <a:pPr marL="1795463" indent="-1795463" algn="ctr">
              <a:spcBef>
                <a:spcPts val="1200"/>
              </a:spcBef>
              <a:tabLst>
                <a:tab pos="1885950" algn="l"/>
              </a:tabLst>
              <a:defRPr/>
            </a:pPr>
            <a:r>
              <a:rPr lang="lv-LV" altLang="lv-LV" sz="2400" b="1" dirty="0">
                <a:solidFill>
                  <a:srgbClr val="6BA439"/>
                </a:solidFill>
                <a:latin typeface="Times New Roman" panose="02020603050405020304" pitchFamily="18" charset="0"/>
                <a:ea typeface="MS PGothic" panose="020B0600070205080204" pitchFamily="34" charset="-128"/>
              </a:rPr>
              <a:t>Saistītie Ministru kabineta noteikumi</a:t>
            </a:r>
          </a:p>
          <a:p>
            <a:pPr marL="712788" indent="-342900">
              <a:spcBef>
                <a:spcPts val="1200"/>
              </a:spcBef>
              <a:buClr>
                <a:srgbClr val="006600"/>
              </a:buClr>
              <a:buFont typeface="Wingdings" pitchFamily="2" charset="2"/>
              <a:buChar char="q"/>
              <a:tabLst>
                <a:tab pos="1885950" algn="l"/>
              </a:tabLst>
              <a:defRPr/>
            </a:pPr>
            <a:r>
              <a:rPr lang="lv-LV" sz="2000" dirty="0">
                <a:latin typeface="+mj-lt"/>
                <a:ea typeface="MS PGothic" pitchFamily="34" charset="-128"/>
              </a:rPr>
              <a:t>Noteikumi par </a:t>
            </a:r>
            <a:r>
              <a:rPr lang="lv-LV" sz="2000" b="1" dirty="0">
                <a:latin typeface="+mj-lt"/>
                <a:ea typeface="MS PGothic" pitchFamily="34" charset="-128"/>
              </a:rPr>
              <a:t>Sociālo uzņēmumu komisiju</a:t>
            </a:r>
            <a:r>
              <a:rPr lang="lv-LV" sz="2000" dirty="0">
                <a:latin typeface="+mj-lt"/>
                <a:ea typeface="MS PGothic" pitchFamily="34" charset="-128"/>
              </a:rPr>
              <a:t> (MK 20.02.2018. noteikumi Nr. 101)</a:t>
            </a:r>
          </a:p>
          <a:p>
            <a:pPr marL="712788" indent="-342900">
              <a:spcBef>
                <a:spcPts val="1200"/>
              </a:spcBef>
              <a:buClr>
                <a:srgbClr val="006600"/>
              </a:buClr>
              <a:buFont typeface="Wingdings" pitchFamily="2" charset="2"/>
              <a:buChar char="q"/>
              <a:tabLst>
                <a:tab pos="1885950" algn="l"/>
              </a:tabLst>
              <a:defRPr/>
            </a:pPr>
            <a:r>
              <a:rPr lang="lv-LV" altLang="lv-LV" sz="2000" dirty="0">
                <a:latin typeface="+mj-lt"/>
                <a:ea typeface="MS PGothic" pitchFamily="34" charset="-128"/>
              </a:rPr>
              <a:t>Noteikumi par </a:t>
            </a:r>
            <a:r>
              <a:rPr lang="lv-LV" altLang="lv-LV" sz="2000" b="1" dirty="0">
                <a:latin typeface="+mj-lt"/>
                <a:ea typeface="MS PGothic" pitchFamily="34" charset="-128"/>
              </a:rPr>
              <a:t>sociālās atstumtības riskam pakļauto iedzīvotāju grupām </a:t>
            </a:r>
            <a:r>
              <a:rPr lang="lv-LV" altLang="lv-LV" sz="2000" dirty="0">
                <a:latin typeface="+mj-lt"/>
                <a:ea typeface="MS PGothic" pitchFamily="34" charset="-128"/>
              </a:rPr>
              <a:t>un sociālā uzņēmuma </a:t>
            </a:r>
            <a:r>
              <a:rPr lang="lv-LV" altLang="lv-LV" sz="2000" b="1" dirty="0">
                <a:latin typeface="+mj-lt"/>
                <a:ea typeface="MS PGothic" pitchFamily="34" charset="-128"/>
              </a:rPr>
              <a:t>statusa piešķiršanas, reģistrēšanas un uzraudzības kārtību </a:t>
            </a:r>
            <a:r>
              <a:rPr lang="lv-LV" altLang="lv-LV" sz="2000" dirty="0">
                <a:latin typeface="+mj-lt"/>
              </a:rPr>
              <a:t>(</a:t>
            </a:r>
            <a:r>
              <a:rPr lang="nn-NO" sz="2000" dirty="0">
                <a:latin typeface="+mj-lt"/>
              </a:rPr>
              <a:t>M</a:t>
            </a:r>
            <a:r>
              <a:rPr lang="lv-LV" sz="2000" dirty="0">
                <a:latin typeface="+mj-lt"/>
              </a:rPr>
              <a:t>K</a:t>
            </a:r>
            <a:r>
              <a:rPr lang="nn-NO" sz="2000" dirty="0">
                <a:latin typeface="+mj-lt"/>
              </a:rPr>
              <a:t> </a:t>
            </a:r>
            <a:r>
              <a:rPr lang="lv-LV" altLang="lv-LV" sz="2000" dirty="0">
                <a:latin typeface="+mj-lt"/>
              </a:rPr>
              <a:t>27.03.2018. </a:t>
            </a:r>
            <a:r>
              <a:rPr lang="nn-NO" sz="2000" dirty="0">
                <a:latin typeface="+mj-lt"/>
              </a:rPr>
              <a:t>noteikumi Nr. 173</a:t>
            </a:r>
            <a:r>
              <a:rPr lang="lv-LV" sz="2000" dirty="0">
                <a:latin typeface="+mj-lt"/>
              </a:rPr>
              <a:t>)</a:t>
            </a:r>
          </a:p>
          <a:p>
            <a:pPr marL="712788" indent="-342900">
              <a:spcBef>
                <a:spcPts val="1200"/>
              </a:spcBef>
              <a:buClr>
                <a:srgbClr val="006600"/>
              </a:buClr>
              <a:buFont typeface="Wingdings" pitchFamily="2" charset="2"/>
              <a:buChar char="q"/>
              <a:tabLst>
                <a:tab pos="1885950" algn="l"/>
              </a:tabLst>
              <a:defRPr/>
            </a:pPr>
            <a:r>
              <a:rPr lang="lv-LV" altLang="lv-LV" sz="2000" dirty="0">
                <a:latin typeface="+mj-lt"/>
                <a:ea typeface="MS PGothic" pitchFamily="34" charset="-128"/>
              </a:rPr>
              <a:t>Noteikumi par </a:t>
            </a:r>
            <a:r>
              <a:rPr lang="lv-LV" altLang="lv-LV" sz="2000" b="1" dirty="0">
                <a:latin typeface="+mj-lt"/>
                <a:ea typeface="MS PGothic" pitchFamily="34" charset="-128"/>
              </a:rPr>
              <a:t>komercdarbības atbalsta piešķiršanas nosacījumiem </a:t>
            </a:r>
            <a:r>
              <a:rPr lang="lv-LV" altLang="lv-LV" sz="2000" dirty="0">
                <a:latin typeface="+mj-lt"/>
                <a:ea typeface="MS PGothic" pitchFamily="34" charset="-128"/>
              </a:rPr>
              <a:t>sociālajiem uzņēmumiem un atbalsta piešķiršanas kārtību </a:t>
            </a:r>
            <a:br>
              <a:rPr lang="lv-LV" altLang="lv-LV" sz="2000" dirty="0">
                <a:latin typeface="+mj-lt"/>
                <a:ea typeface="MS PGothic" pitchFamily="34" charset="-128"/>
              </a:rPr>
            </a:br>
            <a:r>
              <a:rPr lang="lv-LV" altLang="lv-LV" sz="2000" dirty="0">
                <a:latin typeface="+mj-lt"/>
              </a:rPr>
              <a:t>(</a:t>
            </a:r>
            <a:r>
              <a:rPr lang="nn-NO" sz="2000" dirty="0">
                <a:latin typeface="+mj-lt"/>
              </a:rPr>
              <a:t>M</a:t>
            </a:r>
            <a:r>
              <a:rPr lang="lv-LV" sz="2000" dirty="0">
                <a:latin typeface="+mj-lt"/>
              </a:rPr>
              <a:t>K</a:t>
            </a:r>
            <a:r>
              <a:rPr lang="nn-NO" sz="2000" dirty="0">
                <a:latin typeface="+mj-lt"/>
              </a:rPr>
              <a:t> </a:t>
            </a:r>
            <a:r>
              <a:rPr lang="lv-LV" altLang="lv-LV" sz="2000" dirty="0">
                <a:latin typeface="+mj-lt"/>
              </a:rPr>
              <a:t>03.04.2018. </a:t>
            </a:r>
            <a:r>
              <a:rPr lang="nn-NO" sz="2000" dirty="0">
                <a:latin typeface="+mj-lt"/>
              </a:rPr>
              <a:t>noteikumi Nr. 1</a:t>
            </a:r>
            <a:r>
              <a:rPr lang="lv-LV" sz="2000" dirty="0">
                <a:latin typeface="+mj-lt"/>
              </a:rPr>
              <a:t>97)</a:t>
            </a:r>
          </a:p>
          <a:p>
            <a:pPr marL="342900" indent="-342900">
              <a:spcBef>
                <a:spcPts val="1200"/>
              </a:spcBef>
              <a:buClr>
                <a:srgbClr val="006600"/>
              </a:buClr>
              <a:buFont typeface="Wingdings" pitchFamily="2" charset="2"/>
              <a:buChar char="q"/>
              <a:tabLst>
                <a:tab pos="1885950" algn="l"/>
              </a:tabLst>
              <a:defRPr/>
            </a:pPr>
            <a:endParaRPr lang="lv-LV" sz="2000" dirty="0">
              <a:latin typeface="+mj-lt"/>
            </a:endParaRPr>
          </a:p>
          <a:p>
            <a:pPr marL="342900" indent="-342900">
              <a:spcBef>
                <a:spcPts val="1200"/>
              </a:spcBef>
              <a:buClr>
                <a:srgbClr val="006600"/>
              </a:buClr>
              <a:buFont typeface="Wingdings" pitchFamily="2" charset="2"/>
              <a:buChar char="q"/>
              <a:tabLst>
                <a:tab pos="1885950" algn="l"/>
              </a:tabLst>
              <a:defRPr/>
            </a:pPr>
            <a:r>
              <a:rPr lang="lv-LV" altLang="lv-LV" sz="2800" dirty="0">
                <a:solidFill>
                  <a:schemeClr val="tx1">
                    <a:lumMod val="85000"/>
                    <a:lumOff val="15000"/>
                  </a:schemeClr>
                </a:solidFill>
                <a:latin typeface="Times New Roman" panose="02020603050405020304" pitchFamily="18" charset="0"/>
                <a:ea typeface="MS PGothic" panose="020B0600070205080204" pitchFamily="34" charset="-128"/>
              </a:rPr>
              <a:t>Kas ir paveikts likuma darbības </a:t>
            </a:r>
            <a:r>
              <a:rPr lang="lv-LV" altLang="lv-LV" sz="2800" b="1" dirty="0">
                <a:solidFill>
                  <a:schemeClr val="tx1">
                    <a:lumMod val="85000"/>
                    <a:lumOff val="15000"/>
                  </a:schemeClr>
                </a:solidFill>
                <a:latin typeface="Times New Roman" panose="02020603050405020304" pitchFamily="18" charset="0"/>
                <a:ea typeface="MS PGothic" panose="020B0600070205080204" pitchFamily="34" charset="-128"/>
              </a:rPr>
              <a:t>17 mēnešos?  </a:t>
            </a:r>
          </a:p>
          <a:p>
            <a:pPr>
              <a:spcBef>
                <a:spcPts val="1200"/>
              </a:spcBef>
              <a:tabLst>
                <a:tab pos="1885950" algn="l"/>
              </a:tabLst>
              <a:defRPr/>
            </a:pPr>
            <a:endParaRPr lang="lv-LV" altLang="lv-LV" sz="3200" dirty="0">
              <a:latin typeface="+mj-lt"/>
              <a:ea typeface="MS PGothic" pitchFamily="34" charset="-128"/>
            </a:endParaRPr>
          </a:p>
          <a:p>
            <a:pPr lvl="1" indent="0">
              <a:spcBef>
                <a:spcPts val="1200"/>
              </a:spcBef>
              <a:buNone/>
              <a:tabLst>
                <a:tab pos="1885950" algn="l"/>
              </a:tabLst>
              <a:defRPr/>
            </a:pPr>
            <a:endParaRPr lang="lv-LV" altLang="lv-LV" sz="2800" dirty="0">
              <a:latin typeface="+mj-lt"/>
              <a:cs typeface="Verdana" panose="020B0604030504040204" pitchFamily="34" charset="0"/>
            </a:endParaRPr>
          </a:p>
          <a:p>
            <a:pPr marL="1795463" indent="-1795463">
              <a:spcBef>
                <a:spcPts val="1200"/>
              </a:spcBef>
              <a:tabLst>
                <a:tab pos="1885950" algn="l"/>
              </a:tabLst>
              <a:defRPr/>
            </a:pPr>
            <a:endParaRPr lang="lv-LV" altLang="lv-LV" sz="3200" dirty="0">
              <a:latin typeface="+mj-lt"/>
            </a:endParaRPr>
          </a:p>
          <a:p>
            <a:pPr marL="1795463" indent="-1795463">
              <a:spcBef>
                <a:spcPts val="1200"/>
              </a:spcBef>
              <a:tabLst>
                <a:tab pos="1885950" algn="l"/>
              </a:tabLst>
              <a:defRPr/>
            </a:pPr>
            <a:endParaRPr lang="lv-LV" altLang="lv-LV" sz="2800" dirty="0">
              <a:ea typeface="MS PGothic" pitchFamily="34" charset="-128"/>
            </a:endParaRPr>
          </a:p>
        </p:txBody>
      </p:sp>
      <p:sp>
        <p:nvSpPr>
          <p:cNvPr id="3" name="Slide Number Placeholder 2">
            <a:extLst>
              <a:ext uri="{FF2B5EF4-FFF2-40B4-BE49-F238E27FC236}">
                <a16:creationId xmlns:a16="http://schemas.microsoft.com/office/drawing/2014/main" id="{6DEDF281-A3E8-4137-8D0C-6B45E7B3226D}"/>
              </a:ext>
            </a:extLst>
          </p:cNvPr>
          <p:cNvSpPr>
            <a:spLocks noGrp="1"/>
          </p:cNvSpPr>
          <p:nvPr>
            <p:ph type="sldNum" sz="quarter" idx="4"/>
          </p:nvPr>
        </p:nvSpPr>
        <p:spPr/>
        <p:txBody>
          <a:bodyPr/>
          <a:lstStyle/>
          <a:p>
            <a:pPr>
              <a:defRPr/>
            </a:pPr>
            <a:fld id="{B9EE84C0-2C3A-4808-83F1-61574C59E87E}" type="slidenum">
              <a:rPr lang="en-US" altLang="lv-LV" smtClean="0"/>
              <a:pPr>
                <a:defRPr/>
              </a:pPr>
              <a:t>13</a:t>
            </a:fld>
            <a:endParaRPr lang="en-US" altLang="lv-LV" dirty="0"/>
          </a:p>
        </p:txBody>
      </p:sp>
    </p:spTree>
    <p:extLst>
      <p:ext uri="{BB962C8B-B14F-4D97-AF65-F5344CB8AC3E}">
        <p14:creationId xmlns:p14="http://schemas.microsoft.com/office/powerpoint/2010/main" val="3724651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91D9-9203-450D-8E74-BE01FEA7BD87}"/>
              </a:ext>
            </a:extLst>
          </p:cNvPr>
          <p:cNvSpPr>
            <a:spLocks noGrp="1"/>
          </p:cNvSpPr>
          <p:nvPr>
            <p:ph type="title"/>
          </p:nvPr>
        </p:nvSpPr>
        <p:spPr>
          <a:xfrm>
            <a:off x="2588217" y="253618"/>
            <a:ext cx="8152108" cy="1036642"/>
          </a:xfrm>
        </p:spPr>
        <p:txBody>
          <a:bodyPr>
            <a:noAutofit/>
          </a:bodyPr>
          <a:lstStyle/>
          <a:p>
            <a:pPr algn="ctr"/>
            <a:r>
              <a:rPr lang="lv-LV" sz="3200" dirty="0">
                <a:solidFill>
                  <a:srgbClr val="6BA439"/>
                </a:solidFill>
                <a:latin typeface="Times New Roman" panose="02020603050405020304" pitchFamily="18" charset="0"/>
                <a:cs typeface="Times New Roman" panose="02020603050405020304" pitchFamily="18" charset="0"/>
              </a:rPr>
              <a:t>Sociālā uzņēmuma statusa piešķiršanas procedūra – Sociālo uzņēmumu komisija</a:t>
            </a:r>
          </a:p>
        </p:txBody>
      </p:sp>
      <p:graphicFrame>
        <p:nvGraphicFramePr>
          <p:cNvPr id="5" name="Content Placeholder 6">
            <a:extLst>
              <a:ext uri="{FF2B5EF4-FFF2-40B4-BE49-F238E27FC236}">
                <a16:creationId xmlns:a16="http://schemas.microsoft.com/office/drawing/2014/main" id="{DCE22C33-CF16-4A2C-BDAE-87C715854423}"/>
              </a:ext>
            </a:extLst>
          </p:cNvPr>
          <p:cNvGraphicFramePr>
            <a:graphicFrameLocks noGrp="1" noChangeAspect="1"/>
          </p:cNvGraphicFramePr>
          <p:nvPr>
            <p:ph idx="1"/>
            <p:extLst>
              <p:ext uri="{D42A27DB-BD31-4B8C-83A1-F6EECF244321}">
                <p14:modId xmlns:p14="http://schemas.microsoft.com/office/powerpoint/2010/main" val="167393296"/>
              </p:ext>
            </p:extLst>
          </p:nvPr>
        </p:nvGraphicFramePr>
        <p:xfrm>
          <a:off x="457200" y="1478804"/>
          <a:ext cx="11369040" cy="2611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a:extLst>
              <a:ext uri="{FF2B5EF4-FFF2-40B4-BE49-F238E27FC236}">
                <a16:creationId xmlns:a16="http://schemas.microsoft.com/office/drawing/2014/main" id="{E2EF1387-C588-4955-90D1-FBD1B6B684AF}"/>
              </a:ext>
            </a:extLst>
          </p:cNvPr>
          <p:cNvSpPr txBox="1">
            <a:spLocks/>
          </p:cNvSpPr>
          <p:nvPr/>
        </p:nvSpPr>
        <p:spPr bwMode="auto">
          <a:xfrm>
            <a:off x="1856509" y="4073239"/>
            <a:ext cx="3768436" cy="25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ctr">
              <a:spcBef>
                <a:spcPts val="300"/>
              </a:spcBef>
              <a:defRPr/>
            </a:pPr>
            <a:r>
              <a:rPr lang="lv-LV" b="1" dirty="0">
                <a:latin typeface="Times New Roman" panose="02020603050405020304" pitchFamily="18" charset="0"/>
                <a:cs typeface="Times New Roman" panose="02020603050405020304" pitchFamily="18" charset="0"/>
              </a:rPr>
              <a:t>2018 V - XII</a:t>
            </a:r>
          </a:p>
          <a:p>
            <a:pPr marL="285750" indent="-285750">
              <a:spcBef>
                <a:spcPts val="300"/>
              </a:spcBef>
              <a:buFont typeface="Wingdings" panose="05000000000000000000" pitchFamily="2" charset="2"/>
              <a:buChar char="q"/>
              <a:defRPr/>
            </a:pPr>
            <a:r>
              <a:rPr lang="lv-LV" b="1" dirty="0">
                <a:latin typeface="Times New Roman" panose="02020603050405020304" pitchFamily="18" charset="0"/>
                <a:cs typeface="Times New Roman" panose="02020603050405020304" pitchFamily="18" charset="0"/>
              </a:rPr>
              <a:t>10 komisijas sēdes</a:t>
            </a:r>
          </a:p>
          <a:p>
            <a:pPr>
              <a:spcBef>
                <a:spcPts val="300"/>
              </a:spcBef>
              <a:defRPr/>
            </a:pPr>
            <a:r>
              <a:rPr lang="lv-LV" b="1" i="1" dirty="0">
                <a:latin typeface="Times New Roman" panose="02020603050405020304" pitchFamily="18" charset="0"/>
                <a:cs typeface="Times New Roman" panose="02020603050405020304" pitchFamily="18" charset="0"/>
              </a:rPr>
              <a:t>SU statusa piešķiršana</a:t>
            </a:r>
          </a:p>
          <a:p>
            <a:pPr marL="623888" lvl="1" indent="-285750">
              <a:spcBef>
                <a:spcPts val="300"/>
              </a:spcBef>
              <a:buFont typeface="Arial" panose="020B0604020202020204" pitchFamily="34" charset="0"/>
              <a:buChar char="•"/>
              <a:defRPr/>
            </a:pPr>
            <a:r>
              <a:rPr lang="lv-LV" dirty="0">
                <a:ea typeface="Verdana" panose="020B0604030504040204" pitchFamily="34" charset="0"/>
              </a:rPr>
              <a:t>27 pozitīvi ieteikumi</a:t>
            </a:r>
          </a:p>
          <a:p>
            <a:pPr marL="623888" lvl="1" indent="-285750">
              <a:spcBef>
                <a:spcPts val="300"/>
              </a:spcBef>
              <a:buFont typeface="Arial" panose="020B0604020202020204" pitchFamily="34" charset="0"/>
              <a:buChar char="•"/>
              <a:defRPr/>
            </a:pPr>
            <a:r>
              <a:rPr lang="lv-LV" dirty="0">
                <a:ea typeface="Verdana" panose="020B0604030504040204" pitchFamily="34" charset="0"/>
              </a:rPr>
              <a:t>8 negatīvi ieteikumi </a:t>
            </a:r>
          </a:p>
          <a:p>
            <a:pPr>
              <a:spcBef>
                <a:spcPts val="300"/>
              </a:spcBef>
              <a:defRPr/>
            </a:pPr>
            <a:endParaRPr lang="lv-LV"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0CD85F14-A7E8-44BB-9050-B196F757AE01}"/>
              </a:ext>
            </a:extLst>
          </p:cNvPr>
          <p:cNvSpPr txBox="1">
            <a:spLocks/>
          </p:cNvSpPr>
          <p:nvPr/>
        </p:nvSpPr>
        <p:spPr bwMode="auto">
          <a:xfrm>
            <a:off x="7041162" y="4004295"/>
            <a:ext cx="3768436" cy="278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ctr">
              <a:spcBef>
                <a:spcPts val="300"/>
              </a:spcBef>
              <a:defRPr/>
            </a:pPr>
            <a:r>
              <a:rPr lang="lv-LV" b="1" dirty="0">
                <a:latin typeface="Times New Roman" panose="02020603050405020304" pitchFamily="18" charset="0"/>
                <a:cs typeface="Times New Roman" panose="02020603050405020304" pitchFamily="18" charset="0"/>
              </a:rPr>
              <a:t>2019 I - VIII</a:t>
            </a:r>
          </a:p>
          <a:p>
            <a:pPr marL="285750" indent="-285750">
              <a:spcBef>
                <a:spcPts val="300"/>
              </a:spcBef>
              <a:buFont typeface="Wingdings" panose="05000000000000000000" pitchFamily="2" charset="2"/>
              <a:buChar char="q"/>
              <a:defRPr/>
            </a:pPr>
            <a:r>
              <a:rPr lang="lv-LV" b="1" dirty="0">
                <a:latin typeface="Times New Roman" panose="02020603050405020304" pitchFamily="18" charset="0"/>
                <a:cs typeface="Times New Roman" panose="02020603050405020304" pitchFamily="18" charset="0"/>
              </a:rPr>
              <a:t>10 komisijas sēdes</a:t>
            </a:r>
          </a:p>
          <a:p>
            <a:pPr>
              <a:spcBef>
                <a:spcPts val="300"/>
              </a:spcBef>
              <a:defRPr/>
            </a:pPr>
            <a:r>
              <a:rPr lang="lv-LV" b="1" i="1" dirty="0">
                <a:latin typeface="Times New Roman" panose="02020603050405020304" pitchFamily="18" charset="0"/>
                <a:cs typeface="Times New Roman" panose="02020603050405020304" pitchFamily="18" charset="0"/>
              </a:rPr>
              <a:t>SU statusa piešķiršana</a:t>
            </a:r>
          </a:p>
          <a:p>
            <a:pPr marL="623888" lvl="1" indent="-285750">
              <a:spcBef>
                <a:spcPts val="300"/>
              </a:spcBef>
              <a:buFont typeface="Arial" panose="020B0604020202020204" pitchFamily="34" charset="0"/>
              <a:buChar char="•"/>
              <a:defRPr/>
            </a:pPr>
            <a:r>
              <a:rPr lang="lv-LV" dirty="0">
                <a:ea typeface="Verdana" panose="020B0604030504040204" pitchFamily="34" charset="0"/>
              </a:rPr>
              <a:t>46 pozitīvi ieteikumi</a:t>
            </a:r>
          </a:p>
          <a:p>
            <a:pPr marL="623888" lvl="1" indent="-285750">
              <a:spcBef>
                <a:spcPts val="300"/>
              </a:spcBef>
              <a:buFont typeface="Arial" panose="020B0604020202020204" pitchFamily="34" charset="0"/>
              <a:buChar char="•"/>
              <a:defRPr/>
            </a:pPr>
            <a:r>
              <a:rPr lang="lv-LV" dirty="0">
                <a:ea typeface="Verdana" panose="020B0604030504040204" pitchFamily="34" charset="0"/>
              </a:rPr>
              <a:t>6 negatīvi ieteikumi </a:t>
            </a:r>
          </a:p>
          <a:p>
            <a:pPr>
              <a:spcBef>
                <a:spcPts val="300"/>
              </a:spcBef>
              <a:defRPr/>
            </a:pPr>
            <a:r>
              <a:rPr lang="lv-LV" b="1" i="1" dirty="0">
                <a:latin typeface="Times New Roman" panose="02020603050405020304" pitchFamily="18" charset="0"/>
                <a:cs typeface="Times New Roman" panose="02020603050405020304" pitchFamily="18" charset="0"/>
              </a:rPr>
              <a:t>Gada darbības pārskati</a:t>
            </a:r>
          </a:p>
          <a:p>
            <a:pPr marL="623888" lvl="1" indent="-285750">
              <a:spcBef>
                <a:spcPts val="300"/>
              </a:spcBef>
              <a:buFont typeface="Arial" panose="020B0604020202020204" pitchFamily="34" charset="0"/>
              <a:buChar char="•"/>
              <a:defRPr/>
            </a:pPr>
            <a:r>
              <a:rPr lang="lv-LV" dirty="0">
                <a:ea typeface="Verdana" panose="020B0604030504040204" pitchFamily="34" charset="0"/>
              </a:rPr>
              <a:t>24 pozitīvi ieteikumi</a:t>
            </a:r>
          </a:p>
          <a:p>
            <a:pPr marL="623888" lvl="1" indent="-285750">
              <a:spcBef>
                <a:spcPts val="300"/>
              </a:spcBef>
              <a:buFont typeface="Arial" panose="020B0604020202020204" pitchFamily="34" charset="0"/>
              <a:buChar char="•"/>
              <a:defRPr/>
            </a:pPr>
            <a:r>
              <a:rPr lang="lv-LV" dirty="0">
                <a:ea typeface="Verdana" panose="020B0604030504040204" pitchFamily="34" charset="0"/>
              </a:rPr>
              <a:t>3 negatīvi ieteikumi</a:t>
            </a:r>
          </a:p>
          <a:p>
            <a:pPr>
              <a:spcBef>
                <a:spcPts val="300"/>
              </a:spcBef>
              <a:defRPr/>
            </a:pPr>
            <a:endParaRPr lang="lv-LV" dirty="0">
              <a:latin typeface="Times New Roman" panose="02020603050405020304" pitchFamily="18" charset="0"/>
              <a:cs typeface="Times New Roman" panose="02020603050405020304" pitchFamily="18" charset="0"/>
            </a:endParaRPr>
          </a:p>
        </p:txBody>
      </p:sp>
      <p:sp>
        <p:nvSpPr>
          <p:cNvPr id="7" name="Slide Number Placeholder 4">
            <a:extLst>
              <a:ext uri="{FF2B5EF4-FFF2-40B4-BE49-F238E27FC236}">
                <a16:creationId xmlns:a16="http://schemas.microsoft.com/office/drawing/2014/main" id="{B7721DF5-C95C-45BF-9CC2-D89B04B5F125}"/>
              </a:ext>
            </a:extLst>
          </p:cNvPr>
          <p:cNvSpPr txBox="1">
            <a:spLocks/>
          </p:cNvSpPr>
          <p:nvPr/>
        </p:nvSpPr>
        <p:spPr>
          <a:xfrm>
            <a:off x="9438469" y="6375409"/>
            <a:ext cx="2133600" cy="365125"/>
          </a:xfrm>
          <a:prstGeom prst="rect">
            <a:avLst/>
          </a:prstGeom>
        </p:spPr>
        <p:txBody>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lgn="r">
              <a:defRPr/>
            </a:pPr>
            <a:fld id="{B9EE84C0-2C3A-4808-83F1-61574C59E87E}" type="slidenum">
              <a:rPr lang="en-US" altLang="lv-LV" sz="1350"/>
              <a:pPr algn="r">
                <a:defRPr/>
              </a:pPr>
              <a:t>14</a:t>
            </a:fld>
            <a:endParaRPr lang="en-US" altLang="lv-LV" sz="1350" dirty="0"/>
          </a:p>
        </p:txBody>
      </p:sp>
    </p:spTree>
    <p:extLst>
      <p:ext uri="{BB962C8B-B14F-4D97-AF65-F5344CB8AC3E}">
        <p14:creationId xmlns:p14="http://schemas.microsoft.com/office/powerpoint/2010/main" val="92851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847AD9-8148-41A2-A7EA-5B9E77FF78DB}"/>
              </a:ext>
            </a:extLst>
          </p:cNvPr>
          <p:cNvSpPr>
            <a:spLocks noGrp="1"/>
          </p:cNvSpPr>
          <p:nvPr>
            <p:ph type="title"/>
          </p:nvPr>
        </p:nvSpPr>
        <p:spPr>
          <a:xfrm>
            <a:off x="3252272" y="426589"/>
            <a:ext cx="6850443" cy="582872"/>
          </a:xfrm>
        </p:spPr>
        <p:txBody>
          <a:bodyPr>
            <a:normAutofit/>
          </a:bodyPr>
          <a:lstStyle/>
          <a:p>
            <a:pPr algn="ctr">
              <a:defRPr/>
            </a:pPr>
            <a:r>
              <a:rPr lang="lv-LV" altLang="lv-LV" sz="3200" dirty="0">
                <a:solidFill>
                  <a:srgbClr val="6BA439"/>
                </a:solidFill>
                <a:latin typeface="Times New Roman" panose="02020603050405020304" pitchFamily="18" charset="0"/>
                <a:cs typeface="Times New Roman" panose="02020603050405020304" pitchFamily="18" charset="0"/>
              </a:rPr>
              <a:t>Statistikas dati uz 26.09.2019.</a:t>
            </a:r>
            <a:endParaRPr lang="lv-LV" sz="3200" dirty="0">
              <a:solidFill>
                <a:srgbClr val="92D050"/>
              </a:solidFill>
              <a:latin typeface="Times New Roman" panose="02020603050405020304" pitchFamily="18" charset="0"/>
              <a:cs typeface="Times New Roman" panose="02020603050405020304" pitchFamily="18" charset="0"/>
            </a:endParaRPr>
          </a:p>
        </p:txBody>
      </p:sp>
      <p:sp>
        <p:nvSpPr>
          <p:cNvPr id="10" name="Slide Number Placeholder 4">
            <a:extLst>
              <a:ext uri="{FF2B5EF4-FFF2-40B4-BE49-F238E27FC236}">
                <a16:creationId xmlns:a16="http://schemas.microsoft.com/office/drawing/2014/main" id="{D1165ED2-2E45-4EB5-9A39-7AB95A26A148}"/>
              </a:ext>
            </a:extLst>
          </p:cNvPr>
          <p:cNvSpPr txBox="1">
            <a:spLocks/>
          </p:cNvSpPr>
          <p:nvPr/>
        </p:nvSpPr>
        <p:spPr>
          <a:xfrm>
            <a:off x="9905714" y="6356353"/>
            <a:ext cx="2133600" cy="365125"/>
          </a:xfrm>
          <a:prstGeom prst="rect">
            <a:avLst/>
          </a:prstGeom>
        </p:spPr>
        <p:txBody>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lgn="r">
              <a:defRPr/>
            </a:pPr>
            <a:fld id="{B9EE84C0-2C3A-4808-83F1-61574C59E87E}" type="slidenum">
              <a:rPr lang="en-US" altLang="lv-LV" sz="1350"/>
              <a:pPr algn="r">
                <a:defRPr/>
              </a:pPr>
              <a:t>15</a:t>
            </a:fld>
            <a:endParaRPr lang="en-US" altLang="lv-LV" sz="1350" dirty="0"/>
          </a:p>
        </p:txBody>
      </p:sp>
      <p:graphicFrame>
        <p:nvGraphicFramePr>
          <p:cNvPr id="2" name="Table 1">
            <a:extLst>
              <a:ext uri="{FF2B5EF4-FFF2-40B4-BE49-F238E27FC236}">
                <a16:creationId xmlns:a16="http://schemas.microsoft.com/office/drawing/2014/main" id="{81D95E6E-CB64-4901-9E25-5B20A931C3F0}"/>
              </a:ext>
            </a:extLst>
          </p:cNvPr>
          <p:cNvGraphicFramePr>
            <a:graphicFrameLocks noGrp="1"/>
          </p:cNvGraphicFramePr>
          <p:nvPr>
            <p:extLst>
              <p:ext uri="{D42A27DB-BD31-4B8C-83A1-F6EECF244321}">
                <p14:modId xmlns:p14="http://schemas.microsoft.com/office/powerpoint/2010/main" val="144003441"/>
              </p:ext>
            </p:extLst>
          </p:nvPr>
        </p:nvGraphicFramePr>
        <p:xfrm>
          <a:off x="2104155" y="1290373"/>
          <a:ext cx="9146676" cy="5354905"/>
        </p:xfrm>
        <a:graphic>
          <a:graphicData uri="http://schemas.openxmlformats.org/drawingml/2006/table">
            <a:tbl>
              <a:tblPr firstRow="1" firstCol="1" bandRow="1">
                <a:tableStyleId>{8799B23B-EC83-4686-B30A-512413B5E67A}</a:tableStyleId>
              </a:tblPr>
              <a:tblGrid>
                <a:gridCol w="5995413">
                  <a:extLst>
                    <a:ext uri="{9D8B030D-6E8A-4147-A177-3AD203B41FA5}">
                      <a16:colId xmlns:a16="http://schemas.microsoft.com/office/drawing/2014/main" val="4276917043"/>
                    </a:ext>
                  </a:extLst>
                </a:gridCol>
                <a:gridCol w="1237361">
                  <a:extLst>
                    <a:ext uri="{9D8B030D-6E8A-4147-A177-3AD203B41FA5}">
                      <a16:colId xmlns:a16="http://schemas.microsoft.com/office/drawing/2014/main" val="1848651907"/>
                    </a:ext>
                  </a:extLst>
                </a:gridCol>
                <a:gridCol w="1913902">
                  <a:extLst>
                    <a:ext uri="{9D8B030D-6E8A-4147-A177-3AD203B41FA5}">
                      <a16:colId xmlns:a16="http://schemas.microsoft.com/office/drawing/2014/main" val="2102551377"/>
                    </a:ext>
                  </a:extLst>
                </a:gridCol>
              </a:tblGrid>
              <a:tr h="639920">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2000" dirty="0">
                          <a:solidFill>
                            <a:schemeClr val="bg1"/>
                          </a:solidFill>
                          <a:effectLst/>
                        </a:rPr>
                        <a:t>Rādītājs</a:t>
                      </a:r>
                      <a:endParaRPr lang="lv-LV"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6BA439"/>
                    </a:solidFill>
                  </a:tcPr>
                </a:tc>
                <a:tc>
                  <a:txBody>
                    <a:bodyPr/>
                    <a:lstStyle/>
                    <a:p>
                      <a:pPr algn="ctr">
                        <a:spcAft>
                          <a:spcPts val="0"/>
                        </a:spcAft>
                      </a:pPr>
                      <a:r>
                        <a:rPr lang="lv-LV" sz="2000" dirty="0">
                          <a:solidFill>
                            <a:schemeClr val="bg1"/>
                          </a:solidFill>
                          <a:effectLst/>
                        </a:rPr>
                        <a:t>Skaits</a:t>
                      </a:r>
                      <a:endParaRPr lang="lv-LV"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6BA439"/>
                    </a:solidFill>
                  </a:tcPr>
                </a:tc>
                <a:tc>
                  <a:txBody>
                    <a:bodyPr/>
                    <a:lstStyle/>
                    <a:p>
                      <a:pPr algn="ctr">
                        <a:spcAft>
                          <a:spcPts val="0"/>
                        </a:spcAft>
                      </a:pPr>
                      <a:r>
                        <a:rPr lang="lv-LV" sz="2000" dirty="0">
                          <a:solidFill>
                            <a:schemeClr val="bg1"/>
                          </a:solidFill>
                          <a:effectLst/>
                        </a:rPr>
                        <a:t>Summa (</a:t>
                      </a:r>
                      <a:r>
                        <a:rPr lang="lv-LV" sz="2000" dirty="0" err="1">
                          <a:solidFill>
                            <a:schemeClr val="bg1"/>
                          </a:solidFill>
                          <a:effectLst/>
                        </a:rPr>
                        <a:t>tūkst.EUR</a:t>
                      </a:r>
                      <a:r>
                        <a:rPr lang="lv-LV" sz="2000" dirty="0">
                          <a:solidFill>
                            <a:schemeClr val="bg1"/>
                          </a:solidFill>
                          <a:effectLst/>
                        </a:rPr>
                        <a:t>)</a:t>
                      </a:r>
                      <a:endParaRPr lang="lv-LV"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6BA439"/>
                    </a:solidFill>
                  </a:tcPr>
                </a:tc>
                <a:extLst>
                  <a:ext uri="{0D108BD9-81ED-4DB2-BD59-A6C34878D82A}">
                    <a16:rowId xmlns:a16="http://schemas.microsoft.com/office/drawing/2014/main" val="2458989205"/>
                  </a:ext>
                </a:extLst>
              </a:tr>
              <a:tr h="433349">
                <a:tc gridSpan="3">
                  <a:txBody>
                    <a:bodyPr/>
                    <a:lstStyle/>
                    <a:p>
                      <a:pPr marL="0" marR="160655" lvl="0" indent="0" algn="ctr" defTabSz="939575" rtl="0" eaLnBrk="1" fontAlgn="auto" latinLnBrk="0" hangingPunct="1">
                        <a:lnSpc>
                          <a:spcPct val="100000"/>
                        </a:lnSpc>
                        <a:spcBef>
                          <a:spcPts val="0"/>
                        </a:spcBef>
                        <a:spcAft>
                          <a:spcPts val="0"/>
                        </a:spcAft>
                        <a:buClrTx/>
                        <a:buSzTx/>
                        <a:buFontTx/>
                        <a:buNone/>
                        <a:tabLst/>
                        <a:defRPr/>
                      </a:pPr>
                      <a:r>
                        <a:rPr lang="lv-LV" sz="2000" dirty="0">
                          <a:effectLst/>
                        </a:rPr>
                        <a:t>Pilotprojekts – pasākuma dalībnieki (reģistrēti pirms 01.04.2018.)</a:t>
                      </a:r>
                      <a:endParaRPr lang="lv-LV"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pPr marL="0" marR="160655" lvl="0" indent="0" algn="ctr" defTabSz="939575" rtl="0" eaLnBrk="1" fontAlgn="auto" latinLnBrk="0" hangingPunct="1">
                        <a:lnSpc>
                          <a:spcPct val="100000"/>
                        </a:lnSpc>
                        <a:spcBef>
                          <a:spcPts val="0"/>
                        </a:spcBef>
                        <a:spcAft>
                          <a:spcPts val="0"/>
                        </a:spcAft>
                        <a:buClrTx/>
                        <a:buSzTx/>
                        <a:buFontTx/>
                        <a:buNone/>
                        <a:tabLst/>
                        <a:defRPr/>
                      </a:pPr>
                      <a:endParaRPr lang="lv-LV"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5347611"/>
                  </a:ext>
                </a:extLst>
              </a:tr>
              <a:tr h="319960">
                <a:tc>
                  <a:txBody>
                    <a:bodyPr/>
                    <a:lstStyle/>
                    <a:p>
                      <a:pPr>
                        <a:spcAft>
                          <a:spcPts val="0"/>
                        </a:spcAft>
                      </a:pPr>
                      <a:r>
                        <a:rPr lang="lv-LV" sz="2000" b="0" dirty="0">
                          <a:effectLst/>
                        </a:rPr>
                        <a:t>LM piešķīrusi pasākuma dalībnieka statusu, kopā</a:t>
                      </a:r>
                      <a:endParaRPr lang="lv-LV" sz="2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60960" algn="r">
                        <a:spcAft>
                          <a:spcPts val="0"/>
                        </a:spcAft>
                      </a:pPr>
                      <a:r>
                        <a:rPr lang="lv-LV" sz="2000" b="1" dirty="0">
                          <a:effectLst/>
                        </a:rPr>
                        <a:t>98</a:t>
                      </a:r>
                      <a:endParaRPr lang="lv-LV"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60655" algn="ctr">
                        <a:spcAft>
                          <a:spcPts val="0"/>
                        </a:spcAft>
                      </a:pPr>
                      <a:r>
                        <a:rPr lang="lv-LV" sz="2000" dirty="0">
                          <a:effectLst/>
                        </a:rPr>
                        <a:t>–</a:t>
                      </a:r>
                      <a:endParaRPr lang="lv-LV"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3465406"/>
                  </a:ext>
                </a:extLst>
              </a:tr>
              <a:tr h="287964">
                <a:tc>
                  <a:txBody>
                    <a:bodyPr/>
                    <a:lstStyle/>
                    <a:p>
                      <a:pPr marL="457200">
                        <a:spcAft>
                          <a:spcPts val="0"/>
                        </a:spcAft>
                      </a:pPr>
                      <a:r>
                        <a:rPr lang="lv-LV" sz="1800" b="0" dirty="0">
                          <a:effectLst/>
                        </a:rPr>
                        <a:t>t.sk.: sabiedrības ar ierobežotu atbildību</a:t>
                      </a:r>
                      <a:endParaRPr lang="lv-LV" sz="2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lv-LV" sz="1800" dirty="0">
                          <a:effectLst/>
                        </a:rPr>
                        <a:t>48</a:t>
                      </a:r>
                      <a:endParaRPr lang="lv-LV"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60655" algn="ctr">
                        <a:spcAft>
                          <a:spcPts val="0"/>
                        </a:spcAft>
                      </a:pPr>
                      <a:r>
                        <a:rPr lang="lv-LV" sz="1800" dirty="0">
                          <a:effectLst/>
                        </a:rPr>
                        <a:t>–</a:t>
                      </a:r>
                      <a:endParaRPr lang="lv-LV"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9856964"/>
                  </a:ext>
                </a:extLst>
              </a:tr>
              <a:tr h="287964">
                <a:tc>
                  <a:txBody>
                    <a:bodyPr/>
                    <a:lstStyle/>
                    <a:p>
                      <a:pPr marL="457200">
                        <a:spcAft>
                          <a:spcPts val="0"/>
                        </a:spcAft>
                      </a:pPr>
                      <a:r>
                        <a:rPr lang="lv-LV" sz="1800" b="0" dirty="0">
                          <a:effectLst/>
                        </a:rPr>
                        <a:t>         NVO (biedrības un nodibinājumi)</a:t>
                      </a:r>
                      <a:endParaRPr lang="lv-LV" sz="2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lv-LV" sz="1800" dirty="0">
                          <a:effectLst/>
                        </a:rPr>
                        <a:t>50</a:t>
                      </a:r>
                      <a:endParaRPr lang="lv-LV"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60655" algn="ctr">
                        <a:spcAft>
                          <a:spcPts val="0"/>
                        </a:spcAft>
                      </a:pPr>
                      <a:r>
                        <a:rPr lang="lv-LV" sz="1800" dirty="0">
                          <a:effectLst/>
                        </a:rPr>
                        <a:t>–</a:t>
                      </a:r>
                      <a:endParaRPr lang="lv-LV"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2914129"/>
                  </a:ext>
                </a:extLst>
              </a:tr>
              <a:tr h="397128">
                <a:tc gridSpan="3">
                  <a:txBody>
                    <a:bodyPr/>
                    <a:lstStyle/>
                    <a:p>
                      <a:pPr marL="0" marR="160655" lvl="0" indent="0" algn="ctr" defTabSz="939575" rtl="0" eaLnBrk="1" fontAlgn="auto" latinLnBrk="0" hangingPunct="1">
                        <a:lnSpc>
                          <a:spcPct val="100000"/>
                        </a:lnSpc>
                        <a:spcBef>
                          <a:spcPts val="0"/>
                        </a:spcBef>
                        <a:spcAft>
                          <a:spcPts val="0"/>
                        </a:spcAft>
                        <a:buClrTx/>
                        <a:buSzTx/>
                        <a:buFontTx/>
                        <a:buNone/>
                        <a:tabLst/>
                        <a:defRPr/>
                      </a:pPr>
                      <a:r>
                        <a:rPr lang="lv-LV" sz="2000" dirty="0">
                          <a:effectLst/>
                        </a:rPr>
                        <a:t>Sociālā uzņēmuma likums – sociālie uzņēmumi (reģistrēti pēc 01.04.2018.)</a:t>
                      </a:r>
                      <a:endParaRPr lang="lv-LV"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pPr marL="0" marR="160655" lvl="0" indent="0" algn="ctr" defTabSz="939575" rtl="0" eaLnBrk="1" fontAlgn="auto" latinLnBrk="0" hangingPunct="1">
                        <a:lnSpc>
                          <a:spcPct val="100000"/>
                        </a:lnSpc>
                        <a:spcBef>
                          <a:spcPts val="0"/>
                        </a:spcBef>
                        <a:spcAft>
                          <a:spcPts val="0"/>
                        </a:spcAft>
                        <a:buClrTx/>
                        <a:buSzTx/>
                        <a:buFontTx/>
                        <a:buNone/>
                        <a:tabLst/>
                        <a:defRPr/>
                      </a:pPr>
                      <a:endParaRPr lang="lv-LV"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6486408"/>
                  </a:ext>
                </a:extLst>
              </a:tr>
              <a:tr h="31996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2000" b="0" dirty="0">
                          <a:effectLst/>
                        </a:rPr>
                        <a:t>LM piešķīrusi sociālā uzņēmuma statusu (aktīvie SU)</a:t>
                      </a:r>
                    </a:p>
                  </a:txBody>
                  <a:tcPr marL="68580" marR="68580" marT="0" marB="0"/>
                </a:tc>
                <a:tc>
                  <a:txBody>
                    <a:bodyPr/>
                    <a:lstStyle/>
                    <a:p>
                      <a:pPr marR="60960" algn="r">
                        <a:spcAft>
                          <a:spcPts val="0"/>
                        </a:spcAft>
                      </a:pPr>
                      <a:r>
                        <a:rPr lang="lv-LV" sz="2000" b="1" dirty="0">
                          <a:effectLst/>
                        </a:rPr>
                        <a:t>70</a:t>
                      </a:r>
                      <a:endParaRPr lang="lv-LV"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60655" algn="ctr">
                        <a:spcAft>
                          <a:spcPts val="0"/>
                        </a:spcAft>
                      </a:pPr>
                      <a:r>
                        <a:rPr lang="lv-LV" sz="2000" dirty="0">
                          <a:effectLst/>
                        </a:rPr>
                        <a:t>–</a:t>
                      </a:r>
                      <a:endParaRPr lang="lv-LV"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7566438"/>
                  </a:ext>
                </a:extLst>
              </a:tr>
              <a:tr h="31996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2000" b="0" noProof="0" dirty="0">
                          <a:effectLst/>
                        </a:rPr>
                        <a:t>Noraidīts SU statuss vai pretendents atteicies</a:t>
                      </a:r>
                    </a:p>
                  </a:txBody>
                  <a:tcPr marL="68580" marR="68580" marT="0" marB="0"/>
                </a:tc>
                <a:tc>
                  <a:txBody>
                    <a:bodyPr/>
                    <a:lstStyle/>
                    <a:p>
                      <a:pPr marL="0" marR="60960" algn="r" defTabSz="939575" rtl="0" eaLnBrk="1" latinLnBrk="0" hangingPunct="1">
                        <a:spcAft>
                          <a:spcPts val="0"/>
                        </a:spcAft>
                      </a:pPr>
                      <a:r>
                        <a:rPr lang="lv-LV" sz="2000" kern="1200" dirty="0">
                          <a:solidFill>
                            <a:schemeClr val="tx1"/>
                          </a:solidFill>
                          <a:effectLst/>
                          <a:latin typeface="+mn-lt"/>
                          <a:ea typeface="+mn-ea"/>
                          <a:cs typeface="+mn-cs"/>
                        </a:rPr>
                        <a:t>15</a:t>
                      </a:r>
                    </a:p>
                  </a:txBody>
                  <a:tcPr marL="68580" marR="68580" marT="0" marB="0"/>
                </a:tc>
                <a:tc>
                  <a:txBody>
                    <a:bodyPr/>
                    <a:lstStyle/>
                    <a:p>
                      <a:pPr marR="160655" algn="ctr">
                        <a:spcAft>
                          <a:spcPts val="0"/>
                        </a:spcAft>
                      </a:pPr>
                      <a:r>
                        <a:rPr lang="lv-LV" sz="2000" dirty="0">
                          <a:effectLst/>
                        </a:rPr>
                        <a:t>–</a:t>
                      </a:r>
                      <a:endParaRPr lang="lv-LV"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9637866"/>
                  </a:ext>
                </a:extLst>
              </a:tr>
              <a:tr h="447944">
                <a:tc gridSpan="3">
                  <a:txBody>
                    <a:bodyPr/>
                    <a:lstStyle/>
                    <a:p>
                      <a:pPr marL="0" marR="160655" lvl="0" indent="0" algn="ctr" defTabSz="939575" rtl="0" eaLnBrk="1" fontAlgn="auto" latinLnBrk="0" hangingPunct="1">
                        <a:lnSpc>
                          <a:spcPct val="100000"/>
                        </a:lnSpc>
                        <a:spcBef>
                          <a:spcPts val="0"/>
                        </a:spcBef>
                        <a:spcAft>
                          <a:spcPts val="0"/>
                        </a:spcAft>
                        <a:buClrTx/>
                        <a:buSzTx/>
                        <a:buFontTx/>
                        <a:buNone/>
                        <a:tabLst/>
                        <a:defRPr/>
                      </a:pPr>
                      <a:r>
                        <a:rPr lang="lv-LV" sz="2800" dirty="0">
                          <a:effectLst/>
                        </a:rPr>
                        <a:t>Altum granti</a:t>
                      </a:r>
                      <a:endParaRPr lang="lv-LV"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pPr marL="0" marR="160655" lvl="0" indent="0" algn="ctr" defTabSz="939575" rtl="0" eaLnBrk="1" fontAlgn="auto" latinLnBrk="0" hangingPunct="1">
                        <a:lnSpc>
                          <a:spcPct val="100000"/>
                        </a:lnSpc>
                        <a:spcBef>
                          <a:spcPts val="0"/>
                        </a:spcBef>
                        <a:spcAft>
                          <a:spcPts val="0"/>
                        </a:spcAft>
                        <a:buClrTx/>
                        <a:buSzTx/>
                        <a:buFontTx/>
                        <a:buNone/>
                        <a:tabLst/>
                        <a:defRPr/>
                      </a:pPr>
                      <a:endParaRPr lang="lv-LV"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58357764"/>
                  </a:ext>
                </a:extLst>
              </a:tr>
              <a:tr h="319960">
                <a:tc>
                  <a:txBody>
                    <a:bodyPr/>
                    <a:lstStyle/>
                    <a:p>
                      <a:pPr>
                        <a:spcAft>
                          <a:spcPts val="0"/>
                        </a:spcAft>
                      </a:pPr>
                      <a:r>
                        <a:rPr lang="lv-LV" sz="2000" b="0" dirty="0">
                          <a:effectLst/>
                        </a:rPr>
                        <a:t>Granta pieteikumi iesniegti Altum</a:t>
                      </a:r>
                      <a:endParaRPr lang="lv-LV" sz="2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60960" algn="r">
                        <a:spcAft>
                          <a:spcPts val="0"/>
                        </a:spcAft>
                      </a:pPr>
                      <a:r>
                        <a:rPr lang="lv-LV" sz="2000" dirty="0">
                          <a:solidFill>
                            <a:srgbClr val="003300"/>
                          </a:solidFill>
                          <a:effectLst/>
                        </a:rPr>
                        <a:t>129</a:t>
                      </a:r>
                      <a:endParaRPr lang="lv-LV" sz="2000" dirty="0">
                        <a:solidFill>
                          <a:srgbClr val="0033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60655" algn="ctr">
                        <a:spcAft>
                          <a:spcPts val="0"/>
                        </a:spcAft>
                      </a:pPr>
                      <a:r>
                        <a:rPr lang="lv-LV" sz="2000" dirty="0">
                          <a:solidFill>
                            <a:srgbClr val="003300"/>
                          </a:solidFill>
                          <a:effectLst/>
                        </a:rPr>
                        <a:t>–</a:t>
                      </a:r>
                      <a:endParaRPr lang="lv-LV" sz="2000" dirty="0">
                        <a:solidFill>
                          <a:srgbClr val="0033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6284264"/>
                  </a:ext>
                </a:extLst>
              </a:tr>
              <a:tr h="319960">
                <a:tc>
                  <a:txBody>
                    <a:bodyPr/>
                    <a:lstStyle/>
                    <a:p>
                      <a:pPr>
                        <a:spcAft>
                          <a:spcPts val="0"/>
                        </a:spcAft>
                      </a:pPr>
                      <a:r>
                        <a:rPr lang="lv-LV" sz="2000" b="0" dirty="0">
                          <a:effectLst/>
                        </a:rPr>
                        <a:t>Altum piešķīris grantus </a:t>
                      </a:r>
                      <a:endParaRPr lang="lv-LV" sz="2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60960" algn="r">
                        <a:spcAft>
                          <a:spcPts val="0"/>
                        </a:spcAft>
                      </a:pPr>
                      <a:r>
                        <a:rPr lang="lv-LV" sz="2000" dirty="0">
                          <a:solidFill>
                            <a:srgbClr val="003300"/>
                          </a:solidFill>
                          <a:effectLst/>
                        </a:rPr>
                        <a:t>59</a:t>
                      </a:r>
                      <a:endParaRPr lang="lv-LV" sz="2000" dirty="0">
                        <a:solidFill>
                          <a:srgbClr val="0033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60655" algn="r">
                        <a:spcAft>
                          <a:spcPts val="0"/>
                        </a:spcAft>
                      </a:pPr>
                      <a:r>
                        <a:rPr lang="lv-LV" sz="2000" dirty="0">
                          <a:solidFill>
                            <a:srgbClr val="003300"/>
                          </a:solidFill>
                          <a:effectLst/>
                        </a:rPr>
                        <a:t>3 966</a:t>
                      </a:r>
                      <a:endParaRPr lang="lv-LV" sz="2000" dirty="0">
                        <a:solidFill>
                          <a:srgbClr val="0033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5559613"/>
                  </a:ext>
                </a:extLst>
              </a:tr>
              <a:tr h="319960">
                <a:tc>
                  <a:txBody>
                    <a:bodyPr/>
                    <a:lstStyle/>
                    <a:p>
                      <a:pPr>
                        <a:spcAft>
                          <a:spcPts val="0"/>
                        </a:spcAft>
                      </a:pPr>
                      <a:r>
                        <a:rPr lang="lv-LV" sz="2000" b="0" dirty="0">
                          <a:effectLst/>
                        </a:rPr>
                        <a:t>Altum noraidījis grantus vai pretendents atteicies</a:t>
                      </a:r>
                      <a:endParaRPr lang="lv-LV" sz="2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60960" algn="r">
                        <a:spcAft>
                          <a:spcPts val="0"/>
                        </a:spcAft>
                      </a:pPr>
                      <a:r>
                        <a:rPr lang="lv-LV" sz="2000" dirty="0">
                          <a:solidFill>
                            <a:srgbClr val="003300"/>
                          </a:solidFill>
                          <a:effectLst/>
                        </a:rPr>
                        <a:t>53</a:t>
                      </a:r>
                      <a:endParaRPr lang="lv-LV" sz="2000" dirty="0">
                        <a:solidFill>
                          <a:srgbClr val="0033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60655" algn="ctr">
                        <a:spcAft>
                          <a:spcPts val="0"/>
                        </a:spcAft>
                      </a:pPr>
                      <a:r>
                        <a:rPr lang="lv-LV" sz="2000" dirty="0">
                          <a:solidFill>
                            <a:srgbClr val="003300"/>
                          </a:solidFill>
                          <a:effectLst/>
                        </a:rPr>
                        <a:t>–</a:t>
                      </a:r>
                      <a:endParaRPr lang="lv-LV" sz="2000" dirty="0">
                        <a:solidFill>
                          <a:srgbClr val="0033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867111"/>
                  </a:ext>
                </a:extLst>
              </a:tr>
              <a:tr h="319960">
                <a:tc>
                  <a:txBody>
                    <a:bodyPr/>
                    <a:lstStyle/>
                    <a:p>
                      <a:pPr>
                        <a:spcAft>
                          <a:spcPts val="0"/>
                        </a:spcAft>
                      </a:pPr>
                      <a:r>
                        <a:rPr lang="lv-LV" sz="2000" b="0" dirty="0">
                          <a:effectLst/>
                        </a:rPr>
                        <a:t>Altum noslēdzis granta līgumus</a:t>
                      </a:r>
                      <a:endParaRPr lang="lv-LV" sz="2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60960" algn="r">
                        <a:spcAft>
                          <a:spcPts val="0"/>
                        </a:spcAft>
                      </a:pPr>
                      <a:r>
                        <a:rPr lang="lv-LV" sz="2000" b="1" dirty="0">
                          <a:solidFill>
                            <a:srgbClr val="003300"/>
                          </a:solidFill>
                          <a:effectLst/>
                        </a:rPr>
                        <a:t>53</a:t>
                      </a:r>
                      <a:endParaRPr lang="lv-LV" sz="2000" b="1" dirty="0">
                        <a:solidFill>
                          <a:srgbClr val="0033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60655" algn="r">
                        <a:spcAft>
                          <a:spcPts val="0"/>
                        </a:spcAft>
                      </a:pPr>
                      <a:r>
                        <a:rPr lang="lv-LV" sz="2000" b="1" dirty="0">
                          <a:solidFill>
                            <a:srgbClr val="003300"/>
                          </a:solidFill>
                          <a:effectLst/>
                        </a:rPr>
                        <a:t>3 662</a:t>
                      </a:r>
                      <a:endParaRPr lang="lv-LV" sz="2000" b="1" dirty="0">
                        <a:solidFill>
                          <a:srgbClr val="0033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5464625"/>
                  </a:ext>
                </a:extLst>
              </a:tr>
              <a:tr h="310458">
                <a:tc>
                  <a:txBody>
                    <a:bodyPr/>
                    <a:lstStyle/>
                    <a:p>
                      <a:pPr>
                        <a:spcAft>
                          <a:spcPts val="0"/>
                        </a:spcAft>
                      </a:pPr>
                      <a:r>
                        <a:rPr lang="lv-LV" sz="1800" b="0" kern="1200" dirty="0">
                          <a:solidFill>
                            <a:schemeClr val="tx1"/>
                          </a:solidFill>
                          <a:effectLst/>
                          <a:latin typeface="+mn-lt"/>
                          <a:ea typeface="+mn-ea"/>
                          <a:cs typeface="+mn-cs"/>
                        </a:rPr>
                        <a:t>   t.sk. ar pasākuma dalībniekiem</a:t>
                      </a:r>
                    </a:p>
                  </a:txBody>
                  <a:tcPr marL="68580" marR="68580" marT="0" marB="0"/>
                </a:tc>
                <a:tc>
                  <a:txBody>
                    <a:bodyPr/>
                    <a:lstStyle/>
                    <a:p>
                      <a:pPr marR="60960" algn="r">
                        <a:spcAft>
                          <a:spcPts val="0"/>
                        </a:spcAft>
                      </a:pPr>
                      <a:r>
                        <a:rPr lang="lv-LV" sz="1800" b="0" kern="1200" dirty="0">
                          <a:solidFill>
                            <a:schemeClr val="tx1"/>
                          </a:solidFill>
                          <a:effectLst/>
                          <a:latin typeface="+mn-lt"/>
                          <a:ea typeface="+mn-ea"/>
                          <a:cs typeface="+mn-cs"/>
                        </a:rPr>
                        <a:t>32</a:t>
                      </a:r>
                    </a:p>
                  </a:txBody>
                  <a:tcPr marL="68580" marR="68580" marT="0" marB="0"/>
                </a:tc>
                <a:tc>
                  <a:txBody>
                    <a:bodyPr/>
                    <a:lstStyle/>
                    <a:p>
                      <a:pPr marR="160655" algn="r">
                        <a:spcAft>
                          <a:spcPts val="0"/>
                        </a:spcAft>
                      </a:pPr>
                      <a:r>
                        <a:rPr lang="lv-LV" sz="1800" b="0" kern="1200" dirty="0">
                          <a:solidFill>
                            <a:schemeClr val="tx1"/>
                          </a:solidFill>
                          <a:effectLst/>
                          <a:latin typeface="+mn-lt"/>
                          <a:ea typeface="+mn-ea"/>
                          <a:cs typeface="+mn-cs"/>
                        </a:rPr>
                        <a:t>2 590</a:t>
                      </a:r>
                    </a:p>
                  </a:txBody>
                  <a:tcPr marL="68580" marR="68580" marT="0" marB="0"/>
                </a:tc>
                <a:extLst>
                  <a:ext uri="{0D108BD9-81ED-4DB2-BD59-A6C34878D82A}">
                    <a16:rowId xmlns:a16="http://schemas.microsoft.com/office/drawing/2014/main" val="1767342820"/>
                  </a:ext>
                </a:extLst>
              </a:tr>
              <a:tr h="310458">
                <a:tc>
                  <a:txBody>
                    <a:bodyPr/>
                    <a:lstStyle/>
                    <a:p>
                      <a:pPr>
                        <a:spcAft>
                          <a:spcPts val="0"/>
                        </a:spcAft>
                      </a:pPr>
                      <a:r>
                        <a:rPr lang="lv-LV" sz="1800" b="0" kern="1200" dirty="0">
                          <a:solidFill>
                            <a:schemeClr val="tx1"/>
                          </a:solidFill>
                          <a:effectLst/>
                          <a:latin typeface="+mn-lt"/>
                          <a:ea typeface="+mn-ea"/>
                          <a:cs typeface="+mn-cs"/>
                        </a:rPr>
                        <a:t>           ar sociālajiem uzņēmumiem</a:t>
                      </a:r>
                    </a:p>
                  </a:txBody>
                  <a:tcPr marL="68580" marR="68580" marT="0" marB="0"/>
                </a:tc>
                <a:tc>
                  <a:txBody>
                    <a:bodyPr/>
                    <a:lstStyle/>
                    <a:p>
                      <a:pPr marR="60960" algn="r">
                        <a:spcAft>
                          <a:spcPts val="0"/>
                        </a:spcAft>
                      </a:pPr>
                      <a:r>
                        <a:rPr lang="lv-LV" sz="1800" b="0" kern="1200" dirty="0">
                          <a:solidFill>
                            <a:schemeClr val="tx1"/>
                          </a:solidFill>
                          <a:effectLst/>
                          <a:latin typeface="+mn-lt"/>
                          <a:ea typeface="+mn-ea"/>
                          <a:cs typeface="+mn-cs"/>
                        </a:rPr>
                        <a:t>21</a:t>
                      </a:r>
                    </a:p>
                  </a:txBody>
                  <a:tcPr marL="68580" marR="68580" marT="0" marB="0"/>
                </a:tc>
                <a:tc>
                  <a:txBody>
                    <a:bodyPr/>
                    <a:lstStyle/>
                    <a:p>
                      <a:pPr marR="160655" algn="r">
                        <a:spcAft>
                          <a:spcPts val="0"/>
                        </a:spcAft>
                      </a:pPr>
                      <a:r>
                        <a:rPr lang="lv-LV" sz="1800" b="0" kern="1200" dirty="0">
                          <a:solidFill>
                            <a:schemeClr val="tx1"/>
                          </a:solidFill>
                          <a:effectLst/>
                          <a:latin typeface="+mn-lt"/>
                          <a:ea typeface="+mn-ea"/>
                          <a:cs typeface="+mn-cs"/>
                        </a:rPr>
                        <a:t>1 072</a:t>
                      </a:r>
                    </a:p>
                  </a:txBody>
                  <a:tcPr marL="68580" marR="68580" marT="0" marB="0"/>
                </a:tc>
                <a:extLst>
                  <a:ext uri="{0D108BD9-81ED-4DB2-BD59-A6C34878D82A}">
                    <a16:rowId xmlns:a16="http://schemas.microsoft.com/office/drawing/2014/main" val="132995276"/>
                  </a:ext>
                </a:extLst>
              </a:tr>
            </a:tbl>
          </a:graphicData>
        </a:graphic>
      </p:graphicFrame>
    </p:spTree>
    <p:extLst>
      <p:ext uri="{BB962C8B-B14F-4D97-AF65-F5344CB8AC3E}">
        <p14:creationId xmlns:p14="http://schemas.microsoft.com/office/powerpoint/2010/main" val="3515569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CD06EFE-0E3E-4308-B83C-105E50FD7143}"/>
              </a:ext>
            </a:extLst>
          </p:cNvPr>
          <p:cNvSpPr>
            <a:spLocks noGrp="1"/>
          </p:cNvSpPr>
          <p:nvPr>
            <p:ph type="title"/>
          </p:nvPr>
        </p:nvSpPr>
        <p:spPr>
          <a:xfrm>
            <a:off x="3347164" y="285833"/>
            <a:ext cx="6729412" cy="572398"/>
          </a:xfrm>
          <a:noFill/>
          <a:ln>
            <a:noFill/>
          </a:ln>
        </p:spPr>
        <p:txBody>
          <a:bodyPr vert="horz" wrap="square" lIns="93957" tIns="46979" rIns="93957" bIns="46979" numCol="1" anchor="t" anchorCtr="0" compatLnSpc="1">
            <a:prstTxWarp prst="textNoShape">
              <a:avLst/>
            </a:prstTxWarp>
            <a:noAutofit/>
          </a:bodyPr>
          <a:lstStyle/>
          <a:p>
            <a:pPr algn="ctr"/>
            <a:r>
              <a:rPr lang="lv-LV" altLang="lv-LV" sz="3200" dirty="0">
                <a:solidFill>
                  <a:srgbClr val="6BA439"/>
                </a:solidFill>
                <a:latin typeface="+mj-lt"/>
              </a:rPr>
              <a:t>Statistika pa darbības jomām </a:t>
            </a:r>
            <a:br>
              <a:rPr lang="lv-LV" altLang="lv-LV" sz="3200" dirty="0">
                <a:solidFill>
                  <a:srgbClr val="6BA439"/>
                </a:solidFill>
                <a:latin typeface="+mj-lt"/>
              </a:rPr>
            </a:br>
            <a:r>
              <a:rPr lang="lv-LV" altLang="lv-LV" sz="3200" dirty="0">
                <a:solidFill>
                  <a:srgbClr val="6BA439"/>
                </a:solidFill>
                <a:latin typeface="+mj-lt"/>
              </a:rPr>
              <a:t>(26.09.2019.)</a:t>
            </a:r>
            <a:endParaRPr lang="lv-LV" sz="3200" dirty="0">
              <a:solidFill>
                <a:srgbClr val="6BA439"/>
              </a:solidFill>
              <a:latin typeface="+mj-lt"/>
            </a:endParaRPr>
          </a:p>
        </p:txBody>
      </p:sp>
      <p:sp>
        <p:nvSpPr>
          <p:cNvPr id="10" name="Slide Number Placeholder 4">
            <a:extLst>
              <a:ext uri="{FF2B5EF4-FFF2-40B4-BE49-F238E27FC236}">
                <a16:creationId xmlns:a16="http://schemas.microsoft.com/office/drawing/2014/main" id="{474920AE-13F0-46A6-A842-975E357C17E1}"/>
              </a:ext>
            </a:extLst>
          </p:cNvPr>
          <p:cNvSpPr txBox="1">
            <a:spLocks/>
          </p:cNvSpPr>
          <p:nvPr/>
        </p:nvSpPr>
        <p:spPr>
          <a:xfrm>
            <a:off x="9744198" y="6389604"/>
            <a:ext cx="2133600" cy="365125"/>
          </a:xfrm>
          <a:prstGeom prst="rect">
            <a:avLst/>
          </a:prstGeom>
        </p:spPr>
        <p:txBody>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lgn="r">
              <a:defRPr/>
            </a:pPr>
            <a:fld id="{B9EE84C0-2C3A-4808-83F1-61574C59E87E}" type="slidenum">
              <a:rPr lang="en-US" altLang="lv-LV" sz="1350"/>
              <a:pPr algn="r">
                <a:defRPr/>
              </a:pPr>
              <a:t>16</a:t>
            </a:fld>
            <a:endParaRPr lang="en-US" altLang="lv-LV" sz="1350" dirty="0"/>
          </a:p>
        </p:txBody>
      </p:sp>
      <p:graphicFrame>
        <p:nvGraphicFramePr>
          <p:cNvPr id="8" name="Chart 7">
            <a:extLst>
              <a:ext uri="{FF2B5EF4-FFF2-40B4-BE49-F238E27FC236}">
                <a16:creationId xmlns:a16="http://schemas.microsoft.com/office/drawing/2014/main" id="{B0A28237-8B17-417C-A008-99B2FD129A62}"/>
              </a:ext>
            </a:extLst>
          </p:cNvPr>
          <p:cNvGraphicFramePr>
            <a:graphicFrameLocks/>
          </p:cNvGraphicFramePr>
          <p:nvPr>
            <p:extLst>
              <p:ext uri="{D42A27DB-BD31-4B8C-83A1-F6EECF244321}">
                <p14:modId xmlns:p14="http://schemas.microsoft.com/office/powerpoint/2010/main" val="2737004055"/>
              </p:ext>
            </p:extLst>
          </p:nvPr>
        </p:nvGraphicFramePr>
        <p:xfrm>
          <a:off x="2076450" y="1390650"/>
          <a:ext cx="8934450" cy="51719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5775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CD06EFE-0E3E-4308-B83C-105E50FD7143}"/>
              </a:ext>
            </a:extLst>
          </p:cNvPr>
          <p:cNvSpPr>
            <a:spLocks noGrp="1"/>
          </p:cNvSpPr>
          <p:nvPr>
            <p:ph type="title"/>
          </p:nvPr>
        </p:nvSpPr>
        <p:spPr>
          <a:xfrm>
            <a:off x="3354077" y="285833"/>
            <a:ext cx="6729412" cy="572398"/>
          </a:xfrm>
          <a:noFill/>
          <a:ln>
            <a:noFill/>
          </a:ln>
        </p:spPr>
        <p:txBody>
          <a:bodyPr vert="horz" wrap="square" lIns="93957" tIns="46979" rIns="93957" bIns="46979" numCol="1" anchor="t" anchorCtr="0" compatLnSpc="1">
            <a:prstTxWarp prst="textNoShape">
              <a:avLst/>
            </a:prstTxWarp>
            <a:noAutofit/>
          </a:bodyPr>
          <a:lstStyle/>
          <a:p>
            <a:pPr algn="ctr"/>
            <a:r>
              <a:rPr lang="lv-LV" altLang="lv-LV" sz="3200" dirty="0">
                <a:solidFill>
                  <a:srgbClr val="6BA439"/>
                </a:solidFill>
                <a:latin typeface="+mj-lt"/>
              </a:rPr>
              <a:t>Statistika pa reģioniem</a:t>
            </a:r>
            <a:br>
              <a:rPr lang="lv-LV" altLang="lv-LV" sz="3200" dirty="0">
                <a:solidFill>
                  <a:srgbClr val="6BA439"/>
                </a:solidFill>
                <a:latin typeface="+mj-lt"/>
              </a:rPr>
            </a:br>
            <a:r>
              <a:rPr lang="lv-LV" altLang="lv-LV" sz="3200" dirty="0">
                <a:solidFill>
                  <a:srgbClr val="6BA439"/>
                </a:solidFill>
                <a:latin typeface="+mj-lt"/>
              </a:rPr>
              <a:t>(26.09.2019.)</a:t>
            </a:r>
            <a:endParaRPr lang="lv-LV" sz="3200" dirty="0">
              <a:solidFill>
                <a:srgbClr val="6BA439"/>
              </a:solidFill>
              <a:latin typeface="+mj-lt"/>
            </a:endParaRPr>
          </a:p>
        </p:txBody>
      </p:sp>
      <p:sp>
        <p:nvSpPr>
          <p:cNvPr id="10" name="Slide Number Placeholder 4">
            <a:extLst>
              <a:ext uri="{FF2B5EF4-FFF2-40B4-BE49-F238E27FC236}">
                <a16:creationId xmlns:a16="http://schemas.microsoft.com/office/drawing/2014/main" id="{474920AE-13F0-46A6-A842-975E357C17E1}"/>
              </a:ext>
            </a:extLst>
          </p:cNvPr>
          <p:cNvSpPr txBox="1">
            <a:spLocks/>
          </p:cNvSpPr>
          <p:nvPr/>
        </p:nvSpPr>
        <p:spPr>
          <a:xfrm>
            <a:off x="9689021" y="6413503"/>
            <a:ext cx="2133600" cy="365125"/>
          </a:xfrm>
          <a:prstGeom prst="rect">
            <a:avLst/>
          </a:prstGeom>
        </p:spPr>
        <p:txBody>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lgn="r">
              <a:defRPr/>
            </a:pPr>
            <a:fld id="{B9EE84C0-2C3A-4808-83F1-61574C59E87E}" type="slidenum">
              <a:rPr lang="en-US" altLang="lv-LV" sz="1350"/>
              <a:pPr algn="r">
                <a:defRPr/>
              </a:pPr>
              <a:t>17</a:t>
            </a:fld>
            <a:endParaRPr lang="en-US" altLang="lv-LV" sz="1350" dirty="0"/>
          </a:p>
        </p:txBody>
      </p:sp>
      <p:graphicFrame>
        <p:nvGraphicFramePr>
          <p:cNvPr id="5" name="Chart 4">
            <a:extLst>
              <a:ext uri="{FF2B5EF4-FFF2-40B4-BE49-F238E27FC236}">
                <a16:creationId xmlns:a16="http://schemas.microsoft.com/office/drawing/2014/main" id="{5FD07A65-6DF7-4B06-8CBA-3F5CD71237AF}"/>
              </a:ext>
            </a:extLst>
          </p:cNvPr>
          <p:cNvGraphicFramePr>
            <a:graphicFrameLocks/>
          </p:cNvGraphicFramePr>
          <p:nvPr>
            <p:extLst>
              <p:ext uri="{D42A27DB-BD31-4B8C-83A1-F6EECF244321}">
                <p14:modId xmlns:p14="http://schemas.microsoft.com/office/powerpoint/2010/main" val="1549395847"/>
              </p:ext>
            </p:extLst>
          </p:nvPr>
        </p:nvGraphicFramePr>
        <p:xfrm>
          <a:off x="2066925" y="1390650"/>
          <a:ext cx="9039225" cy="51815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1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10000" contrast="3000"/>
                    </a14:imgEffect>
                  </a14:imgLayer>
                </a14:imgProps>
              </a:ext>
            </a:extLst>
          </a:blip>
          <a:srcRect/>
          <a:stretch>
            <a:fillRect/>
          </a:stretch>
        </a:blipFill>
        <a:effectLst/>
      </p:bgPr>
    </p:bg>
    <p:spTree>
      <p:nvGrpSpPr>
        <p:cNvPr id="1" name=""/>
        <p:cNvGrpSpPr/>
        <p:nvPr/>
      </p:nvGrpSpPr>
      <p:grpSpPr>
        <a:xfrm>
          <a:off x="0" y="0"/>
          <a:ext cx="0" cy="0"/>
          <a:chOff x="0" y="0"/>
          <a:chExt cx="0" cy="0"/>
        </a:xfrm>
      </p:grpSpPr>
      <p:grpSp>
        <p:nvGrpSpPr>
          <p:cNvPr id="52226" name="Group 2"/>
          <p:cNvGrpSpPr>
            <a:grpSpLocks/>
          </p:cNvGrpSpPr>
          <p:nvPr/>
        </p:nvGrpSpPr>
        <p:grpSpPr bwMode="auto">
          <a:xfrm>
            <a:off x="3119730" y="4558353"/>
            <a:ext cx="6319972" cy="1637730"/>
            <a:chOff x="-437573" y="935310"/>
            <a:chExt cx="6832600" cy="1043284"/>
          </a:xfrm>
        </p:grpSpPr>
        <p:sp>
          <p:nvSpPr>
            <p:cNvPr id="52227" name="Title 1"/>
            <p:cNvSpPr txBox="1">
              <a:spLocks/>
            </p:cNvSpPr>
            <p:nvPr/>
          </p:nvSpPr>
          <p:spPr bwMode="auto">
            <a:xfrm>
              <a:off x="-437573" y="941956"/>
              <a:ext cx="6832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defRPr/>
              </a:pPr>
              <a:r>
                <a:rPr lang="lv-LV" altLang="lv-LV" sz="4400" b="1" dirty="0">
                  <a:solidFill>
                    <a:schemeClr val="bg1"/>
                  </a:solidFill>
                  <a:latin typeface="+mj-lt"/>
                </a:rPr>
                <a:t>3. Sociālā uzņēmuma likuma ieguvumi</a:t>
              </a:r>
            </a:p>
          </p:txBody>
        </p:sp>
        <p:cxnSp>
          <p:nvCxnSpPr>
            <p:cNvPr id="5" name="Straight Connector 4"/>
            <p:cNvCxnSpPr/>
            <p:nvPr/>
          </p:nvCxnSpPr>
          <p:spPr>
            <a:xfrm>
              <a:off x="1244902" y="1894347"/>
              <a:ext cx="3851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25009" y="935310"/>
              <a:ext cx="3851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4555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386739" y="186282"/>
            <a:ext cx="9174998" cy="1261518"/>
          </a:xfrm>
        </p:spPr>
        <p:txBody>
          <a:bodyPr>
            <a:noAutofit/>
          </a:bodyPr>
          <a:lstStyle/>
          <a:p>
            <a:pPr algn="ctr"/>
            <a:r>
              <a:rPr lang="lv-LV" altLang="lv-LV" sz="3200" dirty="0">
                <a:solidFill>
                  <a:srgbClr val="6BA439"/>
                </a:solidFill>
                <a:latin typeface="+mj-lt"/>
                <a:ea typeface="MS PGothic" panose="020B0600070205080204" pitchFamily="34" charset="-128"/>
              </a:rPr>
              <a:t>Sociālā uzņēmuma likums kā sociālās uzņēmējdarbības ekosistēmas būtisks elements</a:t>
            </a:r>
          </a:p>
        </p:txBody>
      </p:sp>
      <p:graphicFrame>
        <p:nvGraphicFramePr>
          <p:cNvPr id="2" name="Diagram 1"/>
          <p:cNvGraphicFramePr/>
          <p:nvPr>
            <p:extLst>
              <p:ext uri="{D42A27DB-BD31-4B8C-83A1-F6EECF244321}">
                <p14:modId xmlns:p14="http://schemas.microsoft.com/office/powerpoint/2010/main" val="2156734415"/>
              </p:ext>
            </p:extLst>
          </p:nvPr>
        </p:nvGraphicFramePr>
        <p:xfrm>
          <a:off x="3201801" y="1735524"/>
          <a:ext cx="6953061" cy="4780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25902E48-E727-4DB4-B22C-B8755411E487}"/>
              </a:ext>
            </a:extLst>
          </p:cNvPr>
          <p:cNvSpPr txBox="1">
            <a:spLocks/>
          </p:cNvSpPr>
          <p:nvPr/>
        </p:nvSpPr>
        <p:spPr>
          <a:xfrm>
            <a:off x="9558528" y="6375409"/>
            <a:ext cx="2133600" cy="365125"/>
          </a:xfrm>
          <a:prstGeom prst="rect">
            <a:avLst/>
          </a:prstGeom>
        </p:spPr>
        <p:txBody>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lgn="r">
              <a:defRPr/>
            </a:pPr>
            <a:fld id="{B9EE84C0-2C3A-4808-83F1-61574C59E87E}" type="slidenum">
              <a:rPr lang="en-US" altLang="lv-LV" sz="1350"/>
              <a:pPr algn="r">
                <a:defRPr/>
              </a:pPr>
              <a:t>19</a:t>
            </a:fld>
            <a:endParaRPr lang="en-US" altLang="lv-LV" sz="1350" dirty="0"/>
          </a:p>
        </p:txBody>
      </p:sp>
    </p:spTree>
    <p:extLst>
      <p:ext uri="{BB962C8B-B14F-4D97-AF65-F5344CB8AC3E}">
        <p14:creationId xmlns:p14="http://schemas.microsoft.com/office/powerpoint/2010/main" val="347916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2304-3D21-4ED7-9BAE-C654042A6992}"/>
              </a:ext>
            </a:extLst>
          </p:cNvPr>
          <p:cNvSpPr>
            <a:spLocks noGrp="1"/>
          </p:cNvSpPr>
          <p:nvPr>
            <p:ph type="title"/>
          </p:nvPr>
        </p:nvSpPr>
        <p:spPr>
          <a:xfrm>
            <a:off x="2976277" y="360127"/>
            <a:ext cx="6585358" cy="1032138"/>
          </a:xfrm>
        </p:spPr>
        <p:txBody>
          <a:bodyPr>
            <a:noAutofit/>
          </a:bodyPr>
          <a:lstStyle/>
          <a:p>
            <a:pPr algn="ctr"/>
            <a:r>
              <a:rPr lang="lv-LV" sz="3200" dirty="0">
                <a:solidFill>
                  <a:srgbClr val="6BA439"/>
                </a:solidFill>
                <a:latin typeface="+mj-lt"/>
              </a:rPr>
              <a:t>MĪTI UN REALITĀTE PAR SOCIĀLO UZŅĒMĒJDARBĪBU</a:t>
            </a:r>
            <a:endParaRPr lang="lv-LV" sz="3200" dirty="0">
              <a:latin typeface="+mj-lt"/>
            </a:endParaRPr>
          </a:p>
        </p:txBody>
      </p:sp>
      <p:sp>
        <p:nvSpPr>
          <p:cNvPr id="5" name="Slide Number Placeholder 4">
            <a:extLst>
              <a:ext uri="{FF2B5EF4-FFF2-40B4-BE49-F238E27FC236}">
                <a16:creationId xmlns:a16="http://schemas.microsoft.com/office/drawing/2014/main" id="{99545670-1B64-4122-87C7-9D9F733B5D4F}"/>
              </a:ext>
            </a:extLst>
          </p:cNvPr>
          <p:cNvSpPr>
            <a:spLocks noGrp="1"/>
          </p:cNvSpPr>
          <p:nvPr>
            <p:ph type="sldNum" sz="quarter" idx="4"/>
          </p:nvPr>
        </p:nvSpPr>
        <p:spPr/>
        <p:txBody>
          <a:bodyPr/>
          <a:lstStyle/>
          <a:p>
            <a:pPr>
              <a:defRPr/>
            </a:pPr>
            <a:fld id="{B9EE84C0-2C3A-4808-83F1-61574C59E87E}" type="slidenum">
              <a:rPr lang="en-US" altLang="lv-LV" smtClean="0"/>
              <a:pPr>
                <a:defRPr/>
              </a:pPr>
              <a:t>2</a:t>
            </a:fld>
            <a:endParaRPr lang="en-US" altLang="lv-LV" dirty="0"/>
          </a:p>
        </p:txBody>
      </p:sp>
      <p:sp>
        <p:nvSpPr>
          <p:cNvPr id="4" name="Title 1">
            <a:extLst>
              <a:ext uri="{FF2B5EF4-FFF2-40B4-BE49-F238E27FC236}">
                <a16:creationId xmlns:a16="http://schemas.microsoft.com/office/drawing/2014/main" id="{6CE4035C-EB11-4C97-BD75-320B506CD3EA}"/>
              </a:ext>
            </a:extLst>
          </p:cNvPr>
          <p:cNvSpPr txBox="1">
            <a:spLocks/>
          </p:cNvSpPr>
          <p:nvPr/>
        </p:nvSpPr>
        <p:spPr bwMode="auto">
          <a:xfrm>
            <a:off x="1050173" y="2377348"/>
            <a:ext cx="9686440" cy="364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703660" rtl="0" eaLnBrk="0" fontAlgn="base" hangingPunct="0">
              <a:spcBef>
                <a:spcPct val="0"/>
              </a:spcBef>
              <a:spcAft>
                <a:spcPct val="0"/>
              </a:spcAft>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703660" rtl="0" eaLnBrk="0" fontAlgn="base" hangingPunct="0">
              <a:spcBef>
                <a:spcPct val="0"/>
              </a:spcBef>
              <a:spcAft>
                <a:spcPct val="0"/>
              </a:spcAft>
              <a:defRPr sz="3375">
                <a:solidFill>
                  <a:schemeClr val="tx1"/>
                </a:solidFill>
                <a:latin typeface="Times New Roman" pitchFamily="18" charset="0"/>
                <a:ea typeface="MS PGothic" panose="020B0600070205080204" pitchFamily="34" charset="-128"/>
              </a:defRPr>
            </a:lvl2pPr>
            <a:lvl3pPr algn="ctr" defTabSz="703660" rtl="0" eaLnBrk="0" fontAlgn="base" hangingPunct="0">
              <a:spcBef>
                <a:spcPct val="0"/>
              </a:spcBef>
              <a:spcAft>
                <a:spcPct val="0"/>
              </a:spcAft>
              <a:defRPr sz="3375">
                <a:solidFill>
                  <a:schemeClr val="tx1"/>
                </a:solidFill>
                <a:latin typeface="Times New Roman" pitchFamily="18" charset="0"/>
                <a:ea typeface="MS PGothic" panose="020B0600070205080204" pitchFamily="34" charset="-128"/>
              </a:defRPr>
            </a:lvl3pPr>
            <a:lvl4pPr algn="ctr" defTabSz="703660" rtl="0" eaLnBrk="0" fontAlgn="base" hangingPunct="0">
              <a:spcBef>
                <a:spcPct val="0"/>
              </a:spcBef>
              <a:spcAft>
                <a:spcPct val="0"/>
              </a:spcAft>
              <a:defRPr sz="3375">
                <a:solidFill>
                  <a:schemeClr val="tx1"/>
                </a:solidFill>
                <a:latin typeface="Times New Roman" pitchFamily="18" charset="0"/>
                <a:ea typeface="MS PGothic" panose="020B0600070205080204" pitchFamily="34" charset="-128"/>
              </a:defRPr>
            </a:lvl4pPr>
            <a:lvl5pPr algn="ctr" defTabSz="703660" rtl="0" eaLnBrk="0" fontAlgn="base" hangingPunct="0">
              <a:spcBef>
                <a:spcPct val="0"/>
              </a:spcBef>
              <a:spcAft>
                <a:spcPct val="0"/>
              </a:spcAft>
              <a:defRPr sz="3375">
                <a:solidFill>
                  <a:schemeClr val="tx1"/>
                </a:solidFill>
                <a:latin typeface="Times New Roman" pitchFamily="18" charset="0"/>
                <a:ea typeface="MS PGothic" panose="020B0600070205080204" pitchFamily="34" charset="-128"/>
              </a:defRPr>
            </a:lvl5pPr>
            <a:lvl6pPr marL="342900" algn="ctr" defTabSz="703660" rtl="0" eaLnBrk="1" fontAlgn="base" hangingPunct="1">
              <a:spcBef>
                <a:spcPct val="0"/>
              </a:spcBef>
              <a:spcAft>
                <a:spcPct val="0"/>
              </a:spcAft>
              <a:defRPr sz="3375">
                <a:solidFill>
                  <a:schemeClr val="tx1"/>
                </a:solidFill>
                <a:latin typeface="Times New Roman" pitchFamily="18" charset="0"/>
              </a:defRPr>
            </a:lvl6pPr>
            <a:lvl7pPr marL="685800" algn="ctr" defTabSz="703660" rtl="0" eaLnBrk="1" fontAlgn="base" hangingPunct="1">
              <a:spcBef>
                <a:spcPct val="0"/>
              </a:spcBef>
              <a:spcAft>
                <a:spcPct val="0"/>
              </a:spcAft>
              <a:defRPr sz="3375">
                <a:solidFill>
                  <a:schemeClr val="tx1"/>
                </a:solidFill>
                <a:latin typeface="Times New Roman" pitchFamily="18" charset="0"/>
              </a:defRPr>
            </a:lvl7pPr>
            <a:lvl8pPr marL="1028700" algn="ctr" defTabSz="703660" rtl="0" eaLnBrk="1" fontAlgn="base" hangingPunct="1">
              <a:spcBef>
                <a:spcPct val="0"/>
              </a:spcBef>
              <a:spcAft>
                <a:spcPct val="0"/>
              </a:spcAft>
              <a:defRPr sz="3375">
                <a:solidFill>
                  <a:schemeClr val="tx1"/>
                </a:solidFill>
                <a:latin typeface="Times New Roman" pitchFamily="18" charset="0"/>
              </a:defRPr>
            </a:lvl8pPr>
            <a:lvl9pPr marL="1371600" algn="ctr" defTabSz="703660" rtl="0" eaLnBrk="1" fontAlgn="base" hangingPunct="1">
              <a:spcBef>
                <a:spcPct val="0"/>
              </a:spcBef>
              <a:spcAft>
                <a:spcPct val="0"/>
              </a:spcAft>
              <a:defRPr sz="3375">
                <a:solidFill>
                  <a:schemeClr val="tx1"/>
                </a:solidFill>
                <a:latin typeface="Times New Roman" pitchFamily="18" charset="0"/>
              </a:defRPr>
            </a:lvl9pPr>
          </a:lstStyle>
          <a:p>
            <a:pPr marL="457200" indent="-457200">
              <a:spcAft>
                <a:spcPts val="1200"/>
              </a:spcAft>
              <a:buFont typeface="+mj-lt"/>
              <a:buAutoNum type="arabicPeriod"/>
            </a:pPr>
            <a:r>
              <a:rPr lang="lv-LV" sz="2800" b="0" dirty="0">
                <a:solidFill>
                  <a:srgbClr val="003300"/>
                </a:solidFill>
                <a:latin typeface="+mj-lt"/>
              </a:rPr>
              <a:t>Kas ir un kas nav sociālā uzņēmējdarbība Latvijā?</a:t>
            </a:r>
          </a:p>
          <a:p>
            <a:pPr marL="457200" indent="-457200">
              <a:spcAft>
                <a:spcPts val="1200"/>
              </a:spcAft>
              <a:buFont typeface="+mj-lt"/>
              <a:buAutoNum type="arabicPeriod"/>
            </a:pPr>
            <a:r>
              <a:rPr lang="lv-LV" sz="2800" b="0" dirty="0">
                <a:solidFill>
                  <a:srgbClr val="003300"/>
                </a:solidFill>
                <a:latin typeface="+mj-lt"/>
              </a:rPr>
              <a:t>Pašreizējā situācija, aktuālā statistika</a:t>
            </a:r>
          </a:p>
          <a:p>
            <a:pPr marL="457200" indent="-457200">
              <a:spcAft>
                <a:spcPts val="1200"/>
              </a:spcAft>
              <a:buFont typeface="+mj-lt"/>
              <a:buAutoNum type="arabicPeriod"/>
            </a:pPr>
            <a:r>
              <a:rPr lang="lv-LV" sz="2800" b="0" dirty="0">
                <a:solidFill>
                  <a:srgbClr val="003300"/>
                </a:solidFill>
                <a:latin typeface="+mj-lt"/>
              </a:rPr>
              <a:t>Kādus ieguvumus sniedz Sociālā uzņēmuma likums?</a:t>
            </a:r>
          </a:p>
          <a:p>
            <a:pPr marL="457200" indent="-457200">
              <a:spcAft>
                <a:spcPts val="1200"/>
              </a:spcAft>
              <a:buFont typeface="+mj-lt"/>
              <a:buAutoNum type="arabicPeriod"/>
            </a:pPr>
            <a:r>
              <a:rPr lang="lv-LV" sz="2800" b="0" dirty="0">
                <a:solidFill>
                  <a:srgbClr val="003300"/>
                </a:solidFill>
                <a:latin typeface="+mj-lt"/>
              </a:rPr>
              <a:t>Sociālā uzņēmuma statuss un reģistrs, biežāk pieļautās kļūdas statusa iegūšanā</a:t>
            </a:r>
          </a:p>
        </p:txBody>
      </p:sp>
    </p:spTree>
    <p:extLst>
      <p:ext uri="{BB962C8B-B14F-4D97-AF65-F5344CB8AC3E}">
        <p14:creationId xmlns:p14="http://schemas.microsoft.com/office/powerpoint/2010/main" val="1153122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B73FE-F551-47D7-ACAF-8A3D43788416}"/>
              </a:ext>
            </a:extLst>
          </p:cNvPr>
          <p:cNvSpPr>
            <a:spLocks noGrp="1"/>
          </p:cNvSpPr>
          <p:nvPr>
            <p:ph type="title"/>
          </p:nvPr>
        </p:nvSpPr>
        <p:spPr>
          <a:xfrm>
            <a:off x="3470148" y="441428"/>
            <a:ext cx="6096000" cy="818492"/>
          </a:xfrm>
        </p:spPr>
        <p:txBody>
          <a:bodyPr>
            <a:normAutofit fontScale="90000"/>
          </a:bodyPr>
          <a:lstStyle/>
          <a:p>
            <a:pPr algn="ctr"/>
            <a:r>
              <a:rPr lang="lv-LV" sz="3600" dirty="0">
                <a:solidFill>
                  <a:srgbClr val="6BA439"/>
                </a:solidFill>
                <a:latin typeface="+mj-lt"/>
                <a:ea typeface="MS PGothic" pitchFamily="34" charset="-128"/>
              </a:rPr>
              <a:t>Sociālā uzņēmuma jēdziens</a:t>
            </a:r>
            <a:br>
              <a:rPr lang="lv-LV" sz="2800" dirty="0">
                <a:solidFill>
                  <a:srgbClr val="6BA439"/>
                </a:solidFill>
                <a:latin typeface="+mj-lt"/>
                <a:ea typeface="MS PGothic" pitchFamily="34" charset="-128"/>
              </a:rPr>
            </a:br>
            <a:r>
              <a:rPr lang="lv-LV" sz="2200" dirty="0">
                <a:solidFill>
                  <a:srgbClr val="6BA439"/>
                </a:solidFill>
                <a:latin typeface="+mj-lt"/>
                <a:ea typeface="MS PGothic" pitchFamily="34" charset="-128"/>
              </a:rPr>
              <a:t>(likuma 2.pants)</a:t>
            </a:r>
            <a:endParaRPr lang="lv-LV" sz="2800" dirty="0">
              <a:solidFill>
                <a:srgbClr val="6BA439"/>
              </a:solidFill>
              <a:latin typeface="+mj-lt"/>
              <a:ea typeface="MS PGothic" pitchFamily="34" charset="-128"/>
            </a:endParaRPr>
          </a:p>
        </p:txBody>
      </p:sp>
      <p:sp>
        <p:nvSpPr>
          <p:cNvPr id="3" name="Content Placeholder 2">
            <a:extLst>
              <a:ext uri="{FF2B5EF4-FFF2-40B4-BE49-F238E27FC236}">
                <a16:creationId xmlns:a16="http://schemas.microsoft.com/office/drawing/2014/main" id="{EA10FF1E-3BDE-4FD3-BB9F-29972D904CD6}"/>
              </a:ext>
            </a:extLst>
          </p:cNvPr>
          <p:cNvSpPr>
            <a:spLocks noGrp="1"/>
          </p:cNvSpPr>
          <p:nvPr>
            <p:ph idx="1"/>
          </p:nvPr>
        </p:nvSpPr>
        <p:spPr>
          <a:xfrm>
            <a:off x="991892" y="2052799"/>
            <a:ext cx="9562454" cy="4363497"/>
          </a:xfrm>
        </p:spPr>
        <p:txBody>
          <a:bodyPr>
            <a:normAutofit/>
          </a:bodyPr>
          <a:lstStyle/>
          <a:p>
            <a:r>
              <a:rPr lang="lv-LV" sz="2400" dirty="0">
                <a:latin typeface="Times New Roman" panose="02020603050405020304" pitchFamily="18" charset="0"/>
                <a:cs typeface="Times New Roman" panose="02020603050405020304" pitchFamily="18" charset="0"/>
              </a:rPr>
              <a:t>Sociālais uzņēmums ir </a:t>
            </a:r>
            <a:r>
              <a:rPr lang="lv-LV" sz="2400" b="1" dirty="0">
                <a:latin typeface="Times New Roman" panose="02020603050405020304" pitchFamily="18" charset="0"/>
                <a:cs typeface="Times New Roman" panose="02020603050405020304" pitchFamily="18" charset="0"/>
              </a:rPr>
              <a:t>sabiedrība ar ierobežotu atbildību</a:t>
            </a:r>
            <a:r>
              <a:rPr lang="lv-LV" sz="2400" dirty="0">
                <a:latin typeface="Times New Roman" panose="02020603050405020304" pitchFamily="18" charset="0"/>
                <a:cs typeface="Times New Roman" panose="02020603050405020304" pitchFamily="18" charset="0"/>
              </a:rPr>
              <a:t>, kurai likumā noteiktajā kārtībā piešķirts sociālā uzņēmuma statuss un kura veic </a:t>
            </a:r>
            <a:r>
              <a:rPr lang="lv-LV" sz="2400" b="1" dirty="0">
                <a:latin typeface="Times New Roman" panose="02020603050405020304" pitchFamily="18" charset="0"/>
                <a:cs typeface="Times New Roman" panose="02020603050405020304" pitchFamily="18" charset="0"/>
              </a:rPr>
              <a:t>labvēlīgu sociālo ietekmi radošu saimniecisko darbību</a:t>
            </a:r>
            <a:r>
              <a:rPr lang="lv-LV" sz="2400" dirty="0">
                <a:latin typeface="Times New Roman" panose="02020603050405020304" pitchFamily="18" charset="0"/>
                <a:cs typeface="Times New Roman" panose="02020603050405020304" pitchFamily="18" charset="0"/>
              </a:rPr>
              <a:t>:</a:t>
            </a:r>
          </a:p>
          <a:p>
            <a:pPr marL="1104900" lvl="1" indent="-342900" algn="just">
              <a:buClr>
                <a:srgbClr val="006600"/>
              </a:buClr>
              <a:buFont typeface="Wingdings" panose="05000000000000000000" pitchFamily="2" charset="2"/>
              <a:buChar char="Ø"/>
            </a:pPr>
            <a:r>
              <a:rPr lang="lv-LV" sz="2400" dirty="0"/>
              <a:t>sociālo pakalpojumu sniegšana</a:t>
            </a:r>
          </a:p>
          <a:p>
            <a:pPr marL="1104900" lvl="1" indent="-342900" algn="just">
              <a:buClr>
                <a:srgbClr val="006600"/>
              </a:buClr>
              <a:buFont typeface="Wingdings" panose="05000000000000000000" pitchFamily="2" charset="2"/>
              <a:buChar char="Ø"/>
            </a:pPr>
            <a:r>
              <a:rPr lang="lv-LV" sz="2400" dirty="0"/>
              <a:t>iekļaujošas pilsoniskas sabiedrības veidošana</a:t>
            </a:r>
          </a:p>
          <a:p>
            <a:pPr marL="1104900" lvl="1" indent="-342900" algn="just">
              <a:buClr>
                <a:srgbClr val="006600"/>
              </a:buClr>
              <a:buFont typeface="Wingdings" panose="05000000000000000000" pitchFamily="2" charset="2"/>
              <a:buChar char="Ø"/>
            </a:pPr>
            <a:r>
              <a:rPr lang="lv-LV" sz="2400" dirty="0"/>
              <a:t>izglītības veicināšana</a:t>
            </a:r>
          </a:p>
          <a:p>
            <a:pPr marL="1104900" lvl="1" indent="-342900" algn="just">
              <a:buClr>
                <a:srgbClr val="006600"/>
              </a:buClr>
              <a:buFont typeface="Wingdings" panose="05000000000000000000" pitchFamily="2" charset="2"/>
              <a:buChar char="Ø"/>
            </a:pPr>
            <a:r>
              <a:rPr lang="lv-LV" sz="2400" dirty="0"/>
              <a:t>atbalsts zinātnei</a:t>
            </a:r>
          </a:p>
          <a:p>
            <a:pPr marL="1104900" lvl="1" indent="-342900" algn="just">
              <a:buClr>
                <a:srgbClr val="006600"/>
              </a:buClr>
              <a:buFont typeface="Wingdings" panose="05000000000000000000" pitchFamily="2" charset="2"/>
              <a:buChar char="Ø"/>
            </a:pPr>
            <a:r>
              <a:rPr lang="lv-LV" sz="2400" dirty="0"/>
              <a:t>vides aizsardzība un saglabāšana</a:t>
            </a:r>
          </a:p>
          <a:p>
            <a:pPr marL="1104900" lvl="1" indent="-342900" algn="just">
              <a:buClr>
                <a:srgbClr val="006600"/>
              </a:buClr>
              <a:buFont typeface="Wingdings" panose="05000000000000000000" pitchFamily="2" charset="2"/>
              <a:buChar char="Ø"/>
            </a:pPr>
            <a:r>
              <a:rPr lang="lv-LV" sz="2400" dirty="0"/>
              <a:t>dzīvnieku aizsardzība</a:t>
            </a:r>
          </a:p>
          <a:p>
            <a:pPr marL="1104900" lvl="1" indent="-342900" algn="just">
              <a:buClr>
                <a:srgbClr val="006600"/>
              </a:buClr>
              <a:buFont typeface="Wingdings" panose="05000000000000000000" pitchFamily="2" charset="2"/>
              <a:buChar char="Ø"/>
            </a:pPr>
            <a:r>
              <a:rPr lang="lv-LV" sz="2400" dirty="0"/>
              <a:t>kultūras daudzveidības nodrošināšana</a:t>
            </a:r>
          </a:p>
        </p:txBody>
      </p:sp>
      <p:sp>
        <p:nvSpPr>
          <p:cNvPr id="5" name="Slide Number Placeholder 4">
            <a:extLst>
              <a:ext uri="{FF2B5EF4-FFF2-40B4-BE49-F238E27FC236}">
                <a16:creationId xmlns:a16="http://schemas.microsoft.com/office/drawing/2014/main" id="{174BADF4-A35F-42D8-B102-7CA56BD1E980}"/>
              </a:ext>
            </a:extLst>
          </p:cNvPr>
          <p:cNvSpPr>
            <a:spLocks noGrp="1"/>
          </p:cNvSpPr>
          <p:nvPr>
            <p:ph type="sldNum" sz="quarter" idx="4"/>
          </p:nvPr>
        </p:nvSpPr>
        <p:spPr/>
        <p:txBody>
          <a:bodyPr/>
          <a:lstStyle/>
          <a:p>
            <a:pPr>
              <a:defRPr/>
            </a:pPr>
            <a:fld id="{B9EE84C0-2C3A-4808-83F1-61574C59E87E}" type="slidenum">
              <a:rPr lang="en-US" altLang="lv-LV" smtClean="0"/>
              <a:pPr>
                <a:defRPr/>
              </a:pPr>
              <a:t>20</a:t>
            </a:fld>
            <a:endParaRPr lang="en-US" altLang="lv-LV" dirty="0"/>
          </a:p>
        </p:txBody>
      </p:sp>
    </p:spTree>
    <p:extLst>
      <p:ext uri="{BB962C8B-B14F-4D97-AF65-F5344CB8AC3E}">
        <p14:creationId xmlns:p14="http://schemas.microsoft.com/office/powerpoint/2010/main" val="764145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C0184C0-BE7F-4887-97C2-DCB675AD33F6}"/>
              </a:ext>
            </a:extLst>
          </p:cNvPr>
          <p:cNvSpPr>
            <a:spLocks noGrp="1"/>
          </p:cNvSpPr>
          <p:nvPr>
            <p:ph type="title"/>
          </p:nvPr>
        </p:nvSpPr>
        <p:spPr>
          <a:xfrm>
            <a:off x="3377326" y="488953"/>
            <a:ext cx="6546850" cy="574675"/>
          </a:xfrm>
        </p:spPr>
        <p:txBody>
          <a:bodyPr>
            <a:noAutofit/>
          </a:bodyPr>
          <a:lstStyle/>
          <a:p>
            <a:pPr algn="ctr"/>
            <a:r>
              <a:rPr lang="lv-LV" altLang="lv-LV" sz="3200" dirty="0">
                <a:solidFill>
                  <a:srgbClr val="6BA439"/>
                </a:solidFill>
                <a:latin typeface="Times New Roman" panose="02020603050405020304" pitchFamily="18" charset="0"/>
                <a:ea typeface="MS PGothic" panose="020B0600070205080204" pitchFamily="34" charset="-128"/>
              </a:rPr>
              <a:t>Sociālās uzņēmējdarbības mērķi</a:t>
            </a:r>
          </a:p>
        </p:txBody>
      </p:sp>
      <p:sp>
        <p:nvSpPr>
          <p:cNvPr id="21507" name="Content Placeholder 2">
            <a:extLst>
              <a:ext uri="{FF2B5EF4-FFF2-40B4-BE49-F238E27FC236}">
                <a16:creationId xmlns:a16="http://schemas.microsoft.com/office/drawing/2014/main" id="{DC21A9DB-C613-44C7-BC34-820A4D99D3FE}"/>
              </a:ext>
            </a:extLst>
          </p:cNvPr>
          <p:cNvSpPr>
            <a:spLocks noGrp="1"/>
          </p:cNvSpPr>
          <p:nvPr>
            <p:ph idx="1"/>
          </p:nvPr>
        </p:nvSpPr>
        <p:spPr>
          <a:xfrm>
            <a:off x="666427" y="1783580"/>
            <a:ext cx="11019295" cy="4806530"/>
          </a:xfrm>
        </p:spPr>
        <p:txBody>
          <a:bodyPr>
            <a:noAutofit/>
          </a:bodyPr>
          <a:lstStyle/>
          <a:p>
            <a:pPr>
              <a:defRPr/>
            </a:pPr>
            <a:r>
              <a:rPr lang="lv-LV" altLang="lv-LV" sz="2400" dirty="0">
                <a:solidFill>
                  <a:srgbClr val="000000"/>
                </a:solidFill>
                <a:latin typeface="+mj-lt"/>
                <a:ea typeface="MS PGothic" panose="020B0600070205080204" pitchFamily="34" charset="-128"/>
              </a:rPr>
              <a:t>Sociālā uzņēmuma </a:t>
            </a:r>
            <a:r>
              <a:rPr lang="lv-LV" altLang="lv-LV" sz="2400" b="1" dirty="0">
                <a:solidFill>
                  <a:srgbClr val="000000"/>
                </a:solidFill>
                <a:latin typeface="+mj-lt"/>
                <a:ea typeface="MS PGothic" panose="020B0600070205080204" pitchFamily="34" charset="-128"/>
              </a:rPr>
              <a:t>statūtos ir noteikti sociālie mērķi</a:t>
            </a:r>
            <a:r>
              <a:rPr lang="lv-LV" altLang="lv-LV" sz="2400" dirty="0">
                <a:solidFill>
                  <a:srgbClr val="000000"/>
                </a:solidFill>
                <a:latin typeface="+mj-lt"/>
                <a:ea typeface="MS PGothic" panose="020B0600070205080204" pitchFamily="34" charset="-128"/>
              </a:rPr>
              <a:t>, </a:t>
            </a:r>
            <a:br>
              <a:rPr lang="lv-LV" altLang="lv-LV" sz="2400" dirty="0">
                <a:solidFill>
                  <a:srgbClr val="000000"/>
                </a:solidFill>
                <a:latin typeface="+mj-lt"/>
                <a:ea typeface="MS PGothic" panose="020B0600070205080204" pitchFamily="34" charset="-128"/>
              </a:rPr>
            </a:br>
            <a:r>
              <a:rPr lang="lv-LV" altLang="lv-LV" sz="2400" dirty="0">
                <a:solidFill>
                  <a:srgbClr val="000000"/>
                </a:solidFill>
                <a:latin typeface="+mj-lt"/>
                <a:ea typeface="MS PGothic" panose="020B0600070205080204" pitchFamily="34" charset="-128"/>
              </a:rPr>
              <a:t>kas atbilst Sociālā uzņēmuma likuma mērķiem.</a:t>
            </a:r>
          </a:p>
          <a:p>
            <a:pPr>
              <a:defRPr/>
            </a:pPr>
            <a:endParaRPr lang="lv-LV" altLang="lv-LV" sz="2400" dirty="0">
              <a:solidFill>
                <a:srgbClr val="000000"/>
              </a:solidFill>
              <a:latin typeface="+mj-lt"/>
              <a:ea typeface="MS PGothic" panose="020B0600070205080204" pitchFamily="34" charset="-128"/>
            </a:endParaRPr>
          </a:p>
          <a:p>
            <a:pPr>
              <a:defRPr/>
            </a:pPr>
            <a:endParaRPr lang="lv-LV" altLang="lv-LV" sz="2400" dirty="0">
              <a:solidFill>
                <a:srgbClr val="000000"/>
              </a:solidFill>
              <a:latin typeface="+mj-lt"/>
              <a:ea typeface="MS PGothic" panose="020B0600070205080204" pitchFamily="34" charset="-128"/>
            </a:endParaRPr>
          </a:p>
          <a:p>
            <a:pPr>
              <a:defRPr/>
            </a:pPr>
            <a:endParaRPr lang="lv-LV" altLang="lv-LV" sz="2000" dirty="0">
              <a:solidFill>
                <a:srgbClr val="000000"/>
              </a:solidFill>
              <a:latin typeface="+mj-lt"/>
              <a:ea typeface="MS PGothic" panose="020B0600070205080204" pitchFamily="34" charset="-128"/>
            </a:endParaRPr>
          </a:p>
          <a:p>
            <a:pPr>
              <a:defRPr/>
            </a:pPr>
            <a:r>
              <a:rPr lang="lv-LV" altLang="lv-LV" sz="2400" dirty="0">
                <a:solidFill>
                  <a:srgbClr val="000000"/>
                </a:solidFill>
                <a:latin typeface="+mj-lt"/>
                <a:ea typeface="MS PGothic" panose="020B0600070205080204" pitchFamily="34" charset="-128"/>
              </a:rPr>
              <a:t>Mērķis var izpausties kā:</a:t>
            </a:r>
          </a:p>
          <a:p>
            <a:pPr>
              <a:lnSpc>
                <a:spcPct val="70000"/>
              </a:lnSpc>
              <a:defRPr/>
            </a:pPr>
            <a:endParaRPr lang="lv-LV" altLang="lv-LV" sz="2000" dirty="0">
              <a:solidFill>
                <a:srgbClr val="000000"/>
              </a:solidFill>
              <a:latin typeface="+mj-lt"/>
              <a:ea typeface="MS PGothic" panose="020B0600070205080204" pitchFamily="34" charset="-128"/>
            </a:endParaRPr>
          </a:p>
          <a:p>
            <a:pPr marL="457200" indent="-457200">
              <a:lnSpc>
                <a:spcPct val="70000"/>
              </a:lnSpc>
              <a:buFont typeface="+mj-lt"/>
              <a:buAutoNum type="arabicParenR"/>
              <a:defRPr/>
            </a:pPr>
            <a:r>
              <a:rPr lang="lv-LV" altLang="lv-LV" sz="2000" dirty="0">
                <a:latin typeface="+mj-lt"/>
                <a:ea typeface="MS PGothic" panose="020B0600070205080204" pitchFamily="34" charset="-128"/>
              </a:rPr>
              <a:t>Mērķa grupu </a:t>
            </a:r>
            <a:r>
              <a:rPr lang="lv-LV" altLang="lv-LV" sz="2000" b="1" dirty="0">
                <a:latin typeface="+mj-lt"/>
                <a:ea typeface="MS PGothic" panose="020B0600070205080204" pitchFamily="34" charset="-128"/>
              </a:rPr>
              <a:t>nodarbinātība</a:t>
            </a:r>
            <a:r>
              <a:rPr lang="lv-LV" altLang="lv-LV" sz="2000" dirty="0">
                <a:latin typeface="+mj-lt"/>
                <a:ea typeface="MS PGothic" panose="020B0600070205080204" pitchFamily="34" charset="-128"/>
              </a:rPr>
              <a:t> </a:t>
            </a:r>
          </a:p>
          <a:p>
            <a:pPr marL="828675" lvl="1" indent="-257175" algn="just">
              <a:buClr>
                <a:srgbClr val="006600"/>
              </a:buClr>
              <a:buFont typeface="Wingdings" panose="05000000000000000000" pitchFamily="2" charset="2"/>
              <a:buChar char="Ø"/>
            </a:pPr>
            <a:r>
              <a:rPr lang="lv-LV" altLang="lv-LV" sz="2000" dirty="0"/>
              <a:t>darba integrācijas uzņēmumi</a:t>
            </a:r>
            <a:endParaRPr lang="lv-LV" altLang="lv-LV" sz="2000" dirty="0">
              <a:latin typeface="+mj-lt"/>
            </a:endParaRPr>
          </a:p>
          <a:p>
            <a:pPr marL="457200" indent="-457200">
              <a:lnSpc>
                <a:spcPct val="90000"/>
              </a:lnSpc>
              <a:buFont typeface="+mj-lt"/>
              <a:buAutoNum type="arabicParenR"/>
              <a:defRPr/>
            </a:pPr>
            <a:r>
              <a:rPr lang="lv-LV" altLang="lv-LV" sz="2000" dirty="0">
                <a:latin typeface="+mj-lt"/>
                <a:ea typeface="MS PGothic" panose="020B0600070205080204" pitchFamily="34" charset="-128"/>
              </a:rPr>
              <a:t> </a:t>
            </a:r>
            <a:r>
              <a:rPr lang="lv-LV" altLang="lv-LV" sz="2000" b="1" dirty="0">
                <a:latin typeface="+mj-lt"/>
                <a:ea typeface="MS PGothic" panose="020B0600070205080204" pitchFamily="34" charset="-128"/>
              </a:rPr>
              <a:t>Sociālā labuma sniegšana</a:t>
            </a:r>
            <a:r>
              <a:rPr lang="lv-LV" altLang="lv-LV" sz="2000" dirty="0">
                <a:latin typeface="+mj-lt"/>
                <a:ea typeface="MS PGothic" panose="020B0600070205080204" pitchFamily="34" charset="-128"/>
              </a:rPr>
              <a:t> noteiktām sabiedrības grupām</a:t>
            </a:r>
          </a:p>
          <a:p>
            <a:pPr marL="828675" lvl="1" indent="-257175" algn="just">
              <a:buClr>
                <a:srgbClr val="006600"/>
              </a:buClr>
              <a:buFont typeface="Wingdings" panose="05000000000000000000" pitchFamily="2" charset="2"/>
              <a:buChar char="Ø"/>
            </a:pPr>
            <a:r>
              <a:rPr lang="lv-LV" altLang="lv-LV" sz="2000" dirty="0"/>
              <a:t>izglītība, sports, veselība, sociālie pakalpojumi</a:t>
            </a:r>
            <a:endParaRPr lang="lv-LV" altLang="lv-LV" sz="2000" dirty="0">
              <a:latin typeface="+mj-lt"/>
            </a:endParaRPr>
          </a:p>
          <a:p>
            <a:pPr marL="457200" indent="-457200">
              <a:lnSpc>
                <a:spcPct val="90000"/>
              </a:lnSpc>
              <a:buFont typeface="+mj-lt"/>
              <a:buAutoNum type="arabicParenR"/>
              <a:defRPr/>
            </a:pPr>
            <a:r>
              <a:rPr lang="lv-LV" altLang="lv-LV" sz="2000" dirty="0">
                <a:latin typeface="+mj-lt"/>
                <a:ea typeface="MS PGothic" panose="020B0600070205080204" pitchFamily="34" charset="-128"/>
              </a:rPr>
              <a:t>Citas </a:t>
            </a:r>
            <a:r>
              <a:rPr lang="lv-LV" altLang="lv-LV" sz="2000" b="1" dirty="0">
                <a:latin typeface="+mj-lt"/>
                <a:ea typeface="MS PGothic" panose="020B0600070205080204" pitchFamily="34" charset="-128"/>
              </a:rPr>
              <a:t>sabiedrībai nozīmīgas aktivitātes</a:t>
            </a:r>
            <a:r>
              <a:rPr lang="lv-LV" altLang="lv-LV" sz="2000" dirty="0">
                <a:latin typeface="+mj-lt"/>
                <a:ea typeface="MS PGothic" panose="020B0600070205080204" pitchFamily="34" charset="-128"/>
              </a:rPr>
              <a:t>, kas rada ilgstošu pozitīvu sociālo ietekmi</a:t>
            </a:r>
          </a:p>
          <a:p>
            <a:pPr marL="828675" lvl="1" indent="-257175" algn="just">
              <a:buClr>
                <a:srgbClr val="006600"/>
              </a:buClr>
              <a:buFont typeface="Wingdings" panose="05000000000000000000" pitchFamily="2" charset="2"/>
              <a:buChar char="Ø"/>
            </a:pPr>
            <a:r>
              <a:rPr lang="lv-LV" altLang="lv-LV" sz="2000" dirty="0"/>
              <a:t>dabas aizsardzība, dzīvnieku aizsardzība, kultūras daudzveidība, pilsoniska sabiedrība</a:t>
            </a:r>
          </a:p>
          <a:p>
            <a:pPr marL="828675" lvl="1" indent="-257175" algn="just">
              <a:buClr>
                <a:srgbClr val="006600"/>
              </a:buClr>
              <a:buFont typeface="Wingdings" panose="05000000000000000000" pitchFamily="2" charset="2"/>
              <a:buChar char="Ø"/>
            </a:pPr>
            <a:endParaRPr lang="lv-LV" altLang="lv-LV" sz="2000" dirty="0">
              <a:solidFill>
                <a:prstClr val="black"/>
              </a:solidFill>
            </a:endParaRPr>
          </a:p>
          <a:p>
            <a:pPr marL="1219200" lvl="1" indent="-457200">
              <a:lnSpc>
                <a:spcPct val="90000"/>
              </a:lnSpc>
              <a:defRPr/>
            </a:pPr>
            <a:endParaRPr lang="lv-LV" altLang="lv-LV" sz="2000" dirty="0">
              <a:latin typeface="+mj-lt"/>
            </a:endParaRPr>
          </a:p>
          <a:p>
            <a:pPr>
              <a:lnSpc>
                <a:spcPct val="90000"/>
              </a:lnSpc>
              <a:defRPr/>
            </a:pPr>
            <a:endParaRPr lang="lv-LV" altLang="lv-LV" sz="1200" dirty="0">
              <a:solidFill>
                <a:srgbClr val="000000"/>
              </a:solidFill>
              <a:ea typeface="MS PGothic" panose="020B0600070205080204" pitchFamily="34" charset="-128"/>
            </a:endParaRPr>
          </a:p>
        </p:txBody>
      </p:sp>
      <p:sp>
        <p:nvSpPr>
          <p:cNvPr id="5" name="Slide Number Placeholder 4">
            <a:extLst>
              <a:ext uri="{FF2B5EF4-FFF2-40B4-BE49-F238E27FC236}">
                <a16:creationId xmlns:a16="http://schemas.microsoft.com/office/drawing/2014/main" id="{9389822B-DEB0-4406-9766-5610F73F546E}"/>
              </a:ext>
            </a:extLst>
          </p:cNvPr>
          <p:cNvSpPr txBox="1">
            <a:spLocks/>
          </p:cNvSpPr>
          <p:nvPr/>
        </p:nvSpPr>
        <p:spPr>
          <a:xfrm>
            <a:off x="9642529" y="6356353"/>
            <a:ext cx="2133600" cy="365125"/>
          </a:xfrm>
          <a:prstGeom prst="rect">
            <a:avLst/>
          </a:prstGeom>
        </p:spPr>
        <p:txBody>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lgn="r">
              <a:defRPr/>
            </a:pPr>
            <a:fld id="{B9EE84C0-2C3A-4808-83F1-61574C59E87E}" type="slidenum">
              <a:rPr lang="en-US" altLang="lv-LV" sz="1350"/>
              <a:pPr algn="r">
                <a:defRPr/>
              </a:pPr>
              <a:t>21</a:t>
            </a:fld>
            <a:endParaRPr lang="en-US" altLang="lv-LV" sz="1350" dirty="0"/>
          </a:p>
        </p:txBody>
      </p:sp>
      <p:sp>
        <p:nvSpPr>
          <p:cNvPr id="2" name="TextBox 1">
            <a:extLst>
              <a:ext uri="{FF2B5EF4-FFF2-40B4-BE49-F238E27FC236}">
                <a16:creationId xmlns:a16="http://schemas.microsoft.com/office/drawing/2014/main" id="{B493470A-CD10-4169-9BF3-9B33104960DC}"/>
              </a:ext>
            </a:extLst>
          </p:cNvPr>
          <p:cNvSpPr txBox="1"/>
          <p:nvPr/>
        </p:nvSpPr>
        <p:spPr>
          <a:xfrm>
            <a:off x="1906292" y="2680326"/>
            <a:ext cx="7953109" cy="923330"/>
          </a:xfrm>
          <a:prstGeom prst="rect">
            <a:avLst/>
          </a:prstGeom>
          <a:noFill/>
          <a:ln w="12700">
            <a:solidFill>
              <a:schemeClr val="tx1"/>
            </a:solidFill>
          </a:ln>
        </p:spPr>
        <p:txBody>
          <a:bodyPr wrap="square" rtlCol="0">
            <a:spAutoFit/>
          </a:bodyPr>
          <a:lstStyle/>
          <a:p>
            <a:r>
              <a:rPr lang="lv-LV" altLang="lv-LV" sz="1800" dirty="0">
                <a:solidFill>
                  <a:srgbClr val="000000"/>
                </a:solidFill>
              </a:rPr>
              <a:t>Likuma mērķis ir veicināt sabiedrības dzīves kvalitātes uzlabošanu un sekmēt sociālās atstumtības riskam pakļauto iedzīvotāju grupu nodarbinātību, radot sociālajiem uzņēmumiem labvēlīgu saimnieciskās darbības vidi.</a:t>
            </a:r>
            <a:endParaRPr lang="lv-LV" sz="1800" dirty="0"/>
          </a:p>
        </p:txBody>
      </p:sp>
    </p:spTree>
    <p:extLst>
      <p:ext uri="{BB962C8B-B14F-4D97-AF65-F5344CB8AC3E}">
        <p14:creationId xmlns:p14="http://schemas.microsoft.com/office/powerpoint/2010/main" val="3636304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4034A043-C196-4B2D-87FE-76159971D4B0}"/>
              </a:ext>
            </a:extLst>
          </p:cNvPr>
          <p:cNvSpPr>
            <a:spLocks noGrp="1"/>
          </p:cNvSpPr>
          <p:nvPr>
            <p:ph type="title"/>
          </p:nvPr>
        </p:nvSpPr>
        <p:spPr>
          <a:xfrm>
            <a:off x="3235852" y="158866"/>
            <a:ext cx="6689725" cy="1036638"/>
          </a:xfrm>
        </p:spPr>
        <p:txBody>
          <a:bodyPr>
            <a:noAutofit/>
          </a:bodyPr>
          <a:lstStyle/>
          <a:p>
            <a:pPr algn="ctr"/>
            <a:r>
              <a:rPr lang="lv-LV" altLang="lv-LV" sz="3200" dirty="0">
                <a:solidFill>
                  <a:srgbClr val="6BA439"/>
                </a:solidFill>
                <a:latin typeface="+mj-lt"/>
                <a:ea typeface="MS PGothic" pitchFamily="34" charset="-128"/>
              </a:rPr>
              <a:t>Sociālās atstumtības riskam pakļauto iedzīvotāju grupas (mērķa grupas)</a:t>
            </a:r>
          </a:p>
        </p:txBody>
      </p:sp>
      <p:graphicFrame>
        <p:nvGraphicFramePr>
          <p:cNvPr id="8" name="Content Placeholder 7">
            <a:extLst>
              <a:ext uri="{FF2B5EF4-FFF2-40B4-BE49-F238E27FC236}">
                <a16:creationId xmlns:a16="http://schemas.microsoft.com/office/drawing/2014/main" id="{405F9075-47A4-46D4-BE03-ED4DB6259AA3}"/>
              </a:ext>
            </a:extLst>
          </p:cNvPr>
          <p:cNvGraphicFramePr>
            <a:graphicFrameLocks noGrp="1"/>
          </p:cNvGraphicFramePr>
          <p:nvPr>
            <p:ph idx="1"/>
            <p:extLst>
              <p:ext uri="{D42A27DB-BD31-4B8C-83A1-F6EECF244321}">
                <p14:modId xmlns:p14="http://schemas.microsoft.com/office/powerpoint/2010/main" val="777145623"/>
              </p:ext>
            </p:extLst>
          </p:nvPr>
        </p:nvGraphicFramePr>
        <p:xfrm>
          <a:off x="2357216" y="1467594"/>
          <a:ext cx="8714365" cy="5164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A6598C7-9DAF-48E8-AE24-7C604DD4689E}"/>
              </a:ext>
            </a:extLst>
          </p:cNvPr>
          <p:cNvSpPr>
            <a:spLocks noGrp="1"/>
          </p:cNvSpPr>
          <p:nvPr>
            <p:ph type="sldNum" sz="quarter" idx="4"/>
          </p:nvPr>
        </p:nvSpPr>
        <p:spPr>
          <a:xfrm>
            <a:off x="9797513" y="6446840"/>
            <a:ext cx="2133600" cy="365125"/>
          </a:xfrm>
        </p:spPr>
        <p:txBody>
          <a:bodyPr/>
          <a:lstStyle/>
          <a:p>
            <a:pPr>
              <a:defRPr/>
            </a:pPr>
            <a:fld id="{B9EE84C0-2C3A-4808-83F1-61574C59E87E}" type="slidenum">
              <a:rPr lang="en-US" altLang="lv-LV" smtClean="0"/>
              <a:pPr>
                <a:defRPr/>
              </a:pPr>
              <a:t>22</a:t>
            </a:fld>
            <a:endParaRPr lang="en-US" altLang="lv-LV" dirty="0"/>
          </a:p>
        </p:txBody>
      </p:sp>
      <p:sp>
        <p:nvSpPr>
          <p:cNvPr id="2" name="TextBox 1">
            <a:extLst>
              <a:ext uri="{FF2B5EF4-FFF2-40B4-BE49-F238E27FC236}">
                <a16:creationId xmlns:a16="http://schemas.microsoft.com/office/drawing/2014/main" id="{2C7014F3-F12D-4769-86E5-97B09A2D0BD6}"/>
              </a:ext>
            </a:extLst>
          </p:cNvPr>
          <p:cNvSpPr txBox="1"/>
          <p:nvPr/>
        </p:nvSpPr>
        <p:spPr>
          <a:xfrm>
            <a:off x="2616631" y="6529769"/>
            <a:ext cx="1705916" cy="338554"/>
          </a:xfrm>
          <a:prstGeom prst="rect">
            <a:avLst/>
          </a:prstGeom>
          <a:noFill/>
        </p:spPr>
        <p:txBody>
          <a:bodyPr wrap="square" rtlCol="0">
            <a:spAutoFit/>
          </a:bodyPr>
          <a:lstStyle/>
          <a:p>
            <a:r>
              <a:rPr lang="lv-LV" sz="1600" dirty="0"/>
              <a:t>* jāiesniedz izziņa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8EBB668B-28EB-4772-95A6-BE6A45753DBF}"/>
              </a:ext>
            </a:extLst>
          </p:cNvPr>
          <p:cNvSpPr>
            <a:spLocks noGrp="1"/>
          </p:cNvSpPr>
          <p:nvPr>
            <p:ph type="title"/>
          </p:nvPr>
        </p:nvSpPr>
        <p:spPr>
          <a:xfrm>
            <a:off x="3330575" y="399951"/>
            <a:ext cx="6311900" cy="722313"/>
          </a:xfrm>
        </p:spPr>
        <p:txBody>
          <a:bodyPr>
            <a:normAutofit/>
          </a:bodyPr>
          <a:lstStyle/>
          <a:p>
            <a:pPr algn="ctr"/>
            <a:r>
              <a:rPr lang="lv-LV" altLang="lv-LV" sz="3200" dirty="0">
                <a:solidFill>
                  <a:srgbClr val="6BA439"/>
                </a:solidFill>
                <a:latin typeface="+mj-lt"/>
                <a:ea typeface="MS PGothic" pitchFamily="34" charset="-128"/>
              </a:rPr>
              <a:t>Atbalsts sociālajam uzņēmumam </a:t>
            </a:r>
          </a:p>
        </p:txBody>
      </p:sp>
      <p:graphicFrame>
        <p:nvGraphicFramePr>
          <p:cNvPr id="8" name="Content Placeholder 7">
            <a:extLst>
              <a:ext uri="{FF2B5EF4-FFF2-40B4-BE49-F238E27FC236}">
                <a16:creationId xmlns:a16="http://schemas.microsoft.com/office/drawing/2014/main" id="{08B17E32-0A42-4D2B-A0F9-3FC5F3CAE6B3}"/>
              </a:ext>
            </a:extLst>
          </p:cNvPr>
          <p:cNvGraphicFramePr>
            <a:graphicFrameLocks noGrp="1"/>
          </p:cNvGraphicFramePr>
          <p:nvPr>
            <p:ph idx="1"/>
            <p:extLst>
              <p:ext uri="{D42A27DB-BD31-4B8C-83A1-F6EECF244321}">
                <p14:modId xmlns:p14="http://schemas.microsoft.com/office/powerpoint/2010/main" val="3607906580"/>
              </p:ext>
            </p:extLst>
          </p:nvPr>
        </p:nvGraphicFramePr>
        <p:xfrm>
          <a:off x="478853" y="1363852"/>
          <a:ext cx="11377351" cy="5556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F72B9EE-4501-4A62-A91A-85121D8AD69D}"/>
              </a:ext>
            </a:extLst>
          </p:cNvPr>
          <p:cNvSpPr>
            <a:spLocks noGrp="1"/>
          </p:cNvSpPr>
          <p:nvPr>
            <p:ph type="sldNum" sz="quarter" idx="4"/>
          </p:nvPr>
        </p:nvSpPr>
        <p:spPr/>
        <p:txBody>
          <a:bodyPr/>
          <a:lstStyle/>
          <a:p>
            <a:pPr>
              <a:defRPr/>
            </a:pPr>
            <a:fld id="{B9EE84C0-2C3A-4808-83F1-61574C59E87E}" type="slidenum">
              <a:rPr lang="en-US" altLang="lv-LV" smtClean="0"/>
              <a:pPr>
                <a:defRPr/>
              </a:pPr>
              <a:t>23</a:t>
            </a:fld>
            <a:endParaRPr lang="en-US" altLang="lv-LV"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7BB3-B525-4668-A5C5-D9ADC86A59BC}"/>
              </a:ext>
            </a:extLst>
          </p:cNvPr>
          <p:cNvSpPr>
            <a:spLocks noGrp="1"/>
          </p:cNvSpPr>
          <p:nvPr>
            <p:ph type="title"/>
          </p:nvPr>
        </p:nvSpPr>
        <p:spPr>
          <a:xfrm>
            <a:off x="2415330" y="450479"/>
            <a:ext cx="7361339" cy="1434353"/>
          </a:xfrm>
        </p:spPr>
        <p:txBody>
          <a:bodyPr>
            <a:noAutofit/>
          </a:bodyPr>
          <a:lstStyle/>
          <a:p>
            <a:r>
              <a:rPr lang="lv-LV" sz="3200" dirty="0">
                <a:solidFill>
                  <a:srgbClr val="6BA439"/>
                </a:solidFill>
                <a:latin typeface="+mj-lt"/>
              </a:rPr>
              <a:t>4. Sociālā uzņēmuma statuss un reģistrs, biežāk pieļautās kļūdas statusa iegūšanā</a:t>
            </a:r>
            <a:endParaRPr lang="lv-LV" sz="3200" dirty="0">
              <a:latin typeface="+mj-lt"/>
            </a:endParaRPr>
          </a:p>
        </p:txBody>
      </p:sp>
      <p:pic>
        <p:nvPicPr>
          <p:cNvPr id="4" name="Picture 3">
            <a:extLst>
              <a:ext uri="{FF2B5EF4-FFF2-40B4-BE49-F238E27FC236}">
                <a16:creationId xmlns:a16="http://schemas.microsoft.com/office/drawing/2014/main" id="{C98D34CF-5E44-4605-9753-B06F93767E8C}"/>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rightnessContrast bright="22000" contrast="-63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870126" y="2344182"/>
            <a:ext cx="6292923" cy="3539769"/>
          </a:xfrm>
          <a:prstGeom prst="rect">
            <a:avLst/>
          </a:prstGeom>
        </p:spPr>
      </p:pic>
      <p:sp>
        <p:nvSpPr>
          <p:cNvPr id="6" name="Slide Number Placeholder 4">
            <a:extLst>
              <a:ext uri="{FF2B5EF4-FFF2-40B4-BE49-F238E27FC236}">
                <a16:creationId xmlns:a16="http://schemas.microsoft.com/office/drawing/2014/main" id="{6B82F822-25CC-462F-A01D-DAA6713FF3E9}"/>
              </a:ext>
            </a:extLst>
          </p:cNvPr>
          <p:cNvSpPr txBox="1">
            <a:spLocks/>
          </p:cNvSpPr>
          <p:nvPr/>
        </p:nvSpPr>
        <p:spPr>
          <a:xfrm>
            <a:off x="9582912" y="6375409"/>
            <a:ext cx="2133600" cy="365125"/>
          </a:xfrm>
          <a:prstGeom prst="rect">
            <a:avLst/>
          </a:prstGeom>
        </p:spPr>
        <p:txBody>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lgn="r">
              <a:defRPr/>
            </a:pPr>
            <a:fld id="{B9EE84C0-2C3A-4808-83F1-61574C59E87E}" type="slidenum">
              <a:rPr lang="en-US" altLang="lv-LV" sz="1350"/>
              <a:pPr algn="r">
                <a:defRPr/>
              </a:pPr>
              <a:t>24</a:t>
            </a:fld>
            <a:endParaRPr lang="en-US" altLang="lv-LV" sz="1350" dirty="0"/>
          </a:p>
        </p:txBody>
      </p:sp>
    </p:spTree>
    <p:extLst>
      <p:ext uri="{BB962C8B-B14F-4D97-AF65-F5344CB8AC3E}">
        <p14:creationId xmlns:p14="http://schemas.microsoft.com/office/powerpoint/2010/main" val="2983676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C0184C0-BE7F-4887-97C2-DCB675AD33F6}"/>
              </a:ext>
            </a:extLst>
          </p:cNvPr>
          <p:cNvSpPr>
            <a:spLocks noGrp="1"/>
          </p:cNvSpPr>
          <p:nvPr>
            <p:ph type="title"/>
          </p:nvPr>
        </p:nvSpPr>
        <p:spPr>
          <a:xfrm>
            <a:off x="3695703" y="234953"/>
            <a:ext cx="5362575" cy="511175"/>
          </a:xfrm>
        </p:spPr>
        <p:txBody>
          <a:bodyPr>
            <a:noAutofit/>
          </a:bodyPr>
          <a:lstStyle/>
          <a:p>
            <a:pPr algn="ctr"/>
            <a:r>
              <a:rPr lang="lv-LV" altLang="lv-LV" sz="3200" dirty="0">
                <a:solidFill>
                  <a:srgbClr val="6BA439"/>
                </a:solidFill>
                <a:latin typeface="+mj-lt"/>
                <a:ea typeface="MS PGothic" pitchFamily="34" charset="-128"/>
              </a:rPr>
              <a:t>Kas var iegūt sociālā uzņēmuma statusu?</a:t>
            </a:r>
          </a:p>
        </p:txBody>
      </p:sp>
      <p:sp>
        <p:nvSpPr>
          <p:cNvPr id="21507" name="Content Placeholder 2">
            <a:extLst>
              <a:ext uri="{FF2B5EF4-FFF2-40B4-BE49-F238E27FC236}">
                <a16:creationId xmlns:a16="http://schemas.microsoft.com/office/drawing/2014/main" id="{DC21A9DB-C613-44C7-BC34-820A4D99D3FE}"/>
              </a:ext>
            </a:extLst>
          </p:cNvPr>
          <p:cNvSpPr>
            <a:spLocks noGrp="1"/>
          </p:cNvSpPr>
          <p:nvPr>
            <p:ph idx="1"/>
          </p:nvPr>
        </p:nvSpPr>
        <p:spPr>
          <a:xfrm>
            <a:off x="542440" y="1393828"/>
            <a:ext cx="11039959" cy="5464172"/>
          </a:xfrm>
        </p:spPr>
        <p:txBody>
          <a:bodyPr>
            <a:noAutofit/>
          </a:bodyPr>
          <a:lstStyle/>
          <a:p>
            <a:pPr algn="just">
              <a:lnSpc>
                <a:spcPct val="70000"/>
              </a:lnSpc>
              <a:defRPr/>
            </a:pPr>
            <a:endParaRPr lang="lv-LV" altLang="lv-LV" sz="1200" dirty="0">
              <a:solidFill>
                <a:srgbClr val="000000"/>
              </a:solidFill>
              <a:ea typeface="MS PGothic" panose="020B0600070205080204" pitchFamily="34" charset="-128"/>
            </a:endParaRPr>
          </a:p>
          <a:p>
            <a:pPr algn="just">
              <a:lnSpc>
                <a:spcPct val="70000"/>
              </a:lnSpc>
              <a:defRPr/>
            </a:pPr>
            <a:r>
              <a:rPr lang="lv-LV" altLang="lv-LV" sz="2600" b="1" dirty="0">
                <a:latin typeface="+mj-lt"/>
                <a:ea typeface="MS PGothic" panose="020B0600070205080204" pitchFamily="34" charset="-128"/>
              </a:rPr>
              <a:t>Sabiedrības ar ierobežotu atbildību (SIA)</a:t>
            </a:r>
            <a:r>
              <a:rPr lang="lv-LV" altLang="lv-LV" sz="2600" dirty="0">
                <a:latin typeface="+mj-lt"/>
                <a:ea typeface="MS PGothic" panose="020B0600070205080204" pitchFamily="34" charset="-128"/>
              </a:rPr>
              <a:t>, ja:</a:t>
            </a:r>
          </a:p>
          <a:p>
            <a:pPr algn="just">
              <a:lnSpc>
                <a:spcPct val="70000"/>
              </a:lnSpc>
              <a:defRPr/>
            </a:pPr>
            <a:endParaRPr lang="lv-LV" altLang="lv-LV" sz="2600" dirty="0">
              <a:latin typeface="+mj-lt"/>
              <a:ea typeface="MS PGothic" panose="020B0600070205080204" pitchFamily="34" charset="-128"/>
            </a:endParaRPr>
          </a:p>
          <a:p>
            <a:pPr marL="342900" indent="-342900" algn="just">
              <a:lnSpc>
                <a:spcPct val="70000"/>
              </a:lnSpc>
              <a:buClr>
                <a:srgbClr val="006600"/>
              </a:buClr>
              <a:buFont typeface="Wingdings" panose="05000000000000000000" pitchFamily="2" charset="2"/>
              <a:buChar char="q"/>
              <a:defRPr/>
            </a:pPr>
            <a:r>
              <a:rPr lang="lv-LV" altLang="lv-LV" sz="2600" dirty="0">
                <a:latin typeface="+mj-lt"/>
                <a:ea typeface="MS PGothic" panose="020B0600070205080204" pitchFamily="34" charset="-128"/>
              </a:rPr>
              <a:t>statūtos noteikti sociālie mērķi</a:t>
            </a:r>
          </a:p>
          <a:p>
            <a:pPr marL="342900" indent="-342900">
              <a:lnSpc>
                <a:spcPct val="90000"/>
              </a:lnSpc>
              <a:buClr>
                <a:srgbClr val="006600"/>
              </a:buClr>
              <a:buFont typeface="Wingdings" panose="05000000000000000000" pitchFamily="2" charset="2"/>
              <a:buChar char="q"/>
              <a:defRPr/>
            </a:pPr>
            <a:r>
              <a:rPr lang="lv-LV" altLang="lv-LV" sz="2600" dirty="0">
                <a:latin typeface="+mj-lt"/>
                <a:ea typeface="MS PGothic" panose="020B0600070205080204" pitchFamily="34" charset="-128"/>
              </a:rPr>
              <a:t>dalībnieku sapulce ir pieņēmusi lēmumu par sociālā uzņēmuma statusa iegūšanu</a:t>
            </a:r>
          </a:p>
          <a:p>
            <a:pPr marL="342900" indent="-342900">
              <a:lnSpc>
                <a:spcPct val="90000"/>
              </a:lnSpc>
              <a:buClr>
                <a:srgbClr val="006600"/>
              </a:buClr>
              <a:buFont typeface="Wingdings" panose="05000000000000000000" pitchFamily="2" charset="2"/>
              <a:buChar char="q"/>
              <a:defRPr/>
            </a:pPr>
            <a:r>
              <a:rPr lang="lv-LV" altLang="lv-LV" sz="2600" dirty="0">
                <a:latin typeface="+mj-lt"/>
                <a:ea typeface="MS PGothic" panose="020B0600070205080204" pitchFamily="34" charset="-128"/>
              </a:rPr>
              <a:t>iegūto peļņu nesadala, bet iegulda statūtos noteikto mērķu sasniegšanai</a:t>
            </a:r>
          </a:p>
          <a:p>
            <a:pPr marL="342900" indent="-342900">
              <a:lnSpc>
                <a:spcPct val="90000"/>
              </a:lnSpc>
              <a:buClr>
                <a:srgbClr val="006600"/>
              </a:buClr>
              <a:buFont typeface="Wingdings" panose="05000000000000000000" pitchFamily="2" charset="2"/>
              <a:buChar char="q"/>
              <a:defRPr/>
            </a:pPr>
            <a:r>
              <a:rPr lang="lv-LV" altLang="lv-LV" sz="2600" dirty="0">
                <a:latin typeface="+mj-lt"/>
                <a:ea typeface="MS PGothic" panose="020B0600070205080204" pitchFamily="34" charset="-128"/>
              </a:rPr>
              <a:t>nodarbina algotus darbiniekus (vismaz 1 darbinieks)</a:t>
            </a:r>
          </a:p>
          <a:p>
            <a:pPr marL="342900" indent="-342900">
              <a:lnSpc>
                <a:spcPct val="90000"/>
              </a:lnSpc>
              <a:buClr>
                <a:srgbClr val="006600"/>
              </a:buClr>
              <a:buFont typeface="Wingdings" panose="05000000000000000000" pitchFamily="2" charset="2"/>
              <a:buChar char="q"/>
              <a:defRPr/>
            </a:pPr>
            <a:r>
              <a:rPr lang="lv-LV" altLang="lv-LV" sz="2600" dirty="0">
                <a:latin typeface="+mj-lt"/>
                <a:ea typeface="MS PGothic" panose="020B0600070205080204" pitchFamily="34" charset="-128"/>
              </a:rPr>
              <a:t>demokrātiska (iesaistoša) uzņēmuma pārvalde: </a:t>
            </a:r>
          </a:p>
          <a:p>
            <a:pPr marL="1104900" lvl="1" indent="-342900">
              <a:lnSpc>
                <a:spcPct val="90000"/>
              </a:lnSpc>
              <a:buClr>
                <a:srgbClr val="006600"/>
              </a:buClr>
              <a:buFont typeface="Wingdings" panose="05000000000000000000" pitchFamily="2" charset="2"/>
              <a:buChar char="q"/>
              <a:defRPr/>
            </a:pPr>
            <a:r>
              <a:rPr lang="lv-LV" altLang="lv-LV" sz="2400" dirty="0">
                <a:latin typeface="+mj-lt"/>
              </a:rPr>
              <a:t>uzņēmuma valdē vai padomē ir iesaistīts mērķa grupas pārstāvis</a:t>
            </a:r>
          </a:p>
          <a:p>
            <a:pPr marL="469900" lvl="1" indent="0">
              <a:lnSpc>
                <a:spcPct val="90000"/>
              </a:lnSpc>
              <a:spcBef>
                <a:spcPts val="0"/>
              </a:spcBef>
              <a:buNone/>
              <a:defRPr/>
            </a:pPr>
            <a:r>
              <a:rPr lang="lv-LV" altLang="lv-LV" sz="2400" dirty="0">
                <a:latin typeface="+mj-lt"/>
              </a:rPr>
              <a:t>	</a:t>
            </a:r>
            <a:r>
              <a:rPr lang="lv-LV" altLang="lv-LV" sz="1800" dirty="0">
                <a:latin typeface="+mj-lt"/>
              </a:rPr>
              <a:t> 	vai</a:t>
            </a:r>
            <a:endParaRPr lang="lv-LV" altLang="lv-LV" sz="2400" dirty="0">
              <a:latin typeface="+mj-lt"/>
            </a:endParaRPr>
          </a:p>
          <a:p>
            <a:pPr marL="1104900" lvl="1" indent="-342900">
              <a:lnSpc>
                <a:spcPct val="90000"/>
              </a:lnSpc>
              <a:buClr>
                <a:srgbClr val="006600"/>
              </a:buClr>
              <a:buFont typeface="Wingdings" panose="05000000000000000000" pitchFamily="2" charset="2"/>
              <a:buChar char="q"/>
              <a:defRPr/>
            </a:pPr>
            <a:r>
              <a:rPr lang="lv-LV" altLang="lv-LV" sz="2400" dirty="0">
                <a:latin typeface="+mj-lt"/>
              </a:rPr>
              <a:t>ir izveidota uzņēmuma konsultatīvā institūcija, un tajā ir iesaistīts mērķa grupas pārstāvis vai mērķa grupu pārstāvošas biedrības vai nodibinājuma pārstāvis, vai konkrētās jomas eksperts</a:t>
            </a:r>
          </a:p>
          <a:p>
            <a:pPr algn="just">
              <a:lnSpc>
                <a:spcPct val="70000"/>
              </a:lnSpc>
              <a:defRPr/>
            </a:pPr>
            <a:endParaRPr lang="lv-LV" altLang="lv-LV" sz="1600" dirty="0">
              <a:solidFill>
                <a:srgbClr val="000000"/>
              </a:solidFill>
              <a:ea typeface="MS PGothic" panose="020B0600070205080204" pitchFamily="34" charset="-128"/>
            </a:endParaRPr>
          </a:p>
        </p:txBody>
      </p:sp>
      <p:sp>
        <p:nvSpPr>
          <p:cNvPr id="3" name="Slide Number Placeholder 2">
            <a:extLst>
              <a:ext uri="{FF2B5EF4-FFF2-40B4-BE49-F238E27FC236}">
                <a16:creationId xmlns:a16="http://schemas.microsoft.com/office/drawing/2014/main" id="{A633597D-D7DD-463E-9C08-8730BF15BFA4}"/>
              </a:ext>
            </a:extLst>
          </p:cNvPr>
          <p:cNvSpPr>
            <a:spLocks noGrp="1"/>
          </p:cNvSpPr>
          <p:nvPr>
            <p:ph type="sldNum" sz="quarter" idx="4"/>
          </p:nvPr>
        </p:nvSpPr>
        <p:spPr/>
        <p:txBody>
          <a:bodyPr/>
          <a:lstStyle/>
          <a:p>
            <a:pPr>
              <a:defRPr/>
            </a:pPr>
            <a:fld id="{B9EE84C0-2C3A-4808-83F1-61574C59E87E}" type="slidenum">
              <a:rPr lang="en-US" altLang="lv-LV" smtClean="0"/>
              <a:pPr>
                <a:defRPr/>
              </a:pPr>
              <a:t>25</a:t>
            </a:fld>
            <a:endParaRPr lang="en-US" altLang="lv-LV"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79A9E99-7C98-45D0-8177-1B217CCE69F6}"/>
              </a:ext>
            </a:extLst>
          </p:cNvPr>
          <p:cNvSpPr>
            <a:spLocks noGrp="1"/>
          </p:cNvSpPr>
          <p:nvPr>
            <p:ph type="title"/>
          </p:nvPr>
        </p:nvSpPr>
        <p:spPr>
          <a:xfrm>
            <a:off x="3017841" y="376188"/>
            <a:ext cx="6975475" cy="825550"/>
          </a:xfrm>
        </p:spPr>
        <p:txBody>
          <a:bodyPr>
            <a:normAutofit/>
          </a:bodyPr>
          <a:lstStyle/>
          <a:p>
            <a:pPr algn="ctr">
              <a:defRPr/>
            </a:pPr>
            <a:r>
              <a:rPr lang="lv-LV" altLang="lv-LV" sz="3200" dirty="0">
                <a:solidFill>
                  <a:srgbClr val="6BA439"/>
                </a:solidFill>
                <a:latin typeface="+mj-lt"/>
                <a:ea typeface="MS PGothic" pitchFamily="34" charset="-128"/>
              </a:rPr>
              <a:t>Sociālais uzņēmums nav tiesīgs:</a:t>
            </a:r>
          </a:p>
        </p:txBody>
      </p:sp>
      <p:sp>
        <p:nvSpPr>
          <p:cNvPr id="50179" name="Content Placeholder 2">
            <a:extLst>
              <a:ext uri="{FF2B5EF4-FFF2-40B4-BE49-F238E27FC236}">
                <a16:creationId xmlns:a16="http://schemas.microsoft.com/office/drawing/2014/main" id="{982B9793-3EB2-4DB0-ADF0-9A99A4BB18F6}"/>
              </a:ext>
            </a:extLst>
          </p:cNvPr>
          <p:cNvSpPr>
            <a:spLocks noGrp="1"/>
          </p:cNvSpPr>
          <p:nvPr>
            <p:ph idx="1"/>
          </p:nvPr>
        </p:nvSpPr>
        <p:spPr>
          <a:xfrm>
            <a:off x="609600" y="1580829"/>
            <a:ext cx="11355092" cy="4807997"/>
          </a:xfrm>
        </p:spPr>
        <p:txBody>
          <a:bodyPr>
            <a:noAutofit/>
          </a:bodyPr>
          <a:lstStyle/>
          <a:p>
            <a:pPr marL="342900" indent="-342900" algn="just">
              <a:lnSpc>
                <a:spcPct val="80000"/>
              </a:lnSpc>
              <a:buClr>
                <a:srgbClr val="006600"/>
              </a:buClr>
              <a:buFont typeface="Wingdings" panose="05000000000000000000" pitchFamily="2" charset="2"/>
              <a:buChar char="q"/>
              <a:defRPr/>
            </a:pPr>
            <a:r>
              <a:rPr lang="lv-LV" altLang="lv-LV" sz="2400" dirty="0">
                <a:solidFill>
                  <a:srgbClr val="262626"/>
                </a:solidFill>
                <a:latin typeface="+mj-lt"/>
                <a:ea typeface="MS PGothic" pitchFamily="34" charset="-128"/>
              </a:rPr>
              <a:t>peļņu (jebkurā pārskata gadā gūto) sadalīt dividendēs</a:t>
            </a:r>
          </a:p>
          <a:p>
            <a:pPr marL="342900" indent="-342900" algn="just">
              <a:lnSpc>
                <a:spcPct val="80000"/>
              </a:lnSpc>
              <a:buClr>
                <a:srgbClr val="006600"/>
              </a:buClr>
              <a:buFont typeface="Wingdings" panose="05000000000000000000" pitchFamily="2" charset="2"/>
              <a:buChar char="q"/>
              <a:defRPr/>
            </a:pPr>
            <a:r>
              <a:rPr lang="lv-LV" altLang="lv-LV" sz="2400" dirty="0">
                <a:solidFill>
                  <a:srgbClr val="262626"/>
                </a:solidFill>
                <a:latin typeface="+mj-lt"/>
                <a:ea typeface="MS PGothic" pitchFamily="34" charset="-128"/>
              </a:rPr>
              <a:t>izdarīt dividenžu izmaksas vai izmaksas pamatkapitāla samazināšanas gadījumā</a:t>
            </a:r>
          </a:p>
          <a:p>
            <a:pPr marL="342900" indent="-342900" algn="just">
              <a:lnSpc>
                <a:spcPct val="80000"/>
              </a:lnSpc>
              <a:buClr>
                <a:srgbClr val="006600"/>
              </a:buClr>
              <a:buFont typeface="Wingdings" panose="05000000000000000000" pitchFamily="2" charset="2"/>
              <a:buChar char="q"/>
              <a:defRPr/>
            </a:pPr>
            <a:r>
              <a:rPr lang="lv-LV" altLang="lv-LV" sz="2400" dirty="0">
                <a:solidFill>
                  <a:srgbClr val="262626"/>
                </a:solidFill>
                <a:latin typeface="+mj-lt"/>
                <a:ea typeface="MS PGothic" pitchFamily="34" charset="-128"/>
              </a:rPr>
              <a:t>izmantot mantu un finanšu līdzekļus mērķiem, kuri nav norādīti statūtos</a:t>
            </a:r>
          </a:p>
          <a:p>
            <a:pPr marL="342900" indent="-342900" algn="just">
              <a:lnSpc>
                <a:spcPct val="80000"/>
              </a:lnSpc>
              <a:buClr>
                <a:srgbClr val="006600"/>
              </a:buClr>
              <a:buFont typeface="Wingdings" panose="05000000000000000000" pitchFamily="2" charset="2"/>
              <a:buChar char="q"/>
              <a:defRPr/>
            </a:pPr>
            <a:r>
              <a:rPr lang="lv-LV" altLang="lv-LV" sz="2400" dirty="0">
                <a:solidFill>
                  <a:srgbClr val="262626"/>
                </a:solidFill>
                <a:latin typeface="+mj-lt"/>
                <a:ea typeface="MS PGothic" pitchFamily="34" charset="-128"/>
              </a:rPr>
              <a:t>veikt sistemātiskus darījumus ar vērtspapīriem vai nekustamo īpašumu, izņemot telpu iznomāšanu vai izīrēšanu</a:t>
            </a:r>
          </a:p>
          <a:p>
            <a:pPr marL="342900" indent="-342900" algn="just">
              <a:lnSpc>
                <a:spcPct val="80000"/>
              </a:lnSpc>
              <a:buClr>
                <a:srgbClr val="006600"/>
              </a:buClr>
              <a:buFont typeface="Wingdings" panose="05000000000000000000" pitchFamily="2" charset="2"/>
              <a:buChar char="q"/>
              <a:defRPr/>
            </a:pPr>
            <a:r>
              <a:rPr lang="lv-LV" altLang="lv-LV" sz="2400" dirty="0">
                <a:solidFill>
                  <a:srgbClr val="262626"/>
                </a:solidFill>
                <a:latin typeface="+mj-lt"/>
                <a:ea typeface="MS PGothic" pitchFamily="34" charset="-128"/>
              </a:rPr>
              <a:t>darboties tādās jomās kā:</a:t>
            </a:r>
          </a:p>
          <a:p>
            <a:pPr marL="1222772" lvl="2" indent="-342900" algn="just">
              <a:lnSpc>
                <a:spcPct val="80000"/>
              </a:lnSpc>
              <a:buClr>
                <a:srgbClr val="006600"/>
              </a:buClr>
              <a:buFont typeface="Wingdings" panose="05000000000000000000" pitchFamily="2" charset="2"/>
              <a:buChar char="q"/>
              <a:defRPr/>
            </a:pPr>
            <a:r>
              <a:rPr lang="lv-LV" altLang="lv-LV" sz="2400" dirty="0">
                <a:solidFill>
                  <a:srgbClr val="262626"/>
                </a:solidFill>
                <a:latin typeface="+mj-lt"/>
              </a:rPr>
              <a:t>sprāgstvielu, ieroču un munīcijas ražošana un tirdzniecība,</a:t>
            </a:r>
          </a:p>
          <a:p>
            <a:pPr marL="1222772" lvl="2" indent="-342900" algn="just">
              <a:lnSpc>
                <a:spcPct val="80000"/>
              </a:lnSpc>
              <a:buClr>
                <a:srgbClr val="006600"/>
              </a:buClr>
              <a:buFont typeface="Wingdings" panose="05000000000000000000" pitchFamily="2" charset="2"/>
              <a:buChar char="q"/>
              <a:defRPr/>
            </a:pPr>
            <a:r>
              <a:rPr lang="lv-LV" altLang="lv-LV" sz="2400" dirty="0">
                <a:solidFill>
                  <a:srgbClr val="262626"/>
                </a:solidFill>
                <a:latin typeface="+mj-lt"/>
              </a:rPr>
              <a:t>alkoholisko dzērienu ražošana (izņemot mazās alkoholisko dzērienu darītavas), </a:t>
            </a:r>
          </a:p>
          <a:p>
            <a:pPr marL="1222772" lvl="2" indent="-342900" algn="just">
              <a:lnSpc>
                <a:spcPct val="80000"/>
              </a:lnSpc>
              <a:buClr>
                <a:srgbClr val="006600"/>
              </a:buClr>
              <a:buFont typeface="Wingdings" panose="05000000000000000000" pitchFamily="2" charset="2"/>
              <a:buChar char="q"/>
              <a:defRPr/>
            </a:pPr>
            <a:r>
              <a:rPr lang="lv-LV" altLang="lv-LV" sz="2400" dirty="0">
                <a:solidFill>
                  <a:srgbClr val="262626"/>
                </a:solidFill>
                <a:latin typeface="+mj-lt"/>
              </a:rPr>
              <a:t>tabakas izstrādājumu ražošana un tirdzniecība, </a:t>
            </a:r>
          </a:p>
          <a:p>
            <a:pPr marL="1222772" lvl="2" indent="-342900" algn="just">
              <a:lnSpc>
                <a:spcPct val="80000"/>
              </a:lnSpc>
              <a:buClr>
                <a:srgbClr val="006600"/>
              </a:buClr>
              <a:buFont typeface="Wingdings" panose="05000000000000000000" pitchFamily="2" charset="2"/>
              <a:buChar char="q"/>
              <a:defRPr/>
            </a:pPr>
            <a:r>
              <a:rPr lang="lv-LV" altLang="lv-LV" sz="2400" dirty="0">
                <a:solidFill>
                  <a:srgbClr val="262626"/>
                </a:solidFill>
                <a:latin typeface="+mj-lt"/>
              </a:rPr>
              <a:t>azartspēles un derības, </a:t>
            </a:r>
          </a:p>
          <a:p>
            <a:pPr marL="1222772" lvl="2" indent="-342900" algn="just">
              <a:lnSpc>
                <a:spcPct val="80000"/>
              </a:lnSpc>
              <a:buClr>
                <a:srgbClr val="006600"/>
              </a:buClr>
              <a:buFont typeface="Wingdings" panose="05000000000000000000" pitchFamily="2" charset="2"/>
              <a:buChar char="q"/>
              <a:defRPr/>
            </a:pPr>
            <a:r>
              <a:rPr lang="lv-LV" altLang="lv-LV" sz="2400" dirty="0">
                <a:solidFill>
                  <a:srgbClr val="262626"/>
                </a:solidFill>
                <a:latin typeface="+mj-lt"/>
              </a:rPr>
              <a:t>finanšu un apdrošināšanas darbības,</a:t>
            </a:r>
          </a:p>
          <a:p>
            <a:pPr marL="1222772" lvl="2" indent="-342900" algn="just">
              <a:lnSpc>
                <a:spcPct val="80000"/>
              </a:lnSpc>
              <a:buClr>
                <a:srgbClr val="006600"/>
              </a:buClr>
              <a:buFont typeface="Wingdings" panose="05000000000000000000" pitchFamily="2" charset="2"/>
              <a:buChar char="q"/>
              <a:defRPr/>
            </a:pPr>
            <a:r>
              <a:rPr lang="lv-LV" altLang="lv-LV" sz="2400" dirty="0">
                <a:solidFill>
                  <a:srgbClr val="262626"/>
                </a:solidFill>
                <a:latin typeface="+mj-lt"/>
              </a:rPr>
              <a:t>jomās, kas apdraud sabiedrības drošību un veselību</a:t>
            </a:r>
          </a:p>
          <a:p>
            <a:pPr marL="342900" indent="-342900" algn="just">
              <a:lnSpc>
                <a:spcPct val="80000"/>
              </a:lnSpc>
              <a:buClr>
                <a:srgbClr val="006600"/>
              </a:buClr>
              <a:buFont typeface="Wingdings" panose="05000000000000000000" pitchFamily="2" charset="2"/>
              <a:buChar char="q"/>
              <a:defRPr/>
            </a:pPr>
            <a:r>
              <a:rPr lang="lv-LV" altLang="lv-LV" sz="2400" dirty="0">
                <a:solidFill>
                  <a:srgbClr val="262626"/>
                </a:solidFill>
                <a:latin typeface="+mj-lt"/>
                <a:ea typeface="MS PGothic" pitchFamily="34" charset="-128"/>
              </a:rPr>
              <a:t>izsniegt aizdevumus, izņemot aizdevumus mērķa grupām, ja tas paredzēts sociālā uzņēmuma statūtos</a:t>
            </a:r>
          </a:p>
        </p:txBody>
      </p:sp>
      <p:sp>
        <p:nvSpPr>
          <p:cNvPr id="3" name="Slide Number Placeholder 2">
            <a:extLst>
              <a:ext uri="{FF2B5EF4-FFF2-40B4-BE49-F238E27FC236}">
                <a16:creationId xmlns:a16="http://schemas.microsoft.com/office/drawing/2014/main" id="{134FB7E1-868D-436D-B587-2014374C0D22}"/>
              </a:ext>
            </a:extLst>
          </p:cNvPr>
          <p:cNvSpPr>
            <a:spLocks noGrp="1"/>
          </p:cNvSpPr>
          <p:nvPr>
            <p:ph type="sldNum" sz="quarter" idx="4"/>
          </p:nvPr>
        </p:nvSpPr>
        <p:spPr>
          <a:xfrm>
            <a:off x="8768596" y="6402849"/>
            <a:ext cx="2844800" cy="365125"/>
          </a:xfrm>
        </p:spPr>
        <p:txBody>
          <a:bodyPr/>
          <a:lstStyle/>
          <a:p>
            <a:pPr>
              <a:defRPr/>
            </a:pPr>
            <a:fld id="{B9EE84C0-2C3A-4808-83F1-61574C59E87E}" type="slidenum">
              <a:rPr lang="en-US" altLang="lv-LV" smtClean="0"/>
              <a:pPr>
                <a:defRPr/>
              </a:pPr>
              <a:t>26</a:t>
            </a:fld>
            <a:endParaRPr lang="en-US" altLang="lv-LV" dirty="0"/>
          </a:p>
        </p:txBody>
      </p:sp>
    </p:spTree>
    <p:extLst>
      <p:ext uri="{BB962C8B-B14F-4D97-AF65-F5344CB8AC3E}">
        <p14:creationId xmlns:p14="http://schemas.microsoft.com/office/powerpoint/2010/main" val="3837066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79A9E99-7C98-45D0-8177-1B217CCE69F6}"/>
              </a:ext>
            </a:extLst>
          </p:cNvPr>
          <p:cNvSpPr>
            <a:spLocks noGrp="1"/>
          </p:cNvSpPr>
          <p:nvPr>
            <p:ph type="title"/>
          </p:nvPr>
        </p:nvSpPr>
        <p:spPr>
          <a:xfrm>
            <a:off x="3084516" y="533272"/>
            <a:ext cx="6975475" cy="825550"/>
          </a:xfrm>
        </p:spPr>
        <p:txBody>
          <a:bodyPr>
            <a:normAutofit/>
          </a:bodyPr>
          <a:lstStyle/>
          <a:p>
            <a:pPr algn="ctr">
              <a:defRPr/>
            </a:pPr>
            <a:r>
              <a:rPr lang="lv-LV" altLang="lv-LV" sz="3200" dirty="0">
                <a:solidFill>
                  <a:srgbClr val="6BA439"/>
                </a:solidFill>
                <a:latin typeface="+mj-lt"/>
                <a:ea typeface="MS PGothic" pitchFamily="34" charset="-128"/>
              </a:rPr>
              <a:t>Sociālā uzņēmuma pienākumi:</a:t>
            </a:r>
          </a:p>
        </p:txBody>
      </p:sp>
      <p:sp>
        <p:nvSpPr>
          <p:cNvPr id="50179" name="Content Placeholder 2">
            <a:extLst>
              <a:ext uri="{FF2B5EF4-FFF2-40B4-BE49-F238E27FC236}">
                <a16:creationId xmlns:a16="http://schemas.microsoft.com/office/drawing/2014/main" id="{982B9793-3EB2-4DB0-ADF0-9A99A4BB18F6}"/>
              </a:ext>
            </a:extLst>
          </p:cNvPr>
          <p:cNvSpPr>
            <a:spLocks noGrp="1"/>
          </p:cNvSpPr>
          <p:nvPr>
            <p:ph idx="1"/>
          </p:nvPr>
        </p:nvSpPr>
        <p:spPr>
          <a:xfrm>
            <a:off x="609601" y="1695450"/>
            <a:ext cx="10704162" cy="4769056"/>
          </a:xfrm>
        </p:spPr>
        <p:txBody>
          <a:bodyPr>
            <a:noAutofit/>
          </a:bodyPr>
          <a:lstStyle/>
          <a:p>
            <a:pPr marL="342900" indent="-342900" algn="just">
              <a:buClr>
                <a:srgbClr val="006600"/>
              </a:buClr>
              <a:buFont typeface="Wingdings" panose="05000000000000000000" pitchFamily="2" charset="2"/>
              <a:buChar char="q"/>
              <a:defRPr/>
            </a:pPr>
            <a:r>
              <a:rPr lang="lv-LV" altLang="lv-LV" sz="2400" b="1" dirty="0">
                <a:solidFill>
                  <a:srgbClr val="262626"/>
                </a:solidFill>
                <a:latin typeface="+mj-lt"/>
                <a:ea typeface="MS PGothic" pitchFamily="34" charset="-128"/>
              </a:rPr>
              <a:t>Visā darbības laikā </a:t>
            </a:r>
            <a:r>
              <a:rPr lang="lv-LV" altLang="lv-LV" sz="2400" dirty="0">
                <a:solidFill>
                  <a:srgbClr val="262626"/>
                </a:solidFill>
                <a:latin typeface="+mj-lt"/>
                <a:ea typeface="MS PGothic" pitchFamily="34" charset="-128"/>
              </a:rPr>
              <a:t>nodrošina likumā un MK noteikumos sociālajiem uzņēmumiem noteikto prasību izpildi:</a:t>
            </a:r>
          </a:p>
          <a:p>
            <a:pPr marL="1222772" lvl="2" indent="-342900" algn="just">
              <a:buClr>
                <a:srgbClr val="006600"/>
              </a:buClr>
              <a:buFont typeface="Wingdings" panose="05000000000000000000" pitchFamily="2" charset="2"/>
              <a:buChar char="q"/>
              <a:defRPr/>
            </a:pPr>
            <a:r>
              <a:rPr lang="lv-LV" altLang="lv-LV" sz="2400" dirty="0">
                <a:solidFill>
                  <a:srgbClr val="262626"/>
                </a:solidFill>
                <a:latin typeface="+mj-lt"/>
              </a:rPr>
              <a:t>izpilda </a:t>
            </a:r>
            <a:r>
              <a:rPr lang="lv-LV" altLang="lv-LV" sz="2400" b="1" dirty="0">
                <a:solidFill>
                  <a:srgbClr val="262626"/>
                </a:solidFill>
                <a:latin typeface="+mj-lt"/>
              </a:rPr>
              <a:t>prasības</a:t>
            </a:r>
            <a:r>
              <a:rPr lang="lv-LV" altLang="lv-LV" sz="2400" dirty="0">
                <a:solidFill>
                  <a:srgbClr val="262626"/>
                </a:solidFill>
                <a:latin typeface="+mj-lt"/>
              </a:rPr>
              <a:t>, kas noteiktas SU </a:t>
            </a:r>
            <a:r>
              <a:rPr lang="lv-LV" altLang="lv-LV" sz="2400" b="1" dirty="0">
                <a:solidFill>
                  <a:srgbClr val="262626"/>
                </a:solidFill>
                <a:latin typeface="+mj-lt"/>
              </a:rPr>
              <a:t>statusa iegūšanai</a:t>
            </a:r>
          </a:p>
          <a:p>
            <a:pPr marL="1222772" lvl="2" indent="-342900" algn="just">
              <a:buClr>
                <a:srgbClr val="006600"/>
              </a:buClr>
              <a:buFont typeface="Wingdings" panose="05000000000000000000" pitchFamily="2" charset="2"/>
              <a:buChar char="q"/>
              <a:defRPr/>
            </a:pPr>
            <a:r>
              <a:rPr lang="lv-LV" altLang="lv-LV" sz="2400" dirty="0">
                <a:solidFill>
                  <a:srgbClr val="262626"/>
                </a:solidFill>
                <a:latin typeface="+mj-lt"/>
              </a:rPr>
              <a:t>uzņēmuma </a:t>
            </a:r>
            <a:r>
              <a:rPr lang="lv-LV" altLang="lv-LV" sz="2400" b="1" dirty="0">
                <a:solidFill>
                  <a:srgbClr val="262626"/>
                </a:solidFill>
                <a:latin typeface="+mj-lt"/>
              </a:rPr>
              <a:t>mantu un finanšu līdzekļus </a:t>
            </a:r>
            <a:r>
              <a:rPr lang="lv-LV" altLang="lv-LV" sz="2400" dirty="0">
                <a:solidFill>
                  <a:srgbClr val="262626"/>
                </a:solidFill>
                <a:latin typeface="+mj-lt"/>
              </a:rPr>
              <a:t>izmanto tikai statūtos norādītajiem mērķiem</a:t>
            </a:r>
          </a:p>
          <a:p>
            <a:pPr marL="1222772" lvl="2" indent="-342900" algn="just">
              <a:buClr>
                <a:srgbClr val="006600"/>
              </a:buClr>
              <a:buFont typeface="Wingdings" panose="05000000000000000000" pitchFamily="2" charset="2"/>
              <a:buChar char="q"/>
              <a:defRPr/>
            </a:pPr>
            <a:r>
              <a:rPr lang="lv-LV" altLang="lv-LV" sz="2400" dirty="0">
                <a:solidFill>
                  <a:srgbClr val="262626"/>
                </a:solidFill>
                <a:latin typeface="+mj-lt"/>
              </a:rPr>
              <a:t>veido </a:t>
            </a:r>
            <a:r>
              <a:rPr lang="lv-LV" altLang="lv-LV" sz="2400" b="1" dirty="0">
                <a:solidFill>
                  <a:srgbClr val="262626"/>
                </a:solidFill>
                <a:latin typeface="+mj-lt"/>
              </a:rPr>
              <a:t>rezerves kapitālu</a:t>
            </a:r>
            <a:r>
              <a:rPr lang="lv-LV" altLang="lv-LV" sz="2400" dirty="0">
                <a:solidFill>
                  <a:srgbClr val="262626"/>
                </a:solidFill>
                <a:latin typeface="+mj-lt"/>
              </a:rPr>
              <a:t>, kurā ieskaita pārskata gada peļņu</a:t>
            </a:r>
          </a:p>
          <a:p>
            <a:pPr lvl="2" indent="0" algn="just">
              <a:buClr>
                <a:srgbClr val="006600"/>
              </a:buClr>
              <a:buNone/>
              <a:defRPr/>
            </a:pPr>
            <a:endParaRPr lang="lv-LV" altLang="lv-LV" sz="2400" dirty="0">
              <a:solidFill>
                <a:srgbClr val="262626"/>
              </a:solidFill>
              <a:latin typeface="+mj-lt"/>
            </a:endParaRPr>
          </a:p>
          <a:p>
            <a:pPr marL="342900" indent="-342900" algn="just">
              <a:buClr>
                <a:srgbClr val="006600"/>
              </a:buClr>
              <a:buFont typeface="Wingdings" panose="05000000000000000000" pitchFamily="2" charset="2"/>
              <a:buChar char="q"/>
              <a:defRPr/>
            </a:pPr>
            <a:r>
              <a:rPr lang="lv-LV" altLang="lv-LV" sz="2400" dirty="0">
                <a:solidFill>
                  <a:srgbClr val="262626"/>
                </a:solidFill>
                <a:latin typeface="+mj-lt"/>
                <a:ea typeface="MS PGothic" pitchFamily="34" charset="-128"/>
              </a:rPr>
              <a:t>Katru gadu </a:t>
            </a:r>
            <a:r>
              <a:rPr lang="lv-LV" altLang="lv-LV" sz="2400" b="1" dirty="0">
                <a:solidFill>
                  <a:srgbClr val="262626"/>
                </a:solidFill>
                <a:latin typeface="+mj-lt"/>
                <a:ea typeface="MS PGothic" pitchFamily="34" charset="-128"/>
              </a:rPr>
              <a:t>līdz 1.maijam </a:t>
            </a:r>
            <a:r>
              <a:rPr lang="lv-LV" altLang="lv-LV" sz="2400" dirty="0">
                <a:solidFill>
                  <a:srgbClr val="262626"/>
                </a:solidFill>
                <a:latin typeface="+mj-lt"/>
                <a:ea typeface="MS PGothic" pitchFamily="34" charset="-128"/>
              </a:rPr>
              <a:t>iesniedz Labklājības ministrijā </a:t>
            </a:r>
            <a:r>
              <a:rPr lang="lv-LV" altLang="lv-LV" sz="2400" b="1" dirty="0">
                <a:solidFill>
                  <a:srgbClr val="262626"/>
                </a:solidFill>
                <a:latin typeface="+mj-lt"/>
                <a:ea typeface="MS PGothic" pitchFamily="34" charset="-128"/>
              </a:rPr>
              <a:t>darbības pārskatu</a:t>
            </a:r>
            <a:r>
              <a:rPr lang="lv-LV" altLang="lv-LV" sz="2400" dirty="0">
                <a:solidFill>
                  <a:srgbClr val="262626"/>
                </a:solidFill>
                <a:latin typeface="+mj-lt"/>
                <a:ea typeface="MS PGothic" pitchFamily="34" charset="-128"/>
              </a:rPr>
              <a:t>, </a:t>
            </a:r>
            <a:r>
              <a:rPr lang="lv-LV" sz="2400" dirty="0">
                <a:solidFill>
                  <a:srgbClr val="262626"/>
                </a:solidFill>
                <a:latin typeface="+mj-lt"/>
                <a:ea typeface="MS PGothic" pitchFamily="34" charset="-128"/>
              </a:rPr>
              <a:t>kas apliecina SU noteikto prasību izpildi un statūtos noteiktā sociālā mērķa sasniegšanai izvirzīto uzdevumu izpildi</a:t>
            </a:r>
          </a:p>
        </p:txBody>
      </p:sp>
      <p:sp>
        <p:nvSpPr>
          <p:cNvPr id="3" name="Slide Number Placeholder 2">
            <a:extLst>
              <a:ext uri="{FF2B5EF4-FFF2-40B4-BE49-F238E27FC236}">
                <a16:creationId xmlns:a16="http://schemas.microsoft.com/office/drawing/2014/main" id="{3F90B75C-2226-495A-903F-904924D3A0FA}"/>
              </a:ext>
            </a:extLst>
          </p:cNvPr>
          <p:cNvSpPr>
            <a:spLocks noGrp="1"/>
          </p:cNvSpPr>
          <p:nvPr>
            <p:ph type="sldNum" sz="quarter" idx="4"/>
          </p:nvPr>
        </p:nvSpPr>
        <p:spPr/>
        <p:txBody>
          <a:bodyPr/>
          <a:lstStyle/>
          <a:p>
            <a:pPr>
              <a:defRPr/>
            </a:pPr>
            <a:fld id="{B9EE84C0-2C3A-4808-83F1-61574C59E87E}" type="slidenum">
              <a:rPr lang="en-US" altLang="lv-LV" smtClean="0"/>
              <a:pPr>
                <a:defRPr/>
              </a:pPr>
              <a:t>27</a:t>
            </a:fld>
            <a:endParaRPr lang="en-US" altLang="lv-LV"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4D3D-614E-4F30-BC73-0E8FD5AF753C}"/>
              </a:ext>
            </a:extLst>
          </p:cNvPr>
          <p:cNvSpPr>
            <a:spLocks noGrp="1"/>
          </p:cNvSpPr>
          <p:nvPr>
            <p:ph type="title"/>
          </p:nvPr>
        </p:nvSpPr>
        <p:spPr>
          <a:xfrm>
            <a:off x="3638550" y="464065"/>
            <a:ext cx="6501818" cy="884742"/>
          </a:xfrm>
        </p:spPr>
        <p:txBody>
          <a:bodyPr>
            <a:noAutofit/>
          </a:bodyPr>
          <a:lstStyle/>
          <a:p>
            <a:pPr algn="ctr">
              <a:defRPr/>
            </a:pPr>
            <a:r>
              <a:rPr lang="lv-LV" sz="3200" dirty="0">
                <a:solidFill>
                  <a:srgbClr val="6BA439"/>
                </a:solidFill>
                <a:latin typeface="+mj-lt"/>
                <a:ea typeface="MS PGothic" pitchFamily="34" charset="-128"/>
              </a:rPr>
              <a:t>Sociālo uzņēmumu reģistrs</a:t>
            </a:r>
          </a:p>
        </p:txBody>
      </p:sp>
      <p:sp>
        <p:nvSpPr>
          <p:cNvPr id="6" name="Content Placeholder 2">
            <a:extLst>
              <a:ext uri="{FF2B5EF4-FFF2-40B4-BE49-F238E27FC236}">
                <a16:creationId xmlns:a16="http://schemas.microsoft.com/office/drawing/2014/main" id="{52E0BE92-EC82-4BB9-9D9F-515DAF3B0334}"/>
              </a:ext>
            </a:extLst>
          </p:cNvPr>
          <p:cNvSpPr>
            <a:spLocks noGrp="1"/>
          </p:cNvSpPr>
          <p:nvPr>
            <p:ph idx="1"/>
          </p:nvPr>
        </p:nvSpPr>
        <p:spPr>
          <a:xfrm>
            <a:off x="1053885" y="1841057"/>
            <a:ext cx="9717437" cy="4552878"/>
          </a:xfrm>
        </p:spPr>
        <p:txBody>
          <a:bodyPr>
            <a:normAutofit/>
          </a:bodyPr>
          <a:lstStyle/>
          <a:p>
            <a:r>
              <a:rPr lang="lv-LV" sz="2800" b="1" dirty="0">
                <a:solidFill>
                  <a:srgbClr val="6BA439"/>
                </a:solidFill>
                <a:latin typeface="Times New Roman" panose="02020603050405020304" pitchFamily="18" charset="0"/>
                <a:cs typeface="Times New Roman" panose="02020603050405020304" pitchFamily="18" charset="0"/>
              </a:rPr>
              <a:t>Ko reģistrē?</a:t>
            </a:r>
          </a:p>
          <a:p>
            <a:pPr marL="342900" indent="-342900">
              <a:buClr>
                <a:srgbClr val="006600"/>
              </a:buClr>
              <a:buFont typeface="Wingdings" panose="05000000000000000000" pitchFamily="2" charset="2"/>
              <a:buChar char="q"/>
              <a:defRPr/>
            </a:pPr>
            <a:r>
              <a:rPr lang="lv-LV" sz="2800" dirty="0">
                <a:solidFill>
                  <a:srgbClr val="262626"/>
                </a:solidFill>
                <a:latin typeface="+mj-lt"/>
                <a:ea typeface="MS PGothic" pitchFamily="34" charset="-128"/>
              </a:rPr>
              <a:t>Sociālos uzņēmumus (SIA), kas ieguvuši Sociālā uzņēmuma statusu (šobrīd – 70)</a:t>
            </a:r>
          </a:p>
          <a:p>
            <a:pPr marL="342900" indent="-342900">
              <a:buClr>
                <a:srgbClr val="006600"/>
              </a:buClr>
              <a:buFont typeface="Wingdings" panose="05000000000000000000" pitchFamily="2" charset="2"/>
              <a:buChar char="q"/>
              <a:defRPr/>
            </a:pPr>
            <a:r>
              <a:rPr lang="lv-LV" sz="2800" dirty="0">
                <a:solidFill>
                  <a:srgbClr val="262626"/>
                </a:solidFill>
                <a:latin typeface="+mj-lt"/>
                <a:ea typeface="MS PGothic" pitchFamily="34" charset="-128"/>
              </a:rPr>
              <a:t>Sociālos uzņēmumus, kam atcelts/atņemts statuss (3)</a:t>
            </a:r>
          </a:p>
          <a:p>
            <a:pPr marL="342900" indent="-342900">
              <a:buClr>
                <a:srgbClr val="006600"/>
              </a:buClr>
              <a:buFont typeface="Wingdings" panose="05000000000000000000" pitchFamily="2" charset="2"/>
              <a:buChar char="q"/>
              <a:defRPr/>
            </a:pPr>
            <a:r>
              <a:rPr lang="lv-LV" sz="2800" dirty="0">
                <a:solidFill>
                  <a:srgbClr val="262626"/>
                </a:solidFill>
                <a:latin typeface="+mj-lt"/>
                <a:ea typeface="MS PGothic" pitchFamily="34" charset="-128"/>
              </a:rPr>
              <a:t>Pasākuma dalībniekus (ieguvuši statusu pirms likuma stāšanās spēkā), kas saņēmuši Altum finansējumu (32)</a:t>
            </a:r>
          </a:p>
          <a:p>
            <a:pPr>
              <a:buClr>
                <a:srgbClr val="006600"/>
              </a:buClr>
              <a:defRPr/>
            </a:pPr>
            <a:r>
              <a:rPr lang="lv-LV" sz="2800" b="1" dirty="0">
                <a:solidFill>
                  <a:srgbClr val="6BA439"/>
                </a:solidFill>
                <a:latin typeface="Times New Roman" panose="02020603050405020304" pitchFamily="18" charset="0"/>
                <a:cs typeface="Times New Roman" panose="02020603050405020304" pitchFamily="18" charset="0"/>
              </a:rPr>
              <a:t>Kas apkalpo reģistru?</a:t>
            </a:r>
          </a:p>
          <a:p>
            <a:pPr marL="342900" indent="-342900">
              <a:buClr>
                <a:srgbClr val="006600"/>
              </a:buClr>
              <a:buFont typeface="Wingdings" panose="05000000000000000000" pitchFamily="2" charset="2"/>
              <a:buChar char="q"/>
              <a:defRPr/>
            </a:pPr>
            <a:r>
              <a:rPr lang="lv-LV" sz="2800" dirty="0">
                <a:solidFill>
                  <a:srgbClr val="262626"/>
                </a:solidFill>
                <a:latin typeface="+mj-lt"/>
                <a:ea typeface="MS PGothic" pitchFamily="34" charset="-128"/>
              </a:rPr>
              <a:t>Labklājības ministrija – Eiropas Sociālā fonda projekts «Atbalsts sociālajai uzņēmējdarbībai»</a:t>
            </a:r>
          </a:p>
          <a:p>
            <a:pPr marL="342900" indent="-342900">
              <a:buClr>
                <a:srgbClr val="006600"/>
              </a:buClr>
              <a:buFont typeface="Wingdings" panose="05000000000000000000" pitchFamily="2" charset="2"/>
              <a:buChar char="q"/>
              <a:defRPr/>
            </a:pPr>
            <a:endParaRPr lang="lv-LV" sz="2800" dirty="0">
              <a:solidFill>
                <a:srgbClr val="262626"/>
              </a:solidFill>
              <a:latin typeface="+mj-lt"/>
              <a:ea typeface="MS PGothic" pitchFamily="34" charset="-128"/>
            </a:endParaRPr>
          </a:p>
          <a:p>
            <a:pPr>
              <a:buClr>
                <a:srgbClr val="006600"/>
              </a:buClr>
              <a:defRPr/>
            </a:pPr>
            <a:endParaRPr lang="lv-LV" sz="2800" b="1" dirty="0">
              <a:latin typeface="Times New Roman" panose="02020603050405020304" pitchFamily="18" charset="0"/>
              <a:cs typeface="Times New Roman" panose="02020603050405020304" pitchFamily="18" charset="0"/>
            </a:endParaRPr>
          </a:p>
          <a:p>
            <a:pPr marL="342900" indent="-342900">
              <a:buClr>
                <a:srgbClr val="006600"/>
              </a:buClr>
              <a:buFont typeface="Wingdings" panose="05000000000000000000" pitchFamily="2" charset="2"/>
              <a:buChar char="q"/>
              <a:defRPr/>
            </a:pPr>
            <a:endParaRPr lang="lv-LV" sz="2800" dirty="0">
              <a:solidFill>
                <a:srgbClr val="262626"/>
              </a:solidFill>
              <a:latin typeface="+mj-lt"/>
              <a:ea typeface="MS PGothic" pitchFamily="34" charset="-128"/>
            </a:endParaRPr>
          </a:p>
        </p:txBody>
      </p:sp>
      <p:sp>
        <p:nvSpPr>
          <p:cNvPr id="9" name="Slide Number Placeholder 4">
            <a:extLst>
              <a:ext uri="{FF2B5EF4-FFF2-40B4-BE49-F238E27FC236}">
                <a16:creationId xmlns:a16="http://schemas.microsoft.com/office/drawing/2014/main" id="{37CAD8AE-BC9E-4E2F-9FAF-57EF648F5AB4}"/>
              </a:ext>
            </a:extLst>
          </p:cNvPr>
          <p:cNvSpPr txBox="1">
            <a:spLocks/>
          </p:cNvSpPr>
          <p:nvPr/>
        </p:nvSpPr>
        <p:spPr>
          <a:xfrm>
            <a:off x="9577952" y="6394351"/>
            <a:ext cx="2133600" cy="365125"/>
          </a:xfrm>
          <a:prstGeom prst="rect">
            <a:avLst/>
          </a:prstGeom>
        </p:spPr>
        <p:txBody>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lgn="r">
              <a:defRPr/>
            </a:pPr>
            <a:fld id="{B9EE84C0-2C3A-4808-83F1-61574C59E87E}" type="slidenum">
              <a:rPr lang="en-US" altLang="lv-LV" sz="1350"/>
              <a:pPr algn="r">
                <a:defRPr/>
              </a:pPr>
              <a:t>28</a:t>
            </a:fld>
            <a:endParaRPr lang="en-US" altLang="lv-LV" sz="1350" dirty="0"/>
          </a:p>
        </p:txBody>
      </p:sp>
    </p:spTree>
    <p:extLst>
      <p:ext uri="{BB962C8B-B14F-4D97-AF65-F5344CB8AC3E}">
        <p14:creationId xmlns:p14="http://schemas.microsoft.com/office/powerpoint/2010/main" val="1598988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4D3D-614E-4F30-BC73-0E8FD5AF753C}"/>
              </a:ext>
            </a:extLst>
          </p:cNvPr>
          <p:cNvSpPr>
            <a:spLocks noGrp="1"/>
          </p:cNvSpPr>
          <p:nvPr>
            <p:ph type="title"/>
          </p:nvPr>
        </p:nvSpPr>
        <p:spPr>
          <a:xfrm>
            <a:off x="3638550" y="193434"/>
            <a:ext cx="6501818" cy="1034867"/>
          </a:xfrm>
        </p:spPr>
        <p:txBody>
          <a:bodyPr>
            <a:noAutofit/>
          </a:bodyPr>
          <a:lstStyle/>
          <a:p>
            <a:pPr algn="ctr">
              <a:defRPr/>
            </a:pPr>
            <a:r>
              <a:rPr lang="lv-LV" sz="3200" dirty="0">
                <a:solidFill>
                  <a:srgbClr val="6BA439"/>
                </a:solidFill>
                <a:latin typeface="+mj-lt"/>
                <a:ea typeface="MS PGothic" pitchFamily="34" charset="-128"/>
              </a:rPr>
              <a:t>Kur atrodams Sociālo uzņēmumu reģistrs</a:t>
            </a:r>
          </a:p>
        </p:txBody>
      </p:sp>
      <p:sp>
        <p:nvSpPr>
          <p:cNvPr id="5" name="Content Placeholder 2">
            <a:extLst>
              <a:ext uri="{FF2B5EF4-FFF2-40B4-BE49-F238E27FC236}">
                <a16:creationId xmlns:a16="http://schemas.microsoft.com/office/drawing/2014/main" id="{8ABE5EA8-C901-4D03-A41A-A9C0E338BF03}"/>
              </a:ext>
            </a:extLst>
          </p:cNvPr>
          <p:cNvSpPr>
            <a:spLocks noGrp="1"/>
          </p:cNvSpPr>
          <p:nvPr>
            <p:ph idx="1"/>
          </p:nvPr>
        </p:nvSpPr>
        <p:spPr>
          <a:xfrm>
            <a:off x="2206388" y="1825625"/>
            <a:ext cx="8461612" cy="4351338"/>
          </a:xfrm>
        </p:spPr>
        <p:txBody>
          <a:bodyPr>
            <a:normAutofit/>
          </a:bodyPr>
          <a:lstStyle/>
          <a:p>
            <a:r>
              <a:rPr lang="lv-LV" sz="2400" dirty="0">
                <a:latin typeface="Times New Roman" panose="02020603050405020304" pitchFamily="18" charset="0"/>
                <a:cs typeface="Times New Roman" panose="02020603050405020304" pitchFamily="18" charset="0"/>
              </a:rPr>
              <a:t>Labklājības ministrijas mājaslapā </a:t>
            </a:r>
            <a:r>
              <a:rPr lang="lv-LV" sz="2400" dirty="0">
                <a:latin typeface="Times New Roman" panose="02020603050405020304" pitchFamily="18" charset="0"/>
                <a:cs typeface="Times New Roman" panose="02020603050405020304" pitchFamily="18" charset="0"/>
                <a:hlinkClick r:id="rId3"/>
              </a:rPr>
              <a:t>www.lm.gov.lv</a:t>
            </a:r>
            <a:endParaRPr lang="lv-LV" sz="2400" dirty="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a:p>
            <a:r>
              <a:rPr lang="lv-LV" sz="2400" dirty="0">
                <a:latin typeface="Times New Roman" panose="02020603050405020304" pitchFamily="18" charset="0"/>
                <a:cs typeface="Times New Roman" panose="02020603050405020304" pitchFamily="18" charset="0"/>
              </a:rPr>
              <a:t>Sadaļā «</a:t>
            </a:r>
            <a:r>
              <a:rPr lang="lv-LV" sz="2400" b="1" dirty="0">
                <a:latin typeface="Times New Roman" panose="02020603050405020304" pitchFamily="18" charset="0"/>
                <a:cs typeface="Times New Roman" panose="02020603050405020304" pitchFamily="18" charset="0"/>
              </a:rPr>
              <a:t>Sociālo uzņēmumu reģistrs</a:t>
            </a:r>
            <a:r>
              <a:rPr lang="lv-LV" sz="2400" dirty="0">
                <a:latin typeface="Times New Roman" panose="02020603050405020304" pitchFamily="18" charset="0"/>
                <a:cs typeface="Times New Roman" panose="02020603050405020304" pitchFamily="18" charset="0"/>
              </a:rPr>
              <a:t>»</a:t>
            </a:r>
            <a:endParaRPr lang="lv-LV" sz="1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08F3636-930B-4154-B986-F4BB40D0AA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88528" y="2432556"/>
            <a:ext cx="7055893" cy="2160000"/>
          </a:xfrm>
          <a:prstGeom prst="rect">
            <a:avLst/>
          </a:prstGeom>
        </p:spPr>
      </p:pic>
      <p:sp>
        <p:nvSpPr>
          <p:cNvPr id="8" name="Slide Number Placeholder 4">
            <a:extLst>
              <a:ext uri="{FF2B5EF4-FFF2-40B4-BE49-F238E27FC236}">
                <a16:creationId xmlns:a16="http://schemas.microsoft.com/office/drawing/2014/main" id="{DAD7B620-D13F-44DA-97C5-F19E5847A3EA}"/>
              </a:ext>
            </a:extLst>
          </p:cNvPr>
          <p:cNvSpPr txBox="1">
            <a:spLocks/>
          </p:cNvSpPr>
          <p:nvPr/>
        </p:nvSpPr>
        <p:spPr>
          <a:xfrm>
            <a:off x="9704832" y="6375409"/>
            <a:ext cx="2133600" cy="365125"/>
          </a:xfrm>
          <a:prstGeom prst="rect">
            <a:avLst/>
          </a:prstGeom>
        </p:spPr>
        <p:txBody>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lgn="r">
              <a:defRPr/>
            </a:pPr>
            <a:fld id="{B9EE84C0-2C3A-4808-83F1-61574C59E87E}" type="slidenum">
              <a:rPr lang="en-US" altLang="lv-LV" sz="1350"/>
              <a:pPr algn="r">
                <a:defRPr/>
              </a:pPr>
              <a:t>29</a:t>
            </a:fld>
            <a:endParaRPr lang="en-US" altLang="lv-LV" sz="1350" dirty="0"/>
          </a:p>
        </p:txBody>
      </p:sp>
    </p:spTree>
    <p:extLst>
      <p:ext uri="{BB962C8B-B14F-4D97-AF65-F5344CB8AC3E}">
        <p14:creationId xmlns:p14="http://schemas.microsoft.com/office/powerpoint/2010/main" val="12425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2304-3D21-4ED7-9BAE-C654042A6992}"/>
              </a:ext>
            </a:extLst>
          </p:cNvPr>
          <p:cNvSpPr>
            <a:spLocks noGrp="1"/>
          </p:cNvSpPr>
          <p:nvPr>
            <p:ph type="title"/>
          </p:nvPr>
        </p:nvSpPr>
        <p:spPr>
          <a:xfrm>
            <a:off x="1702230" y="360060"/>
            <a:ext cx="8787539" cy="1290391"/>
          </a:xfrm>
        </p:spPr>
        <p:txBody>
          <a:bodyPr>
            <a:noAutofit/>
          </a:bodyPr>
          <a:lstStyle/>
          <a:p>
            <a:pPr algn="ctr"/>
            <a:r>
              <a:rPr lang="lv-LV" sz="3600" dirty="0">
                <a:solidFill>
                  <a:srgbClr val="6BA439"/>
                </a:solidFill>
                <a:latin typeface="+mj-lt"/>
              </a:rPr>
              <a:t>1. Kas ir un kas nav sociālā uzņēmējdarbība Latvijā</a:t>
            </a:r>
            <a:endParaRPr lang="lv-LV" sz="3600" dirty="0">
              <a:latin typeface="+mj-lt"/>
            </a:endParaRPr>
          </a:p>
        </p:txBody>
      </p:sp>
      <p:sp>
        <p:nvSpPr>
          <p:cNvPr id="5" name="Slide Number Placeholder 4">
            <a:extLst>
              <a:ext uri="{FF2B5EF4-FFF2-40B4-BE49-F238E27FC236}">
                <a16:creationId xmlns:a16="http://schemas.microsoft.com/office/drawing/2014/main" id="{99545670-1B64-4122-87C7-9D9F733B5D4F}"/>
              </a:ext>
            </a:extLst>
          </p:cNvPr>
          <p:cNvSpPr>
            <a:spLocks noGrp="1"/>
          </p:cNvSpPr>
          <p:nvPr>
            <p:ph type="sldNum" sz="quarter" idx="4"/>
          </p:nvPr>
        </p:nvSpPr>
        <p:spPr/>
        <p:txBody>
          <a:bodyPr/>
          <a:lstStyle/>
          <a:p>
            <a:pPr>
              <a:defRPr/>
            </a:pPr>
            <a:fld id="{B9EE84C0-2C3A-4808-83F1-61574C59E87E}" type="slidenum">
              <a:rPr lang="en-US" altLang="lv-LV" smtClean="0"/>
              <a:pPr>
                <a:defRPr/>
              </a:pPr>
              <a:t>3</a:t>
            </a:fld>
            <a:endParaRPr lang="en-US" altLang="lv-LV" dirty="0"/>
          </a:p>
        </p:txBody>
      </p:sp>
      <p:pic>
        <p:nvPicPr>
          <p:cNvPr id="4" name="Content Placeholder 4" descr="A close up of a street sign on a pole&#10;&#10;Description automatically generated">
            <a:extLst>
              <a:ext uri="{FF2B5EF4-FFF2-40B4-BE49-F238E27FC236}">
                <a16:creationId xmlns:a16="http://schemas.microsoft.com/office/drawing/2014/main" id="{77D0FC1C-9F73-44B3-AD76-449BCE09626C}"/>
              </a:ext>
            </a:extLst>
          </p:cNvPr>
          <p:cNvPicPr>
            <a:picLocks noGrp="1" noChangeAspect="1"/>
          </p:cNvPicPr>
          <p:nvPr>
            <p:ph idx="1"/>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920331" y="2136132"/>
            <a:ext cx="4351338" cy="4351338"/>
          </a:xfrm>
        </p:spPr>
      </p:pic>
      <p:sp>
        <p:nvSpPr>
          <p:cNvPr id="6" name="TextBox 5">
            <a:extLst>
              <a:ext uri="{FF2B5EF4-FFF2-40B4-BE49-F238E27FC236}">
                <a16:creationId xmlns:a16="http://schemas.microsoft.com/office/drawing/2014/main" id="{C66445EA-7B93-4B14-B3B4-414F1FBCE7A7}"/>
              </a:ext>
            </a:extLst>
          </p:cNvPr>
          <p:cNvSpPr txBox="1"/>
          <p:nvPr/>
        </p:nvSpPr>
        <p:spPr>
          <a:xfrm>
            <a:off x="3920331" y="6487470"/>
            <a:ext cx="4351338" cy="230832"/>
          </a:xfrm>
          <a:prstGeom prst="rect">
            <a:avLst/>
          </a:prstGeom>
          <a:noFill/>
        </p:spPr>
        <p:txBody>
          <a:bodyPr wrap="square" rtlCol="0">
            <a:spAutoFit/>
          </a:bodyPr>
          <a:lstStyle/>
          <a:p>
            <a:r>
              <a:rPr lang="lv-LV" sz="900" dirty="0" err="1">
                <a:hlinkClick r:id="rId3" tooltip="http://bit.ly/17L0mLH"/>
              </a:rPr>
              <a:t>This</a:t>
            </a:r>
            <a:r>
              <a:rPr lang="lv-LV" sz="900" dirty="0">
                <a:hlinkClick r:id="rId3" tooltip="http://bit.ly/17L0mLH"/>
              </a:rPr>
              <a:t> </a:t>
            </a:r>
            <a:r>
              <a:rPr lang="lv-LV" sz="900" dirty="0" err="1">
                <a:hlinkClick r:id="rId3" tooltip="http://bit.ly/17L0mLH"/>
              </a:rPr>
              <a:t>Photo</a:t>
            </a:r>
            <a:r>
              <a:rPr lang="lv-LV" sz="900" dirty="0"/>
              <a:t> </a:t>
            </a:r>
            <a:r>
              <a:rPr lang="lv-LV" sz="900" dirty="0" err="1"/>
              <a:t>by</a:t>
            </a:r>
            <a:r>
              <a:rPr lang="lv-LV" sz="900" dirty="0"/>
              <a:t> </a:t>
            </a:r>
            <a:r>
              <a:rPr lang="lv-LV" sz="900" dirty="0" err="1"/>
              <a:t>Unknown</a:t>
            </a:r>
            <a:r>
              <a:rPr lang="lv-LV" sz="900" dirty="0"/>
              <a:t> </a:t>
            </a:r>
            <a:r>
              <a:rPr lang="lv-LV" sz="900" dirty="0" err="1"/>
              <a:t>Author</a:t>
            </a:r>
            <a:r>
              <a:rPr lang="lv-LV" sz="900" dirty="0"/>
              <a:t> </a:t>
            </a:r>
            <a:r>
              <a:rPr lang="lv-LV" sz="900" dirty="0" err="1"/>
              <a:t>is</a:t>
            </a:r>
            <a:r>
              <a:rPr lang="lv-LV" sz="900" dirty="0"/>
              <a:t> </a:t>
            </a:r>
            <a:r>
              <a:rPr lang="lv-LV" sz="900" dirty="0" err="1"/>
              <a:t>licensed</a:t>
            </a:r>
            <a:r>
              <a:rPr lang="lv-LV" sz="900" dirty="0"/>
              <a:t> </a:t>
            </a:r>
            <a:r>
              <a:rPr lang="lv-LV" sz="900" dirty="0" err="1"/>
              <a:t>under</a:t>
            </a:r>
            <a:r>
              <a:rPr lang="lv-LV" sz="900" dirty="0"/>
              <a:t> </a:t>
            </a:r>
            <a:r>
              <a:rPr lang="lv-LV" sz="900" dirty="0">
                <a:hlinkClick r:id="rId4" tooltip="https://creativecommons.org/licenses/by/3.0/"/>
              </a:rPr>
              <a:t>CC BY</a:t>
            </a:r>
            <a:endParaRPr lang="lv-LV" sz="900" dirty="0"/>
          </a:p>
        </p:txBody>
      </p:sp>
    </p:spTree>
    <p:extLst>
      <p:ext uri="{BB962C8B-B14F-4D97-AF65-F5344CB8AC3E}">
        <p14:creationId xmlns:p14="http://schemas.microsoft.com/office/powerpoint/2010/main" val="987786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6C13-623D-4706-934F-0A2FA5D6A42E}"/>
              </a:ext>
            </a:extLst>
          </p:cNvPr>
          <p:cNvSpPr>
            <a:spLocks noGrp="1"/>
          </p:cNvSpPr>
          <p:nvPr>
            <p:ph type="title"/>
          </p:nvPr>
        </p:nvSpPr>
        <p:spPr>
          <a:xfrm>
            <a:off x="3274849" y="257175"/>
            <a:ext cx="6442177" cy="738226"/>
          </a:xfrm>
        </p:spPr>
        <p:txBody>
          <a:bodyPr>
            <a:noAutofit/>
          </a:bodyPr>
          <a:lstStyle/>
          <a:p>
            <a:pPr algn="ctr"/>
            <a:r>
              <a:rPr lang="lv-LV" sz="3200" dirty="0">
                <a:solidFill>
                  <a:srgbClr val="6BA439"/>
                </a:solidFill>
                <a:latin typeface="Times New Roman" panose="02020603050405020304" pitchFamily="18" charset="0"/>
                <a:cs typeface="Times New Roman" panose="02020603050405020304" pitchFamily="18" charset="0"/>
              </a:rPr>
              <a:t>Labklājības ministrijas mājaslapā </a:t>
            </a:r>
            <a:br>
              <a:rPr lang="lv-LV" sz="3200" dirty="0">
                <a:solidFill>
                  <a:srgbClr val="6BA439"/>
                </a:solidFill>
                <a:latin typeface="Times New Roman" panose="02020603050405020304" pitchFamily="18" charset="0"/>
                <a:cs typeface="Times New Roman" panose="02020603050405020304" pitchFamily="18" charset="0"/>
              </a:rPr>
            </a:br>
            <a:r>
              <a:rPr lang="lv-LV" sz="3200" dirty="0">
                <a:solidFill>
                  <a:srgbClr val="6BA439"/>
                </a:solidFill>
                <a:latin typeface="Times New Roman" panose="02020603050405020304" pitchFamily="18" charset="0"/>
                <a:cs typeface="Times New Roman" panose="02020603050405020304" pitchFamily="18" charset="0"/>
              </a:rPr>
              <a:t>pieejamā informācija</a:t>
            </a:r>
            <a:endParaRPr lang="lv-LV" sz="3200" dirty="0"/>
          </a:p>
        </p:txBody>
      </p:sp>
      <p:pic>
        <p:nvPicPr>
          <p:cNvPr id="11" name="Content Placeholder 10">
            <a:extLst>
              <a:ext uri="{FF2B5EF4-FFF2-40B4-BE49-F238E27FC236}">
                <a16:creationId xmlns:a16="http://schemas.microsoft.com/office/drawing/2014/main" id="{F0D1F8BA-CBC8-43E6-9459-3669C7A55594}"/>
              </a:ext>
            </a:extLst>
          </p:cNvPr>
          <p:cNvPicPr>
            <a:picLocks noGrp="1" noChangeAspect="1"/>
          </p:cNvPicPr>
          <p:nvPr>
            <p:ph idx="1"/>
          </p:nvPr>
        </p:nvPicPr>
        <p:blipFill>
          <a:blip r:embed="rId2"/>
          <a:stretch>
            <a:fillRect/>
          </a:stretch>
        </p:blipFill>
        <p:spPr>
          <a:xfrm>
            <a:off x="1911709" y="1353312"/>
            <a:ext cx="7805317" cy="5276088"/>
          </a:xfrm>
          <a:prstGeom prst="rect">
            <a:avLst/>
          </a:prstGeom>
        </p:spPr>
      </p:pic>
      <p:pic>
        <p:nvPicPr>
          <p:cNvPr id="12" name="Picture 2" descr="http://www.lm.gov.lv/upload/baneri/sakums/baner_asu_2017_jauns.png">
            <a:extLst>
              <a:ext uri="{FF2B5EF4-FFF2-40B4-BE49-F238E27FC236}">
                <a16:creationId xmlns:a16="http://schemas.microsoft.com/office/drawing/2014/main" id="{5C3728EE-A8C1-4530-AFCA-9B40DB3974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1358" y="5773522"/>
            <a:ext cx="2967045" cy="85587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a:extLst>
              <a:ext uri="{FF2B5EF4-FFF2-40B4-BE49-F238E27FC236}">
                <a16:creationId xmlns:a16="http://schemas.microsoft.com/office/drawing/2014/main" id="{C2C82AF8-298E-4BE4-8DB6-912FF846AE51}"/>
              </a:ext>
            </a:extLst>
          </p:cNvPr>
          <p:cNvSpPr txBox="1">
            <a:spLocks/>
          </p:cNvSpPr>
          <p:nvPr/>
        </p:nvSpPr>
        <p:spPr>
          <a:xfrm>
            <a:off x="9701403" y="6375409"/>
            <a:ext cx="2133600" cy="365125"/>
          </a:xfrm>
          <a:prstGeom prst="rect">
            <a:avLst/>
          </a:prstGeom>
        </p:spPr>
        <p:txBody>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lgn="r">
              <a:defRPr/>
            </a:pPr>
            <a:fld id="{B9EE84C0-2C3A-4808-83F1-61574C59E87E}" type="slidenum">
              <a:rPr lang="en-US" altLang="lv-LV" sz="1350"/>
              <a:pPr algn="r">
                <a:defRPr/>
              </a:pPr>
              <a:t>30</a:t>
            </a:fld>
            <a:endParaRPr lang="en-US" altLang="lv-LV" sz="1350" dirty="0"/>
          </a:p>
        </p:txBody>
      </p:sp>
    </p:spTree>
    <p:extLst>
      <p:ext uri="{BB962C8B-B14F-4D97-AF65-F5344CB8AC3E}">
        <p14:creationId xmlns:p14="http://schemas.microsoft.com/office/powerpoint/2010/main" val="2456076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4D48-7E34-4E1F-9A52-29197144F07B}"/>
              </a:ext>
            </a:extLst>
          </p:cNvPr>
          <p:cNvSpPr>
            <a:spLocks noGrp="1"/>
          </p:cNvSpPr>
          <p:nvPr>
            <p:ph type="title"/>
          </p:nvPr>
        </p:nvSpPr>
        <p:spPr>
          <a:xfrm>
            <a:off x="3995461" y="420081"/>
            <a:ext cx="4986704" cy="589315"/>
          </a:xfrm>
        </p:spPr>
        <p:txBody>
          <a:bodyPr>
            <a:normAutofit/>
          </a:bodyPr>
          <a:lstStyle/>
          <a:p>
            <a:pPr algn="ctr"/>
            <a:r>
              <a:rPr lang="lv-LV" sz="3200" dirty="0">
                <a:solidFill>
                  <a:srgbClr val="6BA439"/>
                </a:solidFill>
                <a:latin typeface="+mj-lt"/>
              </a:rPr>
              <a:t>Biežāk pieļautās kļūdas (1)</a:t>
            </a:r>
            <a:endParaRPr lang="en-GB" sz="3200" dirty="0">
              <a:solidFill>
                <a:srgbClr val="6BA439"/>
              </a:solidFill>
              <a:latin typeface="+mj-lt"/>
            </a:endParaRPr>
          </a:p>
        </p:txBody>
      </p:sp>
      <p:sp>
        <p:nvSpPr>
          <p:cNvPr id="3" name="Content Placeholder 2">
            <a:extLst>
              <a:ext uri="{FF2B5EF4-FFF2-40B4-BE49-F238E27FC236}">
                <a16:creationId xmlns:a16="http://schemas.microsoft.com/office/drawing/2014/main" id="{1876F011-03C7-4E42-B27E-48732A1C6B58}"/>
              </a:ext>
            </a:extLst>
          </p:cNvPr>
          <p:cNvSpPr>
            <a:spLocks noGrp="1"/>
          </p:cNvSpPr>
          <p:nvPr>
            <p:ph idx="1"/>
          </p:nvPr>
        </p:nvSpPr>
        <p:spPr>
          <a:xfrm>
            <a:off x="666427" y="1658319"/>
            <a:ext cx="11205275" cy="1770682"/>
          </a:xfrm>
        </p:spPr>
        <p:txBody>
          <a:bodyPr>
            <a:noAutofit/>
          </a:bodyPr>
          <a:lstStyle/>
          <a:p>
            <a:pPr marL="257175" indent="-257175">
              <a:spcBef>
                <a:spcPts val="900"/>
              </a:spcBef>
              <a:buClr>
                <a:srgbClr val="006600"/>
              </a:buClr>
              <a:buFont typeface="Wingdings" pitchFamily="2" charset="2"/>
              <a:buChar char="q"/>
              <a:tabLst>
                <a:tab pos="1414463" algn="l"/>
              </a:tabLst>
              <a:defRPr/>
            </a:pPr>
            <a:r>
              <a:rPr lang="lv-LV" sz="2400" dirty="0">
                <a:latin typeface="+mj-lt"/>
              </a:rPr>
              <a:t> Statūtos neprecīzi norādīts sociālā uzņēmuma mērķis, nav skaidra sociālā problēma</a:t>
            </a:r>
          </a:p>
          <a:p>
            <a:pPr marL="828675" lvl="1" indent="-257175">
              <a:spcBef>
                <a:spcPts val="900"/>
              </a:spcBef>
              <a:buClr>
                <a:srgbClr val="006600"/>
              </a:buClr>
              <a:buFont typeface="Wingdings" pitchFamily="2" charset="2"/>
              <a:buChar char="q"/>
              <a:tabLst>
                <a:tab pos="1414463" algn="l"/>
              </a:tabLst>
              <a:defRPr/>
            </a:pPr>
            <a:r>
              <a:rPr lang="lv-LV" sz="2400" dirty="0">
                <a:latin typeface="+mj-lt"/>
              </a:rPr>
              <a:t> Jāatbilst Sociālā uzņēmuma likuma mērķim (</a:t>
            </a:r>
            <a:r>
              <a:rPr lang="lv-LV" sz="2400" i="1" dirty="0">
                <a:latin typeface="+mj-lt"/>
              </a:rPr>
              <a:t>veicināt sabiedrības dzīves kvalitātes uzlabošanu un sekmēt mērķa grupu nodarbinātību</a:t>
            </a:r>
            <a:r>
              <a:rPr lang="lv-LV" sz="2400" dirty="0">
                <a:latin typeface="+mj-lt"/>
              </a:rPr>
              <a:t>)</a:t>
            </a:r>
          </a:p>
          <a:p>
            <a:pPr marL="828675" lvl="1" indent="-257175">
              <a:spcBef>
                <a:spcPts val="900"/>
              </a:spcBef>
              <a:buClr>
                <a:srgbClr val="006600"/>
              </a:buClr>
              <a:buFont typeface="Wingdings" pitchFamily="2" charset="2"/>
              <a:buChar char="q"/>
              <a:tabLst>
                <a:tab pos="1414463" algn="l"/>
              </a:tabLst>
              <a:defRPr/>
            </a:pPr>
            <a:r>
              <a:rPr lang="lv-LV" sz="2400" dirty="0">
                <a:latin typeface="+mj-lt"/>
              </a:rPr>
              <a:t> Jāatbilst darbībām, ar kurām nodarbosies sociālais uzņēmums</a:t>
            </a:r>
            <a:endParaRPr lang="lv-LV" sz="2400" dirty="0">
              <a:latin typeface="+mj-lt"/>
              <a:ea typeface="Verdana" panose="020B0604030504040204" pitchFamily="34" charset="0"/>
            </a:endParaRPr>
          </a:p>
          <a:p>
            <a:pPr>
              <a:spcBef>
                <a:spcPts val="600"/>
              </a:spcBef>
            </a:pPr>
            <a:endParaRPr lang="en-GB" sz="1600" dirty="0"/>
          </a:p>
        </p:txBody>
      </p:sp>
      <p:sp>
        <p:nvSpPr>
          <p:cNvPr id="5" name="Slide Number Placeholder 4">
            <a:extLst>
              <a:ext uri="{FF2B5EF4-FFF2-40B4-BE49-F238E27FC236}">
                <a16:creationId xmlns:a16="http://schemas.microsoft.com/office/drawing/2014/main" id="{5F48B7D4-B143-4150-8D67-77B25D58D2AC}"/>
              </a:ext>
            </a:extLst>
          </p:cNvPr>
          <p:cNvSpPr txBox="1">
            <a:spLocks/>
          </p:cNvSpPr>
          <p:nvPr/>
        </p:nvSpPr>
        <p:spPr>
          <a:xfrm>
            <a:off x="9738102" y="6375409"/>
            <a:ext cx="2133600" cy="365125"/>
          </a:xfrm>
          <a:prstGeom prst="rect">
            <a:avLst/>
          </a:prstGeom>
        </p:spPr>
        <p:txBody>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lgn="r">
              <a:defRPr/>
            </a:pPr>
            <a:fld id="{B9EE84C0-2C3A-4808-83F1-61574C59E87E}" type="slidenum">
              <a:rPr lang="en-US" altLang="lv-LV" sz="1350"/>
              <a:pPr algn="r">
                <a:defRPr/>
              </a:pPr>
              <a:t>31</a:t>
            </a:fld>
            <a:endParaRPr lang="en-US" altLang="lv-LV" sz="1350" dirty="0"/>
          </a:p>
        </p:txBody>
      </p:sp>
      <p:graphicFrame>
        <p:nvGraphicFramePr>
          <p:cNvPr id="4" name="Table 5">
            <a:extLst>
              <a:ext uri="{FF2B5EF4-FFF2-40B4-BE49-F238E27FC236}">
                <a16:creationId xmlns:a16="http://schemas.microsoft.com/office/drawing/2014/main" id="{C8170260-4417-4152-B0F3-704E8DE9295C}"/>
              </a:ext>
            </a:extLst>
          </p:cNvPr>
          <p:cNvGraphicFramePr>
            <a:graphicFrameLocks noGrp="1"/>
          </p:cNvGraphicFramePr>
          <p:nvPr>
            <p:extLst>
              <p:ext uri="{D42A27DB-BD31-4B8C-83A1-F6EECF244321}">
                <p14:modId xmlns:p14="http://schemas.microsoft.com/office/powerpoint/2010/main" val="752306452"/>
              </p:ext>
            </p:extLst>
          </p:nvPr>
        </p:nvGraphicFramePr>
        <p:xfrm>
          <a:off x="909447" y="3631574"/>
          <a:ext cx="10094976" cy="3108960"/>
        </p:xfrm>
        <a:graphic>
          <a:graphicData uri="http://schemas.openxmlformats.org/drawingml/2006/table">
            <a:tbl>
              <a:tblPr firstRow="1" bandRow="1">
                <a:tableStyleId>{0505E3EF-67EA-436B-97B2-0124C06EBD24}</a:tableStyleId>
              </a:tblPr>
              <a:tblGrid>
                <a:gridCol w="5047488">
                  <a:extLst>
                    <a:ext uri="{9D8B030D-6E8A-4147-A177-3AD203B41FA5}">
                      <a16:colId xmlns:a16="http://schemas.microsoft.com/office/drawing/2014/main" val="2840581860"/>
                    </a:ext>
                  </a:extLst>
                </a:gridCol>
                <a:gridCol w="5047488">
                  <a:extLst>
                    <a:ext uri="{9D8B030D-6E8A-4147-A177-3AD203B41FA5}">
                      <a16:colId xmlns:a16="http://schemas.microsoft.com/office/drawing/2014/main" val="1096147705"/>
                    </a:ext>
                  </a:extLst>
                </a:gridCol>
              </a:tblGrid>
              <a:tr h="370840">
                <a:tc>
                  <a:txBody>
                    <a:bodyPr/>
                    <a:lstStyle/>
                    <a:p>
                      <a:pPr marL="285750" indent="-285750">
                        <a:buFont typeface="Wingdings" panose="05000000000000000000" pitchFamily="2" charset="2"/>
                        <a:buChar char=""/>
                      </a:pPr>
                      <a:r>
                        <a:rPr lang="lv-LV" sz="2400" b="0" dirty="0"/>
                        <a:t>Problēma: apkārtnē nav nevienas privātās izglītības iestādes</a:t>
                      </a:r>
                      <a:endParaRPr lang="en-GB" sz="2400" b="0" dirty="0"/>
                    </a:p>
                  </a:txBody>
                  <a:tcPr/>
                </a:tc>
                <a:tc>
                  <a:txBody>
                    <a:bodyPr/>
                    <a:lstStyle/>
                    <a:p>
                      <a:pPr marL="285750" indent="-285750">
                        <a:buFont typeface="Wingdings" panose="05000000000000000000" pitchFamily="2" charset="2"/>
                        <a:buChar char="ü"/>
                      </a:pPr>
                      <a:r>
                        <a:rPr lang="lv-LV" sz="2400" b="0" dirty="0">
                          <a:solidFill>
                            <a:schemeClr val="tx1"/>
                          </a:solidFill>
                        </a:rPr>
                        <a:t>Problēma: bērni ar komunikācijas, attīstības, veselības traucējumiem nevar iegūt pilnvērtīgu izglītību</a:t>
                      </a:r>
                      <a:endParaRPr lang="en-GB" sz="2400" b="0" dirty="0">
                        <a:solidFill>
                          <a:schemeClr val="tx1"/>
                        </a:solidFill>
                      </a:endParaRPr>
                    </a:p>
                  </a:txBody>
                  <a:tcPr/>
                </a:tc>
                <a:extLst>
                  <a:ext uri="{0D108BD9-81ED-4DB2-BD59-A6C34878D82A}">
                    <a16:rowId xmlns:a16="http://schemas.microsoft.com/office/drawing/2014/main" val="1365232362"/>
                  </a:ext>
                </a:extLst>
              </a:tr>
              <a:tr h="370840">
                <a:tc>
                  <a:txBody>
                    <a:bodyPr/>
                    <a:lstStyle/>
                    <a:p>
                      <a:pPr marL="285750" marR="0" lvl="0" indent="-285750" algn="l" defTabSz="704681" rtl="0" eaLnBrk="1" fontAlgn="auto" latinLnBrk="0" hangingPunct="1">
                        <a:lnSpc>
                          <a:spcPct val="100000"/>
                        </a:lnSpc>
                        <a:spcBef>
                          <a:spcPts val="0"/>
                        </a:spcBef>
                        <a:spcAft>
                          <a:spcPts val="0"/>
                        </a:spcAft>
                        <a:buClrTx/>
                        <a:buSzTx/>
                        <a:buFont typeface="Wingdings" panose="05000000000000000000" pitchFamily="2" charset="2"/>
                        <a:buChar char="x"/>
                        <a:tabLst/>
                        <a:defRPr/>
                      </a:pPr>
                      <a:r>
                        <a:rPr lang="lv-LV" sz="2400" dirty="0"/>
                        <a:t>Mērķis: iekārtot autoservisu</a:t>
                      </a:r>
                      <a:endParaRPr lang="en-GB" sz="2400" dirty="0"/>
                    </a:p>
                    <a:p>
                      <a:pPr marL="285750" indent="-285750">
                        <a:buFont typeface="Wingdings" panose="05000000000000000000" pitchFamily="2" charset="2"/>
                        <a:buChar char="x"/>
                      </a:pPr>
                      <a:endParaRPr lang="en-GB" sz="2400" dirty="0"/>
                    </a:p>
                  </a:txBody>
                  <a:tcPr/>
                </a:tc>
                <a:tc>
                  <a:txBody>
                    <a:bodyPr/>
                    <a:lstStyle/>
                    <a:p>
                      <a:pPr marL="285750" indent="-285750">
                        <a:buFont typeface="Wingdings" panose="05000000000000000000" pitchFamily="2" charset="2"/>
                        <a:buChar char="ü"/>
                      </a:pPr>
                      <a:r>
                        <a:rPr lang="lv-LV" sz="2400" dirty="0"/>
                        <a:t>Mērķis: nodarbināt personas ar invaliditāti, nodrošināt nodarbinātajiem piemērotas darba vietas, veicināt nodarbināto iekļaušanos sabiedrībā</a:t>
                      </a:r>
                      <a:endParaRPr lang="en-GB" sz="2400" dirty="0"/>
                    </a:p>
                  </a:txBody>
                  <a:tcPr/>
                </a:tc>
                <a:extLst>
                  <a:ext uri="{0D108BD9-81ED-4DB2-BD59-A6C34878D82A}">
                    <a16:rowId xmlns:a16="http://schemas.microsoft.com/office/drawing/2014/main" val="979445938"/>
                  </a:ext>
                </a:extLst>
              </a:tr>
            </a:tbl>
          </a:graphicData>
        </a:graphic>
      </p:graphicFrame>
    </p:spTree>
    <p:extLst>
      <p:ext uri="{BB962C8B-B14F-4D97-AF65-F5344CB8AC3E}">
        <p14:creationId xmlns:p14="http://schemas.microsoft.com/office/powerpoint/2010/main" val="3478626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4D48-7E34-4E1F-9A52-29197144F07B}"/>
              </a:ext>
            </a:extLst>
          </p:cNvPr>
          <p:cNvSpPr>
            <a:spLocks noGrp="1"/>
          </p:cNvSpPr>
          <p:nvPr>
            <p:ph type="title"/>
          </p:nvPr>
        </p:nvSpPr>
        <p:spPr>
          <a:xfrm>
            <a:off x="4025606" y="426080"/>
            <a:ext cx="4986704" cy="589315"/>
          </a:xfrm>
        </p:spPr>
        <p:txBody>
          <a:bodyPr>
            <a:normAutofit/>
          </a:bodyPr>
          <a:lstStyle/>
          <a:p>
            <a:pPr algn="ctr"/>
            <a:r>
              <a:rPr lang="lv-LV" sz="3200" dirty="0">
                <a:solidFill>
                  <a:srgbClr val="6BA439"/>
                </a:solidFill>
                <a:latin typeface="+mj-lt"/>
              </a:rPr>
              <a:t>Biežāk pieļautās kļūdas (2)</a:t>
            </a:r>
            <a:endParaRPr lang="en-GB" sz="3200" dirty="0">
              <a:solidFill>
                <a:srgbClr val="6BA439"/>
              </a:solidFill>
              <a:latin typeface="+mj-lt"/>
            </a:endParaRPr>
          </a:p>
        </p:txBody>
      </p:sp>
      <p:sp>
        <p:nvSpPr>
          <p:cNvPr id="3" name="Content Placeholder 2">
            <a:extLst>
              <a:ext uri="{FF2B5EF4-FFF2-40B4-BE49-F238E27FC236}">
                <a16:creationId xmlns:a16="http://schemas.microsoft.com/office/drawing/2014/main" id="{1876F011-03C7-4E42-B27E-48732A1C6B58}"/>
              </a:ext>
            </a:extLst>
          </p:cNvPr>
          <p:cNvSpPr>
            <a:spLocks noGrp="1"/>
          </p:cNvSpPr>
          <p:nvPr>
            <p:ph idx="1"/>
          </p:nvPr>
        </p:nvSpPr>
        <p:spPr>
          <a:xfrm>
            <a:off x="666427" y="1658319"/>
            <a:ext cx="11205275" cy="1770681"/>
          </a:xfrm>
        </p:spPr>
        <p:txBody>
          <a:bodyPr>
            <a:normAutofit/>
          </a:bodyPr>
          <a:lstStyle/>
          <a:p>
            <a:pPr marL="257175" indent="-257175">
              <a:spcBef>
                <a:spcPts val="1800"/>
              </a:spcBef>
              <a:buClr>
                <a:srgbClr val="006600"/>
              </a:buClr>
              <a:buFont typeface="Wingdings" pitchFamily="2" charset="2"/>
              <a:buChar char="q"/>
              <a:tabLst>
                <a:tab pos="1414463" algn="l"/>
              </a:tabLst>
              <a:defRPr/>
            </a:pPr>
            <a:r>
              <a:rPr lang="lv-LV" sz="2400" dirty="0">
                <a:latin typeface="+mj-lt"/>
              </a:rPr>
              <a:t> Iesniegumā nekorekti norādīti sasniedzamie uzdevumi</a:t>
            </a:r>
          </a:p>
          <a:p>
            <a:pPr marL="828675" lvl="1" indent="-257175">
              <a:spcBef>
                <a:spcPts val="900"/>
              </a:spcBef>
              <a:buClr>
                <a:srgbClr val="006600"/>
              </a:buClr>
              <a:buFont typeface="Wingdings" pitchFamily="2" charset="2"/>
              <a:buChar char="q"/>
              <a:tabLst>
                <a:tab pos="1414463" algn="l"/>
              </a:tabLst>
              <a:defRPr/>
            </a:pPr>
            <a:r>
              <a:rPr lang="lv-LV" sz="2400" dirty="0">
                <a:latin typeface="+mj-lt"/>
                <a:ea typeface="Verdana" panose="020B0604030504040204" pitchFamily="34" charset="0"/>
              </a:rPr>
              <a:t> Uzdevumiem jābūt skaidri formulētiem, to izpildei jābūt izmērāmai</a:t>
            </a:r>
          </a:p>
          <a:p>
            <a:pPr marL="828675" lvl="1" indent="-257175">
              <a:spcBef>
                <a:spcPts val="900"/>
              </a:spcBef>
              <a:buClr>
                <a:srgbClr val="006600"/>
              </a:buClr>
              <a:buFont typeface="Wingdings" pitchFamily="2" charset="2"/>
              <a:buChar char="q"/>
              <a:tabLst>
                <a:tab pos="1414463" algn="l"/>
              </a:tabLst>
              <a:defRPr/>
            </a:pPr>
            <a:r>
              <a:rPr lang="lv-LV" sz="2400" dirty="0">
                <a:latin typeface="+mj-lt"/>
                <a:ea typeface="Verdana" panose="020B0604030504040204" pitchFamily="34" charset="0"/>
              </a:rPr>
              <a:t> Uzdevumiem jābūt izpildītiem līdz gada beigām</a:t>
            </a:r>
          </a:p>
        </p:txBody>
      </p:sp>
      <p:sp>
        <p:nvSpPr>
          <p:cNvPr id="5" name="Slide Number Placeholder 4">
            <a:extLst>
              <a:ext uri="{FF2B5EF4-FFF2-40B4-BE49-F238E27FC236}">
                <a16:creationId xmlns:a16="http://schemas.microsoft.com/office/drawing/2014/main" id="{5F48B7D4-B143-4150-8D67-77B25D58D2AC}"/>
              </a:ext>
            </a:extLst>
          </p:cNvPr>
          <p:cNvSpPr txBox="1">
            <a:spLocks/>
          </p:cNvSpPr>
          <p:nvPr/>
        </p:nvSpPr>
        <p:spPr>
          <a:xfrm>
            <a:off x="9704832" y="6343942"/>
            <a:ext cx="2133600" cy="365125"/>
          </a:xfrm>
          <a:prstGeom prst="rect">
            <a:avLst/>
          </a:prstGeom>
        </p:spPr>
        <p:txBody>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lgn="r">
              <a:defRPr/>
            </a:pPr>
            <a:fld id="{B9EE84C0-2C3A-4808-83F1-61574C59E87E}" type="slidenum">
              <a:rPr lang="en-US" altLang="lv-LV" sz="1350"/>
              <a:pPr algn="r">
                <a:defRPr/>
              </a:pPr>
              <a:t>32</a:t>
            </a:fld>
            <a:endParaRPr lang="en-US" altLang="lv-LV" sz="1350" dirty="0"/>
          </a:p>
        </p:txBody>
      </p:sp>
      <p:graphicFrame>
        <p:nvGraphicFramePr>
          <p:cNvPr id="6" name="Table 5">
            <a:extLst>
              <a:ext uri="{FF2B5EF4-FFF2-40B4-BE49-F238E27FC236}">
                <a16:creationId xmlns:a16="http://schemas.microsoft.com/office/drawing/2014/main" id="{BFADE0B0-73ED-4F2B-928E-E563C4D3A2BE}"/>
              </a:ext>
            </a:extLst>
          </p:cNvPr>
          <p:cNvGraphicFramePr>
            <a:graphicFrameLocks noGrp="1"/>
          </p:cNvGraphicFramePr>
          <p:nvPr>
            <p:extLst>
              <p:ext uri="{D42A27DB-BD31-4B8C-83A1-F6EECF244321}">
                <p14:modId xmlns:p14="http://schemas.microsoft.com/office/powerpoint/2010/main" val="3818731046"/>
              </p:ext>
            </p:extLst>
          </p:nvPr>
        </p:nvGraphicFramePr>
        <p:xfrm>
          <a:off x="666427" y="3234982"/>
          <a:ext cx="10094976" cy="3108960"/>
        </p:xfrm>
        <a:graphic>
          <a:graphicData uri="http://schemas.openxmlformats.org/drawingml/2006/table">
            <a:tbl>
              <a:tblPr firstRow="1" bandRow="1">
                <a:tableStyleId>{0505E3EF-67EA-436B-97B2-0124C06EBD24}</a:tableStyleId>
              </a:tblPr>
              <a:tblGrid>
                <a:gridCol w="5047488">
                  <a:extLst>
                    <a:ext uri="{9D8B030D-6E8A-4147-A177-3AD203B41FA5}">
                      <a16:colId xmlns:a16="http://schemas.microsoft.com/office/drawing/2014/main" val="2840581860"/>
                    </a:ext>
                  </a:extLst>
                </a:gridCol>
                <a:gridCol w="5047488">
                  <a:extLst>
                    <a:ext uri="{9D8B030D-6E8A-4147-A177-3AD203B41FA5}">
                      <a16:colId xmlns:a16="http://schemas.microsoft.com/office/drawing/2014/main" val="1096147705"/>
                    </a:ext>
                  </a:extLst>
                </a:gridCol>
              </a:tblGrid>
              <a:tr h="370840">
                <a:tc>
                  <a:txBody>
                    <a:bodyPr/>
                    <a:lstStyle/>
                    <a:p>
                      <a:pPr marL="285750" indent="-285750">
                        <a:buFont typeface="Wingdings" panose="05000000000000000000" pitchFamily="2" charset="2"/>
                        <a:buChar char=""/>
                      </a:pPr>
                      <a:r>
                        <a:rPr lang="lv-LV" sz="2400" b="0" dirty="0"/>
                        <a:t>Nodrošināt ēdināšanas pakalpojumus vismaz 10 sociālās atstumtības riska grupu pārstāvjiem, bet viss ir atkarīgs no pieprasījuma, jo uzņēmuma iespējas nav ierobežotas</a:t>
                      </a:r>
                      <a:endParaRPr lang="en-GB" sz="2400" b="0" dirty="0"/>
                    </a:p>
                  </a:txBody>
                  <a:tcPr/>
                </a:tc>
                <a:tc>
                  <a:txBody>
                    <a:bodyPr/>
                    <a:lstStyle/>
                    <a:p>
                      <a:pPr marL="285750" indent="-285750">
                        <a:buFont typeface="Wingdings" panose="05000000000000000000" pitchFamily="2" charset="2"/>
                        <a:buChar char="ü"/>
                      </a:pPr>
                      <a:r>
                        <a:rPr lang="lv-LV" sz="2400" b="0" dirty="0">
                          <a:solidFill>
                            <a:schemeClr val="tx1"/>
                          </a:solidFill>
                        </a:rPr>
                        <a:t>Nodrošināt ēdināšanas pakalpojumus ar 30% atlaidi vismaz 30 personām ar invaliditāti, uzrādot invaliditātes apliecību</a:t>
                      </a:r>
                      <a:endParaRPr lang="en-GB" sz="2400" b="0" dirty="0">
                        <a:solidFill>
                          <a:schemeClr val="tx1"/>
                        </a:solidFill>
                      </a:endParaRPr>
                    </a:p>
                  </a:txBody>
                  <a:tcPr/>
                </a:tc>
                <a:extLst>
                  <a:ext uri="{0D108BD9-81ED-4DB2-BD59-A6C34878D82A}">
                    <a16:rowId xmlns:a16="http://schemas.microsoft.com/office/drawing/2014/main" val="1365232362"/>
                  </a:ext>
                </a:extLst>
              </a:tr>
              <a:tr h="370840">
                <a:tc>
                  <a:txBody>
                    <a:bodyPr/>
                    <a:lstStyle/>
                    <a:p>
                      <a:pPr marL="285750" marR="0" lvl="0" indent="-285750" algn="l" defTabSz="704681" rtl="0" eaLnBrk="1" fontAlgn="auto" latinLnBrk="0" hangingPunct="1">
                        <a:lnSpc>
                          <a:spcPct val="100000"/>
                        </a:lnSpc>
                        <a:spcBef>
                          <a:spcPts val="0"/>
                        </a:spcBef>
                        <a:spcAft>
                          <a:spcPts val="0"/>
                        </a:spcAft>
                        <a:buClrTx/>
                        <a:buSzTx/>
                        <a:buFont typeface="Wingdings" panose="05000000000000000000" pitchFamily="2" charset="2"/>
                        <a:buChar char="x"/>
                        <a:tabLst/>
                        <a:defRPr/>
                      </a:pPr>
                      <a:r>
                        <a:rPr lang="lv-LV" sz="2400" dirty="0"/>
                        <a:t>Attīstīt inovatīvus sociālos pakalpojumus mērķa grupas personām</a:t>
                      </a:r>
                      <a:endParaRPr lang="en-GB" sz="2400" dirty="0"/>
                    </a:p>
                  </a:txBody>
                  <a:tcPr/>
                </a:tc>
                <a:tc>
                  <a:txBody>
                    <a:bodyPr/>
                    <a:lstStyle/>
                    <a:p>
                      <a:pPr marL="285750" indent="-285750">
                        <a:buFont typeface="Wingdings" panose="05000000000000000000" pitchFamily="2" charset="2"/>
                        <a:buChar char="ü"/>
                      </a:pPr>
                      <a:r>
                        <a:rPr lang="lv-LV" sz="2400" dirty="0"/>
                        <a:t>Veikt pētījumu par bērnu interneta atkarības problēmu (anketēt 200 bērnu vecākus)</a:t>
                      </a:r>
                      <a:endParaRPr lang="en-GB" sz="2400" dirty="0"/>
                    </a:p>
                  </a:txBody>
                  <a:tcPr/>
                </a:tc>
                <a:extLst>
                  <a:ext uri="{0D108BD9-81ED-4DB2-BD59-A6C34878D82A}">
                    <a16:rowId xmlns:a16="http://schemas.microsoft.com/office/drawing/2014/main" val="979445938"/>
                  </a:ext>
                </a:extLst>
              </a:tr>
            </a:tbl>
          </a:graphicData>
        </a:graphic>
      </p:graphicFrame>
    </p:spTree>
    <p:extLst>
      <p:ext uri="{BB962C8B-B14F-4D97-AF65-F5344CB8AC3E}">
        <p14:creationId xmlns:p14="http://schemas.microsoft.com/office/powerpoint/2010/main" val="1489365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4D48-7E34-4E1F-9A52-29197144F07B}"/>
              </a:ext>
            </a:extLst>
          </p:cNvPr>
          <p:cNvSpPr>
            <a:spLocks noGrp="1"/>
          </p:cNvSpPr>
          <p:nvPr>
            <p:ph type="title"/>
          </p:nvPr>
        </p:nvSpPr>
        <p:spPr>
          <a:xfrm>
            <a:off x="4025606" y="426080"/>
            <a:ext cx="4986704" cy="589315"/>
          </a:xfrm>
        </p:spPr>
        <p:txBody>
          <a:bodyPr>
            <a:normAutofit/>
          </a:bodyPr>
          <a:lstStyle/>
          <a:p>
            <a:pPr algn="ctr"/>
            <a:r>
              <a:rPr lang="lv-LV" sz="3200" dirty="0">
                <a:solidFill>
                  <a:srgbClr val="6BA439"/>
                </a:solidFill>
                <a:latin typeface="+mj-lt"/>
              </a:rPr>
              <a:t>Biežāk pieļautās kļūdas (3)</a:t>
            </a:r>
            <a:endParaRPr lang="en-GB" sz="3200" dirty="0">
              <a:solidFill>
                <a:srgbClr val="6BA439"/>
              </a:solidFill>
              <a:latin typeface="+mj-lt"/>
            </a:endParaRPr>
          </a:p>
        </p:txBody>
      </p:sp>
      <p:sp>
        <p:nvSpPr>
          <p:cNvPr id="3" name="Content Placeholder 2">
            <a:extLst>
              <a:ext uri="{FF2B5EF4-FFF2-40B4-BE49-F238E27FC236}">
                <a16:creationId xmlns:a16="http://schemas.microsoft.com/office/drawing/2014/main" id="{1876F011-03C7-4E42-B27E-48732A1C6B58}"/>
              </a:ext>
            </a:extLst>
          </p:cNvPr>
          <p:cNvSpPr>
            <a:spLocks noGrp="1"/>
          </p:cNvSpPr>
          <p:nvPr>
            <p:ph idx="1"/>
          </p:nvPr>
        </p:nvSpPr>
        <p:spPr>
          <a:xfrm>
            <a:off x="666427" y="1658318"/>
            <a:ext cx="11205275" cy="4541313"/>
          </a:xfrm>
        </p:spPr>
        <p:txBody>
          <a:bodyPr>
            <a:noAutofit/>
          </a:bodyPr>
          <a:lstStyle/>
          <a:p>
            <a:pPr marL="257175" indent="-257175">
              <a:spcBef>
                <a:spcPts val="1800"/>
              </a:spcBef>
              <a:buClr>
                <a:srgbClr val="006600"/>
              </a:buClr>
              <a:buFont typeface="Wingdings" pitchFamily="2" charset="2"/>
              <a:buChar char="q"/>
              <a:tabLst>
                <a:tab pos="1414463" algn="l"/>
              </a:tabLst>
              <a:defRPr/>
            </a:pPr>
            <a:r>
              <a:rPr lang="lv-LV" sz="2800" dirty="0">
                <a:latin typeface="+mj-lt"/>
              </a:rPr>
              <a:t> Plānotajai darbībai ir nepietiekoša sociālā ietekme, šādus pakalpojumus jau tagad var nopirkt tirgū (specializēts sludinājumu portāls, ēdināšanas uzņēmums piedāvās veselīgu pārtiku no vietējām izejvielām) – statusu nepiešķir</a:t>
            </a:r>
          </a:p>
          <a:p>
            <a:pPr marL="828675" lvl="1" indent="-257175">
              <a:spcBef>
                <a:spcPts val="900"/>
              </a:spcBef>
              <a:buClr>
                <a:srgbClr val="006600"/>
              </a:buClr>
              <a:buFont typeface="Wingdings" pitchFamily="2" charset="2"/>
              <a:buChar char="q"/>
              <a:tabLst>
                <a:tab pos="1414463" algn="l"/>
              </a:tabLst>
              <a:defRPr/>
            </a:pPr>
            <a:r>
              <a:rPr lang="lv-LV" sz="2800" dirty="0">
                <a:latin typeface="+mj-lt"/>
                <a:ea typeface="Verdana" panose="020B0604030504040204" pitchFamily="34" charset="0"/>
              </a:rPr>
              <a:t> Pakalpojumiem jābūt orientētiem uz konkrētu mērķa grupu; jābūt identificētai problēmai, kuru risinās; jārada paliekoša sociālā ietekme</a:t>
            </a:r>
          </a:p>
          <a:p>
            <a:pPr marL="257175" indent="-257175">
              <a:spcBef>
                <a:spcPts val="1800"/>
              </a:spcBef>
              <a:buClr>
                <a:srgbClr val="006600"/>
              </a:buClr>
              <a:buFont typeface="Wingdings" pitchFamily="2" charset="2"/>
              <a:buChar char="q"/>
              <a:tabLst>
                <a:tab pos="1414463" algn="l"/>
              </a:tabLst>
              <a:defRPr/>
            </a:pPr>
            <a:r>
              <a:rPr lang="lv-LV" sz="2800" dirty="0">
                <a:latin typeface="+mj-lt"/>
              </a:rPr>
              <a:t> Plāno radīt sociālu ietekmi, taču Altum finansējumu vēlas saņemt darbībām, kas nav tieši saistītas ar sociālās ietekmes radīšanu</a:t>
            </a:r>
          </a:p>
          <a:p>
            <a:pPr marL="828675" lvl="1" indent="-257175">
              <a:spcBef>
                <a:spcPts val="900"/>
              </a:spcBef>
              <a:buClr>
                <a:srgbClr val="006600"/>
              </a:buClr>
              <a:buFont typeface="Wingdings" pitchFamily="2" charset="2"/>
              <a:buChar char="q"/>
              <a:tabLst>
                <a:tab pos="1414463" algn="l"/>
              </a:tabLst>
              <a:defRPr/>
            </a:pPr>
            <a:r>
              <a:rPr lang="lv-LV" sz="2800" dirty="0">
                <a:latin typeface="+mj-lt"/>
                <a:ea typeface="Verdana" panose="020B0604030504040204" pitchFamily="34" charset="0"/>
              </a:rPr>
              <a:t> Visai uzņēmuma darbībai jābūt saistītai ar sociālo mērķu sasniegšanu</a:t>
            </a:r>
          </a:p>
          <a:p>
            <a:pPr>
              <a:spcBef>
                <a:spcPts val="600"/>
              </a:spcBef>
            </a:pPr>
            <a:endParaRPr lang="en-GB" sz="1800" dirty="0"/>
          </a:p>
        </p:txBody>
      </p:sp>
      <p:sp>
        <p:nvSpPr>
          <p:cNvPr id="5" name="Slide Number Placeholder 4">
            <a:extLst>
              <a:ext uri="{FF2B5EF4-FFF2-40B4-BE49-F238E27FC236}">
                <a16:creationId xmlns:a16="http://schemas.microsoft.com/office/drawing/2014/main" id="{5F48B7D4-B143-4150-8D67-77B25D58D2AC}"/>
              </a:ext>
            </a:extLst>
          </p:cNvPr>
          <p:cNvSpPr txBox="1">
            <a:spLocks/>
          </p:cNvSpPr>
          <p:nvPr/>
        </p:nvSpPr>
        <p:spPr>
          <a:xfrm>
            <a:off x="9577959" y="6375409"/>
            <a:ext cx="2133600" cy="365125"/>
          </a:xfrm>
          <a:prstGeom prst="rect">
            <a:avLst/>
          </a:prstGeom>
        </p:spPr>
        <p:txBody>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lgn="r">
              <a:defRPr/>
            </a:pPr>
            <a:fld id="{B9EE84C0-2C3A-4808-83F1-61574C59E87E}" type="slidenum">
              <a:rPr lang="en-US" altLang="lv-LV" sz="1350"/>
              <a:pPr algn="r">
                <a:defRPr/>
              </a:pPr>
              <a:t>33</a:t>
            </a:fld>
            <a:endParaRPr lang="en-US" altLang="lv-LV" sz="1350" dirty="0"/>
          </a:p>
        </p:txBody>
      </p:sp>
    </p:spTree>
    <p:extLst>
      <p:ext uri="{BB962C8B-B14F-4D97-AF65-F5344CB8AC3E}">
        <p14:creationId xmlns:p14="http://schemas.microsoft.com/office/powerpoint/2010/main" val="1023222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EB58-D1CC-45D6-96CD-B7552668F899}"/>
              </a:ext>
            </a:extLst>
          </p:cNvPr>
          <p:cNvSpPr>
            <a:spLocks noGrp="1"/>
          </p:cNvSpPr>
          <p:nvPr>
            <p:ph type="title"/>
          </p:nvPr>
        </p:nvSpPr>
        <p:spPr>
          <a:xfrm>
            <a:off x="3291033" y="344786"/>
            <a:ext cx="6096000" cy="605828"/>
          </a:xfrm>
        </p:spPr>
        <p:txBody>
          <a:bodyPr/>
          <a:lstStyle/>
          <a:p>
            <a:pPr algn="ctr"/>
            <a:r>
              <a:rPr lang="lv-LV" sz="3200" dirty="0">
                <a:solidFill>
                  <a:srgbClr val="6BA439"/>
                </a:solidFill>
                <a:latin typeface="Times New Roman" panose="02020603050405020304" pitchFamily="18" charset="0"/>
                <a:cs typeface="Times New Roman" panose="02020603050405020304" pitchFamily="18" charset="0"/>
              </a:rPr>
              <a:t>Atziņas</a:t>
            </a:r>
          </a:p>
        </p:txBody>
      </p:sp>
      <p:sp>
        <p:nvSpPr>
          <p:cNvPr id="3" name="Content Placeholder 2">
            <a:extLst>
              <a:ext uri="{FF2B5EF4-FFF2-40B4-BE49-F238E27FC236}">
                <a16:creationId xmlns:a16="http://schemas.microsoft.com/office/drawing/2014/main" id="{A71BED98-C8E7-4C46-83E1-F315EBB20C93}"/>
              </a:ext>
            </a:extLst>
          </p:cNvPr>
          <p:cNvSpPr>
            <a:spLocks noGrp="1"/>
          </p:cNvSpPr>
          <p:nvPr>
            <p:ph idx="1"/>
          </p:nvPr>
        </p:nvSpPr>
        <p:spPr>
          <a:xfrm>
            <a:off x="712922" y="1575304"/>
            <a:ext cx="10879810" cy="5282696"/>
          </a:xfrm>
        </p:spPr>
        <p:txBody>
          <a:bodyPr>
            <a:noAutofit/>
          </a:bodyPr>
          <a:lstStyle/>
          <a:p>
            <a:pPr marL="342900" indent="-342900">
              <a:buFont typeface="Wingdings" panose="05000000000000000000" pitchFamily="2" charset="2"/>
              <a:buChar char="q"/>
            </a:pPr>
            <a:r>
              <a:rPr lang="lv-LV" sz="2200" dirty="0">
                <a:latin typeface="Times New Roman" panose="02020603050405020304" pitchFamily="18" charset="0"/>
                <a:cs typeface="Times New Roman" panose="02020603050405020304" pitchFamily="18" charset="0"/>
              </a:rPr>
              <a:t>Uzņēmumu interese par sociālo uzņēmējdarbību nemazinās (5 jauni SU mēnesī)</a:t>
            </a:r>
          </a:p>
          <a:p>
            <a:pPr marL="342900" indent="-342900">
              <a:buFont typeface="Wingdings" panose="05000000000000000000" pitchFamily="2" charset="2"/>
              <a:buChar char="q"/>
            </a:pPr>
            <a:r>
              <a:rPr lang="lv-LV" sz="2200" dirty="0">
                <a:latin typeface="Times New Roman" panose="02020603050405020304" pitchFamily="18" charset="0"/>
                <a:cs typeface="Times New Roman" panose="02020603050405020304" pitchFamily="18" charset="0"/>
              </a:rPr>
              <a:t>Tomēr daudzi uzņēmumi, kas rada sociālo ietekmi, dažādu iemeslu dēļ nereģistrējas par sociālajiem uzņēmumiem</a:t>
            </a:r>
            <a:endParaRPr lang="en-GB"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lv-LV" sz="2200" dirty="0">
                <a:latin typeface="Times New Roman" panose="02020603050405020304" pitchFamily="18" charset="0"/>
                <a:cs typeface="Times New Roman" panose="02020603050405020304" pitchFamily="18" charset="0"/>
              </a:rPr>
              <a:t>Vairāk uzmanības jāvelta sociālo uzņēmumu atpazīstamības uzlabošanai, skaidrojot to nozīmīgumu tautsaimniecībai un sabiedrībai</a:t>
            </a:r>
          </a:p>
          <a:p>
            <a:pPr marL="342900" indent="-342900">
              <a:buFont typeface="Wingdings" panose="05000000000000000000" pitchFamily="2" charset="2"/>
              <a:buChar char="q"/>
            </a:pPr>
            <a:r>
              <a:rPr lang="lv-LV" altLang="lv-LV" sz="2200" dirty="0">
                <a:latin typeface="Times New Roman" panose="02020603050405020304" pitchFamily="18" charset="0"/>
                <a:cs typeface="Times New Roman" panose="02020603050405020304" pitchFamily="18" charset="0"/>
              </a:rPr>
              <a:t>Lai arī sociālā uzņēmējdarbība ir bizness ar «sociālo seju», tomēr ne katrs uzņēmējs automātiski būs sociālais uzņēmējs un ne visi, kas darbojas sociālajā jomā vai nodarbojas ar labdarību, būs uzņēmēji</a:t>
            </a:r>
          </a:p>
          <a:p>
            <a:pPr marL="342900" indent="-342900">
              <a:buFont typeface="Wingdings" panose="05000000000000000000" pitchFamily="2" charset="2"/>
              <a:buChar char="q"/>
            </a:pPr>
            <a:r>
              <a:rPr lang="lv-LV" altLang="lv-LV" sz="2200" dirty="0">
                <a:latin typeface="Times New Roman" panose="02020603050405020304" pitchFamily="18" charset="0"/>
                <a:cs typeface="Times New Roman" panose="02020603050405020304" pitchFamily="18" charset="0"/>
              </a:rPr>
              <a:t>Ieteikumi:</a:t>
            </a:r>
          </a:p>
          <a:p>
            <a:pPr marL="1104900" lvl="1" indent="-342900">
              <a:buFont typeface="Wingdings" panose="05000000000000000000" pitchFamily="2" charset="2"/>
              <a:buChar char="q"/>
            </a:pPr>
            <a:r>
              <a:rPr lang="lv-LV" altLang="lv-LV" sz="2200" dirty="0">
                <a:ea typeface="Verdana" panose="020B0604030504040204" pitchFamily="34" charset="0"/>
              </a:rPr>
              <a:t>Attīsti skaidru redzējumu par pašu biznesa ideju un sociālo problēmu, kuru risināsi ar biznesa metodēm, konsultējies, ievāc informāciju par mērķa grupu vajadzībām, labo praksi un pieredzi kā Latvijā, tā arī ārvalstīs</a:t>
            </a:r>
          </a:p>
          <a:p>
            <a:pPr marL="1104900" lvl="1" indent="-342900">
              <a:buFont typeface="Wingdings" panose="05000000000000000000" pitchFamily="2" charset="2"/>
              <a:buChar char="q"/>
            </a:pPr>
            <a:r>
              <a:rPr lang="lv-LV" altLang="lv-LV" sz="2200" dirty="0">
                <a:ea typeface="Verdana" panose="020B0604030504040204" pitchFamily="34" charset="0"/>
              </a:rPr>
              <a:t>Lūdz padomu un konsultējies, jo viens nav karotājs un neviens nevar zināt pilnīgi visu (praktiskais ieguvums – LM ESF projekts, ALTUM, LSUA).</a:t>
            </a:r>
          </a:p>
        </p:txBody>
      </p:sp>
      <p:sp>
        <p:nvSpPr>
          <p:cNvPr id="4" name="Slide Number Placeholder 4">
            <a:extLst>
              <a:ext uri="{FF2B5EF4-FFF2-40B4-BE49-F238E27FC236}">
                <a16:creationId xmlns:a16="http://schemas.microsoft.com/office/drawing/2014/main" id="{65502B1C-55FD-4E0D-A095-1A509DA3BFCE}"/>
              </a:ext>
            </a:extLst>
          </p:cNvPr>
          <p:cNvSpPr txBox="1">
            <a:spLocks/>
          </p:cNvSpPr>
          <p:nvPr/>
        </p:nvSpPr>
        <p:spPr>
          <a:xfrm>
            <a:off x="9593451" y="6381015"/>
            <a:ext cx="2133600" cy="365125"/>
          </a:xfrm>
          <a:prstGeom prst="rect">
            <a:avLst/>
          </a:prstGeom>
        </p:spPr>
        <p:txBody>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lgn="r">
              <a:defRPr/>
            </a:pPr>
            <a:fld id="{B9EE84C0-2C3A-4808-83F1-61574C59E87E}" type="slidenum">
              <a:rPr lang="en-US" altLang="lv-LV" sz="1350"/>
              <a:pPr algn="r">
                <a:defRPr/>
              </a:pPr>
              <a:t>34</a:t>
            </a:fld>
            <a:endParaRPr lang="en-US" altLang="lv-LV" sz="1350" dirty="0"/>
          </a:p>
        </p:txBody>
      </p:sp>
    </p:spTree>
    <p:extLst>
      <p:ext uri="{BB962C8B-B14F-4D97-AF65-F5344CB8AC3E}">
        <p14:creationId xmlns:p14="http://schemas.microsoft.com/office/powerpoint/2010/main" val="4293048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63A1FBA5-7C1C-4BED-B704-4A5B0894330D}"/>
              </a:ext>
            </a:extLst>
          </p:cNvPr>
          <p:cNvSpPr>
            <a:spLocks noChangeArrowheads="1"/>
          </p:cNvSpPr>
          <p:nvPr/>
        </p:nvSpPr>
        <p:spPr bwMode="auto">
          <a:xfrm>
            <a:off x="4169569" y="5520152"/>
            <a:ext cx="342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altLang="en-US" sz="1400" dirty="0">
                <a:solidFill>
                  <a:srgbClr val="000000"/>
                </a:solidFill>
                <a:latin typeface="Verdana" panose="020B0604030504040204" pitchFamily="34" charset="0"/>
              </a:rPr>
              <a:t>@</a:t>
            </a:r>
            <a:r>
              <a:rPr lang="en-GB" altLang="en-US" sz="1400" dirty="0">
                <a:solidFill>
                  <a:srgbClr val="000000"/>
                </a:solidFill>
                <a:latin typeface="+mj-lt"/>
              </a:rPr>
              <a:t>Lab_min</a:t>
            </a:r>
            <a:endParaRPr lang="en-GB" altLang="en-US" sz="1400" dirty="0">
              <a:latin typeface="+mj-lt"/>
            </a:endParaRPr>
          </a:p>
        </p:txBody>
      </p:sp>
      <p:pic>
        <p:nvPicPr>
          <p:cNvPr id="69635" name="Picture 2">
            <a:extLst>
              <a:ext uri="{FF2B5EF4-FFF2-40B4-BE49-F238E27FC236}">
                <a16:creationId xmlns:a16="http://schemas.microsoft.com/office/drawing/2014/main" id="{CA42F7E3-93D2-4E7D-8EC9-7E15F6E536F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49283" y="5634451"/>
            <a:ext cx="277415" cy="18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1">
            <a:extLst>
              <a:ext uri="{FF2B5EF4-FFF2-40B4-BE49-F238E27FC236}">
                <a16:creationId xmlns:a16="http://schemas.microsoft.com/office/drawing/2014/main" id="{D6D7A258-3900-4A1C-86EC-1CECF25D3872}"/>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89760" y="5022469"/>
            <a:ext cx="236934" cy="18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
            <a:extLst>
              <a:ext uri="{FF2B5EF4-FFF2-40B4-BE49-F238E27FC236}">
                <a16:creationId xmlns:a16="http://schemas.microsoft.com/office/drawing/2014/main" id="{CF12586F-5A39-4951-ABEC-1F4E691E31F4}"/>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3789760" y="5318933"/>
            <a:ext cx="236934" cy="1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a:extLst>
              <a:ext uri="{FF2B5EF4-FFF2-40B4-BE49-F238E27FC236}">
                <a16:creationId xmlns:a16="http://schemas.microsoft.com/office/drawing/2014/main" id="{CB987E1A-61C3-4EE5-A4ED-0B215137A779}"/>
              </a:ext>
            </a:extLst>
          </p:cNvPr>
          <p:cNvSpPr>
            <a:spLocks noChangeArrowheads="1"/>
          </p:cNvSpPr>
          <p:nvPr/>
        </p:nvSpPr>
        <p:spPr bwMode="auto">
          <a:xfrm>
            <a:off x="4169573" y="4931983"/>
            <a:ext cx="41124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altLang="en-US" sz="1400" dirty="0">
                <a:solidFill>
                  <a:srgbClr val="000000"/>
                </a:solidFill>
                <a:latin typeface="+mj-lt"/>
              </a:rPr>
              <a:t>Latvijas Republikas Labklājības ministrija</a:t>
            </a:r>
            <a:endParaRPr lang="en-GB" altLang="en-US" sz="1400" dirty="0">
              <a:latin typeface="+mj-lt"/>
            </a:endParaRPr>
          </a:p>
        </p:txBody>
      </p:sp>
      <p:sp>
        <p:nvSpPr>
          <p:cNvPr id="11" name="Rectangle 1">
            <a:extLst>
              <a:ext uri="{FF2B5EF4-FFF2-40B4-BE49-F238E27FC236}">
                <a16:creationId xmlns:a16="http://schemas.microsoft.com/office/drawing/2014/main" id="{1E1D1AB6-4D2A-4A34-8917-1FB785042717}"/>
              </a:ext>
            </a:extLst>
          </p:cNvPr>
          <p:cNvSpPr>
            <a:spLocks noChangeArrowheads="1"/>
          </p:cNvSpPr>
          <p:nvPr/>
        </p:nvSpPr>
        <p:spPr bwMode="auto">
          <a:xfrm>
            <a:off x="4169569" y="5241546"/>
            <a:ext cx="342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altLang="en-US" sz="1400" dirty="0">
                <a:solidFill>
                  <a:srgbClr val="000000"/>
                </a:solidFill>
                <a:latin typeface="+mj-lt"/>
              </a:rPr>
              <a:t>labklajibasministrija</a:t>
            </a:r>
            <a:endParaRPr lang="en-GB" altLang="en-US" sz="1400" dirty="0">
              <a:latin typeface="+mj-lt"/>
            </a:endParaRPr>
          </a:p>
        </p:txBody>
      </p:sp>
      <p:sp>
        <p:nvSpPr>
          <p:cNvPr id="12" name="Text Placeholder 2">
            <a:extLst>
              <a:ext uri="{FF2B5EF4-FFF2-40B4-BE49-F238E27FC236}">
                <a16:creationId xmlns:a16="http://schemas.microsoft.com/office/drawing/2014/main" id="{B043EF30-AEF9-418C-81F6-C9DFB4682762}"/>
              </a:ext>
            </a:extLst>
          </p:cNvPr>
          <p:cNvSpPr>
            <a:spLocks noGrp="1"/>
          </p:cNvSpPr>
          <p:nvPr>
            <p:ph type="body" sz="quarter" idx="10"/>
          </p:nvPr>
        </p:nvSpPr>
        <p:spPr>
          <a:xfrm>
            <a:off x="3078512" y="3211619"/>
            <a:ext cx="5829300" cy="581025"/>
          </a:xfrm>
        </p:spPr>
        <p:txBody>
          <a:bodyPr>
            <a:normAutofit fontScale="47500" lnSpcReduction="20000"/>
          </a:bodyPr>
          <a:lstStyle/>
          <a:p>
            <a:pPr>
              <a:defRPr/>
            </a:pPr>
            <a:endParaRPr lang="lv-LV" altLang="lv-LV" sz="2400" dirty="0">
              <a:solidFill>
                <a:srgbClr val="6CA439"/>
              </a:solidFill>
              <a:latin typeface="+mj-lt"/>
              <a:ea typeface="MS PGothic" panose="020B0600070205080204" pitchFamily="34" charset="-128"/>
            </a:endParaRPr>
          </a:p>
          <a:p>
            <a:pPr>
              <a:defRPr/>
            </a:pPr>
            <a:r>
              <a:rPr lang="lv-LV" altLang="lv-LV" sz="4875" b="1" dirty="0">
                <a:solidFill>
                  <a:srgbClr val="6CA439"/>
                </a:solidFill>
                <a:latin typeface="+mj-lt"/>
                <a:ea typeface="MS PGothic" panose="020B0600070205080204" pitchFamily="34" charset="-128"/>
              </a:rPr>
              <a:t>PALDIES !</a:t>
            </a:r>
          </a:p>
          <a:p>
            <a:pPr>
              <a:defRPr/>
            </a:pPr>
            <a:endParaRPr lang="lv-LV" altLang="lv-LV" sz="3450" b="1" dirty="0">
              <a:solidFill>
                <a:srgbClr val="6CA439"/>
              </a:solidFill>
              <a:latin typeface="+mj-lt"/>
              <a:ea typeface="MS PGothic" panose="020B0600070205080204" pitchFamily="34" charset="-128"/>
            </a:endParaRPr>
          </a:p>
          <a:p>
            <a:pPr>
              <a:defRPr/>
            </a:pPr>
            <a:endParaRPr lang="lv-LV" altLang="lv-LV" sz="3450" b="1" dirty="0">
              <a:solidFill>
                <a:srgbClr val="6CA439"/>
              </a:solidFill>
              <a:latin typeface="+mj-lt"/>
              <a:ea typeface="MS PGothic" panose="020B0600070205080204" pitchFamily="34" charset="-128"/>
            </a:endParaRPr>
          </a:p>
          <a:p>
            <a:pPr>
              <a:defRPr/>
            </a:pPr>
            <a:endParaRPr lang="lv-LV" altLang="lv-LV" dirty="0">
              <a:latin typeface="+mj-lt"/>
              <a:ea typeface="MS PGothic" panose="020B0600070205080204" pitchFamily="34" charset="-128"/>
            </a:endParaRPr>
          </a:p>
          <a:p>
            <a:pPr>
              <a:defRPr/>
            </a:pPr>
            <a:endParaRPr lang="lv-LV" altLang="lv-LV" dirty="0">
              <a:latin typeface="+mj-lt"/>
              <a:ea typeface="MS PGothic" panose="020B0600070205080204" pitchFamily="34" charset="-128"/>
            </a:endParaRPr>
          </a:p>
          <a:p>
            <a:pPr>
              <a:defRPr/>
            </a:pPr>
            <a:endParaRPr lang="lv-LV" altLang="lv-LV" dirty="0">
              <a:latin typeface="+mj-lt"/>
              <a:ea typeface="MS PGothic" panose="020B0600070205080204" pitchFamily="34" charset="-128"/>
            </a:endParaRPr>
          </a:p>
          <a:p>
            <a:pPr>
              <a:defRPr/>
            </a:pPr>
            <a:endParaRPr lang="lv-LV" altLang="lv-LV" dirty="0">
              <a:latin typeface="+mj-lt"/>
              <a:ea typeface="MS PGothic" panose="020B0600070205080204" pitchFamily="34" charset="-128"/>
            </a:endParaRPr>
          </a:p>
          <a:p>
            <a:pPr>
              <a:defRPr/>
            </a:pPr>
            <a:endParaRPr lang="lv-LV" altLang="lv-LV" dirty="0">
              <a:latin typeface="+mj-lt"/>
              <a:ea typeface="MS PGothic" panose="020B0600070205080204" pitchFamily="34" charset="-128"/>
            </a:endParaRPr>
          </a:p>
          <a:p>
            <a:pPr>
              <a:defRPr/>
            </a:pPr>
            <a:endParaRPr lang="lv-LV" altLang="lv-LV" dirty="0">
              <a:latin typeface="+mj-lt"/>
              <a:ea typeface="MS PGothic" panose="020B0600070205080204" pitchFamily="34" charset="-128"/>
            </a:endParaRPr>
          </a:p>
          <a:p>
            <a:pPr>
              <a:defRPr/>
            </a:pPr>
            <a:endParaRPr lang="lv-LV" altLang="lv-LV" dirty="0">
              <a:latin typeface="+mj-lt"/>
              <a:ea typeface="MS PGothic" panose="020B0600070205080204" pitchFamily="34" charset="-128"/>
            </a:endParaRPr>
          </a:p>
        </p:txBody>
      </p:sp>
      <p:sp>
        <p:nvSpPr>
          <p:cNvPr id="9" name="Rectangle 1">
            <a:extLst>
              <a:ext uri="{FF2B5EF4-FFF2-40B4-BE49-F238E27FC236}">
                <a16:creationId xmlns:a16="http://schemas.microsoft.com/office/drawing/2014/main" id="{36747A3C-9336-4E69-A087-E15F644AE59E}"/>
              </a:ext>
            </a:extLst>
          </p:cNvPr>
          <p:cNvSpPr>
            <a:spLocks noChangeArrowheads="1"/>
          </p:cNvSpPr>
          <p:nvPr/>
        </p:nvSpPr>
        <p:spPr bwMode="auto">
          <a:xfrm>
            <a:off x="2975675" y="3855748"/>
            <a:ext cx="6034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lv-LV" altLang="en-US" sz="1600" dirty="0">
                <a:solidFill>
                  <a:srgbClr val="000000"/>
                </a:solidFill>
                <a:latin typeface="+mj-lt"/>
              </a:rPr>
              <a:t>Uzzini vairāk:</a:t>
            </a:r>
          </a:p>
          <a:p>
            <a:pPr marL="214313" indent="-214313">
              <a:buFont typeface="Arial" panose="020B0604020202020204" pitchFamily="34" charset="0"/>
              <a:buChar char="•"/>
              <a:defRPr/>
            </a:pPr>
            <a:r>
              <a:rPr lang="lv-LV" altLang="en-US" sz="1600" dirty="0">
                <a:solidFill>
                  <a:srgbClr val="000000"/>
                </a:solidFill>
                <a:latin typeface="+mj-lt"/>
              </a:rPr>
              <a:t>tālrunis 64 331 822 otrdienās un ceturtdienās no plkst. 9:00 – 12:00</a:t>
            </a:r>
          </a:p>
          <a:p>
            <a:pPr marL="214313" indent="-214313">
              <a:buFont typeface="Arial" panose="020B0604020202020204" pitchFamily="34" charset="0"/>
              <a:buChar char="•"/>
              <a:defRPr/>
            </a:pPr>
            <a:r>
              <a:rPr lang="lv-LV" altLang="en-US" sz="1600" dirty="0">
                <a:solidFill>
                  <a:srgbClr val="000000"/>
                </a:solidFill>
                <a:latin typeface="+mj-lt"/>
              </a:rPr>
              <a:t>e-pasts: </a:t>
            </a:r>
            <a:r>
              <a:rPr lang="lv-LV" altLang="en-US" sz="1600" dirty="0" err="1">
                <a:solidFill>
                  <a:srgbClr val="000000"/>
                </a:solidFill>
                <a:latin typeface="+mj-lt"/>
                <a:hlinkClick r:id="rId6"/>
              </a:rPr>
              <a:t>registracija.su@lm.gov.lv</a:t>
            </a:r>
            <a:r>
              <a:rPr lang="lv-LV" altLang="en-US" sz="1600" dirty="0">
                <a:solidFill>
                  <a:srgbClr val="000000"/>
                </a:solidFill>
                <a:latin typeface="+mj-lt"/>
              </a:rPr>
              <a:t>  vai  </a:t>
            </a:r>
            <a:r>
              <a:rPr lang="lv-LV" altLang="en-US" sz="1600" dirty="0" err="1">
                <a:solidFill>
                  <a:srgbClr val="000000"/>
                </a:solidFill>
                <a:latin typeface="+mj-lt"/>
                <a:hlinkClick r:id="rId7"/>
              </a:rPr>
              <a:t>lm@lm.gov.lv</a:t>
            </a:r>
            <a:r>
              <a:rPr lang="lv-LV" altLang="en-US" sz="1600" dirty="0">
                <a:solidFill>
                  <a:srgbClr val="000000"/>
                </a:solidFill>
                <a:latin typeface="+mj-lt"/>
              </a:rPr>
              <a:t>  </a:t>
            </a:r>
            <a:endParaRPr lang="en-GB" altLang="en-US" sz="16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90108D5A-3C4A-456E-878A-B14C36F6436B}"/>
              </a:ext>
            </a:extLst>
          </p:cNvPr>
          <p:cNvSpPr>
            <a:spLocks noGrp="1"/>
          </p:cNvSpPr>
          <p:nvPr>
            <p:ph type="title"/>
          </p:nvPr>
        </p:nvSpPr>
        <p:spPr>
          <a:xfrm>
            <a:off x="1827347" y="774989"/>
            <a:ext cx="9366142" cy="766960"/>
          </a:xfrm>
        </p:spPr>
        <p:txBody>
          <a:bodyPr>
            <a:noAutofit/>
          </a:bodyPr>
          <a:lstStyle/>
          <a:p>
            <a:pPr algn="ctr"/>
            <a:r>
              <a:rPr lang="lv-LV" altLang="lv-LV" sz="3600" dirty="0">
                <a:solidFill>
                  <a:srgbClr val="6BA439"/>
                </a:solidFill>
                <a:latin typeface="+mj-lt"/>
                <a:ea typeface="MS PGothic" pitchFamily="34" charset="-128"/>
              </a:rPr>
              <a:t>Kas ir sociālā uzņēmējdarbība?</a:t>
            </a:r>
          </a:p>
        </p:txBody>
      </p:sp>
      <p:sp>
        <p:nvSpPr>
          <p:cNvPr id="19459" name="Content Placeholder 2">
            <a:extLst>
              <a:ext uri="{FF2B5EF4-FFF2-40B4-BE49-F238E27FC236}">
                <a16:creationId xmlns:a16="http://schemas.microsoft.com/office/drawing/2014/main" id="{319EFED1-40D5-4944-A9BF-725CAEEC764B}"/>
              </a:ext>
            </a:extLst>
          </p:cNvPr>
          <p:cNvSpPr>
            <a:spLocks noGrp="1"/>
          </p:cNvSpPr>
          <p:nvPr>
            <p:ph idx="1"/>
          </p:nvPr>
        </p:nvSpPr>
        <p:spPr>
          <a:xfrm>
            <a:off x="805912" y="2286104"/>
            <a:ext cx="10492352" cy="3790846"/>
          </a:xfrm>
        </p:spPr>
        <p:txBody>
          <a:bodyPr>
            <a:normAutofit/>
          </a:bodyPr>
          <a:lstStyle/>
          <a:p>
            <a:pPr marL="342900" indent="-342900">
              <a:spcBef>
                <a:spcPts val="0"/>
              </a:spcBef>
              <a:spcAft>
                <a:spcPts val="1800"/>
              </a:spcAft>
              <a:buClr>
                <a:srgbClr val="006600"/>
              </a:buClr>
              <a:buFont typeface="Wingdings" pitchFamily="2" charset="2"/>
              <a:buChar char="q"/>
              <a:tabLst>
                <a:tab pos="1885950" algn="l"/>
              </a:tabLst>
              <a:defRPr/>
            </a:pPr>
            <a:r>
              <a:rPr lang="lv-LV" altLang="lv-LV" sz="2800" dirty="0">
                <a:latin typeface="+mj-lt"/>
                <a:ea typeface="MS PGothic" pitchFamily="34" charset="-128"/>
              </a:rPr>
              <a:t> Sociālā uzņēmuma mērķis nav peļņas gūšana, bet ilgstošas pozitīvas </a:t>
            </a:r>
            <a:r>
              <a:rPr lang="lv-LV" altLang="lv-LV" sz="2800" b="1" dirty="0">
                <a:latin typeface="+mj-lt"/>
                <a:ea typeface="MS PGothic" pitchFamily="34" charset="-128"/>
              </a:rPr>
              <a:t>sociālas ietekmes </a:t>
            </a:r>
            <a:r>
              <a:rPr lang="lv-LV" altLang="lv-LV" sz="2800" dirty="0">
                <a:latin typeface="+mj-lt"/>
                <a:ea typeface="MS PGothic" pitchFamily="34" charset="-128"/>
              </a:rPr>
              <a:t>radīšana, risinot sabiedrībai </a:t>
            </a:r>
            <a:r>
              <a:rPr lang="lv-LV" altLang="lv-LV" sz="2800" b="1" dirty="0">
                <a:latin typeface="+mj-lt"/>
                <a:ea typeface="MS PGothic" pitchFamily="34" charset="-128"/>
              </a:rPr>
              <a:t>nozīmīgas sociālas problēmas</a:t>
            </a:r>
          </a:p>
          <a:p>
            <a:pPr marL="342900" indent="-342900">
              <a:spcBef>
                <a:spcPts val="0"/>
              </a:spcBef>
              <a:spcAft>
                <a:spcPts val="1800"/>
              </a:spcAft>
              <a:buClr>
                <a:srgbClr val="006600"/>
              </a:buClr>
              <a:buFont typeface="Wingdings" pitchFamily="2" charset="2"/>
              <a:buChar char="q"/>
              <a:tabLst>
                <a:tab pos="1885950" algn="l"/>
              </a:tabLst>
              <a:defRPr/>
            </a:pPr>
            <a:r>
              <a:rPr lang="lv-LV" altLang="lv-LV" sz="2800" dirty="0">
                <a:latin typeface="+mj-lt"/>
                <a:ea typeface="MS PGothic" pitchFamily="34" charset="-128"/>
              </a:rPr>
              <a:t> Sociālais uzņēmums darbojas uz </a:t>
            </a:r>
            <a:r>
              <a:rPr lang="lv-LV" altLang="lv-LV" sz="2800" b="1" dirty="0">
                <a:latin typeface="+mj-lt"/>
                <a:ea typeface="MS PGothic" pitchFamily="34" charset="-128"/>
              </a:rPr>
              <a:t>biznesa pamatiem</a:t>
            </a:r>
            <a:r>
              <a:rPr lang="lv-LV" altLang="lv-LV" sz="2800" dirty="0">
                <a:latin typeface="+mj-lt"/>
                <a:ea typeface="MS PGothic" pitchFamily="34" charset="-128"/>
              </a:rPr>
              <a:t>: ilgtermiņā ieņēmumi nosedz izdevumus</a:t>
            </a:r>
          </a:p>
          <a:p>
            <a:pPr marL="342900" indent="-342900">
              <a:spcBef>
                <a:spcPts val="0"/>
              </a:spcBef>
              <a:spcAft>
                <a:spcPts val="1800"/>
              </a:spcAft>
              <a:buClr>
                <a:srgbClr val="006600"/>
              </a:buClr>
              <a:buFont typeface="Wingdings" pitchFamily="2" charset="2"/>
              <a:buChar char="q"/>
              <a:tabLst>
                <a:tab pos="1885950" algn="l"/>
              </a:tabLst>
              <a:defRPr/>
            </a:pPr>
            <a:r>
              <a:rPr lang="lv-LV" altLang="lv-LV" sz="2800" b="1" dirty="0">
                <a:latin typeface="+mj-lt"/>
                <a:ea typeface="MS PGothic" pitchFamily="34" charset="-128"/>
              </a:rPr>
              <a:t> Sociālais uzņēmums ir SIA</a:t>
            </a:r>
            <a:r>
              <a:rPr lang="lv-LV" altLang="lv-LV" sz="2800" dirty="0">
                <a:latin typeface="+mj-lt"/>
                <a:ea typeface="MS PGothic" pitchFamily="34" charset="-128"/>
              </a:rPr>
              <a:t>, nevis biedrība vai nodibinājums  </a:t>
            </a:r>
            <a:endParaRPr lang="lv-LV" sz="2800" dirty="0">
              <a:latin typeface="+mj-lt"/>
              <a:ea typeface="MS PGothic" pitchFamily="34" charset="-128"/>
            </a:endParaRPr>
          </a:p>
        </p:txBody>
      </p:sp>
      <p:sp>
        <p:nvSpPr>
          <p:cNvPr id="3" name="Slide Number Placeholder 2">
            <a:extLst>
              <a:ext uri="{FF2B5EF4-FFF2-40B4-BE49-F238E27FC236}">
                <a16:creationId xmlns:a16="http://schemas.microsoft.com/office/drawing/2014/main" id="{6DEDF281-A3E8-4137-8D0C-6B45E7B3226D}"/>
              </a:ext>
            </a:extLst>
          </p:cNvPr>
          <p:cNvSpPr>
            <a:spLocks noGrp="1"/>
          </p:cNvSpPr>
          <p:nvPr>
            <p:ph type="sldNum" sz="quarter" idx="4"/>
          </p:nvPr>
        </p:nvSpPr>
        <p:spPr/>
        <p:txBody>
          <a:bodyPr/>
          <a:lstStyle/>
          <a:p>
            <a:pPr>
              <a:defRPr/>
            </a:pPr>
            <a:fld id="{B9EE84C0-2C3A-4808-83F1-61574C59E87E}" type="slidenum">
              <a:rPr lang="en-US" altLang="lv-LV" smtClean="0"/>
              <a:pPr>
                <a:defRPr/>
              </a:pPr>
              <a:t>4</a:t>
            </a:fld>
            <a:endParaRPr lang="en-US" altLang="lv-LV" dirty="0"/>
          </a:p>
        </p:txBody>
      </p:sp>
    </p:spTree>
    <p:extLst>
      <p:ext uri="{BB962C8B-B14F-4D97-AF65-F5344CB8AC3E}">
        <p14:creationId xmlns:p14="http://schemas.microsoft.com/office/powerpoint/2010/main" val="317309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90108D5A-3C4A-456E-878A-B14C36F6436B}"/>
              </a:ext>
            </a:extLst>
          </p:cNvPr>
          <p:cNvSpPr>
            <a:spLocks noGrp="1"/>
          </p:cNvSpPr>
          <p:nvPr>
            <p:ph type="title"/>
          </p:nvPr>
        </p:nvSpPr>
        <p:spPr>
          <a:xfrm>
            <a:off x="2342591" y="498764"/>
            <a:ext cx="7890003" cy="766960"/>
          </a:xfrm>
        </p:spPr>
        <p:txBody>
          <a:bodyPr>
            <a:noAutofit/>
          </a:bodyPr>
          <a:lstStyle/>
          <a:p>
            <a:pPr algn="ctr"/>
            <a:r>
              <a:rPr lang="lv-LV" altLang="lv-LV" sz="3600" dirty="0">
                <a:solidFill>
                  <a:srgbClr val="6BA439"/>
                </a:solidFill>
                <a:latin typeface="+mj-lt"/>
                <a:ea typeface="MS PGothic" pitchFamily="34" charset="-128"/>
              </a:rPr>
              <a:t>Kas nav sociālā uzņēmējdarbība?</a:t>
            </a:r>
          </a:p>
        </p:txBody>
      </p:sp>
      <p:sp>
        <p:nvSpPr>
          <p:cNvPr id="19459" name="Content Placeholder 2">
            <a:extLst>
              <a:ext uri="{FF2B5EF4-FFF2-40B4-BE49-F238E27FC236}">
                <a16:creationId xmlns:a16="http://schemas.microsoft.com/office/drawing/2014/main" id="{319EFED1-40D5-4944-A9BF-725CAEEC764B}"/>
              </a:ext>
            </a:extLst>
          </p:cNvPr>
          <p:cNvSpPr>
            <a:spLocks noGrp="1"/>
          </p:cNvSpPr>
          <p:nvPr>
            <p:ph idx="1"/>
          </p:nvPr>
        </p:nvSpPr>
        <p:spPr>
          <a:xfrm>
            <a:off x="1203914" y="2376236"/>
            <a:ext cx="5544109" cy="2583612"/>
          </a:xfrm>
        </p:spPr>
        <p:txBody>
          <a:bodyPr>
            <a:noAutofit/>
          </a:bodyPr>
          <a:lstStyle/>
          <a:p>
            <a:pPr marL="342900" indent="-342900">
              <a:spcBef>
                <a:spcPts val="1200"/>
              </a:spcBef>
              <a:buClr>
                <a:srgbClr val="006600"/>
              </a:buClr>
              <a:buFont typeface="Wingdings" pitchFamily="2" charset="2"/>
              <a:buChar char="q"/>
              <a:tabLst>
                <a:tab pos="1885950" algn="l"/>
              </a:tabLst>
              <a:defRPr/>
            </a:pPr>
            <a:r>
              <a:rPr lang="lv-LV" altLang="lv-LV" sz="2800" dirty="0">
                <a:latin typeface="+mj-lt"/>
                <a:ea typeface="MS PGothic" pitchFamily="34" charset="-128"/>
              </a:rPr>
              <a:t> Sociāli atbildīgs uzņēmums</a:t>
            </a:r>
          </a:p>
          <a:p>
            <a:pPr marL="342900" indent="-342900">
              <a:spcBef>
                <a:spcPts val="1200"/>
              </a:spcBef>
              <a:buClr>
                <a:srgbClr val="006600"/>
              </a:buClr>
              <a:buFont typeface="Wingdings" pitchFamily="2" charset="2"/>
              <a:buChar char="q"/>
              <a:tabLst>
                <a:tab pos="1885950" algn="l"/>
              </a:tabLst>
              <a:defRPr/>
            </a:pPr>
            <a:r>
              <a:rPr lang="lv-LV" altLang="lv-LV" sz="2800" dirty="0">
                <a:latin typeface="+mj-lt"/>
                <a:ea typeface="MS PGothic" pitchFamily="34" charset="-128"/>
              </a:rPr>
              <a:t> Labdarība</a:t>
            </a:r>
          </a:p>
          <a:p>
            <a:pPr marL="342900" indent="-342900">
              <a:spcBef>
                <a:spcPts val="1200"/>
              </a:spcBef>
              <a:buClr>
                <a:srgbClr val="006600"/>
              </a:buClr>
              <a:buFont typeface="Wingdings" pitchFamily="2" charset="2"/>
              <a:buChar char="q"/>
              <a:tabLst>
                <a:tab pos="1885950" algn="l"/>
              </a:tabLst>
              <a:defRPr/>
            </a:pPr>
            <a:r>
              <a:rPr lang="lv-LV" altLang="lv-LV" sz="2800" dirty="0">
                <a:latin typeface="+mj-lt"/>
                <a:ea typeface="MS PGothic" pitchFamily="34" charset="-128"/>
              </a:rPr>
              <a:t> Valsts un pašvaldību aģentūras, uzņēmumi</a:t>
            </a:r>
          </a:p>
          <a:p>
            <a:pPr marL="342900" indent="-342900">
              <a:spcBef>
                <a:spcPts val="1200"/>
              </a:spcBef>
              <a:buClr>
                <a:srgbClr val="006600"/>
              </a:buClr>
              <a:buFont typeface="Wingdings" pitchFamily="2" charset="2"/>
              <a:buChar char="q"/>
              <a:tabLst>
                <a:tab pos="1885950" algn="l"/>
              </a:tabLst>
              <a:defRPr/>
            </a:pPr>
            <a:endParaRPr lang="lv-LV" sz="2800" dirty="0">
              <a:latin typeface="+mj-lt"/>
              <a:ea typeface="MS PGothic" pitchFamily="34" charset="-128"/>
            </a:endParaRPr>
          </a:p>
        </p:txBody>
      </p:sp>
      <p:sp>
        <p:nvSpPr>
          <p:cNvPr id="3" name="Slide Number Placeholder 2">
            <a:extLst>
              <a:ext uri="{FF2B5EF4-FFF2-40B4-BE49-F238E27FC236}">
                <a16:creationId xmlns:a16="http://schemas.microsoft.com/office/drawing/2014/main" id="{6DEDF281-A3E8-4137-8D0C-6B45E7B3226D}"/>
              </a:ext>
            </a:extLst>
          </p:cNvPr>
          <p:cNvSpPr>
            <a:spLocks noGrp="1"/>
          </p:cNvSpPr>
          <p:nvPr>
            <p:ph type="sldNum" sz="quarter" idx="4"/>
          </p:nvPr>
        </p:nvSpPr>
        <p:spPr/>
        <p:txBody>
          <a:bodyPr/>
          <a:lstStyle/>
          <a:p>
            <a:pPr>
              <a:defRPr/>
            </a:pPr>
            <a:fld id="{B9EE84C0-2C3A-4808-83F1-61574C59E87E}" type="slidenum">
              <a:rPr lang="en-US" altLang="lv-LV" smtClean="0"/>
              <a:pPr>
                <a:defRPr/>
              </a:pPr>
              <a:t>5</a:t>
            </a:fld>
            <a:endParaRPr lang="en-US" altLang="lv-LV" dirty="0"/>
          </a:p>
        </p:txBody>
      </p:sp>
      <p:pic>
        <p:nvPicPr>
          <p:cNvPr id="7" name="Content Placeholder 4" descr="A picture containing text&#10;&#10;Description automatically generated">
            <a:extLst>
              <a:ext uri="{FF2B5EF4-FFF2-40B4-BE49-F238E27FC236}">
                <a16:creationId xmlns:a16="http://schemas.microsoft.com/office/drawing/2014/main" id="{89BA0A8B-69BF-4270-80E1-94656810388C}"/>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bwMode="auto">
          <a:xfrm>
            <a:off x="6748023" y="2150313"/>
            <a:ext cx="4304343" cy="303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1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EDF281-A3E8-4137-8D0C-6B45E7B3226D}"/>
              </a:ext>
            </a:extLst>
          </p:cNvPr>
          <p:cNvSpPr>
            <a:spLocks noGrp="1"/>
          </p:cNvSpPr>
          <p:nvPr>
            <p:ph type="sldNum" sz="quarter" idx="4"/>
          </p:nvPr>
        </p:nvSpPr>
        <p:spPr/>
        <p:txBody>
          <a:bodyPr/>
          <a:lstStyle/>
          <a:p>
            <a:pPr>
              <a:defRPr/>
            </a:pPr>
            <a:fld id="{B9EE84C0-2C3A-4808-83F1-61574C59E87E}" type="slidenum">
              <a:rPr lang="en-US" altLang="lv-LV" smtClean="0"/>
              <a:pPr>
                <a:defRPr/>
              </a:pPr>
              <a:t>6</a:t>
            </a:fld>
            <a:endParaRPr lang="en-US" altLang="lv-LV" dirty="0"/>
          </a:p>
        </p:txBody>
      </p:sp>
      <p:sp>
        <p:nvSpPr>
          <p:cNvPr id="4" name="Title 1">
            <a:extLst>
              <a:ext uri="{FF2B5EF4-FFF2-40B4-BE49-F238E27FC236}">
                <a16:creationId xmlns:a16="http://schemas.microsoft.com/office/drawing/2014/main" id="{A141FD55-876B-407C-8752-6B36E0A6B136}"/>
              </a:ext>
            </a:extLst>
          </p:cNvPr>
          <p:cNvSpPr>
            <a:spLocks noGrp="1"/>
          </p:cNvSpPr>
          <p:nvPr>
            <p:ph type="title"/>
          </p:nvPr>
        </p:nvSpPr>
        <p:spPr>
          <a:xfrm>
            <a:off x="3027237" y="431806"/>
            <a:ext cx="7661911" cy="1023931"/>
          </a:xfrm>
        </p:spPr>
        <p:txBody>
          <a:bodyPr>
            <a:normAutofit/>
          </a:bodyPr>
          <a:lstStyle/>
          <a:p>
            <a:r>
              <a:rPr lang="lv-LV" sz="3600" b="1" dirty="0">
                <a:solidFill>
                  <a:srgbClr val="6BA439"/>
                </a:solidFill>
                <a:latin typeface="+mj-lt"/>
              </a:rPr>
              <a:t>Mīti par sociālo uzņēmējdarbību</a:t>
            </a:r>
            <a:endParaRPr lang="lv-LV" sz="2000" dirty="0">
              <a:latin typeface="+mj-lt"/>
            </a:endParaRPr>
          </a:p>
        </p:txBody>
      </p:sp>
      <p:sp>
        <p:nvSpPr>
          <p:cNvPr id="5" name="Content Placeholder 2">
            <a:extLst>
              <a:ext uri="{FF2B5EF4-FFF2-40B4-BE49-F238E27FC236}">
                <a16:creationId xmlns:a16="http://schemas.microsoft.com/office/drawing/2014/main" id="{32E38E0D-6B83-4668-A439-B43C11B4F64B}"/>
              </a:ext>
            </a:extLst>
          </p:cNvPr>
          <p:cNvSpPr>
            <a:spLocks noGrp="1"/>
          </p:cNvSpPr>
          <p:nvPr>
            <p:ph idx="1"/>
          </p:nvPr>
        </p:nvSpPr>
        <p:spPr>
          <a:xfrm>
            <a:off x="759417" y="1719200"/>
            <a:ext cx="10822983" cy="3767200"/>
          </a:xfrm>
        </p:spPr>
        <p:txBody>
          <a:bodyPr>
            <a:noAutofit/>
          </a:bodyPr>
          <a:lstStyle/>
          <a:p>
            <a:pPr marL="358775" indent="-358775" defTabSz="938213">
              <a:spcBef>
                <a:spcPts val="900"/>
              </a:spcBef>
              <a:buClr>
                <a:srgbClr val="006600"/>
              </a:buClr>
              <a:buFont typeface="Wingdings" pitchFamily="2" charset="2"/>
              <a:buChar char="q"/>
              <a:tabLst>
                <a:tab pos="1414463" algn="l"/>
              </a:tabLst>
              <a:defRPr/>
            </a:pPr>
            <a:r>
              <a:rPr lang="lv-LV" sz="2800" dirty="0">
                <a:latin typeface="+mj-lt"/>
              </a:rPr>
              <a:t> </a:t>
            </a:r>
            <a:r>
              <a:rPr lang="lv-LV" sz="2800" dirty="0">
                <a:solidFill>
                  <a:prstClr val="black"/>
                </a:solidFill>
                <a:latin typeface="+mj-lt"/>
              </a:rPr>
              <a:t>«Bizness, kurā nav naudas»</a:t>
            </a:r>
            <a:endParaRPr lang="lv-LV" sz="2800" dirty="0">
              <a:latin typeface="+mj-lt"/>
            </a:endParaRPr>
          </a:p>
          <a:p>
            <a:pPr marL="358775" indent="-358775" defTabSz="938213">
              <a:spcBef>
                <a:spcPts val="900"/>
              </a:spcBef>
              <a:buClr>
                <a:srgbClr val="006600"/>
              </a:buClr>
              <a:buFont typeface="Wingdings" pitchFamily="2" charset="2"/>
              <a:buChar char="q"/>
              <a:tabLst>
                <a:tab pos="1414463" algn="l"/>
              </a:tabLst>
              <a:defRPr/>
            </a:pPr>
            <a:r>
              <a:rPr lang="lv-LV" sz="2800" dirty="0">
                <a:latin typeface="+mj-lt"/>
              </a:rPr>
              <a:t>«Pakalpojumi jāsniedz bez maksas!»</a:t>
            </a:r>
          </a:p>
          <a:p>
            <a:pPr marL="358775" indent="-358775" defTabSz="938213">
              <a:spcBef>
                <a:spcPts val="900"/>
              </a:spcBef>
              <a:buClr>
                <a:srgbClr val="006600"/>
              </a:buClr>
              <a:buFont typeface="Wingdings" pitchFamily="2" charset="2"/>
              <a:buChar char="q"/>
              <a:tabLst>
                <a:tab pos="1414463" algn="l"/>
              </a:tabLst>
              <a:defRPr/>
            </a:pPr>
            <a:r>
              <a:rPr lang="lv-LV" sz="2800" dirty="0">
                <a:latin typeface="+mj-lt"/>
              </a:rPr>
              <a:t> «Nedrīkst maksāt sev algas!»</a:t>
            </a:r>
          </a:p>
          <a:p>
            <a:pPr marL="358775" indent="-358775" defTabSz="938213">
              <a:spcBef>
                <a:spcPts val="900"/>
              </a:spcBef>
              <a:buClr>
                <a:srgbClr val="006600"/>
              </a:buClr>
              <a:buFont typeface="Wingdings" pitchFamily="2" charset="2"/>
              <a:buChar char="q"/>
              <a:tabLst>
                <a:tab pos="1414463" algn="l"/>
              </a:tabLst>
              <a:defRPr/>
            </a:pPr>
            <a:r>
              <a:rPr lang="lv-LV" sz="2800" dirty="0">
                <a:solidFill>
                  <a:prstClr val="black"/>
                </a:solidFill>
                <a:latin typeface="+mj-lt"/>
              </a:rPr>
              <a:t> «Vecmāmiņas, kuras ada zeķes»</a:t>
            </a:r>
          </a:p>
          <a:p>
            <a:pPr marL="358775" indent="-358775" defTabSz="938213">
              <a:spcBef>
                <a:spcPts val="900"/>
              </a:spcBef>
              <a:buClr>
                <a:srgbClr val="006600"/>
              </a:buClr>
              <a:buFont typeface="Wingdings" pitchFamily="2" charset="2"/>
              <a:buChar char="q"/>
              <a:tabLst>
                <a:tab pos="1414463" algn="l"/>
              </a:tabLst>
              <a:defRPr/>
            </a:pPr>
            <a:r>
              <a:rPr lang="lv-LV" sz="2800" dirty="0">
                <a:solidFill>
                  <a:prstClr val="black"/>
                </a:solidFill>
                <a:latin typeface="+mj-lt"/>
              </a:rPr>
              <a:t> «Obligāti jānodarbina «riska grupu» pārstāvji!»</a:t>
            </a:r>
          </a:p>
          <a:p>
            <a:pPr marL="447675" indent="-447675" defTabSz="938213">
              <a:spcBef>
                <a:spcPts val="900"/>
              </a:spcBef>
              <a:buClr>
                <a:srgbClr val="006600"/>
              </a:buClr>
              <a:buFont typeface="Wingdings" pitchFamily="2" charset="2"/>
              <a:buChar char="q"/>
              <a:tabLst>
                <a:tab pos="1414463" algn="l"/>
              </a:tabLst>
              <a:defRPr/>
            </a:pPr>
            <a:r>
              <a:rPr lang="lv-LV" sz="2800" dirty="0">
                <a:latin typeface="+mj-lt"/>
              </a:rPr>
              <a:t>«Pa dienu jāstrādā «normāls» darbs, lai var nopelnīt, lai naktīs un brīvdienās var veikt sociālo uzņēmējdarbību»</a:t>
            </a:r>
            <a:endParaRPr lang="lv-LV" sz="2800" dirty="0">
              <a:solidFill>
                <a:prstClr val="black"/>
              </a:solidFill>
              <a:latin typeface="+mj-lt"/>
            </a:endParaRPr>
          </a:p>
          <a:p>
            <a:endParaRPr lang="lv-LV" sz="1600" dirty="0">
              <a:latin typeface="+mj-lt"/>
            </a:endParaRPr>
          </a:p>
        </p:txBody>
      </p:sp>
      <p:pic>
        <p:nvPicPr>
          <p:cNvPr id="6" name="Picture 5" descr="A picture containing clipart&#10;&#10;Description automatically generated">
            <a:extLst>
              <a:ext uri="{FF2B5EF4-FFF2-40B4-BE49-F238E27FC236}">
                <a16:creationId xmlns:a16="http://schemas.microsoft.com/office/drawing/2014/main" id="{62C61881-2B13-4985-B54D-A47FE5DFAEA1}"/>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965576" y="1719200"/>
            <a:ext cx="4616824" cy="1582911"/>
          </a:xfrm>
          <a:prstGeom prst="rect">
            <a:avLst/>
          </a:prstGeom>
        </p:spPr>
      </p:pic>
      <p:sp>
        <p:nvSpPr>
          <p:cNvPr id="7" name="TextBox 6">
            <a:extLst>
              <a:ext uri="{FF2B5EF4-FFF2-40B4-BE49-F238E27FC236}">
                <a16:creationId xmlns:a16="http://schemas.microsoft.com/office/drawing/2014/main" id="{27B5EDC4-5513-4A40-B73A-D305C3E001AB}"/>
              </a:ext>
            </a:extLst>
          </p:cNvPr>
          <p:cNvSpPr txBox="1">
            <a:spLocks noChangeAspect="1"/>
          </p:cNvSpPr>
          <p:nvPr/>
        </p:nvSpPr>
        <p:spPr>
          <a:xfrm>
            <a:off x="6624602" y="6539294"/>
            <a:ext cx="4616824" cy="230832"/>
          </a:xfrm>
          <a:prstGeom prst="rect">
            <a:avLst/>
          </a:prstGeom>
          <a:noFill/>
        </p:spPr>
        <p:txBody>
          <a:bodyPr wrap="square" rtlCol="0">
            <a:spAutoFit/>
          </a:bodyPr>
          <a:lstStyle/>
          <a:p>
            <a:r>
              <a:rPr lang="lv-LV" sz="900" dirty="0" err="1">
                <a:hlinkClick r:id="rId4" tooltip="http://dollarsandsense.sg/debunking-3-dangerous-myths-that-investors-frequently-have-about-etfs/"/>
              </a:rPr>
              <a:t>This</a:t>
            </a:r>
            <a:r>
              <a:rPr lang="lv-LV" sz="900" dirty="0">
                <a:hlinkClick r:id="rId4" tooltip="http://dollarsandsense.sg/debunking-3-dangerous-myths-that-investors-frequently-have-about-etfs/"/>
              </a:rPr>
              <a:t> </a:t>
            </a:r>
            <a:r>
              <a:rPr lang="lv-LV" sz="900" dirty="0" err="1">
                <a:hlinkClick r:id="rId4" tooltip="http://dollarsandsense.sg/debunking-3-dangerous-myths-that-investors-frequently-have-about-etfs/"/>
              </a:rPr>
              <a:t>Photo</a:t>
            </a:r>
            <a:r>
              <a:rPr lang="lv-LV" sz="900" dirty="0"/>
              <a:t> </a:t>
            </a:r>
            <a:r>
              <a:rPr lang="lv-LV" sz="900" dirty="0" err="1"/>
              <a:t>by</a:t>
            </a:r>
            <a:r>
              <a:rPr lang="lv-LV" sz="900" dirty="0"/>
              <a:t> </a:t>
            </a:r>
            <a:r>
              <a:rPr lang="lv-LV" sz="900" dirty="0" err="1"/>
              <a:t>Unknown</a:t>
            </a:r>
            <a:r>
              <a:rPr lang="lv-LV" sz="900" dirty="0"/>
              <a:t> </a:t>
            </a:r>
            <a:r>
              <a:rPr lang="lv-LV" sz="900" dirty="0" err="1"/>
              <a:t>Author</a:t>
            </a:r>
            <a:r>
              <a:rPr lang="lv-LV" sz="900" dirty="0"/>
              <a:t> </a:t>
            </a:r>
            <a:r>
              <a:rPr lang="lv-LV" sz="900" dirty="0" err="1"/>
              <a:t>is</a:t>
            </a:r>
            <a:r>
              <a:rPr lang="lv-LV" sz="900" dirty="0"/>
              <a:t> </a:t>
            </a:r>
            <a:r>
              <a:rPr lang="lv-LV" sz="900" dirty="0" err="1"/>
              <a:t>licensed</a:t>
            </a:r>
            <a:r>
              <a:rPr lang="lv-LV" sz="900" dirty="0"/>
              <a:t> </a:t>
            </a:r>
            <a:r>
              <a:rPr lang="lv-LV" sz="900" dirty="0" err="1"/>
              <a:t>under</a:t>
            </a:r>
            <a:r>
              <a:rPr lang="lv-LV" sz="900" dirty="0"/>
              <a:t> </a:t>
            </a:r>
            <a:r>
              <a:rPr lang="lv-LV" sz="900" dirty="0">
                <a:hlinkClick r:id="rId5" tooltip="https://creativecommons.org/licenses/by-nc-nd/3.0/"/>
              </a:rPr>
              <a:t>CC BY-NC-ND</a:t>
            </a:r>
            <a:endParaRPr lang="lv-LV" sz="900" dirty="0"/>
          </a:p>
        </p:txBody>
      </p:sp>
    </p:spTree>
    <p:extLst>
      <p:ext uri="{BB962C8B-B14F-4D97-AF65-F5344CB8AC3E}">
        <p14:creationId xmlns:p14="http://schemas.microsoft.com/office/powerpoint/2010/main" val="350543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EDF281-A3E8-4137-8D0C-6B45E7B3226D}"/>
              </a:ext>
            </a:extLst>
          </p:cNvPr>
          <p:cNvSpPr>
            <a:spLocks noGrp="1"/>
          </p:cNvSpPr>
          <p:nvPr>
            <p:ph type="sldNum" sz="quarter" idx="4"/>
          </p:nvPr>
        </p:nvSpPr>
        <p:spPr/>
        <p:txBody>
          <a:bodyPr/>
          <a:lstStyle/>
          <a:p>
            <a:pPr>
              <a:defRPr/>
            </a:pPr>
            <a:fld id="{B9EE84C0-2C3A-4808-83F1-61574C59E87E}" type="slidenum">
              <a:rPr lang="en-US" altLang="lv-LV" smtClean="0"/>
              <a:pPr>
                <a:defRPr/>
              </a:pPr>
              <a:t>7</a:t>
            </a:fld>
            <a:endParaRPr lang="en-US" altLang="lv-LV" dirty="0"/>
          </a:p>
        </p:txBody>
      </p:sp>
      <p:sp>
        <p:nvSpPr>
          <p:cNvPr id="4" name="Title 1">
            <a:extLst>
              <a:ext uri="{FF2B5EF4-FFF2-40B4-BE49-F238E27FC236}">
                <a16:creationId xmlns:a16="http://schemas.microsoft.com/office/drawing/2014/main" id="{7D01DB89-E5AB-49C5-BE3D-64A223833ACF}"/>
              </a:ext>
            </a:extLst>
          </p:cNvPr>
          <p:cNvSpPr>
            <a:spLocks noGrp="1"/>
          </p:cNvSpPr>
          <p:nvPr>
            <p:ph type="title"/>
          </p:nvPr>
        </p:nvSpPr>
        <p:spPr>
          <a:xfrm>
            <a:off x="2425700" y="150019"/>
            <a:ext cx="7340600" cy="1046314"/>
          </a:xfrm>
        </p:spPr>
        <p:txBody>
          <a:bodyPr anchor="ctr">
            <a:noAutofit/>
          </a:bodyPr>
          <a:lstStyle/>
          <a:p>
            <a:pPr algn="ctr"/>
            <a:r>
              <a:rPr lang="lv-LV" altLang="lv-LV" sz="3200" dirty="0">
                <a:solidFill>
                  <a:srgbClr val="6BA439"/>
                </a:solidFill>
                <a:latin typeface="Times New Roman" panose="02020603050405020304" pitchFamily="18" charset="0"/>
                <a:cs typeface="Times New Roman" panose="02020603050405020304" pitchFamily="18" charset="0"/>
              </a:rPr>
              <a:t>Sociālo </a:t>
            </a:r>
            <a:r>
              <a:rPr lang="lv-LV" altLang="lv-LV" sz="3600" dirty="0">
                <a:solidFill>
                  <a:srgbClr val="6BA439"/>
                </a:solidFill>
                <a:latin typeface="Times New Roman" panose="02020603050405020304" pitchFamily="18" charset="0"/>
                <a:cs typeface="Times New Roman" panose="02020603050405020304" pitchFamily="18" charset="0"/>
              </a:rPr>
              <a:t>uzņēmumu</a:t>
            </a:r>
            <a:r>
              <a:rPr lang="lv-LV" altLang="lv-LV" sz="3200" dirty="0">
                <a:solidFill>
                  <a:srgbClr val="6BA439"/>
                </a:solidFill>
                <a:latin typeface="Times New Roman" panose="02020603050405020304" pitchFamily="18" charset="0"/>
                <a:cs typeface="Times New Roman" panose="02020603050405020304" pitchFamily="18" charset="0"/>
              </a:rPr>
              <a:t> piemēri</a:t>
            </a:r>
          </a:p>
        </p:txBody>
      </p:sp>
      <p:pic>
        <p:nvPicPr>
          <p:cNvPr id="5" name="Picture 4">
            <a:extLst>
              <a:ext uri="{FF2B5EF4-FFF2-40B4-BE49-F238E27FC236}">
                <a16:creationId xmlns:a16="http://schemas.microsoft.com/office/drawing/2014/main" id="{C4563493-5380-495C-BEFB-43A21F7BD27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848921" y="3208340"/>
            <a:ext cx="2133600" cy="3230563"/>
          </a:xfrm>
          <a:prstGeom prst="rect">
            <a:avLst/>
          </a:prstGeom>
        </p:spPr>
      </p:pic>
      <p:pic>
        <p:nvPicPr>
          <p:cNvPr id="6" name="Picture 5">
            <a:extLst>
              <a:ext uri="{FF2B5EF4-FFF2-40B4-BE49-F238E27FC236}">
                <a16:creationId xmlns:a16="http://schemas.microsoft.com/office/drawing/2014/main" id="{D22BA325-E47B-4CAD-9F6A-A6E39B36C05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563034" y="3209926"/>
            <a:ext cx="2209579" cy="3230563"/>
          </a:xfrm>
          <a:prstGeom prst="rect">
            <a:avLst/>
          </a:prstGeom>
        </p:spPr>
      </p:pic>
      <p:pic>
        <p:nvPicPr>
          <p:cNvPr id="7" name="Picture 6">
            <a:extLst>
              <a:ext uri="{FF2B5EF4-FFF2-40B4-BE49-F238E27FC236}">
                <a16:creationId xmlns:a16="http://schemas.microsoft.com/office/drawing/2014/main" id="{90273F9E-B806-452A-B735-0CD1200FFB0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393915" y="1125593"/>
            <a:ext cx="2910017" cy="1939817"/>
          </a:xfrm>
          <a:prstGeom prst="rect">
            <a:avLst/>
          </a:prstGeom>
        </p:spPr>
      </p:pic>
      <p:sp>
        <p:nvSpPr>
          <p:cNvPr id="8" name="TextBox 7">
            <a:extLst>
              <a:ext uri="{FF2B5EF4-FFF2-40B4-BE49-F238E27FC236}">
                <a16:creationId xmlns:a16="http://schemas.microsoft.com/office/drawing/2014/main" id="{73FEB76A-54B9-4475-AD73-B415F3822095}"/>
              </a:ext>
            </a:extLst>
          </p:cNvPr>
          <p:cNvSpPr txBox="1"/>
          <p:nvPr/>
        </p:nvSpPr>
        <p:spPr>
          <a:xfrm>
            <a:off x="609601" y="1871518"/>
            <a:ext cx="5353554" cy="3808735"/>
          </a:xfrm>
          <a:prstGeom prst="rect">
            <a:avLst/>
          </a:prstGeom>
          <a:noFill/>
        </p:spPr>
        <p:txBody>
          <a:bodyPr wrap="square" rtlCol="0">
            <a:spAutoFit/>
          </a:bodyPr>
          <a:lstStyle/>
          <a:p>
            <a:pPr algn="ctr"/>
            <a:r>
              <a:rPr lang="lv-LV" sz="2400" b="1" dirty="0"/>
              <a:t>SIA “KK </a:t>
            </a:r>
            <a:r>
              <a:rPr lang="lv-LV" sz="2400" b="1" dirty="0" err="1"/>
              <a:t>Original</a:t>
            </a:r>
            <a:r>
              <a:rPr lang="lv-LV" sz="2400" b="1" dirty="0"/>
              <a:t> </a:t>
            </a:r>
            <a:r>
              <a:rPr lang="lv-LV" sz="2400" b="1" dirty="0" err="1"/>
              <a:t>Design</a:t>
            </a:r>
            <a:r>
              <a:rPr lang="lv-LV" sz="2400" b="1" dirty="0"/>
              <a:t>”</a:t>
            </a:r>
          </a:p>
          <a:p>
            <a:pPr marL="257175" indent="-257175">
              <a:spcBef>
                <a:spcPts val="900"/>
              </a:spcBef>
              <a:buClr>
                <a:srgbClr val="006600"/>
              </a:buClr>
              <a:buFont typeface="Wingdings" pitchFamily="2" charset="2"/>
              <a:buChar char="q"/>
              <a:tabLst>
                <a:tab pos="1414463" algn="l"/>
              </a:tabLst>
              <a:defRPr/>
            </a:pPr>
            <a:endParaRPr lang="lv-LV" sz="2000" b="1" dirty="0"/>
          </a:p>
          <a:p>
            <a:pPr marL="257175" indent="-257175">
              <a:spcBef>
                <a:spcPts val="900"/>
              </a:spcBef>
              <a:buClr>
                <a:srgbClr val="006600"/>
              </a:buClr>
              <a:buFont typeface="Wingdings" pitchFamily="2" charset="2"/>
              <a:buChar char="q"/>
              <a:tabLst>
                <a:tab pos="1414463" algn="l"/>
              </a:tabLst>
              <a:defRPr/>
            </a:pPr>
            <a:r>
              <a:rPr lang="lv-LV" sz="2000" b="1" dirty="0"/>
              <a:t>Sociālais mērķis:</a:t>
            </a:r>
          </a:p>
          <a:p>
            <a:pPr>
              <a:spcBef>
                <a:spcPts val="900"/>
              </a:spcBef>
              <a:buClr>
                <a:srgbClr val="006600"/>
              </a:buClr>
              <a:tabLst>
                <a:tab pos="1414463" algn="l"/>
              </a:tabLst>
              <a:defRPr/>
            </a:pPr>
            <a:r>
              <a:rPr lang="lv-LV" sz="2000" dirty="0"/>
              <a:t>Izstrādāt un realizēt palīgierīces cilvēkiem ar kustības traucējumiem. Sabiedrība gūto peļņu plāno re-investēt Sabiedrības turpmākajā darbībā</a:t>
            </a:r>
          </a:p>
          <a:p>
            <a:pPr marL="285750" indent="-285750">
              <a:spcBef>
                <a:spcPts val="900"/>
              </a:spcBef>
              <a:buClr>
                <a:srgbClr val="006600"/>
              </a:buClr>
              <a:buFont typeface="Wingdings" panose="05000000000000000000" pitchFamily="2" charset="2"/>
              <a:buChar char="q"/>
              <a:tabLst>
                <a:tab pos="1414463" algn="l"/>
              </a:tabLst>
              <a:defRPr/>
            </a:pPr>
            <a:r>
              <a:rPr lang="lv-LV" sz="2000" b="1" dirty="0"/>
              <a:t>Projekta finansējums (</a:t>
            </a:r>
            <a:r>
              <a:rPr lang="lv-LV" sz="2000" b="1" dirty="0" err="1"/>
              <a:t>Altum</a:t>
            </a:r>
            <a:r>
              <a:rPr lang="lv-LV" sz="2000" b="1" dirty="0"/>
              <a:t> grants):</a:t>
            </a:r>
            <a:r>
              <a:rPr lang="lv-LV" sz="2000" dirty="0"/>
              <a:t> </a:t>
            </a:r>
          </a:p>
          <a:p>
            <a:pPr>
              <a:spcBef>
                <a:spcPts val="900"/>
              </a:spcBef>
              <a:buClr>
                <a:srgbClr val="006600"/>
              </a:buClr>
              <a:tabLst>
                <a:tab pos="1414463" algn="l"/>
              </a:tabLst>
              <a:defRPr/>
            </a:pPr>
            <a:r>
              <a:rPr lang="lv-LV" sz="2000" dirty="0"/>
              <a:t>20 000,00 EUR </a:t>
            </a:r>
            <a:br>
              <a:rPr lang="lv-LV" sz="2000" dirty="0"/>
            </a:br>
            <a:r>
              <a:rPr lang="lv-LV" sz="2000" dirty="0"/>
              <a:t>(investīcijām, atlīdzībām, apmācībām un konsultācijām)</a:t>
            </a:r>
          </a:p>
        </p:txBody>
      </p:sp>
    </p:spTree>
    <p:extLst>
      <p:ext uri="{BB962C8B-B14F-4D97-AF65-F5344CB8AC3E}">
        <p14:creationId xmlns:p14="http://schemas.microsoft.com/office/powerpoint/2010/main" val="210101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EDF281-A3E8-4137-8D0C-6B45E7B3226D}"/>
              </a:ext>
            </a:extLst>
          </p:cNvPr>
          <p:cNvSpPr>
            <a:spLocks noGrp="1"/>
          </p:cNvSpPr>
          <p:nvPr>
            <p:ph type="sldNum" sz="quarter" idx="4"/>
          </p:nvPr>
        </p:nvSpPr>
        <p:spPr/>
        <p:txBody>
          <a:bodyPr/>
          <a:lstStyle/>
          <a:p>
            <a:pPr>
              <a:defRPr/>
            </a:pPr>
            <a:fld id="{B9EE84C0-2C3A-4808-83F1-61574C59E87E}" type="slidenum">
              <a:rPr lang="en-US" altLang="lv-LV" smtClean="0"/>
              <a:pPr>
                <a:defRPr/>
              </a:pPr>
              <a:t>8</a:t>
            </a:fld>
            <a:endParaRPr lang="en-US" altLang="lv-LV" dirty="0"/>
          </a:p>
        </p:txBody>
      </p:sp>
      <p:sp>
        <p:nvSpPr>
          <p:cNvPr id="4" name="TextBox 3">
            <a:extLst>
              <a:ext uri="{FF2B5EF4-FFF2-40B4-BE49-F238E27FC236}">
                <a16:creationId xmlns:a16="http://schemas.microsoft.com/office/drawing/2014/main" id="{84213060-F33E-489A-8D40-7DB813EC3E37}"/>
              </a:ext>
            </a:extLst>
          </p:cNvPr>
          <p:cNvSpPr txBox="1"/>
          <p:nvPr/>
        </p:nvSpPr>
        <p:spPr>
          <a:xfrm>
            <a:off x="4971563" y="702932"/>
            <a:ext cx="6803756" cy="5232202"/>
          </a:xfrm>
          <a:prstGeom prst="rect">
            <a:avLst/>
          </a:prstGeom>
          <a:noFill/>
        </p:spPr>
        <p:txBody>
          <a:bodyPr wrap="square" rtlCol="0">
            <a:spAutoFit/>
          </a:bodyPr>
          <a:lstStyle/>
          <a:p>
            <a:pPr>
              <a:spcBef>
                <a:spcPts val="900"/>
              </a:spcBef>
              <a:buClr>
                <a:srgbClr val="006600"/>
              </a:buClr>
              <a:tabLst>
                <a:tab pos="1414463" algn="l"/>
              </a:tabLst>
              <a:defRPr/>
            </a:pPr>
            <a:r>
              <a:rPr lang="lv-LV" sz="2000" b="1" dirty="0"/>
              <a:t>    </a:t>
            </a:r>
            <a:r>
              <a:rPr lang="lv-LV" sz="2400" b="1" dirty="0"/>
              <a:t>SIA “Eņģeļa pasts”</a:t>
            </a:r>
          </a:p>
          <a:p>
            <a:pPr>
              <a:spcBef>
                <a:spcPts val="900"/>
              </a:spcBef>
              <a:buClr>
                <a:srgbClr val="006600"/>
              </a:buClr>
              <a:tabLst>
                <a:tab pos="1414463" algn="l"/>
              </a:tabLst>
              <a:defRPr/>
            </a:pPr>
            <a:endParaRPr lang="lv-LV" sz="2000" b="1" dirty="0"/>
          </a:p>
          <a:p>
            <a:pPr marL="257175" indent="-257175">
              <a:spcBef>
                <a:spcPts val="900"/>
              </a:spcBef>
              <a:buClr>
                <a:srgbClr val="006600"/>
              </a:buClr>
              <a:buFont typeface="Wingdings" pitchFamily="2" charset="2"/>
              <a:buChar char="q"/>
              <a:tabLst>
                <a:tab pos="1414463" algn="l"/>
              </a:tabLst>
              <a:defRPr/>
            </a:pPr>
            <a:r>
              <a:rPr lang="lv-LV" sz="2000" b="1" dirty="0"/>
              <a:t>Sociālais mērķis:</a:t>
            </a:r>
          </a:p>
          <a:p>
            <a:pPr>
              <a:spcBef>
                <a:spcPts val="900"/>
              </a:spcBef>
              <a:buClr>
                <a:srgbClr val="006600"/>
              </a:buClr>
              <a:tabLst>
                <a:tab pos="1414463" algn="l"/>
              </a:tabLst>
              <a:defRPr/>
            </a:pPr>
            <a:r>
              <a:rPr lang="lv-LV" sz="2000" dirty="0"/>
              <a:t>Sabiedrības pamatdarbības uzdevums ir sociāli mazaizsargāto personu grupu apzināšana un informācijas apkopošana; projektu radīšana šo grupu sociālās un emocionālās labklājības uzlabošanai, kā arī šo projektu administrēšana; sabiedrības informēšana un tās iesaistīšana attiecīgo projektu mērķu sasniegšanai</a:t>
            </a:r>
            <a:br>
              <a:rPr lang="lv-LV" sz="2000" dirty="0"/>
            </a:br>
            <a:endParaRPr lang="lv-LV" sz="2000" dirty="0"/>
          </a:p>
          <a:p>
            <a:pPr marL="285750" indent="-285750">
              <a:spcBef>
                <a:spcPts val="900"/>
              </a:spcBef>
              <a:buClr>
                <a:srgbClr val="006600"/>
              </a:buClr>
              <a:buFont typeface="Wingdings" panose="05000000000000000000" pitchFamily="2" charset="2"/>
              <a:buChar char="q"/>
              <a:tabLst>
                <a:tab pos="1414463" algn="l"/>
              </a:tabLst>
              <a:defRPr/>
            </a:pPr>
            <a:r>
              <a:rPr lang="lv-LV" sz="2000" b="1" dirty="0"/>
              <a:t>Projekta finansējums </a:t>
            </a:r>
            <a:br>
              <a:rPr lang="lv-LV" sz="2000" b="1" dirty="0"/>
            </a:br>
            <a:r>
              <a:rPr lang="lv-LV" sz="2000" b="1" dirty="0"/>
              <a:t>(Altum grants):</a:t>
            </a:r>
            <a:r>
              <a:rPr lang="lv-LV" sz="2000" dirty="0"/>
              <a:t> </a:t>
            </a:r>
          </a:p>
          <a:p>
            <a:r>
              <a:rPr lang="lv-LV" sz="2000" dirty="0"/>
              <a:t>19 999,80 EUR</a:t>
            </a:r>
          </a:p>
          <a:p>
            <a:r>
              <a:rPr lang="lv-LV" sz="2000" dirty="0"/>
              <a:t>(atlīdzībām, apgrozāmajiem līdzekļiem, apmācībām un konsultācijām)</a:t>
            </a:r>
          </a:p>
        </p:txBody>
      </p:sp>
      <p:pic>
        <p:nvPicPr>
          <p:cNvPr id="5" name="Picture 4">
            <a:extLst>
              <a:ext uri="{FF2B5EF4-FFF2-40B4-BE49-F238E27FC236}">
                <a16:creationId xmlns:a16="http://schemas.microsoft.com/office/drawing/2014/main" id="{55A26181-B33C-45DD-A9D1-6F17264838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0085" y="1759709"/>
            <a:ext cx="3270471" cy="2452853"/>
          </a:xfrm>
          <a:prstGeom prst="rect">
            <a:avLst/>
          </a:prstGeom>
        </p:spPr>
      </p:pic>
      <p:pic>
        <p:nvPicPr>
          <p:cNvPr id="6" name="Picture 5">
            <a:extLst>
              <a:ext uri="{FF2B5EF4-FFF2-40B4-BE49-F238E27FC236}">
                <a16:creationId xmlns:a16="http://schemas.microsoft.com/office/drawing/2014/main" id="{557B5CA7-4946-48F5-B8E1-202A699256F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04363" y="4333279"/>
            <a:ext cx="1838325" cy="2451100"/>
          </a:xfrm>
          <a:prstGeom prst="rect">
            <a:avLst/>
          </a:prstGeom>
        </p:spPr>
      </p:pic>
      <p:pic>
        <p:nvPicPr>
          <p:cNvPr id="7" name="Picture 6">
            <a:extLst>
              <a:ext uri="{FF2B5EF4-FFF2-40B4-BE49-F238E27FC236}">
                <a16:creationId xmlns:a16="http://schemas.microsoft.com/office/drawing/2014/main" id="{BCEA60AB-2CB7-4C4C-A6B1-5C51F40BFA5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837963" y="4333284"/>
            <a:ext cx="1838325" cy="2451099"/>
          </a:xfrm>
          <a:prstGeom prst="rect">
            <a:avLst/>
          </a:prstGeom>
        </p:spPr>
      </p:pic>
    </p:spTree>
    <p:extLst>
      <p:ext uri="{BB962C8B-B14F-4D97-AF65-F5344CB8AC3E}">
        <p14:creationId xmlns:p14="http://schemas.microsoft.com/office/powerpoint/2010/main" val="10177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EDF281-A3E8-4137-8D0C-6B45E7B3226D}"/>
              </a:ext>
            </a:extLst>
          </p:cNvPr>
          <p:cNvSpPr>
            <a:spLocks noGrp="1"/>
          </p:cNvSpPr>
          <p:nvPr>
            <p:ph type="sldNum" sz="quarter" idx="4"/>
          </p:nvPr>
        </p:nvSpPr>
        <p:spPr/>
        <p:txBody>
          <a:bodyPr/>
          <a:lstStyle/>
          <a:p>
            <a:pPr>
              <a:defRPr/>
            </a:pPr>
            <a:fld id="{B9EE84C0-2C3A-4808-83F1-61574C59E87E}" type="slidenum">
              <a:rPr lang="en-US" altLang="lv-LV" smtClean="0"/>
              <a:pPr>
                <a:defRPr/>
              </a:pPr>
              <a:t>9</a:t>
            </a:fld>
            <a:endParaRPr lang="en-US" altLang="lv-LV" dirty="0"/>
          </a:p>
        </p:txBody>
      </p:sp>
      <p:sp>
        <p:nvSpPr>
          <p:cNvPr id="4" name="TextBox 3">
            <a:extLst>
              <a:ext uri="{FF2B5EF4-FFF2-40B4-BE49-F238E27FC236}">
                <a16:creationId xmlns:a16="http://schemas.microsoft.com/office/drawing/2014/main" id="{CE27DD18-624D-4C4F-9365-C4EE602BE362}"/>
              </a:ext>
            </a:extLst>
          </p:cNvPr>
          <p:cNvSpPr txBox="1"/>
          <p:nvPr/>
        </p:nvSpPr>
        <p:spPr>
          <a:xfrm>
            <a:off x="921260" y="1537325"/>
            <a:ext cx="3507516" cy="5116785"/>
          </a:xfrm>
          <a:prstGeom prst="rect">
            <a:avLst/>
          </a:prstGeom>
          <a:noFill/>
        </p:spPr>
        <p:txBody>
          <a:bodyPr wrap="square" rtlCol="0">
            <a:spAutoFit/>
          </a:bodyPr>
          <a:lstStyle/>
          <a:p>
            <a:r>
              <a:rPr lang="lv-LV" sz="2400" b="1" dirty="0"/>
              <a:t>       SIA “RB </a:t>
            </a:r>
            <a:r>
              <a:rPr lang="lv-LV" sz="2400" b="1" dirty="0" err="1"/>
              <a:t>Cafe</a:t>
            </a:r>
            <a:r>
              <a:rPr lang="lv-LV" sz="2400" b="1" dirty="0"/>
              <a:t>”</a:t>
            </a:r>
            <a:br>
              <a:rPr lang="lv-LV" sz="2000" b="1" dirty="0"/>
            </a:br>
            <a:endParaRPr lang="lv-LV" sz="2000" b="1" dirty="0"/>
          </a:p>
          <a:p>
            <a:pPr marL="257175" indent="-257175">
              <a:spcBef>
                <a:spcPts val="900"/>
              </a:spcBef>
              <a:buClr>
                <a:srgbClr val="006600"/>
              </a:buClr>
              <a:buFont typeface="Wingdings" pitchFamily="2" charset="2"/>
              <a:buChar char="q"/>
              <a:tabLst>
                <a:tab pos="1414463" algn="l"/>
              </a:tabLst>
              <a:defRPr/>
            </a:pPr>
            <a:r>
              <a:rPr lang="lv-LV" sz="2000" b="1" dirty="0"/>
              <a:t>Sociālais mērķis:</a:t>
            </a:r>
          </a:p>
          <a:p>
            <a:pPr>
              <a:spcBef>
                <a:spcPts val="900"/>
              </a:spcBef>
              <a:buClr>
                <a:srgbClr val="006600"/>
              </a:buClr>
              <a:tabLst>
                <a:tab pos="1414463" algn="l"/>
              </a:tabLst>
              <a:defRPr/>
            </a:pPr>
            <a:r>
              <a:rPr lang="lv-LV" sz="2000" dirty="0"/>
              <a:t>Sabiedrības mērķis ir sociālās uzņēmējdarbības veikšana īstenojot darba integrācijas pasākumus personām ar intelektuālās attīstības traucējumiem</a:t>
            </a:r>
            <a:br>
              <a:rPr lang="lv-LV" sz="2000" dirty="0"/>
            </a:br>
            <a:endParaRPr lang="lv-LV" sz="2000" b="1" dirty="0"/>
          </a:p>
          <a:p>
            <a:pPr marL="285750" indent="-285750">
              <a:spcBef>
                <a:spcPts val="900"/>
              </a:spcBef>
              <a:buClr>
                <a:srgbClr val="006600"/>
              </a:buClr>
              <a:buFont typeface="Wingdings" panose="05000000000000000000" pitchFamily="2" charset="2"/>
              <a:buChar char="q"/>
              <a:tabLst>
                <a:tab pos="1414463" algn="l"/>
              </a:tabLst>
              <a:defRPr/>
            </a:pPr>
            <a:r>
              <a:rPr lang="lv-LV" sz="2000" b="1" dirty="0"/>
              <a:t>Projekta finansējums </a:t>
            </a:r>
            <a:br>
              <a:rPr lang="lv-LV" sz="2000" b="1" dirty="0"/>
            </a:br>
            <a:r>
              <a:rPr lang="lv-LV" sz="2000" b="1" dirty="0"/>
              <a:t>(Altum grants):</a:t>
            </a:r>
            <a:r>
              <a:rPr lang="lv-LV" sz="2000" dirty="0"/>
              <a:t> </a:t>
            </a:r>
          </a:p>
          <a:p>
            <a:r>
              <a:rPr lang="lv-LV" sz="2000" dirty="0"/>
              <a:t>107 816,40 EUR</a:t>
            </a:r>
          </a:p>
          <a:p>
            <a:r>
              <a:rPr lang="lv-LV" sz="2000" dirty="0"/>
              <a:t>(atlīdzībām, apgrozāmajiem līdzekļiem, investīcijām)</a:t>
            </a:r>
          </a:p>
        </p:txBody>
      </p:sp>
      <p:pic>
        <p:nvPicPr>
          <p:cNvPr id="5" name="Picture 4">
            <a:extLst>
              <a:ext uri="{FF2B5EF4-FFF2-40B4-BE49-F238E27FC236}">
                <a16:creationId xmlns:a16="http://schemas.microsoft.com/office/drawing/2014/main" id="{DB499000-489D-40B0-B9DB-AB48D88AB13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29351" y="299101"/>
            <a:ext cx="3910012" cy="2609933"/>
          </a:xfrm>
          <a:prstGeom prst="rect">
            <a:avLst/>
          </a:prstGeom>
        </p:spPr>
      </p:pic>
      <p:pic>
        <p:nvPicPr>
          <p:cNvPr id="6" name="Picture 5">
            <a:extLst>
              <a:ext uri="{FF2B5EF4-FFF2-40B4-BE49-F238E27FC236}">
                <a16:creationId xmlns:a16="http://schemas.microsoft.com/office/drawing/2014/main" id="{5991C7FF-6A7B-4A4A-B692-DF84D58487D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18079" y="3314700"/>
            <a:ext cx="4556366" cy="3200400"/>
          </a:xfrm>
          <a:prstGeom prst="rect">
            <a:avLst/>
          </a:prstGeom>
        </p:spPr>
      </p:pic>
    </p:spTree>
    <p:extLst>
      <p:ext uri="{BB962C8B-B14F-4D97-AF65-F5344CB8AC3E}">
        <p14:creationId xmlns:p14="http://schemas.microsoft.com/office/powerpoint/2010/main" val="3598150439"/>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0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89_Prezentacija_templateLV</Template>
  <TotalTime>12089</TotalTime>
  <Words>2318</Words>
  <Application>Microsoft Office PowerPoint</Application>
  <PresentationFormat>Widescreen</PresentationFormat>
  <Paragraphs>393</Paragraphs>
  <Slides>35</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MS PGothic</vt:lpstr>
      <vt:lpstr>Arial</vt:lpstr>
      <vt:lpstr>Calibri</vt:lpstr>
      <vt:lpstr>Times New Roman</vt:lpstr>
      <vt:lpstr>Verdana</vt:lpstr>
      <vt:lpstr>Wingdings</vt:lpstr>
      <vt:lpstr>89_Prezentacija_templateLV</vt:lpstr>
      <vt:lpstr>90_Prezentacija_templateLV</vt:lpstr>
      <vt:lpstr>Reģionālo diskusiju cikls  «Tu un sociālā uzņēmējdarbība –  vai vajag?»</vt:lpstr>
      <vt:lpstr>MĪTI UN REALITĀTE PAR SOCIĀLO UZŅĒMĒJDARBĪBU</vt:lpstr>
      <vt:lpstr>1. Kas ir un kas nav sociālā uzņēmējdarbība Latvijā</vt:lpstr>
      <vt:lpstr>Kas ir sociālā uzņēmējdarbība?</vt:lpstr>
      <vt:lpstr>Kas nav sociālā uzņēmējdarbība?</vt:lpstr>
      <vt:lpstr>Mīti par sociālo uzņēmējdarbību</vt:lpstr>
      <vt:lpstr>Sociālo uzņēmumu piemēri</vt:lpstr>
      <vt:lpstr>PowerPoint Presentation</vt:lpstr>
      <vt:lpstr>PowerPoint Presentation</vt:lpstr>
      <vt:lpstr>PowerPoint Presentation</vt:lpstr>
      <vt:lpstr>PowerPoint Presentation</vt:lpstr>
      <vt:lpstr>Eiropas Sociālā fonda projekts «Atbalsts sociālajai uzņēmējdarbībai»</vt:lpstr>
      <vt:lpstr>Sociālā uzņēmuma likums</vt:lpstr>
      <vt:lpstr>Sociālā uzņēmuma statusa piešķiršanas procedūra – Sociālo uzņēmumu komisija</vt:lpstr>
      <vt:lpstr>Statistikas dati uz 26.09.2019.</vt:lpstr>
      <vt:lpstr>Statistika pa darbības jomām  (26.09.2019.)</vt:lpstr>
      <vt:lpstr>Statistika pa reģioniem (26.09.2019.)</vt:lpstr>
      <vt:lpstr>PowerPoint Presentation</vt:lpstr>
      <vt:lpstr>Sociālā uzņēmuma likums kā sociālās uzņēmējdarbības ekosistēmas būtisks elements</vt:lpstr>
      <vt:lpstr>Sociālā uzņēmuma jēdziens (likuma 2.pants)</vt:lpstr>
      <vt:lpstr>Sociālās uzņēmējdarbības mērķi</vt:lpstr>
      <vt:lpstr>Sociālās atstumtības riskam pakļauto iedzīvotāju grupas (mērķa grupas)</vt:lpstr>
      <vt:lpstr>Atbalsts sociālajam uzņēmumam </vt:lpstr>
      <vt:lpstr>4. Sociālā uzņēmuma statuss un reģistrs, biežāk pieļautās kļūdas statusa iegūšanā</vt:lpstr>
      <vt:lpstr>Kas var iegūt sociālā uzņēmuma statusu?</vt:lpstr>
      <vt:lpstr>Sociālais uzņēmums nav tiesīgs:</vt:lpstr>
      <vt:lpstr>Sociālā uzņēmuma pienākumi:</vt:lpstr>
      <vt:lpstr>Sociālo uzņēmumu reģistrs</vt:lpstr>
      <vt:lpstr>Kur atrodams Sociālo uzņēmumu reģistrs</vt:lpstr>
      <vt:lpstr>Labklājības ministrijas mājaslapā  pieejamā informācija</vt:lpstr>
      <vt:lpstr>Biežāk pieļautās kļūdas (1)</vt:lpstr>
      <vt:lpstr>Biežāk pieļautās kļūdas (2)</vt:lpstr>
      <vt:lpstr>Biežāk pieļautās kļūdas (3)</vt:lpstr>
      <vt:lpstr>Atziņas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Juris Cebulis</dc:creator>
  <cp:lastModifiedBy>Sandra Kuharenoka</cp:lastModifiedBy>
  <cp:revision>1128</cp:revision>
  <cp:lastPrinted>2019-09-23T13:22:41Z</cp:lastPrinted>
  <dcterms:created xsi:type="dcterms:W3CDTF">2014-11-20T14:46:47Z</dcterms:created>
  <dcterms:modified xsi:type="dcterms:W3CDTF">2019-09-26T13:12:44Z</dcterms:modified>
</cp:coreProperties>
</file>