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3" r:id="rId3"/>
    <p:sldId id="257" r:id="rId4"/>
    <p:sldId id="267" r:id="rId5"/>
    <p:sldId id="259" r:id="rId6"/>
    <p:sldId id="269" r:id="rId7"/>
    <p:sldId id="272" r:id="rId8"/>
    <p:sldId id="273" r:id="rId9"/>
    <p:sldId id="274" r:id="rId10"/>
    <p:sldId id="275" r:id="rId11"/>
    <p:sldId id="270" r:id="rId12"/>
    <p:sldId id="261" r:id="rId13"/>
    <p:sldId id="266" r:id="rId14"/>
    <p:sldId id="265" r:id="rId15"/>
    <p:sldId id="271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5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3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74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05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15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5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84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7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4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5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1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1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9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5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1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9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92101" y="558801"/>
            <a:ext cx="9207500" cy="155823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900" b="1" dirty="0"/>
              <a:t/>
            </a:r>
            <a:br>
              <a:rPr lang="lv-LV" sz="4900" b="1" dirty="0"/>
            </a:br>
            <a:r>
              <a:rPr lang="lv-LV" sz="4900" b="1" dirty="0"/>
              <a:t/>
            </a:r>
            <a:br>
              <a:rPr lang="lv-LV" sz="4900" b="1" dirty="0"/>
            </a:br>
            <a:r>
              <a:rPr lang="lv-LV" sz="4900" b="1" dirty="0"/>
              <a:t/>
            </a:r>
            <a:br>
              <a:rPr lang="lv-LV" sz="4900" b="1" dirty="0"/>
            </a:br>
            <a:r>
              <a:rPr lang="lv-LV" sz="4900" b="1" dirty="0"/>
              <a:t>Privātsākumskola «Varavīksne»</a:t>
            </a:r>
            <a:br>
              <a:rPr lang="lv-LV" sz="4900" b="1" dirty="0"/>
            </a:br>
            <a:r>
              <a:rPr lang="lv-LV" sz="3200" b="1" dirty="0" smtClean="0"/>
              <a:t>2019. </a:t>
            </a:r>
            <a:r>
              <a:rPr lang="lv-LV" sz="3200" b="1" dirty="0"/>
              <a:t>gada </a:t>
            </a:r>
            <a:r>
              <a:rPr lang="lv-LV" sz="3200" b="1" dirty="0" smtClean="0"/>
              <a:t>11. septembris</a:t>
            </a:r>
            <a:endParaRPr lang="lv-LV" b="1" dirty="0"/>
          </a:p>
        </p:txBody>
      </p:sp>
      <p:sp>
        <p:nvSpPr>
          <p:cNvPr id="3" name="Rectangle 2"/>
          <p:cNvSpPr/>
          <p:nvPr/>
        </p:nvSpPr>
        <p:spPr>
          <a:xfrm>
            <a:off x="990601" y="3105836"/>
            <a:ext cx="83091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i="1" dirty="0"/>
              <a:t>Varavīksne - daudzkrāsains loks </a:t>
            </a:r>
          </a:p>
          <a:p>
            <a:pPr algn="ctr"/>
            <a:r>
              <a:rPr lang="lv-LV" sz="2800" b="1" i="1" dirty="0"/>
              <a:t>radies saules stariem lūstot ūdens pilienos </a:t>
            </a:r>
          </a:p>
          <a:p>
            <a:pPr algn="ctr"/>
            <a:r>
              <a:rPr lang="lv-LV" sz="2800" b="1" i="1" dirty="0"/>
              <a:t>un atstarojoties</a:t>
            </a:r>
          </a:p>
        </p:txBody>
      </p:sp>
    </p:spTree>
    <p:extLst>
      <p:ext uri="{BB962C8B-B14F-4D97-AF65-F5344CB8AC3E}">
        <p14:creationId xmlns:p14="http://schemas.microsoft.com/office/powerpoint/2010/main" val="8879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Satura vietturis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01" y="1438102"/>
            <a:ext cx="5378312" cy="4473748"/>
          </a:xfrm>
        </p:spPr>
      </p:pic>
    </p:spTree>
    <p:extLst>
      <p:ext uri="{BB962C8B-B14F-4D97-AF65-F5344CB8AC3E}">
        <p14:creationId xmlns:p14="http://schemas.microsoft.com/office/powerpoint/2010/main" val="201220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/>
              <a:t>Pakalpojumu sniegšanas </a:t>
            </a:r>
            <a:r>
              <a:rPr lang="lv-LV" sz="2800" b="1" dirty="0" smtClean="0"/>
              <a:t>process</a:t>
            </a:r>
            <a:br>
              <a:rPr lang="lv-LV" sz="2800" b="1" dirty="0" smtClean="0"/>
            </a:br>
            <a:r>
              <a:rPr lang="lv-LV" sz="2000" dirty="0" smtClean="0"/>
              <a:t>Atbalsta pasākumi bērniem ar īpašām vajadzībām</a:t>
            </a:r>
            <a:endParaRPr lang="lv-LV" sz="20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421477" y="2133600"/>
            <a:ext cx="7112924" cy="3777622"/>
          </a:xfrm>
        </p:spPr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Logopēds, konsultē pedagogus, ja nepieciešams, asistē mācību stundā, veic individuālu darbu </a:t>
            </a:r>
          </a:p>
          <a:p>
            <a:r>
              <a:rPr lang="lv-LV" dirty="0">
                <a:solidFill>
                  <a:schemeClr val="tx1"/>
                </a:solidFill>
              </a:rPr>
              <a:t>Medmāsa, </a:t>
            </a:r>
            <a:r>
              <a:rPr lang="lv-LV" sz="1400" dirty="0">
                <a:solidFill>
                  <a:schemeClr val="tx1"/>
                </a:solidFill>
              </a:rPr>
              <a:t>konsultācijas pedagogiem</a:t>
            </a:r>
          </a:p>
          <a:p>
            <a:r>
              <a:rPr lang="lv-LV" dirty="0">
                <a:solidFill>
                  <a:schemeClr val="tx1"/>
                </a:solidFill>
              </a:rPr>
              <a:t>Speciālistu konsultācijas ārpusskolas</a:t>
            </a:r>
          </a:p>
          <a:p>
            <a:r>
              <a:rPr lang="lv-LV" dirty="0">
                <a:solidFill>
                  <a:schemeClr val="tx1"/>
                </a:solidFill>
              </a:rPr>
              <a:t>Peldēšanas nodarbības, </a:t>
            </a:r>
            <a:r>
              <a:rPr lang="lv-LV" sz="1400" dirty="0">
                <a:solidFill>
                  <a:schemeClr val="tx1"/>
                </a:solidFill>
              </a:rPr>
              <a:t>ārpusskolas aktivitātes</a:t>
            </a:r>
          </a:p>
          <a:p>
            <a:r>
              <a:rPr lang="lv-LV" dirty="0">
                <a:solidFill>
                  <a:schemeClr val="tx1"/>
                </a:solidFill>
              </a:rPr>
              <a:t>Savlaicīgi apzināta bērna attīstības virzība</a:t>
            </a:r>
          </a:p>
          <a:p>
            <a:r>
              <a:rPr lang="lv-LV" dirty="0">
                <a:solidFill>
                  <a:schemeClr val="tx1"/>
                </a:solidFill>
              </a:rPr>
              <a:t>Uzlabojumi, pārmaiņas izaugsmei</a:t>
            </a:r>
          </a:p>
          <a:p>
            <a:r>
              <a:rPr lang="lv-LV" dirty="0">
                <a:solidFill>
                  <a:schemeClr val="tx1"/>
                </a:solidFill>
              </a:rPr>
              <a:t>Pieredzes apmaiņa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414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68927" y="624110"/>
            <a:ext cx="7659438" cy="836942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 smtClean="0"/>
              <a:t>Biznesa modelis - Vide un resursi</a:t>
            </a:r>
            <a:br>
              <a:rPr lang="lv-LV" sz="2800" b="1" dirty="0" smtClean="0"/>
            </a:br>
            <a:r>
              <a:rPr lang="lv-LV" sz="2000" dirty="0">
                <a:solidFill>
                  <a:schemeClr val="tx1"/>
                </a:solidFill>
              </a:rPr>
              <a:t>Dalība projektos, vides labiekārtošanai</a:t>
            </a:r>
            <a:br>
              <a:rPr lang="lv-LV" sz="2000" dirty="0">
                <a:solidFill>
                  <a:schemeClr val="tx1"/>
                </a:solidFill>
              </a:rPr>
            </a:br>
            <a:endParaRPr lang="lv-LV" sz="20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065212" y="1461052"/>
            <a:ext cx="7663153" cy="445017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lv-LV" sz="2800" dirty="0"/>
          </a:p>
          <a:p>
            <a:pPr marL="0" indent="0">
              <a:buNone/>
            </a:pPr>
            <a:endParaRPr lang="lv-LV" sz="8000" dirty="0"/>
          </a:p>
          <a:p>
            <a:pPr marL="0" indent="0" algn="ctr">
              <a:buNone/>
            </a:pPr>
            <a:r>
              <a:rPr lang="lv-LV" sz="10400" dirty="0"/>
              <a:t>Pedagogi</a:t>
            </a:r>
          </a:p>
          <a:p>
            <a:pPr marL="0" indent="0" algn="ctr">
              <a:buNone/>
            </a:pPr>
            <a:endParaRPr lang="lv-LV" sz="10400" dirty="0"/>
          </a:p>
          <a:p>
            <a:pPr marL="0" indent="0" algn="ctr">
              <a:buNone/>
            </a:pPr>
            <a:endParaRPr lang="lv-LV" sz="10400" dirty="0"/>
          </a:p>
          <a:p>
            <a:pPr marL="0" indent="0" algn="ctr">
              <a:buNone/>
            </a:pPr>
            <a:r>
              <a:rPr lang="lv-LV" sz="10400" dirty="0"/>
              <a:t>Fizskā vide 				Materiāli tehniskā bāze</a:t>
            </a:r>
          </a:p>
          <a:p>
            <a:pPr marL="0" indent="0">
              <a:buNone/>
            </a:pPr>
            <a:r>
              <a:rPr lang="lv-LV" sz="8000" dirty="0"/>
              <a:t>   </a:t>
            </a:r>
            <a:r>
              <a:rPr lang="lv-LV" sz="8000" dirty="0" smtClean="0"/>
              <a:t>(</a:t>
            </a:r>
            <a:r>
              <a:rPr lang="lv-LV" sz="7200" dirty="0" smtClean="0"/>
              <a:t>telpas</a:t>
            </a:r>
            <a:r>
              <a:rPr lang="lv-LV" sz="7200" dirty="0"/>
              <a:t>, ēka, </a:t>
            </a:r>
            <a:r>
              <a:rPr lang="lv-LV" sz="7200" dirty="0" smtClean="0"/>
              <a:t>apkārtne)</a:t>
            </a:r>
            <a:r>
              <a:rPr lang="lv-LV" sz="10400" dirty="0"/>
              <a:t>		</a:t>
            </a:r>
          </a:p>
          <a:p>
            <a:pPr marL="0" indent="0">
              <a:buNone/>
            </a:pPr>
            <a:endParaRPr lang="lv-LV" sz="8000" dirty="0"/>
          </a:p>
          <a:p>
            <a:endParaRPr lang="lv-LV" sz="8000" dirty="0"/>
          </a:p>
          <a:p>
            <a:pPr marL="0" indent="0">
              <a:buNone/>
            </a:pPr>
            <a:endParaRPr lang="lv-LV" sz="8000" dirty="0"/>
          </a:p>
          <a:p>
            <a:endParaRPr lang="lv-LV" sz="8000" dirty="0"/>
          </a:p>
          <a:p>
            <a:pPr marL="0" indent="0">
              <a:buNone/>
            </a:pPr>
            <a:endParaRPr lang="lv-LV" sz="2800" dirty="0"/>
          </a:p>
          <a:p>
            <a:endParaRPr lang="lv-LV" sz="2800" dirty="0"/>
          </a:p>
          <a:p>
            <a:pPr marL="0" indent="0">
              <a:buNone/>
            </a:pPr>
            <a:endParaRPr lang="lv-LV" sz="2800" dirty="0"/>
          </a:p>
          <a:p>
            <a:pPr marL="0" indent="0">
              <a:buNone/>
            </a:pPr>
            <a:r>
              <a:rPr lang="lv-LV" sz="2800" dirty="0"/>
              <a:t>	</a:t>
            </a:r>
            <a:endParaRPr lang="lv-LV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lv-LV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lv-LV" sz="2800" i="1" dirty="0"/>
          </a:p>
          <a:p>
            <a:pPr marL="0" indent="0">
              <a:buNone/>
            </a:pPr>
            <a:endParaRPr lang="lv-LV" sz="2800" dirty="0"/>
          </a:p>
          <a:p>
            <a:pPr marL="0" indent="0">
              <a:buNone/>
            </a:pPr>
            <a:endParaRPr lang="lv-LV" sz="2800" dirty="0"/>
          </a:p>
          <a:p>
            <a:endParaRPr lang="lv-LV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60" y="2330158"/>
            <a:ext cx="13049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006" y="2330158"/>
            <a:ext cx="1405351" cy="99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3299963" y="3586691"/>
            <a:ext cx="12532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26" y="624111"/>
            <a:ext cx="7518121" cy="87669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b="1" dirty="0"/>
              <a:t>V</a:t>
            </a:r>
            <a:r>
              <a:rPr lang="lv-LV" sz="2800" b="1" dirty="0" smtClean="0"/>
              <a:t>ide </a:t>
            </a:r>
            <a:r>
              <a:rPr lang="lv-LV" sz="2800" b="1" dirty="0"/>
              <a:t>un </a:t>
            </a:r>
            <a:r>
              <a:rPr lang="lv-LV" sz="2800" b="1" dirty="0" smtClean="0"/>
              <a:t>resursi</a:t>
            </a:r>
            <a:br>
              <a:rPr lang="lv-LV" sz="2800" b="1" dirty="0" smtClean="0"/>
            </a:br>
            <a:r>
              <a:rPr lang="lv-LV" sz="2200" dirty="0">
                <a:solidFill>
                  <a:schemeClr val="tx1"/>
                </a:solidFill>
              </a:rPr>
              <a:t>Resursu efektīva un ekonomiska izmantošana </a:t>
            </a:r>
            <a:r>
              <a:rPr lang="lv-LV" sz="2800" dirty="0">
                <a:solidFill>
                  <a:schemeClr val="tx1"/>
                </a:solidFill>
              </a:rPr>
              <a:t/>
            </a:r>
            <a:br>
              <a:rPr lang="lv-LV" sz="2800" dirty="0">
                <a:solidFill>
                  <a:schemeClr val="tx1"/>
                </a:solidFill>
              </a:rPr>
            </a:br>
            <a:endParaRPr lang="lv-LV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844" y="1500810"/>
            <a:ext cx="7902211" cy="4410413"/>
          </a:xfrm>
        </p:spPr>
        <p:txBody>
          <a:bodyPr>
            <a:normAutofit/>
          </a:bodyPr>
          <a:lstStyle/>
          <a:p>
            <a:r>
              <a:rPr lang="lv-LV" b="1" dirty="0"/>
              <a:t>Pedagogi:</a:t>
            </a:r>
          </a:p>
          <a:p>
            <a:pPr marL="0" indent="0">
              <a:buNone/>
            </a:pPr>
            <a:r>
              <a:rPr lang="lv-LV" dirty="0"/>
              <a:t>	</a:t>
            </a:r>
            <a:r>
              <a:rPr lang="lv-LV" dirty="0" smtClean="0"/>
              <a:t>Sadarbība</a:t>
            </a:r>
            <a:r>
              <a:rPr lang="lv-LV" dirty="0"/>
              <a:t>, stundu aizvietošana, apvienotās mācību stundas, 	mācību līdzekļu iegāde, pasākumi, atalgojums, piemaksas, 	tālākizglītība(5.,6.klase), personīgās pilnveides kursi, attieksme </a:t>
            </a:r>
          </a:p>
          <a:p>
            <a:r>
              <a:rPr lang="lv-LV" b="1" dirty="0"/>
              <a:t>Materiāli tehniskā bāze:</a:t>
            </a:r>
            <a:r>
              <a:rPr lang="lv-LV" dirty="0"/>
              <a:t> Eiropas sociālā fonda projekts </a:t>
            </a:r>
          </a:p>
          <a:p>
            <a:pPr marL="0" indent="0">
              <a:buNone/>
            </a:pPr>
            <a:r>
              <a:rPr lang="lv-LV" dirty="0"/>
              <a:t>	Pirmsskolā – Montessori pedagoģijas nodarbības                           	Sākumskolā – mācību procesa modernizācija</a:t>
            </a:r>
          </a:p>
          <a:p>
            <a:r>
              <a:rPr lang="lv-LV" b="1" dirty="0"/>
              <a:t>Fiziskā vide, telpas, apkārtne, ēka:</a:t>
            </a:r>
          </a:p>
          <a:p>
            <a:pPr marL="0" indent="0">
              <a:buNone/>
            </a:pPr>
            <a:r>
              <a:rPr lang="lv-LV" dirty="0"/>
              <a:t>	Telpas 5., 6. klasei, pirmsskolai, skolotāju istaba, biblioteka,                  	s</a:t>
            </a:r>
            <a:r>
              <a:rPr lang="sv-SE" dirty="0"/>
              <a:t>kolas ēkas un saimniecības kompleksa renovācija</a:t>
            </a:r>
            <a:r>
              <a:rPr lang="lv-LV" dirty="0"/>
              <a:t>,                  	drošības garantēšana</a:t>
            </a:r>
            <a:r>
              <a:rPr lang="sv-SE" dirty="0"/>
              <a:t> </a:t>
            </a:r>
            <a:r>
              <a:rPr lang="lv-LV" dirty="0"/>
              <a:t>skolā un ārpusskolas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741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96" y="624110"/>
            <a:ext cx="6841374" cy="1280890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 smtClean="0"/>
              <a:t>Izaicinājumi=iespējas</a:t>
            </a:r>
            <a:endParaRPr lang="lv-LV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028304"/>
            <a:ext cx="7469188" cy="3882917"/>
          </a:xfrm>
        </p:spPr>
        <p:txBody>
          <a:bodyPr>
            <a:normAutofit/>
          </a:bodyPr>
          <a:lstStyle/>
          <a:p>
            <a:r>
              <a:rPr lang="lv-LV" sz="2000" dirty="0"/>
              <a:t>Sadarabība ar </a:t>
            </a:r>
            <a:r>
              <a:rPr lang="lv-LV" sz="2000" dirty="0" smtClean="0"/>
              <a:t>valsts un pašvaldības institūcijām</a:t>
            </a:r>
            <a:endParaRPr lang="lv-LV" sz="2000" dirty="0"/>
          </a:p>
          <a:p>
            <a:r>
              <a:rPr lang="lv-LV" sz="2000" dirty="0" smtClean="0"/>
              <a:t>Darba likums – Izglītības likums – Bērnu tiesību aizsardzības likums</a:t>
            </a:r>
            <a:endParaRPr lang="lv-LV" sz="2000" dirty="0"/>
          </a:p>
          <a:p>
            <a:r>
              <a:rPr lang="lv-LV" sz="2000" dirty="0" smtClean="0"/>
              <a:t>Eiropas </a:t>
            </a:r>
            <a:r>
              <a:rPr lang="lv-LV" sz="2000" dirty="0"/>
              <a:t>sociālā fonda projekts, </a:t>
            </a:r>
            <a:r>
              <a:rPr lang="lv-LV" sz="2000" dirty="0" smtClean="0"/>
              <a:t>turpinājums</a:t>
            </a:r>
          </a:p>
          <a:p>
            <a:pPr marL="0" indent="0">
              <a:buNone/>
            </a:pPr>
            <a:endParaRPr lang="lv-LV" sz="2000" dirty="0" smtClean="0"/>
          </a:p>
          <a:p>
            <a:pPr marL="0" indent="0">
              <a:buNone/>
            </a:pPr>
            <a:endParaRPr lang="lv-LV" sz="2000" dirty="0" smtClean="0"/>
          </a:p>
          <a:p>
            <a:pPr marL="0" indent="0">
              <a:buNone/>
            </a:pPr>
            <a:endParaRPr lang="lv-LV" sz="2000" dirty="0"/>
          </a:p>
          <a:p>
            <a:pPr marL="0" indent="0" algn="ctr">
              <a:buNone/>
            </a:pPr>
            <a:r>
              <a:rPr lang="lv-LV" sz="2000" dirty="0" smtClean="0"/>
              <a:t>Darīt! Kļūdīties! Izvērtēt! Analizēt! Domāt izaugsmei! Darīt!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13794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sz="3600" b="1" dirty="0" smtClean="0"/>
              <a:t>Paldies par uzmanību!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254911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68926" y="624110"/>
            <a:ext cx="6919605" cy="1166590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Misija, mērķis un uzdevumi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065212" y="2133600"/>
            <a:ext cx="7787843" cy="4127500"/>
          </a:xfrm>
        </p:spPr>
        <p:txBody>
          <a:bodyPr>
            <a:normAutofit/>
          </a:bodyPr>
          <a:lstStyle/>
          <a:p>
            <a:r>
              <a:rPr lang="lv-LV" sz="2000" dirty="0"/>
              <a:t>1995. gada 25. oktobris (13.09.1994.)</a:t>
            </a:r>
          </a:p>
          <a:p>
            <a:r>
              <a:rPr lang="lv-LV" sz="2000" dirty="0" smtClean="0"/>
              <a:t>Filozofija </a:t>
            </a:r>
            <a:r>
              <a:rPr lang="lv-LV" sz="2000" dirty="0"/>
              <a:t>– </a:t>
            </a:r>
            <a:r>
              <a:rPr lang="lv-LV" sz="2000" dirty="0" smtClean="0"/>
              <a:t>Laimīgs bērns, kurš drošā un uz sadarbību  </a:t>
            </a:r>
            <a:endParaRPr lang="lv-LV" sz="2000" dirty="0"/>
          </a:p>
          <a:p>
            <a:pPr marL="0" indent="0">
              <a:buNone/>
            </a:pPr>
            <a:r>
              <a:rPr lang="lv-LV" sz="2000" dirty="0"/>
              <a:t>     </a:t>
            </a:r>
            <a:r>
              <a:rPr lang="lv-LV" sz="2000" dirty="0" smtClean="0"/>
              <a:t>vērstā vidē, attīstījis savas personīgās spējas</a:t>
            </a:r>
            <a:endParaRPr lang="lv-LV" sz="2000" dirty="0"/>
          </a:p>
          <a:p>
            <a:pPr marL="0" indent="0">
              <a:buNone/>
            </a:pPr>
            <a:endParaRPr lang="lv-LV" sz="2000" dirty="0"/>
          </a:p>
          <a:p>
            <a:r>
              <a:rPr lang="lv-LV" sz="2000" dirty="0"/>
              <a:t>Mērķis – sekmēt izglītības kvalitāti </a:t>
            </a:r>
            <a:r>
              <a:rPr lang="lv-LV" sz="2000" dirty="0" smtClean="0"/>
              <a:t>Latvijā</a:t>
            </a:r>
            <a:endParaRPr lang="lv-LV" sz="2000" dirty="0"/>
          </a:p>
          <a:p>
            <a:pPr marL="0" indent="0">
              <a:buNone/>
            </a:pPr>
            <a:endParaRPr lang="lv-LV" sz="2000" dirty="0"/>
          </a:p>
          <a:p>
            <a:r>
              <a:rPr lang="lv-LV" sz="2000" dirty="0"/>
              <a:t>Uzdevums – nodrošināt izglītības iespējas ikvienam </a:t>
            </a:r>
            <a:r>
              <a:rPr lang="lv-LV" sz="2000" dirty="0" smtClean="0"/>
              <a:t>bērnam,</a:t>
            </a:r>
            <a:endParaRPr lang="lv-LV" sz="2000" dirty="0"/>
          </a:p>
          <a:p>
            <a:pPr marL="0" indent="0">
              <a:buNone/>
            </a:pPr>
            <a:r>
              <a:rPr lang="lv-LV" sz="2000" dirty="0" smtClean="0"/>
              <a:t>     tai skaitā bērniem </a:t>
            </a:r>
            <a:r>
              <a:rPr lang="lv-LV" sz="2000" dirty="0"/>
              <a:t>ar speciālām </a:t>
            </a:r>
            <a:r>
              <a:rPr lang="lv-LV" sz="2000" dirty="0" smtClean="0"/>
              <a:t>vajadzībām, bērni </a:t>
            </a:r>
            <a:r>
              <a:rPr lang="lv-LV" sz="2000" dirty="0"/>
              <a:t>no </a:t>
            </a:r>
            <a:r>
              <a:rPr lang="lv-LV" sz="2000" dirty="0" smtClean="0"/>
              <a:t>    </a:t>
            </a:r>
          </a:p>
          <a:p>
            <a:pPr marL="0" indent="0">
              <a:buNone/>
            </a:pPr>
            <a:r>
              <a:rPr lang="lv-LV" sz="2000" dirty="0"/>
              <a:t> </a:t>
            </a:r>
            <a:r>
              <a:rPr lang="lv-LV" sz="2000" dirty="0" smtClean="0"/>
              <a:t>    citām </a:t>
            </a:r>
            <a:r>
              <a:rPr lang="lv-LV" sz="2000" dirty="0"/>
              <a:t>Eiropas valstīm</a:t>
            </a:r>
          </a:p>
          <a:p>
            <a:endParaRPr lang="lv-LV" sz="2000" dirty="0"/>
          </a:p>
          <a:p>
            <a:endParaRPr lang="lv-LV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v-LV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endParaRPr lang="lv-LV" sz="2000" dirty="0"/>
          </a:p>
          <a:p>
            <a:endParaRPr lang="lv-LV" sz="2000" dirty="0"/>
          </a:p>
          <a:p>
            <a:endParaRPr lang="lv-LV" sz="2000" dirty="0"/>
          </a:p>
          <a:p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4643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79688" y="516044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 smtClean="0"/>
              <a:t>Pakalpojumi</a:t>
            </a:r>
            <a:endParaRPr lang="lv-LV" sz="28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20700" y="1510748"/>
            <a:ext cx="8141162" cy="4966252"/>
          </a:xfrm>
        </p:spPr>
        <p:txBody>
          <a:bodyPr>
            <a:normAutofit fontScale="40000" lnSpcReduction="20000"/>
          </a:bodyPr>
          <a:lstStyle/>
          <a:p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r>
              <a:rPr lang="lv-LV" sz="3300" dirty="0" smtClean="0"/>
              <a:t>Licencētas un akreditētas izglītības </a:t>
            </a:r>
            <a:r>
              <a:rPr lang="lv-LV" sz="3300" dirty="0"/>
              <a:t>programmas</a:t>
            </a:r>
            <a:r>
              <a:rPr lang="lv-LV" sz="3300" dirty="0" smtClean="0"/>
              <a:t>:</a:t>
            </a:r>
            <a:endParaRPr lang="lv-LV" sz="3300" dirty="0"/>
          </a:p>
          <a:p>
            <a:pPr marL="0" indent="0">
              <a:buNone/>
            </a:pPr>
            <a:r>
              <a:rPr lang="lv-LV" sz="3300" dirty="0"/>
              <a:t>    </a:t>
            </a:r>
            <a:r>
              <a:rPr lang="lv-LV" sz="3300" dirty="0" smtClean="0"/>
              <a:t>* Pirmsskolas </a:t>
            </a:r>
            <a:r>
              <a:rPr lang="lv-LV" sz="3300" dirty="0"/>
              <a:t>izglītība – autorprogramma (</a:t>
            </a:r>
            <a:r>
              <a:rPr lang="lv-LV" sz="3300" dirty="0" smtClean="0">
                <a:solidFill>
                  <a:schemeClr val="tx1"/>
                </a:solidFill>
              </a:rPr>
              <a:t>50)</a:t>
            </a:r>
            <a:endParaRPr lang="lv-LV" sz="3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v-LV" sz="3300" dirty="0"/>
              <a:t> </a:t>
            </a:r>
            <a:r>
              <a:rPr lang="lv-LV" sz="3300" dirty="0" smtClean="0"/>
              <a:t>   * Pamatizglītības </a:t>
            </a:r>
            <a:r>
              <a:rPr lang="lv-LV" sz="3300" dirty="0"/>
              <a:t>1. posma (1.-6.klase) programma,</a:t>
            </a:r>
          </a:p>
          <a:p>
            <a:pPr marL="0" indent="0">
              <a:buNone/>
            </a:pPr>
            <a:r>
              <a:rPr lang="lv-LV" sz="3300" dirty="0"/>
              <a:t>      trīs programmas īstenošanas adreses </a:t>
            </a:r>
            <a:r>
              <a:rPr lang="lv-LV" sz="3300" dirty="0" smtClean="0"/>
              <a:t>(48)</a:t>
            </a:r>
          </a:p>
          <a:p>
            <a:pPr marL="0" indent="0">
              <a:buNone/>
            </a:pPr>
            <a:endParaRPr lang="lv-LV" sz="3300" dirty="0" smtClean="0"/>
          </a:p>
          <a:p>
            <a:pPr marL="0" indent="0">
              <a:buNone/>
            </a:pPr>
            <a:r>
              <a:rPr lang="lv-LV" sz="3300" dirty="0"/>
              <a:t> </a:t>
            </a:r>
            <a:r>
              <a:rPr lang="lv-LV" sz="3300" dirty="0" smtClean="0"/>
              <a:t>      </a:t>
            </a:r>
            <a:r>
              <a:rPr lang="lv-LV" sz="3300" u="sng" dirty="0" smtClean="0"/>
              <a:t>Papildus pakalpojumi:</a:t>
            </a:r>
          </a:p>
          <a:p>
            <a:pPr marL="0" indent="0">
              <a:buNone/>
            </a:pPr>
            <a:r>
              <a:rPr lang="lv-LV" sz="3300" dirty="0" smtClean="0"/>
              <a:t>    * Interešu izglītība – mūzika, māksla, sports, u.c.</a:t>
            </a:r>
          </a:p>
          <a:p>
            <a:pPr marL="0" indent="0">
              <a:buNone/>
            </a:pPr>
            <a:r>
              <a:rPr lang="lv-LV" sz="3300" dirty="0"/>
              <a:t> </a:t>
            </a:r>
            <a:r>
              <a:rPr lang="lv-LV" sz="3300" dirty="0" smtClean="0"/>
              <a:t>   * Pagarinātās dienas grupa</a:t>
            </a:r>
          </a:p>
          <a:p>
            <a:pPr marL="0" indent="0">
              <a:buNone/>
            </a:pPr>
            <a:r>
              <a:rPr lang="lv-LV" sz="3300" dirty="0"/>
              <a:t> </a:t>
            </a:r>
            <a:r>
              <a:rPr lang="lv-LV" sz="3300" dirty="0" smtClean="0"/>
              <a:t>   * Fakultatīvi – teātra māksla, matemātika, </a:t>
            </a:r>
            <a:r>
              <a:rPr lang="lv-LV" sz="3300" dirty="0"/>
              <a:t>valodas </a:t>
            </a:r>
            <a:r>
              <a:rPr lang="lv-LV" sz="3300" dirty="0" smtClean="0"/>
              <a:t>u.c.</a:t>
            </a:r>
          </a:p>
          <a:p>
            <a:pPr marL="0" indent="0">
              <a:buNone/>
            </a:pPr>
            <a:r>
              <a:rPr lang="lv-LV" sz="3300" dirty="0"/>
              <a:t> </a:t>
            </a:r>
            <a:r>
              <a:rPr lang="lv-LV" sz="3300" dirty="0" smtClean="0"/>
              <a:t>   * </a:t>
            </a:r>
            <a:r>
              <a:rPr lang="lv-LV" sz="3300" dirty="0" err="1" smtClean="0"/>
              <a:t>Sešgadnieku</a:t>
            </a:r>
            <a:r>
              <a:rPr lang="lv-LV" sz="3300" dirty="0" smtClean="0"/>
              <a:t> apmācība</a:t>
            </a:r>
          </a:p>
          <a:p>
            <a:pPr marL="0" indent="0">
              <a:buNone/>
            </a:pPr>
            <a:r>
              <a:rPr lang="lv-LV" sz="3300" dirty="0" smtClean="0"/>
              <a:t>    * «Pirmie soļi basketbolā»</a:t>
            </a:r>
          </a:p>
          <a:p>
            <a:pPr marL="0" indent="0">
              <a:buNone/>
            </a:pPr>
            <a:r>
              <a:rPr lang="lv-LV" sz="3300" dirty="0"/>
              <a:t> </a:t>
            </a:r>
            <a:r>
              <a:rPr lang="lv-LV" sz="3300" dirty="0" smtClean="0"/>
              <a:t>   * </a:t>
            </a:r>
            <a:r>
              <a:rPr lang="lv-LV" sz="3300" dirty="0" err="1" smtClean="0"/>
              <a:t>Montessori</a:t>
            </a:r>
            <a:r>
              <a:rPr lang="lv-LV" sz="3300" dirty="0" smtClean="0"/>
              <a:t> pedagoģijas nodarbības</a:t>
            </a:r>
          </a:p>
          <a:p>
            <a:pPr marL="0" indent="0">
              <a:buNone/>
            </a:pPr>
            <a:endParaRPr lang="lv-LV" sz="3300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sz="1200" dirty="0" smtClean="0"/>
              <a:t>         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30212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Klientu skaits 1994.-2018.</a:t>
            </a:r>
            <a:endParaRPr lang="lv-LV" sz="28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1026" name="Diagramma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5" y="2133600"/>
            <a:ext cx="6591985" cy="377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8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68926" y="624110"/>
            <a:ext cx="7518121" cy="798290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 smtClean="0"/>
              <a:t>Sociālā uzņēmējdarbība </a:t>
            </a:r>
            <a:endParaRPr lang="lv-LV" sz="28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065212" y="1562100"/>
            <a:ext cx="7713028" cy="377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 smtClean="0">
                <a:solidFill>
                  <a:schemeClr val="tx1"/>
                </a:solidFill>
              </a:rPr>
              <a:t>				</a:t>
            </a:r>
          </a:p>
          <a:p>
            <a:pPr marL="0" indent="0">
              <a:buNone/>
            </a:pPr>
            <a:r>
              <a:rPr lang="lv-LV" sz="2800" dirty="0">
                <a:solidFill>
                  <a:schemeClr val="tx1"/>
                </a:solidFill>
              </a:rPr>
              <a:t>						</a:t>
            </a:r>
            <a:r>
              <a:rPr lang="lv-LV" sz="2200" dirty="0" smtClean="0">
                <a:solidFill>
                  <a:schemeClr val="tx1"/>
                </a:solidFill>
              </a:rPr>
              <a:t>Bērna </a:t>
            </a:r>
            <a:r>
              <a:rPr lang="lv-LV" sz="2200" dirty="0">
                <a:solidFill>
                  <a:schemeClr val="tx1"/>
                </a:solidFill>
              </a:rPr>
              <a:t>spējas</a:t>
            </a:r>
          </a:p>
          <a:p>
            <a:pPr marL="0" indent="0">
              <a:buNone/>
            </a:pPr>
            <a:endParaRPr lang="lv-LV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v-LV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lv-LV" sz="2200" dirty="0">
                <a:solidFill>
                  <a:srgbClr val="FF0000"/>
                </a:solidFill>
              </a:rPr>
              <a:t>   </a:t>
            </a:r>
            <a:r>
              <a:rPr lang="lv-LV" sz="2200" dirty="0">
                <a:solidFill>
                  <a:schemeClr val="tx1"/>
                </a:solidFill>
              </a:rPr>
              <a:t>Vecāku līdzatbildība		</a:t>
            </a:r>
            <a:r>
              <a:rPr lang="lv-LV" sz="2200" dirty="0" smtClean="0">
                <a:solidFill>
                  <a:schemeClr val="tx1"/>
                </a:solidFill>
              </a:rPr>
              <a:t>             Skolotāja </a:t>
            </a:r>
            <a:r>
              <a:rPr lang="lv-LV" sz="2200" dirty="0">
                <a:solidFill>
                  <a:schemeClr val="tx1"/>
                </a:solidFill>
              </a:rPr>
              <a:t>attieksme</a:t>
            </a:r>
          </a:p>
          <a:p>
            <a:pPr marL="0" indent="0">
              <a:buNone/>
            </a:pPr>
            <a:endParaRPr lang="lv-LV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lv-LV" sz="2200" dirty="0">
                <a:solidFill>
                  <a:schemeClr val="tx1"/>
                </a:solidFill>
              </a:rPr>
              <a:t>Absolventi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49029" y="2543589"/>
            <a:ext cx="1292087" cy="90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24546" y="2543589"/>
            <a:ext cx="1451114" cy="90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99114" y="3896140"/>
            <a:ext cx="1152938" cy="2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/>
              <a:t>Pakalpojumu sniegšanas process</a:t>
            </a:r>
            <a:endParaRPr lang="lv-LV" sz="28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30531" y="1529542"/>
            <a:ext cx="7403869" cy="4381680"/>
          </a:xfrm>
        </p:spPr>
        <p:txBody>
          <a:bodyPr>
            <a:normAutofit/>
          </a:bodyPr>
          <a:lstStyle/>
          <a:p>
            <a:r>
              <a:rPr lang="lv-LV" dirty="0"/>
              <a:t>Bērni no citām Eiropas valstīm – integrācija sabiedrībā</a:t>
            </a:r>
          </a:p>
          <a:p>
            <a:r>
              <a:rPr lang="lv-LV" dirty="0"/>
              <a:t>Bērni ar speciālām vajadzībām – integrācija </a:t>
            </a:r>
            <a:r>
              <a:rPr lang="lv-LV" dirty="0" smtClean="0"/>
              <a:t>sabiedrībā</a:t>
            </a:r>
            <a:endParaRPr lang="lv-LV" dirty="0" smtClean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Pirmsskolas </a:t>
            </a:r>
            <a:r>
              <a:rPr lang="lv-LV" dirty="0">
                <a:solidFill>
                  <a:schemeClr val="tx1"/>
                </a:solidFill>
              </a:rPr>
              <a:t>un sākumskolas pēctecība</a:t>
            </a:r>
          </a:p>
          <a:p>
            <a:r>
              <a:rPr lang="lv-LV" dirty="0">
                <a:solidFill>
                  <a:schemeClr val="tx1"/>
                </a:solidFill>
              </a:rPr>
              <a:t>8-10 bērni klasē, </a:t>
            </a:r>
            <a:r>
              <a:rPr lang="lv-LV" dirty="0" smtClean="0">
                <a:solidFill>
                  <a:schemeClr val="tx1"/>
                </a:solidFill>
              </a:rPr>
              <a:t>grupā </a:t>
            </a:r>
            <a:endParaRPr lang="lv-LV" dirty="0">
              <a:solidFill>
                <a:schemeClr val="tx1"/>
              </a:solidFill>
            </a:endParaRPr>
          </a:p>
          <a:p>
            <a:r>
              <a:rPr lang="lv-LV" dirty="0">
                <a:solidFill>
                  <a:schemeClr val="tx1"/>
                </a:solidFill>
              </a:rPr>
              <a:t>Mācību process reālajā </a:t>
            </a:r>
            <a:r>
              <a:rPr lang="lv-LV" dirty="0" smtClean="0">
                <a:solidFill>
                  <a:schemeClr val="tx1"/>
                </a:solidFill>
              </a:rPr>
              <a:t>dzīvē </a:t>
            </a:r>
            <a:endParaRPr lang="lv-LV" dirty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Vasaras nometnes</a:t>
            </a:r>
          </a:p>
          <a:p>
            <a:r>
              <a:rPr lang="lv-LV" dirty="0"/>
              <a:t>Tradīcijas - latviešu gadskārtu svētki</a:t>
            </a:r>
          </a:p>
          <a:p>
            <a:endParaRPr lang="lv-LV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v-LV" dirty="0">
              <a:solidFill>
                <a:schemeClr val="tx1"/>
              </a:solidFill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676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Placeholder 6" descr="100_5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837" b="4837"/>
          <a:stretch>
            <a:fillRect/>
          </a:stretch>
        </p:blipFill>
        <p:spPr>
          <a:xfrm>
            <a:off x="2876204" y="2303554"/>
            <a:ext cx="3474720" cy="2357686"/>
          </a:xfrm>
          <a:effectLst>
            <a:softEdge rad="112500"/>
          </a:effectLst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14" y="450171"/>
            <a:ext cx="3371380" cy="2310584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01" y="4438637"/>
            <a:ext cx="3353091" cy="2274005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501" y="496719"/>
            <a:ext cx="3432345" cy="2347163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713" y="4498644"/>
            <a:ext cx="3432345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b="1" dirty="0" err="1" smtClean="0"/>
              <a:t>Montessori</a:t>
            </a:r>
            <a:r>
              <a:rPr lang="lv-LV" sz="2800" b="1" dirty="0" smtClean="0"/>
              <a:t> pedagoģijas nodarbības</a:t>
            </a:r>
            <a:endParaRPr lang="lv-LV" sz="28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37" y="2133600"/>
            <a:ext cx="5907211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8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29" y="1172095"/>
            <a:ext cx="4692246" cy="4739755"/>
          </a:xfrm>
        </p:spPr>
      </p:pic>
    </p:spTree>
    <p:extLst>
      <p:ext uri="{BB962C8B-B14F-4D97-AF65-F5344CB8AC3E}">
        <p14:creationId xmlns:p14="http://schemas.microsoft.com/office/powerpoint/2010/main" val="3352014235"/>
      </p:ext>
    </p:extLst>
  </p:cSld>
  <p:clrMapOvr>
    <a:masterClrMapping/>
  </p:clrMapOvr>
</p:sld>
</file>

<file path=ppt/theme/theme1.xml><?xml version="1.0" encoding="utf-8"?>
<a:theme xmlns:a="http://schemas.openxmlformats.org/drawingml/2006/main" name="Smilgas">
  <a:themeElements>
    <a:clrScheme name="Smilga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ilga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ilga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495</TotalTime>
  <Words>304</Words>
  <Application>Microsoft Office PowerPoint</Application>
  <PresentationFormat>Slaidrāde ekrānā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Smilgas</vt:lpstr>
      <vt:lpstr>   Privātsākumskola «Varavīksne» 2019. gada 11. septembris</vt:lpstr>
      <vt:lpstr>Misija, mērķis un uzdevumi</vt:lpstr>
      <vt:lpstr>Pakalpojumi</vt:lpstr>
      <vt:lpstr>Klientu skaits 1994.-2018.</vt:lpstr>
      <vt:lpstr>Sociālā uzņēmējdarbība </vt:lpstr>
      <vt:lpstr>Pakalpojumu sniegšanas process</vt:lpstr>
      <vt:lpstr>PowerPoint prezentācija</vt:lpstr>
      <vt:lpstr>Montessori pedagoģijas nodarbības</vt:lpstr>
      <vt:lpstr>PowerPoint prezentācija</vt:lpstr>
      <vt:lpstr>PowerPoint prezentācija</vt:lpstr>
      <vt:lpstr>Pakalpojumu sniegšanas process Atbalsta pasākumi bērniem ar īpašām vajadzībām</vt:lpstr>
      <vt:lpstr>Biznesa modelis - Vide un resursi Dalība projektos, vides labiekārtošanai </vt:lpstr>
      <vt:lpstr>Vide un resursi Resursu efektīva un ekonomiska izmantošana  </vt:lpstr>
      <vt:lpstr>Izaicinājumi=iespējas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Vecāku sapulce  13.09.2018.</dc:title>
  <dc:creator>Skola</dc:creator>
  <cp:lastModifiedBy>skola</cp:lastModifiedBy>
  <cp:revision>70</cp:revision>
  <cp:lastPrinted>2018-09-13T13:08:37Z</cp:lastPrinted>
  <dcterms:created xsi:type="dcterms:W3CDTF">2018-09-13T05:46:26Z</dcterms:created>
  <dcterms:modified xsi:type="dcterms:W3CDTF">2019-09-09T17:11:06Z</dcterms:modified>
</cp:coreProperties>
</file>