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808" r:id="rId2"/>
  </p:sldMasterIdLst>
  <p:notesMasterIdLst>
    <p:notesMasterId r:id="rId31"/>
  </p:notesMasterIdLst>
  <p:handoutMasterIdLst>
    <p:handoutMasterId r:id="rId32"/>
  </p:handoutMasterIdLst>
  <p:sldIdLst>
    <p:sldId id="319" r:id="rId3"/>
    <p:sldId id="256" r:id="rId4"/>
    <p:sldId id="389" r:id="rId5"/>
    <p:sldId id="342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8" r:id="rId15"/>
    <p:sldId id="399" r:id="rId16"/>
    <p:sldId id="400" r:id="rId17"/>
    <p:sldId id="401" r:id="rId18"/>
    <p:sldId id="278" r:id="rId19"/>
    <p:sldId id="279" r:id="rId20"/>
    <p:sldId id="261" r:id="rId21"/>
    <p:sldId id="347" r:id="rId22"/>
    <p:sldId id="263" r:id="rId23"/>
    <p:sldId id="280" r:id="rId24"/>
    <p:sldId id="265" r:id="rId25"/>
    <p:sldId id="264" r:id="rId26"/>
    <p:sldId id="281" r:id="rId27"/>
    <p:sldId id="267" r:id="rId28"/>
    <p:sldId id="266" r:id="rId29"/>
    <p:sldId id="304" r:id="rId30"/>
  </p:sldIdLst>
  <p:sldSz cx="12192000" cy="6858000"/>
  <p:notesSz cx="6735763" cy="9866313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1E72-5EA5-4BD1-BC7E-01DB06148B0D}" type="datetimeFigureOut">
              <a:rPr lang="lv-LV" smtClean="0"/>
              <a:pPr/>
              <a:t>13.07.2020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4782372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lv-LV" dirty="0"/>
              <a:t>Projekts „Cilvēks: izmaiņu veicinātājs!”, </a:t>
            </a:r>
          </a:p>
          <a:p>
            <a:r>
              <a:rPr lang="lv-LV" dirty="0"/>
              <a:t>Nr. 2012.EEZ/PP/1/MEC/132, Nodibinājums “C Modulis”, 2014</a:t>
            </a:r>
          </a:p>
          <a:p>
            <a:endParaRPr lang="lv-L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53DB5-A401-400D-B297-D06CA09BE28B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3823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7BEBD-3290-41B7-AF67-5D902E92466A}" type="datetimeFigureOut">
              <a:rPr lang="lv-LV" smtClean="0"/>
              <a:pPr/>
              <a:t>13.07.2020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20B3F-EE7C-4EE2-9496-9E2A6CABB1CA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094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F1D09-EBBF-451E-A680-EFB867F4FE33}" type="slidenum">
              <a:rPr lang="lv-LV" smtClean="0"/>
              <a:pPr/>
              <a:t>26</a:t>
            </a:fld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943E3C8-1569-49C5-B3BD-5F74C49B5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B42471B7-702D-47A6-BA95-60CC2DA4F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0F5F0FE-6F97-4EA0-8372-CE81E59A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C111B64-B9A5-441D-B127-6958864F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8B29831-4164-4585-AA94-04F34792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267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2235676-F843-46A4-99C6-3E0DF8DA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4CCE0958-C43F-4913-A353-87AA95BC2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958C757-128E-4AC6-A60F-DC1AAF59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47DA428E-3874-4596-A51B-19CDEC82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12C69A8-3D9A-41BF-AB85-0907E55B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512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AFDE3D55-68CC-40EE-9820-6A10D22C6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29EDA280-F764-4D90-96C1-95559DB7B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E86921E-B5EF-469D-A313-1B749182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B52B717-292C-45BF-AB2A-B1CCE6B8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F4883AC-EA6C-4D57-A25F-56469B37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25329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08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1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58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27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59ADC-500C-4190-AF8F-0771EBBBCFD9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C33C8-526F-4268-9E42-B87903F8A2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3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32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80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1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B966C82-6E79-497D-A98C-52FE1A4F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484F83C-AFE7-4687-A3EC-97678A32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3A66085-607B-473F-9C96-A3D8395C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D492A33-52FA-4C84-A77A-89BB3AC9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E125A86-5C13-4486-BF85-58271BAF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78285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33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86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1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A215B66-80C3-4FE5-9255-5157F06D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018D5C2-F26D-44BC-A5CF-E024672D2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018449F-83C0-421D-A1E5-4DD3D5F8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519646C-9655-4B6C-9176-359ACAC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CEC7ADD-02BF-4746-A00A-152704F1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540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5D342FD-93A6-4029-8D97-07F50AA1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FEE8F61-CB07-43BB-B459-89461CDAC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93274D19-8BA1-4CD6-8561-AE57ABB94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815E23B8-4E91-4DB7-81A1-67A12546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7C66049-AA71-46EC-BB46-717963D8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B1C90BB6-14D9-48D5-98B3-4529BDBB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81372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93EFF76-14E4-442B-B4B6-E3E6EE88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4C04095-C5AB-4553-BDE9-576C8292C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576D115-3F99-4EF4-8A7B-A56218AFF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292F2281-2EFA-44A2-A9A3-32ABD17B1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F0D175CF-C1E2-4F1B-B6E5-FDB9DCE7E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97F27B87-44F6-4183-BF6F-C9F697BC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F9D8F759-DEEA-42FB-9636-80FCEBB7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BA1175E5-0C81-4AE3-838F-75E3F09B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4319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0B8E765-1ACB-4D16-B909-FEFEF93B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ADDB5012-B2B6-41CA-9F15-223A15BD2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D0ED470D-B674-4067-8F32-24708EC0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50EEF2F6-5BF7-494C-906D-331C6F18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950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8DC0E901-94BD-4BD4-B1B6-2A8D04FA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BF50AAB5-083E-47C0-A82A-40A1C7F0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36871D8-D56C-4F34-9F26-FD0DB0E9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875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C8F72A-660B-4A32-BC9D-52253533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9900090-E31A-4A1E-AA72-308F64AA3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05A63DEA-50BB-4ABB-BF0F-2A9429BC0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E06A37CE-D748-49C8-8DE8-549C48BB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B69DBF9F-5DCA-48BD-A783-182925A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98B8E63A-B8E8-49E2-B9C2-C9A9B269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112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BEA48C7-80FF-4678-AB20-F692338A1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12F5942D-C5D7-401E-8939-E387B7249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8B7A335D-6C60-48E2-8ECA-83BA6FA4F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F7104EC-12E2-4ED8-A5E1-C9714CE1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ECECE732-7089-4055-BE60-ADEBA436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C18A4913-7B69-436E-93A2-D7902152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5022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EBD1455B-41D2-4774-83F9-C98B5E18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54052EE-7CF0-405D-AA93-80A508120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291A0A4-AD6A-4ADA-B57F-9F2E91222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E558-980D-4C20-ADB9-E6A0084FA439}" type="datetimeFigureOut">
              <a:rPr lang="lv-LV" smtClean="0"/>
              <a:t>13.07.2020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F87DF4C-1134-4483-B780-45CB5666D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E0AE07C-9C14-44D8-8E0F-C7FC593EE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45072-E0F1-4892-BEE9-25F2519C6F0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977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C059ADC-500C-4190-AF8F-0771EBBBCFD9}" type="datetimeFigureOut">
              <a:rPr lang="en-US" smtClean="0"/>
              <a:pPr/>
              <a:t>7/13/2020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DCC33C8-526F-4268-9E42-B87903F8A2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0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balstafonds.lv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47528" y="1138938"/>
            <a:ext cx="8136904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lv-LV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endParaRPr lang="lv-LV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endParaRPr lang="lv-LV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r>
              <a:rPr lang="lv-LV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Guna </a:t>
            </a:r>
            <a:r>
              <a:rPr lang="lv-LV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krēgere</a:t>
            </a:r>
            <a:r>
              <a:rPr lang="lv-LV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-Medne</a:t>
            </a:r>
          </a:p>
          <a:p>
            <a:pPr algn="ctr"/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524000" y="1092772"/>
            <a:ext cx="284757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</a:pPr>
            <a:r>
              <a:rPr lang="lv-LV" sz="110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	</a:t>
            </a:r>
            <a:endParaRPr lang="lv-LV" sz="80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</a:pPr>
            <a:endParaRPr lang="lv-LV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aisnstūris 9"/>
          <p:cNvSpPr/>
          <p:nvPr/>
        </p:nvSpPr>
        <p:spPr>
          <a:xfrm>
            <a:off x="623392" y="641866"/>
            <a:ext cx="110172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lv-LV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Ģimenes sistēma un tās funkcionēšanas pamatlikumi</a:t>
            </a: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lv-LV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Sociālo darbinieku vasaras skola 2020</a:t>
            </a: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lv-LV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Taisnstūris 10"/>
          <p:cNvSpPr/>
          <p:nvPr/>
        </p:nvSpPr>
        <p:spPr>
          <a:xfrm>
            <a:off x="1199456" y="4174295"/>
            <a:ext cx="100091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v-LV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SocD.Mg</a:t>
            </a:r>
            <a:r>
              <a:rPr lang="lv-LV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., </a:t>
            </a:r>
            <a:r>
              <a:rPr lang="lv-LV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supervīzors</a:t>
            </a:r>
            <a:r>
              <a:rPr lang="lv-LV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</a:p>
          <a:p>
            <a:pPr algn="r"/>
            <a:r>
              <a:rPr lang="lv-LV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Smilšu spēles terapijas metodes praktizētāja, </a:t>
            </a:r>
          </a:p>
          <a:p>
            <a:pPr algn="r"/>
            <a:r>
              <a:rPr lang="lv-LV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sistēmiskās un ģimenes psihoterapijas </a:t>
            </a:r>
            <a:r>
              <a:rPr lang="lv-LV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lv-LV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speciālists apmācībā</a:t>
            </a:r>
            <a:endParaRPr lang="en-US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id="{5635559F-9483-4D85-B11C-D1BB307B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964692"/>
            <a:ext cx="10657184" cy="1188720"/>
          </a:xfrm>
        </p:spPr>
        <p:txBody>
          <a:bodyPr/>
          <a:lstStyle/>
          <a:p>
            <a:r>
              <a:rPr lang="lv-LV" dirty="0"/>
              <a:t>Attiecības/neitralitāte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5EA43C1-732A-4D36-B71B-F96F6CA3B1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09" y="2276872"/>
            <a:ext cx="4950268" cy="4320480"/>
          </a:xfrm>
        </p:spPr>
        <p:txBody>
          <a:bodyPr>
            <a:noAutofit/>
          </a:bodyPr>
          <a:lstStyle/>
          <a:p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Neskatoties uz to, kādas metodes un paņēmienus mēs konsultēšanā pielietotu, tam jābūt saistītam ar attiecībām;</a:t>
            </a:r>
          </a:p>
          <a:p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Par neitralitāti – neitralitāte konsultēšanas procesā nenozīmē pasivitāti, bet gan to, ka konsultants izrāda vienlīdz lielu ieinteresētību un labvēlību ikvienam ģimenes loceklim.</a:t>
            </a:r>
          </a:p>
          <a:p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Jāuzmanās, lai ģimenes sistēma «neievilktu» konsultantu savā «pasaules traktējumā».</a:t>
            </a:r>
          </a:p>
        </p:txBody>
      </p:sp>
      <p:pic>
        <p:nvPicPr>
          <p:cNvPr id="6" name="Satura vietturis 5">
            <a:extLst>
              <a:ext uri="{FF2B5EF4-FFF2-40B4-BE49-F238E27FC236}">
                <a16:creationId xmlns:a16="http://schemas.microsoft.com/office/drawing/2014/main" id="{732A50A0-F632-4450-9FEF-9583B5F0C0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5392" y="2638425"/>
            <a:ext cx="5091207" cy="381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21C1D7A-C72E-4585-8D31-81F3A85E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232753"/>
            <a:ext cx="8617392" cy="1188720"/>
          </a:xfrm>
        </p:spPr>
        <p:txBody>
          <a:bodyPr/>
          <a:lstStyle/>
          <a:p>
            <a:r>
              <a:rPr lang="lv-LV" dirty="0"/>
              <a:t>Simptoma nozīme ģimenes sistēmā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B60F158-4E3C-49DB-AD41-4422247F4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376" y="1556792"/>
            <a:ext cx="6624736" cy="5040560"/>
          </a:xfrm>
        </p:spPr>
        <p:txBody>
          <a:bodyPr>
            <a:noAutofit/>
          </a:bodyPr>
          <a:lstStyle/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Sistēmiskā pieeja skata cilvēku (bērnu, jaunieti, pieaugušo) problēmas plašākā ģimenes un pat dzimtas kontekstā.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Pati grūtība ir tikai simptoms, signāls, palīgā sauciens.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Savukārt simptoma nesēja persona ir tikai cilvēks, kas «parāda kopējo sistēmas grūtību».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Simptoms attīstās kā reakcija uz citiem ģimenes locekļiem vai to attiecībām.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Simptoms norāda uz deficītu – kādas vajadzības nav apmierinātas.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22466553-4903-4E72-A7EF-49C4274D02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4112" y="2348880"/>
            <a:ext cx="475151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31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8F58CA7-46CA-4B85-BBA8-8E1FE819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370332"/>
            <a:ext cx="7729728" cy="1188720"/>
          </a:xfrm>
        </p:spPr>
        <p:txBody>
          <a:bodyPr/>
          <a:lstStyle/>
          <a:p>
            <a:r>
              <a:rPr lang="lv-LV" dirty="0"/>
              <a:t>Intervences metodes un tehnikas: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B491582-4857-4C14-8917-9B654E225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408" y="1772816"/>
            <a:ext cx="5688632" cy="453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1.Orientēšanās uz resursiem;</a:t>
            </a:r>
          </a:p>
          <a:p>
            <a:pPr marL="0" indent="0">
              <a:buNone/>
            </a:pP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2.Problēmas </a:t>
            </a:r>
            <a:r>
              <a:rPr lang="lv-LV" sz="2400" dirty="0" err="1">
                <a:latin typeface="Arial" panose="020B0604020202020204" pitchFamily="34" charset="0"/>
                <a:cs typeface="Arial" panose="020B0604020202020204" pitchFamily="34" charset="0"/>
              </a:rPr>
              <a:t>eksternalizācija</a:t>
            </a: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  - Cilvēks nav problēma. Problēma ir problēma.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Problēma tiek «atdalīta» no konkrētā cilvēka, savā ziņā padarīta par sistēmas grūtību kopumā, bet ārpus konkrētā cilvēka.</a:t>
            </a:r>
          </a:p>
          <a:p>
            <a:pPr marL="0" indent="0">
              <a:buNone/>
            </a:pP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</a:t>
            </a:r>
          </a:p>
          <a:p>
            <a:pPr marL="0" indent="0">
              <a:buNone/>
            </a:pP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Jautājums:   Kāda ir nozīme grūtībai jūsu dzīvē? Kam pieder šī grūtība? Ja mēs paskatītos uz to tā – ka tā ir jūsu kopīga grūtība?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6C1DF066-2E39-4DDD-B413-FEB55DCBE4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6080" y="2924944"/>
            <a:ext cx="4749383" cy="29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80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4C82102-34AA-4009-A465-DC01A9DF3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548680"/>
            <a:ext cx="5162160" cy="56166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3.Genogrammas;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Pirmkārt, </a:t>
            </a:r>
            <a:r>
              <a:rPr lang="lv-LV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genogramma</a:t>
            </a: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līdzeklis konsultantam, lai fiksētu ģimenes sistēmas kopumu, sistematizētu informāciju;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-Otrkārt, tas ir līdzeklis konsultējamam, lai ieraudzītu savu sistēmu «no malas», veicinātu refleksiju u.tml.;</a:t>
            </a:r>
          </a:p>
          <a:p>
            <a:pPr marL="0" indent="0">
              <a:buNone/>
            </a:pPr>
            <a:endParaRPr lang="lv-LV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Sistēmiskie un cirkulārie jautājumi;</a:t>
            </a:r>
          </a:p>
          <a:p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Hipotēze, </a:t>
            </a:r>
            <a:r>
              <a:rPr lang="lv-LV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cirkularitāte</a:t>
            </a: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neitralitāte – kopums;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Jautājums: Varētu vaicāt meitai - Par ko tu raudi?/Bet  varētu vaicāt mātei - Kā tu </a:t>
            </a:r>
            <a:r>
              <a:rPr lang="lv-LV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jūties</a:t>
            </a:r>
            <a:r>
              <a:rPr lang="lv-LV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kad tava meita raud? </a:t>
            </a:r>
          </a:p>
          <a:p>
            <a:endParaRPr lang="lv-LV" dirty="0">
              <a:solidFill>
                <a:schemeClr val="tx1"/>
              </a:solidFill>
            </a:endParaRPr>
          </a:p>
        </p:txBody>
      </p:sp>
      <p:pic>
        <p:nvPicPr>
          <p:cNvPr id="6" name="Satura vietturis 5">
            <a:extLst>
              <a:ext uri="{FF2B5EF4-FFF2-40B4-BE49-F238E27FC236}">
                <a16:creationId xmlns:a16="http://schemas.microsoft.com/office/drawing/2014/main" id="{CA96748F-A8DF-41DA-9915-2AB0A9EDE4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64152" y="1628800"/>
            <a:ext cx="3517779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1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E4C6BB2-BA8D-4A6C-B3D7-2A1C8E5C0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1412776"/>
            <a:ext cx="4271771" cy="432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5) Lomu spēles un ģimenes skulptūras.</a:t>
            </a:r>
          </a:p>
        </p:txBody>
      </p:sp>
      <p:sp>
        <p:nvSpPr>
          <p:cNvPr id="5" name="Satura vietturis 4">
            <a:extLst>
              <a:ext uri="{FF2B5EF4-FFF2-40B4-BE49-F238E27FC236}">
                <a16:creationId xmlns:a16="http://schemas.microsoft.com/office/drawing/2014/main" id="{AA6AE097-C373-4485-9AE7-D78B6B8E4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5" y="1484784"/>
            <a:ext cx="4270247" cy="4255242"/>
          </a:xfrm>
        </p:spPr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78535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843BECD-23F7-4FA6-9485-4D4D4F84A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Uzdevums: ĢIMENES NOSAUKUMS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F42E6BA8-A640-4BC5-83D8-16D90135DC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5064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12E778A-7FCC-4256-8B5C-829DF22D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Ģimenes sistēmas pamatlikumi: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EB6AE92-EA54-4ABE-87E4-5CE037F70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Piederība;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Hierarhija un noteikumi;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Princips: vecāks dod bērnam;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Drošība un aizsardzība.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67017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1424" y="332656"/>
            <a:ext cx="10585176" cy="2644005"/>
          </a:xfrm>
        </p:spPr>
        <p:txBody>
          <a:bodyPr>
            <a:normAutofit/>
          </a:bodyPr>
          <a:lstStyle/>
          <a:p>
            <a:pPr>
              <a:defRPr/>
            </a:pPr>
            <a:br>
              <a:rPr lang="lv-LV" b="1" dirty="0"/>
            </a:br>
            <a:r>
              <a:rPr lang="lv-LV" b="1" dirty="0"/>
              <a:t>1.</a:t>
            </a:r>
            <a:r>
              <a:rPr lang="lv-LV" sz="2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Piederība</a:t>
            </a:r>
            <a:r>
              <a:rPr lang="lv-LV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viens no ģimenes sistēmas pamatelementiem, ja mēs nejūtamies tai piederīgs – visam citam nav nozīmes.</a:t>
            </a:r>
            <a:br>
              <a:rPr lang="lv-LV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Dzīvnieku pasaulē piederība sistēmai ir </a:t>
            </a:r>
            <a:r>
              <a:rPr lang="lv-LV" sz="2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izdzīvošanas pamats.</a:t>
            </a:r>
            <a:br>
              <a:rPr lang="lv-LV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Cilvēkiem tas ir </a:t>
            </a:r>
            <a:r>
              <a:rPr lang="lv-LV" sz="2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emocionālas izdzīvošanas pamats. </a:t>
            </a:r>
          </a:p>
        </p:txBody>
      </p:sp>
      <p:pic>
        <p:nvPicPr>
          <p:cNvPr id="49155" name="Satura vietturis 3" descr="165-liepajas_papes_dabas_parks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91744" y="3140968"/>
            <a:ext cx="5040560" cy="328732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95400" y="476672"/>
            <a:ext cx="11089232" cy="10400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v-LV" dirty="0"/>
              <a:t>2.Katrai sistēmai ir sava hierarhija un noteikumi, katram ir sava vieta ģimenes sistēmā</a:t>
            </a:r>
          </a:p>
        </p:txBody>
      </p:sp>
      <p:pic>
        <p:nvPicPr>
          <p:cNvPr id="50179" name="Satura vietturis 3" descr="IMG_5771_maz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51089" y="1773239"/>
            <a:ext cx="6408737" cy="42767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738546" y="836712"/>
            <a:ext cx="5114932" cy="1000132"/>
          </a:xfrm>
        </p:spPr>
        <p:txBody>
          <a:bodyPr>
            <a:normAutofit fontScale="90000"/>
          </a:bodyPr>
          <a:lstStyle/>
          <a:p>
            <a:r>
              <a:rPr lang="lv-LV" dirty="0"/>
              <a:t>Ģimenes sistēma/ sava vieta ģimenes sistēmā</a:t>
            </a:r>
          </a:p>
        </p:txBody>
      </p:sp>
      <p:sp>
        <p:nvSpPr>
          <p:cNvPr id="6" name="Ovāls 5"/>
          <p:cNvSpPr/>
          <p:nvPr/>
        </p:nvSpPr>
        <p:spPr>
          <a:xfrm>
            <a:off x="7667636" y="2285992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aisnstūris 6"/>
          <p:cNvSpPr/>
          <p:nvPr/>
        </p:nvSpPr>
        <p:spPr>
          <a:xfrm>
            <a:off x="3738546" y="2428868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cxnSp>
        <p:nvCxnSpPr>
          <p:cNvPr id="10" name="Leņķveida savienotājs 9"/>
          <p:cNvCxnSpPr>
            <a:stCxn id="7" idx="2"/>
            <a:endCxn id="6" idx="4"/>
          </p:cNvCxnSpPr>
          <p:nvPr/>
        </p:nvCxnSpPr>
        <p:spPr>
          <a:xfrm rot="5400000" flipH="1" flipV="1">
            <a:off x="6096000" y="1214422"/>
            <a:ext cx="71438" cy="3929090"/>
          </a:xfrm>
          <a:prstGeom prst="bentConnector3">
            <a:avLst>
              <a:gd name="adj1" fmla="val -1049593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āls 15"/>
          <p:cNvSpPr/>
          <p:nvPr/>
        </p:nvSpPr>
        <p:spPr>
          <a:xfrm>
            <a:off x="6953256" y="4429132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8" name="Taisnstūris 17"/>
          <p:cNvSpPr/>
          <p:nvPr/>
        </p:nvSpPr>
        <p:spPr>
          <a:xfrm>
            <a:off x="4810116" y="4500570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cxnSp>
        <p:nvCxnSpPr>
          <p:cNvPr id="28" name="Taisns savienotājs 27"/>
          <p:cNvCxnSpPr/>
          <p:nvPr/>
        </p:nvCxnSpPr>
        <p:spPr>
          <a:xfrm rot="5400000" flipH="1" flipV="1">
            <a:off x="4988711" y="4250537"/>
            <a:ext cx="500860" cy="79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Taisns savienotājs 47"/>
          <p:cNvCxnSpPr>
            <a:stCxn id="16" idx="0"/>
          </p:cNvCxnSpPr>
          <p:nvPr/>
        </p:nvCxnSpPr>
        <p:spPr>
          <a:xfrm rot="5400000" flipH="1" flipV="1">
            <a:off x="7167967" y="4214421"/>
            <a:ext cx="428628" cy="79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1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59 0.09954 -0.12084 0.19908 -0.16788 0.16505 C -0.21493 0.13102 -0.27101 -0.1162 -0.28212 -0.20486 C -0.29323 -0.29352 -0.26215 -0.35139 -0.23455 -0.36667 C -0.20695 -0.38194 -0.13629 -0.30833 -0.11667 -0.29676 " pathEditMode="relative" ptsTypes="aaa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>
            <a:extLst>
              <a:ext uri="{FF2B5EF4-FFF2-40B4-BE49-F238E27FC236}">
                <a16:creationId xmlns:a16="http://schemas.microsoft.com/office/drawing/2014/main" id="{B3535B79-E29A-4A09-BAF3-59500049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140" y="4154464"/>
            <a:ext cx="3371122" cy="2525137"/>
          </a:xfrm>
          <a:prstGeom prst="rect">
            <a:avLst/>
          </a:prstGeom>
        </p:spPr>
      </p:pic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DD5F3F6A-0A2A-4627-898D-97995FF79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225" y="579120"/>
            <a:ext cx="11171583" cy="3471513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Sociālā atbalsta un izglītības fonds</a:t>
            </a:r>
          </a:p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Kurzemes ģimeņu atbalsta centrs «Liepāja», </a:t>
            </a:r>
          </a:p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reģ.nr.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40008292185</a:t>
            </a:r>
          </a:p>
          <a:p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Brīvības iela 9, Liepāja, LV-3401</a:t>
            </a:r>
          </a:p>
          <a:p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Guna Krēgere-Medne, mob.tel.29110236, 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www.atbalstafonds.lv</a:t>
            </a:r>
            <a:endParaRPr lang="lv-LV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v-LV" sz="1800" dirty="0"/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70183D61-7A4A-4CD5-8517-252089FFE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25" y="4154464"/>
            <a:ext cx="3332983" cy="2499737"/>
          </a:xfrm>
          <a:prstGeom prst="rect">
            <a:avLst/>
          </a:prstGeom>
        </p:spPr>
      </p:pic>
      <p:pic>
        <p:nvPicPr>
          <p:cNvPr id="10" name="Satura vietturis 3">
            <a:extLst>
              <a:ext uri="{FF2B5EF4-FFF2-40B4-BE49-F238E27FC236}">
                <a16:creationId xmlns:a16="http://schemas.microsoft.com/office/drawing/2014/main" id="{5FBBDEED-7FFB-43D7-8F1A-49D702238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494" y="4106747"/>
            <a:ext cx="4816563" cy="2499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E438C4-6881-4C4B-970C-32BC4EC6A942}"/>
              </a:ext>
            </a:extLst>
          </p:cNvPr>
          <p:cNvSpPr txBox="1"/>
          <p:nvPr/>
        </p:nvSpPr>
        <p:spPr>
          <a:xfrm>
            <a:off x="414129" y="2629347"/>
            <a:ext cx="460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ĢIMENES ASISTENTA PAKALPOJUMS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004D8-4457-4829-9DF2-7E536B89A042}"/>
              </a:ext>
            </a:extLst>
          </p:cNvPr>
          <p:cNvSpPr txBox="1"/>
          <p:nvPr/>
        </p:nvSpPr>
        <p:spPr>
          <a:xfrm>
            <a:off x="7633473" y="2548512"/>
            <a:ext cx="472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AGRĪNĀS INTERVENCES PAKALPOJUMS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ECB6F-A861-4F92-BE8D-FE17B71D5F5E}"/>
              </a:ext>
            </a:extLst>
          </p:cNvPr>
          <p:cNvSpPr txBox="1"/>
          <p:nvPr/>
        </p:nvSpPr>
        <p:spPr>
          <a:xfrm>
            <a:off x="831640" y="3247657"/>
            <a:ext cx="4562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AUDŽUĢIMEŅU ATBALSTA PROGRAMMA – Liepājas pašvaldības finansējums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6F365-092C-4E5A-9D7E-4410C0C97B29}"/>
              </a:ext>
            </a:extLst>
          </p:cNvPr>
          <p:cNvSpPr txBox="1"/>
          <p:nvPr/>
        </p:nvSpPr>
        <p:spPr>
          <a:xfrm>
            <a:off x="5734878" y="2917844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VALSTS FINANSĒTAIS:  ĀRPUSĢIMENES APRŪPES ATBALSTA CENTRS (ATBALSTA AUDŽUĢIMENĒM AIZBILDŅIEM, ADOPTĒTĀJIEM, VIESĢIMENĒM)</a:t>
            </a:r>
          </a:p>
        </p:txBody>
      </p:sp>
    </p:spTree>
    <p:extLst>
      <p:ext uri="{BB962C8B-B14F-4D97-AF65-F5344CB8AC3E}">
        <p14:creationId xmlns:p14="http://schemas.microsoft.com/office/powerpoint/2010/main" val="2671661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7CD4EFD-B8D4-4D33-856E-C0BD4C78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Ģimenes sistēmas apakšsistēmas: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B42FF37-7FAB-4BFD-8F74-2BB3C46D4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Laulāto, jeb pāra apakšsistēma;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Vecāku apakšsistēma;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Bērnu, jeb brāļu, māsu apakšsistēma.</a:t>
            </a:r>
          </a:p>
        </p:txBody>
      </p:sp>
    </p:spTree>
    <p:extLst>
      <p:ext uri="{BB962C8B-B14F-4D97-AF65-F5344CB8AC3E}">
        <p14:creationId xmlns:p14="http://schemas.microsoft.com/office/powerpoint/2010/main" val="4206533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āls 58"/>
          <p:cNvSpPr/>
          <p:nvPr/>
        </p:nvSpPr>
        <p:spPr>
          <a:xfrm>
            <a:off x="3667108" y="2714620"/>
            <a:ext cx="4572032" cy="414338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6" name="Ovāls 55"/>
          <p:cNvSpPr/>
          <p:nvPr/>
        </p:nvSpPr>
        <p:spPr>
          <a:xfrm>
            <a:off x="6024562" y="1285860"/>
            <a:ext cx="3286148" cy="321471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5" name="Ovāls 54"/>
          <p:cNvSpPr/>
          <p:nvPr/>
        </p:nvSpPr>
        <p:spPr>
          <a:xfrm>
            <a:off x="2524100" y="1357298"/>
            <a:ext cx="3429024" cy="321471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847528" y="357166"/>
            <a:ext cx="8363272" cy="1000132"/>
          </a:xfrm>
        </p:spPr>
        <p:txBody>
          <a:bodyPr>
            <a:normAutofit/>
          </a:bodyPr>
          <a:lstStyle/>
          <a:p>
            <a:r>
              <a:rPr lang="lv-LV" dirty="0"/>
              <a:t>Ģimenes sistēma/HIERARHIJA</a:t>
            </a:r>
          </a:p>
        </p:txBody>
      </p:sp>
      <p:sp>
        <p:nvSpPr>
          <p:cNvPr id="16" name="Ovāls 15"/>
          <p:cNvSpPr/>
          <p:nvPr/>
        </p:nvSpPr>
        <p:spPr>
          <a:xfrm>
            <a:off x="6310314" y="5500702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8" name="Taisnstūris 17"/>
          <p:cNvSpPr/>
          <p:nvPr/>
        </p:nvSpPr>
        <p:spPr>
          <a:xfrm>
            <a:off x="4881554" y="5500702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cxnSp>
        <p:nvCxnSpPr>
          <p:cNvPr id="28" name="Taisns savienotājs 27"/>
          <p:cNvCxnSpPr/>
          <p:nvPr/>
        </p:nvCxnSpPr>
        <p:spPr>
          <a:xfrm rot="5400000" flipH="1" flipV="1">
            <a:off x="5060149" y="5250669"/>
            <a:ext cx="500860" cy="79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Taisns savienotājs 47"/>
          <p:cNvCxnSpPr>
            <a:stCxn id="16" idx="0"/>
          </p:cNvCxnSpPr>
          <p:nvPr/>
        </p:nvCxnSpPr>
        <p:spPr>
          <a:xfrm rot="5400000" flipH="1" flipV="1">
            <a:off x="6488909" y="5250669"/>
            <a:ext cx="500066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Taisns savienotājs 44"/>
          <p:cNvCxnSpPr/>
          <p:nvPr/>
        </p:nvCxnSpPr>
        <p:spPr>
          <a:xfrm>
            <a:off x="4667240" y="5000636"/>
            <a:ext cx="2571768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upa 61"/>
          <p:cNvGrpSpPr/>
          <p:nvPr/>
        </p:nvGrpSpPr>
        <p:grpSpPr>
          <a:xfrm>
            <a:off x="4667240" y="4357694"/>
            <a:ext cx="2572562" cy="642942"/>
            <a:chOff x="3143240" y="4357694"/>
            <a:chExt cx="2572562" cy="642942"/>
          </a:xfrm>
        </p:grpSpPr>
        <p:cxnSp>
          <p:nvCxnSpPr>
            <p:cNvPr id="46" name="Taisns savienotājs 45"/>
            <p:cNvCxnSpPr/>
            <p:nvPr/>
          </p:nvCxnSpPr>
          <p:spPr>
            <a:xfrm rot="5400000" flipH="1" flipV="1">
              <a:off x="5393934" y="4678768"/>
              <a:ext cx="642942" cy="79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Taisns savienotājs 50"/>
            <p:cNvCxnSpPr/>
            <p:nvPr/>
          </p:nvCxnSpPr>
          <p:spPr>
            <a:xfrm rot="5400000" flipH="1" flipV="1">
              <a:off x="2822166" y="4678768"/>
              <a:ext cx="642942" cy="79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a 60"/>
          <p:cNvGrpSpPr/>
          <p:nvPr/>
        </p:nvGrpSpPr>
        <p:grpSpPr>
          <a:xfrm>
            <a:off x="3024166" y="1785926"/>
            <a:ext cx="2428892" cy="2571768"/>
            <a:chOff x="1500166" y="1785926"/>
            <a:chExt cx="2428892" cy="2571768"/>
          </a:xfrm>
        </p:grpSpPr>
        <p:sp>
          <p:nvSpPr>
            <p:cNvPr id="7" name="Taisnstūris 6"/>
            <p:cNvSpPr/>
            <p:nvPr/>
          </p:nvSpPr>
          <p:spPr>
            <a:xfrm>
              <a:off x="2714612" y="3571876"/>
              <a:ext cx="857256" cy="7858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21" name="Taisnstūris 20"/>
            <p:cNvSpPr/>
            <p:nvPr/>
          </p:nvSpPr>
          <p:spPr>
            <a:xfrm>
              <a:off x="1500166" y="1857364"/>
              <a:ext cx="857256" cy="7858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24" name="Ovāls 23"/>
            <p:cNvSpPr/>
            <p:nvPr/>
          </p:nvSpPr>
          <p:spPr>
            <a:xfrm>
              <a:off x="3071802" y="1785926"/>
              <a:ext cx="857256" cy="8572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cxnSp>
          <p:nvCxnSpPr>
            <p:cNvPr id="34" name="Leņķveida savienotājs 33"/>
            <p:cNvCxnSpPr>
              <a:endCxn id="24" idx="4"/>
            </p:cNvCxnSpPr>
            <p:nvPr/>
          </p:nvCxnSpPr>
          <p:spPr>
            <a:xfrm>
              <a:off x="1928794" y="2643182"/>
              <a:ext cx="1571636" cy="1588"/>
            </a:xfrm>
            <a:prstGeom prst="bentConnector4">
              <a:avLst>
                <a:gd name="adj1" fmla="val -1038"/>
                <a:gd name="adj2" fmla="val 29576395"/>
              </a:avLst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Taisns savienotājs 51"/>
            <p:cNvCxnSpPr/>
            <p:nvPr/>
          </p:nvCxnSpPr>
          <p:spPr>
            <a:xfrm rot="5400000" flipH="1" flipV="1">
              <a:off x="2857885" y="3357165"/>
              <a:ext cx="428628" cy="79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a 59"/>
          <p:cNvGrpSpPr/>
          <p:nvPr/>
        </p:nvGrpSpPr>
        <p:grpSpPr>
          <a:xfrm>
            <a:off x="6453190" y="1785926"/>
            <a:ext cx="2500330" cy="2571768"/>
            <a:chOff x="4929190" y="1785926"/>
            <a:chExt cx="2500330" cy="2571768"/>
          </a:xfrm>
        </p:grpSpPr>
        <p:sp>
          <p:nvSpPr>
            <p:cNvPr id="6" name="Ovāls 5"/>
            <p:cNvSpPr/>
            <p:nvPr/>
          </p:nvSpPr>
          <p:spPr>
            <a:xfrm>
              <a:off x="5286380" y="3500438"/>
              <a:ext cx="857256" cy="8572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cxnSp>
          <p:nvCxnSpPr>
            <p:cNvPr id="10" name="Leņķveida savienotājs 9"/>
            <p:cNvCxnSpPr>
              <a:stCxn id="22" idx="2"/>
              <a:endCxn id="25" idx="4"/>
            </p:cNvCxnSpPr>
            <p:nvPr/>
          </p:nvCxnSpPr>
          <p:spPr>
            <a:xfrm rot="16200000" flipH="1">
              <a:off x="6179355" y="1821645"/>
              <a:ext cx="1588" cy="1643074"/>
            </a:xfrm>
            <a:prstGeom prst="bentConnector3">
              <a:avLst>
                <a:gd name="adj1" fmla="val 30847428"/>
              </a:avLst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aisnstūris 21"/>
            <p:cNvSpPr/>
            <p:nvPr/>
          </p:nvSpPr>
          <p:spPr>
            <a:xfrm>
              <a:off x="4929190" y="1857364"/>
              <a:ext cx="857256" cy="7858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25" name="Ovāls 24"/>
            <p:cNvSpPr/>
            <p:nvPr/>
          </p:nvSpPr>
          <p:spPr>
            <a:xfrm>
              <a:off x="6572264" y="1785926"/>
              <a:ext cx="857256" cy="8572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cxnSp>
          <p:nvCxnSpPr>
            <p:cNvPr id="57" name="Taisns savienotājs 56"/>
            <p:cNvCxnSpPr/>
            <p:nvPr/>
          </p:nvCxnSpPr>
          <p:spPr>
            <a:xfrm rot="5400000" flipH="1" flipV="1">
              <a:off x="5536810" y="3321446"/>
              <a:ext cx="357190" cy="79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0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6" grpId="0" animBg="1"/>
      <p:bldP spid="55" grpId="0" animBg="1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1424" y="908720"/>
            <a:ext cx="9371384" cy="7943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dirty="0"/>
              <a:t>Rūpes par bērniem. Vecāks dod bērnam.</a:t>
            </a:r>
          </a:p>
        </p:txBody>
      </p:sp>
      <p:pic>
        <p:nvPicPr>
          <p:cNvPr id="51203" name="Satura vietturis 3" descr="D-0106-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68064" y="2638425"/>
            <a:ext cx="4655872" cy="310197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Leņķveida savienotājs 53"/>
          <p:cNvCxnSpPr>
            <a:stCxn id="7" idx="2"/>
            <a:endCxn id="6" idx="4"/>
          </p:cNvCxnSpPr>
          <p:nvPr/>
        </p:nvCxnSpPr>
        <p:spPr>
          <a:xfrm rot="16200000" flipH="1">
            <a:off x="5881686" y="1857364"/>
            <a:ext cx="1588" cy="2571768"/>
          </a:xfrm>
          <a:prstGeom prst="bentConnector3">
            <a:avLst>
              <a:gd name="adj1" fmla="val 41129925"/>
            </a:avLst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6" name="Ovāls 75"/>
          <p:cNvSpPr/>
          <p:nvPr/>
        </p:nvSpPr>
        <p:spPr>
          <a:xfrm rot="2110919">
            <a:off x="1981961" y="2457414"/>
            <a:ext cx="5878654" cy="3306158"/>
          </a:xfrm>
          <a:prstGeom prst="ellipse">
            <a:avLst/>
          </a:prstGeom>
          <a:solidFill>
            <a:schemeClr val="accent1">
              <a:alpha val="33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5" name="Ovāls 74"/>
          <p:cNvSpPr/>
          <p:nvPr/>
        </p:nvSpPr>
        <p:spPr>
          <a:xfrm rot="20005662">
            <a:off x="4278379" y="2295384"/>
            <a:ext cx="5878654" cy="3610134"/>
          </a:xfrm>
          <a:prstGeom prst="ellipse">
            <a:avLst/>
          </a:prstGeom>
          <a:solidFill>
            <a:schemeClr val="accent1">
              <a:alpha val="33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9" name="Ovāls 58"/>
          <p:cNvSpPr/>
          <p:nvPr/>
        </p:nvSpPr>
        <p:spPr>
          <a:xfrm>
            <a:off x="3452794" y="1571612"/>
            <a:ext cx="4857784" cy="4643446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063552" y="620688"/>
            <a:ext cx="8147248" cy="736610"/>
          </a:xfrm>
        </p:spPr>
        <p:txBody>
          <a:bodyPr>
            <a:normAutofit fontScale="90000"/>
          </a:bodyPr>
          <a:lstStyle/>
          <a:p>
            <a:r>
              <a:rPr lang="lv-LV" dirty="0"/>
              <a:t>Ģimenes sistēma – TRĪS SAITES: MĪLESTĪBAS, LAULĪBAS UN VECĀKU SAITE</a:t>
            </a:r>
          </a:p>
        </p:txBody>
      </p:sp>
      <p:sp>
        <p:nvSpPr>
          <p:cNvPr id="16" name="Ovāls 15"/>
          <p:cNvSpPr/>
          <p:nvPr/>
        </p:nvSpPr>
        <p:spPr>
          <a:xfrm>
            <a:off x="6238876" y="4857760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8" name="Taisnstūris 17"/>
          <p:cNvSpPr/>
          <p:nvPr/>
        </p:nvSpPr>
        <p:spPr>
          <a:xfrm>
            <a:off x="4810116" y="4857760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cxnSp>
        <p:nvCxnSpPr>
          <p:cNvPr id="28" name="Taisns savienotājs 27"/>
          <p:cNvCxnSpPr/>
          <p:nvPr/>
        </p:nvCxnSpPr>
        <p:spPr>
          <a:xfrm rot="5400000" flipH="1" flipV="1">
            <a:off x="4988711" y="4607727"/>
            <a:ext cx="500860" cy="79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Taisns savienotājs 47"/>
          <p:cNvCxnSpPr>
            <a:stCxn id="16" idx="0"/>
          </p:cNvCxnSpPr>
          <p:nvPr/>
        </p:nvCxnSpPr>
        <p:spPr>
          <a:xfrm rot="5400000" flipH="1" flipV="1">
            <a:off x="6417471" y="4607727"/>
            <a:ext cx="500066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aisnstūris 6"/>
          <p:cNvSpPr/>
          <p:nvPr/>
        </p:nvSpPr>
        <p:spPr>
          <a:xfrm>
            <a:off x="4167174" y="2357430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" name="Ovāls 5"/>
          <p:cNvSpPr/>
          <p:nvPr/>
        </p:nvSpPr>
        <p:spPr>
          <a:xfrm>
            <a:off x="6738942" y="2285992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cxnSp>
        <p:nvCxnSpPr>
          <p:cNvPr id="36" name="Leņķveida savienotājs 35"/>
          <p:cNvCxnSpPr>
            <a:stCxn id="7" idx="2"/>
            <a:endCxn id="6" idx="4"/>
          </p:cNvCxnSpPr>
          <p:nvPr/>
        </p:nvCxnSpPr>
        <p:spPr>
          <a:xfrm rot="16200000" flipH="1">
            <a:off x="5881686" y="1857364"/>
            <a:ext cx="1588" cy="2571768"/>
          </a:xfrm>
          <a:prstGeom prst="bentConnector3">
            <a:avLst>
              <a:gd name="adj1" fmla="val 60323885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aisnstūris 37"/>
          <p:cNvSpPr/>
          <p:nvPr/>
        </p:nvSpPr>
        <p:spPr>
          <a:xfrm>
            <a:off x="8382016" y="2285992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39" name="Ovāls 38"/>
          <p:cNvSpPr/>
          <p:nvPr/>
        </p:nvSpPr>
        <p:spPr>
          <a:xfrm>
            <a:off x="2595538" y="2285992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4" name="Reizināt 63"/>
          <p:cNvSpPr/>
          <p:nvPr/>
        </p:nvSpPr>
        <p:spPr>
          <a:xfrm>
            <a:off x="5595934" y="3643314"/>
            <a:ext cx="500066" cy="35719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5" name="Reizināt 64"/>
          <p:cNvSpPr/>
          <p:nvPr/>
        </p:nvSpPr>
        <p:spPr>
          <a:xfrm>
            <a:off x="5595934" y="3929066"/>
            <a:ext cx="500066" cy="35719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grpSp>
        <p:nvGrpSpPr>
          <p:cNvPr id="77" name="Grupa 76"/>
          <p:cNvGrpSpPr/>
          <p:nvPr/>
        </p:nvGrpSpPr>
        <p:grpSpPr>
          <a:xfrm>
            <a:off x="3024166" y="3143248"/>
            <a:ext cx="1571636" cy="1216034"/>
            <a:chOff x="1500166" y="3143248"/>
            <a:chExt cx="1571636" cy="1216034"/>
          </a:xfrm>
        </p:grpSpPr>
        <p:cxnSp>
          <p:nvCxnSpPr>
            <p:cNvPr id="66" name="Taisns savienotājs 65"/>
            <p:cNvCxnSpPr/>
            <p:nvPr/>
          </p:nvCxnSpPr>
          <p:spPr>
            <a:xfrm rot="5400000" flipH="1" flipV="1">
              <a:off x="893340" y="3750074"/>
              <a:ext cx="1214446" cy="79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Taisns savienotājs 66"/>
            <p:cNvCxnSpPr/>
            <p:nvPr/>
          </p:nvCxnSpPr>
          <p:spPr>
            <a:xfrm>
              <a:off x="1500166" y="4357694"/>
              <a:ext cx="1571636" cy="1588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a 77"/>
          <p:cNvGrpSpPr/>
          <p:nvPr/>
        </p:nvGrpSpPr>
        <p:grpSpPr>
          <a:xfrm>
            <a:off x="7167570" y="3071810"/>
            <a:ext cx="1643868" cy="1287472"/>
            <a:chOff x="5643570" y="3071810"/>
            <a:chExt cx="1643868" cy="1287472"/>
          </a:xfrm>
        </p:grpSpPr>
        <p:cxnSp>
          <p:nvCxnSpPr>
            <p:cNvPr id="71" name="Taisns savienotājs 70"/>
            <p:cNvCxnSpPr/>
            <p:nvPr/>
          </p:nvCxnSpPr>
          <p:spPr>
            <a:xfrm>
              <a:off x="5643570" y="4357694"/>
              <a:ext cx="1643074" cy="1588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Taisns savienotājs 71"/>
            <p:cNvCxnSpPr/>
            <p:nvPr/>
          </p:nvCxnSpPr>
          <p:spPr>
            <a:xfrm rot="5400000" flipH="1" flipV="1">
              <a:off x="6644099" y="3714355"/>
              <a:ext cx="1285884" cy="794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a 62"/>
          <p:cNvGrpSpPr/>
          <p:nvPr/>
        </p:nvGrpSpPr>
        <p:grpSpPr>
          <a:xfrm>
            <a:off x="4595008" y="3144042"/>
            <a:ext cx="2573356" cy="1215240"/>
            <a:chOff x="3071008" y="3144042"/>
            <a:chExt cx="2573356" cy="1215240"/>
          </a:xfrm>
        </p:grpSpPr>
        <p:cxnSp>
          <p:nvCxnSpPr>
            <p:cNvPr id="45" name="Taisns savienotājs 44"/>
            <p:cNvCxnSpPr/>
            <p:nvPr/>
          </p:nvCxnSpPr>
          <p:spPr>
            <a:xfrm>
              <a:off x="3071802" y="4357694"/>
              <a:ext cx="2571768" cy="1588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Taisns savienotājs 45"/>
            <p:cNvCxnSpPr>
              <a:endCxn id="6" idx="4"/>
            </p:cNvCxnSpPr>
            <p:nvPr/>
          </p:nvCxnSpPr>
          <p:spPr>
            <a:xfrm rot="5400000" flipH="1" flipV="1">
              <a:off x="5036347" y="3750471"/>
              <a:ext cx="1214446" cy="1588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Taisns savienotājs 50"/>
            <p:cNvCxnSpPr/>
            <p:nvPr/>
          </p:nvCxnSpPr>
          <p:spPr>
            <a:xfrm rot="5400000" flipH="1" flipV="1">
              <a:off x="2464579" y="3750471"/>
              <a:ext cx="1214446" cy="1588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53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5" grpId="0" animBg="1"/>
      <p:bldP spid="59" grpId="0" animBg="1"/>
      <p:bldP spid="16" grpId="0" animBg="1"/>
      <p:bldP spid="18" grpId="0" animBg="1"/>
      <p:bldP spid="38" grpId="0" animBg="1"/>
      <p:bldP spid="39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27448" y="764704"/>
            <a:ext cx="8894792" cy="1021222"/>
          </a:xfrm>
        </p:spPr>
        <p:txBody>
          <a:bodyPr>
            <a:normAutofit fontScale="90000"/>
          </a:bodyPr>
          <a:lstStyle/>
          <a:p>
            <a:r>
              <a:rPr lang="lv-LV" dirty="0"/>
              <a:t>Ģimenes sistēmas </a:t>
            </a:r>
            <a:r>
              <a:rPr lang="lv-LV" dirty="0" err="1"/>
              <a:t>pamatlikumS</a:t>
            </a:r>
            <a:r>
              <a:rPr lang="lv-LV" dirty="0"/>
              <a:t> – VECĀKS DOD BĒRNAM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95400" y="2071679"/>
            <a:ext cx="9486796" cy="4151321"/>
          </a:xfrm>
        </p:spPr>
        <p:txBody>
          <a:bodyPr>
            <a:noAutofit/>
          </a:bodyPr>
          <a:lstStyle/>
          <a:p>
            <a:pPr lvl="0"/>
            <a:r>
              <a:rPr lang="lv-LV" sz="4000" dirty="0"/>
              <a:t>Došanas un ņemšanas likums;</a:t>
            </a:r>
          </a:p>
          <a:p>
            <a:pPr lvl="1"/>
            <a:r>
              <a:rPr lang="lv-LV" sz="3600" dirty="0"/>
              <a:t>vecāki dod - bērni ņem un dod tālāk saviem bērniem.</a:t>
            </a:r>
          </a:p>
          <a:p>
            <a:pPr lvl="1"/>
            <a:r>
              <a:rPr lang="lv-LV" sz="3600" dirty="0"/>
              <a:t>Ja es esmu saņēmis, man kaut kas ir jādod pretī, tā sistēma ir līdzsvarā.</a:t>
            </a:r>
          </a:p>
        </p:txBody>
      </p:sp>
    </p:spTree>
    <p:extLst>
      <p:ext uri="{BB962C8B-B14F-4D97-AF65-F5344CB8AC3E}">
        <p14:creationId xmlns:p14="http://schemas.microsoft.com/office/powerpoint/2010/main" val="1455738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55440" y="548680"/>
            <a:ext cx="9155360" cy="9361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dirty="0"/>
              <a:t>4.Drošība un aizsardzība.</a:t>
            </a:r>
          </a:p>
        </p:txBody>
      </p:sp>
      <p:pic>
        <p:nvPicPr>
          <p:cNvPr id="52227" name="Satura vietturis 3" descr="DSC_8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25" y="1646238"/>
            <a:ext cx="7143750" cy="47815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āls 58"/>
          <p:cNvSpPr/>
          <p:nvPr/>
        </p:nvSpPr>
        <p:spPr>
          <a:xfrm>
            <a:off x="3595670" y="2000240"/>
            <a:ext cx="4572032" cy="4071942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271464" y="333226"/>
            <a:ext cx="9171753" cy="738320"/>
          </a:xfrm>
        </p:spPr>
        <p:txBody>
          <a:bodyPr>
            <a:normAutofit fontScale="90000"/>
          </a:bodyPr>
          <a:lstStyle/>
          <a:p>
            <a:r>
              <a:rPr lang="lv-LV" dirty="0"/>
              <a:t>Ģimene sociālajā sistēmā – drošība, aizsardzība</a:t>
            </a:r>
          </a:p>
        </p:txBody>
      </p:sp>
      <p:sp>
        <p:nvSpPr>
          <p:cNvPr id="16" name="Ovāls 15"/>
          <p:cNvSpPr/>
          <p:nvPr/>
        </p:nvSpPr>
        <p:spPr>
          <a:xfrm>
            <a:off x="6238876" y="4572008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Taisnstūris 17"/>
          <p:cNvSpPr/>
          <p:nvPr/>
        </p:nvSpPr>
        <p:spPr>
          <a:xfrm>
            <a:off x="4810116" y="4572008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28" name="Taisns savienotājs 27"/>
          <p:cNvCxnSpPr/>
          <p:nvPr/>
        </p:nvCxnSpPr>
        <p:spPr>
          <a:xfrm rot="5400000" flipH="1" flipV="1">
            <a:off x="4988711" y="4321975"/>
            <a:ext cx="500860" cy="79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Taisns savienotājs 47"/>
          <p:cNvCxnSpPr>
            <a:stCxn id="16" idx="0"/>
          </p:cNvCxnSpPr>
          <p:nvPr/>
        </p:nvCxnSpPr>
        <p:spPr>
          <a:xfrm rot="5400000" flipH="1" flipV="1">
            <a:off x="6417471" y="4321975"/>
            <a:ext cx="500066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aisnstūris 6"/>
          <p:cNvSpPr/>
          <p:nvPr/>
        </p:nvSpPr>
        <p:spPr>
          <a:xfrm>
            <a:off x="4381488" y="2786058"/>
            <a:ext cx="857256" cy="7858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Ovāls 5"/>
          <p:cNvSpPr/>
          <p:nvPr/>
        </p:nvSpPr>
        <p:spPr>
          <a:xfrm>
            <a:off x="6596066" y="2714620"/>
            <a:ext cx="857256" cy="8572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45" name="Taisns savienotājs 44"/>
          <p:cNvCxnSpPr/>
          <p:nvPr/>
        </p:nvCxnSpPr>
        <p:spPr>
          <a:xfrm>
            <a:off x="4810801" y="4072874"/>
            <a:ext cx="2214005" cy="65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Taisns savienotājs 45"/>
          <p:cNvCxnSpPr/>
          <p:nvPr/>
        </p:nvCxnSpPr>
        <p:spPr>
          <a:xfrm rot="5400000" flipH="1" flipV="1">
            <a:off x="6774715" y="3821856"/>
            <a:ext cx="501326" cy="136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Taisns savienotājs 50"/>
          <p:cNvCxnSpPr/>
          <p:nvPr/>
        </p:nvCxnSpPr>
        <p:spPr>
          <a:xfrm rot="5400000" flipH="1" flipV="1">
            <a:off x="4560136" y="3821857"/>
            <a:ext cx="501326" cy="136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āls 28"/>
          <p:cNvSpPr/>
          <p:nvPr/>
        </p:nvSpPr>
        <p:spPr>
          <a:xfrm>
            <a:off x="4952992" y="1071546"/>
            <a:ext cx="1714512" cy="142876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/>
              <a:t>Vecāku sistēma</a:t>
            </a:r>
          </a:p>
        </p:txBody>
      </p:sp>
      <p:sp>
        <p:nvSpPr>
          <p:cNvPr id="37" name="Ovāls 36"/>
          <p:cNvSpPr/>
          <p:nvPr/>
        </p:nvSpPr>
        <p:spPr>
          <a:xfrm>
            <a:off x="3595670" y="1285860"/>
            <a:ext cx="1714512" cy="142876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/>
              <a:t>Vecāku sistēma</a:t>
            </a:r>
          </a:p>
        </p:txBody>
      </p:sp>
      <p:sp>
        <p:nvSpPr>
          <p:cNvPr id="40" name="Ovāls 39"/>
          <p:cNvSpPr/>
          <p:nvPr/>
        </p:nvSpPr>
        <p:spPr>
          <a:xfrm>
            <a:off x="2524100" y="2214554"/>
            <a:ext cx="1714512" cy="1500198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/>
              <a:t>Draugi</a:t>
            </a:r>
          </a:p>
        </p:txBody>
      </p:sp>
      <p:sp>
        <p:nvSpPr>
          <p:cNvPr id="41" name="Ovāls 40"/>
          <p:cNvSpPr/>
          <p:nvPr/>
        </p:nvSpPr>
        <p:spPr>
          <a:xfrm>
            <a:off x="2309786" y="3643314"/>
            <a:ext cx="1785950" cy="1643074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/>
              <a:t>Bērnu dārzs</a:t>
            </a:r>
          </a:p>
          <a:p>
            <a:pPr algn="ctr"/>
            <a:endParaRPr lang="lv-LV" sz="2400" dirty="0"/>
          </a:p>
        </p:txBody>
      </p:sp>
      <p:sp>
        <p:nvSpPr>
          <p:cNvPr id="42" name="Ovāls 41"/>
          <p:cNvSpPr/>
          <p:nvPr/>
        </p:nvSpPr>
        <p:spPr>
          <a:xfrm>
            <a:off x="2952728" y="5000636"/>
            <a:ext cx="1714512" cy="1643074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/>
              <a:t>Darbs</a:t>
            </a:r>
          </a:p>
        </p:txBody>
      </p:sp>
      <p:sp>
        <p:nvSpPr>
          <p:cNvPr id="43" name="Ovāls 42"/>
          <p:cNvSpPr/>
          <p:nvPr/>
        </p:nvSpPr>
        <p:spPr>
          <a:xfrm>
            <a:off x="6596066" y="1142984"/>
            <a:ext cx="1643074" cy="1428760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/>
              <a:t>Darbs</a:t>
            </a:r>
          </a:p>
        </p:txBody>
      </p:sp>
      <p:sp>
        <p:nvSpPr>
          <p:cNvPr id="44" name="Ovāls 43"/>
          <p:cNvSpPr/>
          <p:nvPr/>
        </p:nvSpPr>
        <p:spPr>
          <a:xfrm>
            <a:off x="7524760" y="1857364"/>
            <a:ext cx="1714512" cy="1571636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/>
              <a:t>Hobiji </a:t>
            </a:r>
          </a:p>
        </p:txBody>
      </p:sp>
      <p:sp>
        <p:nvSpPr>
          <p:cNvPr id="47" name="Ovāls 46"/>
          <p:cNvSpPr/>
          <p:nvPr/>
        </p:nvSpPr>
        <p:spPr>
          <a:xfrm>
            <a:off x="7881950" y="3429000"/>
            <a:ext cx="1500198" cy="1357322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 err="1"/>
              <a:t>Tv</a:t>
            </a:r>
            <a:r>
              <a:rPr lang="lv-LV" sz="2400" dirty="0"/>
              <a:t>, mēdiji</a:t>
            </a:r>
          </a:p>
        </p:txBody>
      </p:sp>
      <p:sp>
        <p:nvSpPr>
          <p:cNvPr id="49" name="Ovāls 48"/>
          <p:cNvSpPr/>
          <p:nvPr/>
        </p:nvSpPr>
        <p:spPr>
          <a:xfrm>
            <a:off x="7024694" y="4429132"/>
            <a:ext cx="2000264" cy="1714512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2000" dirty="0"/>
          </a:p>
          <a:p>
            <a:pPr algn="ctr"/>
            <a:r>
              <a:rPr lang="lv-LV" sz="2400" dirty="0"/>
              <a:t>Skola</a:t>
            </a:r>
          </a:p>
          <a:p>
            <a:pPr algn="ctr"/>
            <a:endParaRPr lang="lv-LV" sz="2800" dirty="0"/>
          </a:p>
        </p:txBody>
      </p:sp>
      <p:sp>
        <p:nvSpPr>
          <p:cNvPr id="50" name="Ovāls 49"/>
          <p:cNvSpPr/>
          <p:nvPr/>
        </p:nvSpPr>
        <p:spPr>
          <a:xfrm>
            <a:off x="6024562" y="5357826"/>
            <a:ext cx="2000264" cy="1500174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2400" dirty="0"/>
          </a:p>
          <a:p>
            <a:pPr algn="ctr"/>
            <a:r>
              <a:rPr lang="lv-LV" sz="2000" dirty="0"/>
              <a:t>speciālists</a:t>
            </a:r>
          </a:p>
          <a:p>
            <a:pPr algn="ctr"/>
            <a:endParaRPr lang="lv-LV" sz="2800" dirty="0"/>
          </a:p>
        </p:txBody>
      </p:sp>
      <p:sp>
        <p:nvSpPr>
          <p:cNvPr id="52" name="Ovāls 51"/>
          <p:cNvSpPr/>
          <p:nvPr/>
        </p:nvSpPr>
        <p:spPr>
          <a:xfrm>
            <a:off x="4667240" y="5357826"/>
            <a:ext cx="1714512" cy="1500174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2400" dirty="0"/>
          </a:p>
          <a:p>
            <a:pPr algn="ctr"/>
            <a:r>
              <a:rPr lang="lv-LV" sz="2000" dirty="0" err="1"/>
              <a:t>Tiesīb-</a:t>
            </a:r>
            <a:endParaRPr lang="lv-LV" sz="2000" dirty="0"/>
          </a:p>
          <a:p>
            <a:pPr algn="ctr"/>
            <a:r>
              <a:rPr lang="lv-LV" sz="2000" dirty="0" err="1"/>
              <a:t>sargājoše</a:t>
            </a:r>
            <a:r>
              <a:rPr lang="lv-LV" sz="2000" dirty="0"/>
              <a:t> orgāni</a:t>
            </a:r>
          </a:p>
          <a:p>
            <a:pPr algn="ctr"/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23917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9" grpId="0" animBg="1"/>
      <p:bldP spid="50" grpId="0" animBg="1"/>
      <p:bldP spid="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67492" y="764704"/>
            <a:ext cx="9270772" cy="1237246"/>
          </a:xfrm>
        </p:spPr>
        <p:txBody>
          <a:bodyPr>
            <a:normAutofit/>
          </a:bodyPr>
          <a:lstStyle/>
          <a:p>
            <a:r>
              <a:rPr lang="lv-LV" dirty="0"/>
              <a:t>Ģimenes sistēma UN CITAS sociālās </a:t>
            </a:r>
            <a:r>
              <a:rPr lang="lv-LV" dirty="0" err="1"/>
              <a:t>sistēmAs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911424" y="2071679"/>
            <a:ext cx="9270772" cy="4151321"/>
          </a:xfrm>
        </p:spPr>
        <p:txBody>
          <a:bodyPr>
            <a:noAutofit/>
          </a:bodyPr>
          <a:lstStyle/>
          <a:p>
            <a:pPr lvl="0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Uz ģimenes sistēmu iedarbojas citas sistēmas, katra no tām atstāj iespaidu uz ģimenes sistēmu.</a:t>
            </a:r>
          </a:p>
          <a:p>
            <a:pPr lvl="0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Katrā sistēmā ir savi likumi, sava kārtība vai idejas par kārtību.</a:t>
            </a:r>
          </a:p>
          <a:p>
            <a:pPr lvl="0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Daudzas sistēmas pārklājoties ietekmē viena otru.</a:t>
            </a:r>
          </a:p>
          <a:p>
            <a:pPr lvl="0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Ja drošību nenodrošina ģimenes sistēma, tas jādara kādām citām sistēmām.</a:t>
            </a:r>
          </a:p>
          <a:p>
            <a:pPr lvl="0"/>
            <a:endParaRPr lang="lv-LV" sz="4000" dirty="0"/>
          </a:p>
          <a:p>
            <a:pPr lvl="0"/>
            <a:endParaRPr lang="lv-LV" sz="3600" dirty="0"/>
          </a:p>
        </p:txBody>
      </p:sp>
    </p:spTree>
    <p:extLst>
      <p:ext uri="{BB962C8B-B14F-4D97-AF65-F5344CB8AC3E}">
        <p14:creationId xmlns:p14="http://schemas.microsoft.com/office/powerpoint/2010/main" val="3271395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11824" y="2348880"/>
            <a:ext cx="3600400" cy="1143000"/>
          </a:xfrm>
        </p:spPr>
        <p:txBody>
          <a:bodyPr/>
          <a:lstStyle/>
          <a:p>
            <a:r>
              <a:rPr lang="lv-LV" dirty="0"/>
              <a:t>Paldies!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C8AD03A-3FCB-4702-AA44-ACC0AFCF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F899E9A-8673-4FFD-B8A2-3D9A6464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3487029-A3DB-432B-830E-30F33229E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5066"/>
            <a:ext cx="10450224" cy="720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4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40D98FF-3C41-4127-8F5B-C0B97431E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332656"/>
            <a:ext cx="7729728" cy="1188720"/>
          </a:xfrm>
        </p:spPr>
        <p:txBody>
          <a:bodyPr>
            <a:normAutofit/>
          </a:bodyPr>
          <a:lstStyle/>
          <a:p>
            <a:r>
              <a:rPr lang="lv-LV" dirty="0"/>
              <a:t>Ģimenes terapijas un ģimenes konsultēšanas vēsture: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389770E-1C97-4949-8A68-630CA32C0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1878008"/>
            <a:ext cx="9793088" cy="4647336"/>
          </a:xfrm>
        </p:spPr>
        <p:txBody>
          <a:bodyPr>
            <a:normAutofit/>
          </a:bodyPr>
          <a:lstStyle/>
          <a:p>
            <a:r>
              <a:rPr lang="lv-LV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Pirmssākumi</a:t>
            </a: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50-tie gadi/</a:t>
            </a:r>
            <a:r>
              <a:rPr lang="lv-LV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pēckara</a:t>
            </a: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gadi. Ģimenes terapijas idejas attīstību veicināja galvenokārt pētniecības darbi šizofrēnijas jomā.</a:t>
            </a:r>
          </a:p>
          <a:p>
            <a:r>
              <a:rPr lang="lv-LV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Pirmssākumi</a:t>
            </a: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meklējami </a:t>
            </a:r>
            <a:r>
              <a:rPr lang="lv-LV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humānistiskajā psiholoģijā </a:t>
            </a: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ASV.</a:t>
            </a:r>
          </a:p>
          <a:p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Otrs attīstības avots bija </a:t>
            </a:r>
            <a:r>
              <a:rPr lang="lv-LV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psihoanalīze</a:t>
            </a: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Piemēram, </a:t>
            </a:r>
            <a:r>
              <a:rPr lang="lv-LV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Z.Freids</a:t>
            </a: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uzskatīja, ka ģimene ir būtisks atbalsts psihoterapijā.</a:t>
            </a:r>
          </a:p>
          <a:p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Trešais attīstības avots </a:t>
            </a:r>
            <a:r>
              <a:rPr lang="lv-LV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bija </a:t>
            </a:r>
            <a:r>
              <a:rPr lang="lv-LV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sociālais darbs</a:t>
            </a:r>
            <a:r>
              <a:rPr lang="lv-LV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darbs ar ģimeni (vairāki autori īpaši Virdžīnija Satīra).</a:t>
            </a:r>
          </a:p>
          <a:p>
            <a:endParaRPr lang="lv-LV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50-tajos gados šī bija «jauna domāšana», jo līdz šim uzskatīja, ka simptomātiskās uzvedības cēloņi slēpjas pašā indivīdā.</a:t>
            </a:r>
          </a:p>
        </p:txBody>
      </p:sp>
    </p:spTree>
    <p:extLst>
      <p:ext uri="{BB962C8B-B14F-4D97-AF65-F5344CB8AC3E}">
        <p14:creationId xmlns:p14="http://schemas.microsoft.com/office/powerpoint/2010/main" val="382164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32E81B0-0422-4846-89D7-D2BEE100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terminoloģija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E93937B-5369-4656-8A44-1A0FC6B6C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9049440" cy="3101983"/>
          </a:xfrm>
        </p:spPr>
        <p:txBody>
          <a:bodyPr/>
          <a:lstStyle/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Ģimenes ir viena no cilvēku sociālās organizācijas formām;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Šī iemesla dēļ ir vērojama tendence nosaukumu «Ģimenes terapija» aizstāt ar citiem nosaukumiem – «Sistēmiskā terapija» vai «Sistēmiskā konsultēšana, pieeja»;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29861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23225B4-75BC-4A57-AB63-09F4A7BC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sistēma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01AEB88-62AE-4519-8129-746F95CA34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2" y="2407047"/>
            <a:ext cx="4514088" cy="3830265"/>
          </a:xfrm>
        </p:spPr>
        <p:txBody>
          <a:bodyPr>
            <a:normAutofit/>
          </a:bodyPr>
          <a:lstStyle/>
          <a:p>
            <a:r>
              <a:rPr lang="lv-LV" dirty="0"/>
              <a:t>«</a:t>
            </a: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Ģimenes sistēmā norisinās sarežģīti attiecību procesi, kurus nav iespējams izprast tikai ar lineāru cēloņsakarību domāšanu, turklāt tas būtu nepiedodams vienkāršojums.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Problēmu nerada viens cēlonis – tie ir vairāki cēloņi un to sakarības.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13C283B6-9BF3-433B-A3CB-99C579388A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8888" y="2407047"/>
            <a:ext cx="4270375" cy="32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9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0B99B74-3FD6-4DF7-9C5A-60FC425C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0" y="523240"/>
            <a:ext cx="7729728" cy="1188720"/>
          </a:xfrm>
        </p:spPr>
        <p:txBody>
          <a:bodyPr/>
          <a:lstStyle/>
          <a:p>
            <a:r>
              <a:rPr lang="lv-LV" dirty="0"/>
              <a:t>sistēma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5594159-0C90-4BFA-9789-A2C21CD71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9456" y="1844824"/>
            <a:ext cx="4654227" cy="4489936"/>
          </a:xfrm>
        </p:spPr>
        <p:txBody>
          <a:bodyPr>
            <a:normAutofit fontScale="92500" lnSpcReduction="10000"/>
          </a:bodyPr>
          <a:lstStyle/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Ģimene ir sistēma ko veido cilvēki, to attiecības, tādējādi ģimene līdzinās dzīvam organismam.</a:t>
            </a:r>
          </a:p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Ģimene kā jebkurā sistēmā ir : </a:t>
            </a:r>
          </a:p>
          <a:p>
            <a:pPr lvl="2"/>
            <a:r>
              <a:rPr lang="lv-LV" sz="2400" dirty="0" err="1">
                <a:latin typeface="Arial" panose="020B0604020202020204" pitchFamily="34" charset="0"/>
                <a:cs typeface="Arial" panose="020B0604020202020204" pitchFamily="34" charset="0"/>
              </a:rPr>
              <a:t>Hierahiski</a:t>
            </a:r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 organizēta;</a:t>
            </a:r>
          </a:p>
          <a:p>
            <a:pPr lvl="2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Ir savi dzīves cikli;</a:t>
            </a:r>
          </a:p>
          <a:p>
            <a:pPr lvl="2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Ir </a:t>
            </a:r>
            <a:r>
              <a:rPr lang="lv-LV" sz="2400">
                <a:latin typeface="Arial" panose="020B0604020202020204" pitchFamily="34" charset="0"/>
                <a:cs typeface="Arial" panose="020B0604020202020204" pitchFamily="34" charset="0"/>
              </a:rPr>
              <a:t>savas funkcijas;</a:t>
            </a:r>
            <a:endParaRPr lang="lv-L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Ir savi likumi;</a:t>
            </a:r>
          </a:p>
          <a:p>
            <a:pPr lvl="2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Ir savas robežas;</a:t>
            </a:r>
          </a:p>
          <a:p>
            <a:pPr lvl="2"/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Ir raksturīga pašregulācija.</a:t>
            </a:r>
          </a:p>
          <a:p>
            <a:pPr lvl="2"/>
            <a:endParaRPr lang="lv-LV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lv-LV" dirty="0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3232EE6D-AC8C-4C5B-9665-2535B7D632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7775" y="1916832"/>
            <a:ext cx="498764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6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78531F5-93E2-4302-80EC-0EE2024F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964692"/>
            <a:ext cx="9721080" cy="1188720"/>
          </a:xfrm>
        </p:spPr>
        <p:txBody>
          <a:bodyPr/>
          <a:lstStyle/>
          <a:p>
            <a:r>
              <a:rPr lang="lv-LV" dirty="0"/>
              <a:t>Sistēmiskā konsultēšana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DB3621B-C8C4-4E38-A96A-9AE7D7C41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2638044"/>
            <a:ext cx="5230291" cy="3101982"/>
          </a:xfrm>
        </p:spPr>
        <p:txBody>
          <a:bodyPr>
            <a:normAutofit/>
          </a:bodyPr>
          <a:lstStyle/>
          <a:p>
            <a:r>
              <a:rPr lang="lv-LV" sz="2400" dirty="0">
                <a:latin typeface="Arial" panose="020B0604020202020204" pitchFamily="34" charset="0"/>
                <a:cs typeface="Arial" panose="020B0604020202020204" pitchFamily="34" charset="0"/>
              </a:rPr>
              <a:t>Sistēmiskā konsultēšana, ģimenes terapija rada telpu, kurā ģimenes/sistēmas locekļi var iegūt jaunu pieredzi.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361A6404-9FF0-4143-B1B6-F9BCF08F37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3992" y="2638425"/>
            <a:ext cx="5040560" cy="37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02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78F9211-4D63-4145-84CD-52C626FE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06" y="476672"/>
            <a:ext cx="9433048" cy="1188720"/>
          </a:xfrm>
        </p:spPr>
        <p:txBody>
          <a:bodyPr/>
          <a:lstStyle/>
          <a:p>
            <a:r>
              <a:rPr lang="lv-LV" dirty="0"/>
              <a:t>Konsultēšanas process: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4E5EAD1-A0CF-4E5E-B61D-535B07642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424" y="1878008"/>
            <a:ext cx="6480720" cy="6735568"/>
          </a:xfrm>
        </p:spPr>
        <p:txBody>
          <a:bodyPr>
            <a:noAutofit/>
          </a:bodyPr>
          <a:lstStyle/>
          <a:p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Ģimenes konsultēšanas procesā konsultē gan pārus, gan ģimenes.</a:t>
            </a:r>
          </a:p>
          <a:p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Pāri var uztvert divejādi:</a:t>
            </a:r>
          </a:p>
          <a:p>
            <a:pPr lvl="1"/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kā ģimenes </a:t>
            </a:r>
            <a:r>
              <a:rPr lang="lv-LV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subsistēmu</a:t>
            </a:r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kā atsevišķu «lielumu», kur konsultēšanas procesā nav nepieciešams iesaistīt visu ģimeni;</a:t>
            </a:r>
          </a:p>
          <a:p>
            <a:pPr lvl="1"/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Kad nepieciešams risināt ģimenes problēmu, konsultants uz sarunu aicina visu ģimeni, tomēr konsultēšanas laikā dalībnieku sastāvs var mainīties.;</a:t>
            </a:r>
          </a:p>
          <a:p>
            <a:pPr lvl="1"/>
            <a:r>
              <a:rPr lang="lv-LV" sz="2000" dirty="0">
                <a:latin typeface="Arial" panose="020B0604020202020204" pitchFamily="34" charset="0"/>
                <a:cs typeface="Arial" panose="020B0604020202020204" pitchFamily="34" charset="0"/>
              </a:rPr>
              <a:t>Ģimenes konsultēšanas procesā konsultants vada sarunu, pievēršot uzmanību ikvienam ģimenes loceklim, nevienu neaizmirstot un «nepazaudējot».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73578AE0-42C3-458C-900D-464D6501F8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65615" y="2224293"/>
            <a:ext cx="3471642" cy="19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67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ka">
  <a:themeElements>
    <a:clrScheme name="Paka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</TotalTime>
  <Words>966</Words>
  <Application>Microsoft Office PowerPoint</Application>
  <PresentationFormat>Widescreen</PresentationFormat>
  <Paragraphs>129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Gill Sans MT</vt:lpstr>
      <vt:lpstr>Times New Roman</vt:lpstr>
      <vt:lpstr>Office dizains</vt:lpstr>
      <vt:lpstr>Paka</vt:lpstr>
      <vt:lpstr>PowerPoint Presentation</vt:lpstr>
      <vt:lpstr>PowerPoint Presentation</vt:lpstr>
      <vt:lpstr>PowerPoint Presentation</vt:lpstr>
      <vt:lpstr>Ģimenes terapijas un ģimenes konsultēšanas vēsture:</vt:lpstr>
      <vt:lpstr>terminoloģija</vt:lpstr>
      <vt:lpstr>sistēma</vt:lpstr>
      <vt:lpstr>sistēma</vt:lpstr>
      <vt:lpstr>Sistēmiskā konsultēšana</vt:lpstr>
      <vt:lpstr>Konsultēšanas process:</vt:lpstr>
      <vt:lpstr>Attiecības/neitralitāte</vt:lpstr>
      <vt:lpstr>Simptoma nozīme ģimenes sistēmā</vt:lpstr>
      <vt:lpstr>Intervences metodes un tehnikas:</vt:lpstr>
      <vt:lpstr>PowerPoint Presentation</vt:lpstr>
      <vt:lpstr>PowerPoint Presentation</vt:lpstr>
      <vt:lpstr>Uzdevums: ĢIMENES NOSAUKUMS</vt:lpstr>
      <vt:lpstr>Ģimenes sistēmas pamatlikumi:</vt:lpstr>
      <vt:lpstr> 1.Piederība ir viens no ģimenes sistēmas pamatelementiem, ja mēs nejūtamies tai piederīgs – visam citam nav nozīmes. Dzīvnieku pasaulē piederība sistēmai ir izdzīvošanas pamats. Cilvēkiem tas ir emocionālas izdzīvošanas pamats. </vt:lpstr>
      <vt:lpstr>2.Katrai sistēmai ir sava hierarhija un noteikumi, katram ir sava vieta ģimenes sistēmā</vt:lpstr>
      <vt:lpstr>Ģimenes sistēma/ sava vieta ģimenes sistēmā</vt:lpstr>
      <vt:lpstr>Ģimenes sistēmas apakšsistēmas:</vt:lpstr>
      <vt:lpstr>Ģimenes sistēma/HIERARHIJA</vt:lpstr>
      <vt:lpstr>Rūpes par bērniem. Vecāks dod bērnam.</vt:lpstr>
      <vt:lpstr>Ģimenes sistēma – TRĪS SAITES: MĪLESTĪBAS, LAULĪBAS UN VECĀKU SAITE</vt:lpstr>
      <vt:lpstr>Ģimenes sistēmas pamatlikumS – VECĀKS DOD BĒRNAM</vt:lpstr>
      <vt:lpstr>4.Drošība un aizsardzība.</vt:lpstr>
      <vt:lpstr>Ģimene sociālajā sistēmā – drošība, aizsardzība</vt:lpstr>
      <vt:lpstr>Ģimenes sistēma UN CITAS sociālās sistēmAs</vt:lpstr>
      <vt:lpstr>Paldies!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Karlis</dc:creator>
  <cp:lastModifiedBy>Daiga Muktupāvela</cp:lastModifiedBy>
  <cp:revision>116</cp:revision>
  <cp:lastPrinted>2020-06-29T13:55:01Z</cp:lastPrinted>
  <dcterms:created xsi:type="dcterms:W3CDTF">2014-04-17T19:37:41Z</dcterms:created>
  <dcterms:modified xsi:type="dcterms:W3CDTF">2020-07-13T10:01:58Z</dcterms:modified>
</cp:coreProperties>
</file>