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57" r:id="rId4"/>
    <p:sldId id="263" r:id="rId5"/>
    <p:sldId id="258" r:id="rId6"/>
    <p:sldId id="259" r:id="rId7"/>
    <p:sldId id="260" r:id="rId8"/>
    <p:sldId id="261" r:id="rId9"/>
    <p:sldId id="262" r:id="rId10"/>
    <p:sldId id="265" r:id="rId11"/>
    <p:sldId id="268" r:id="rId12"/>
    <p:sldId id="26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E71745-DF5D-4768-8235-AD2D3D03342F}" type="doc">
      <dgm:prSet loTypeId="urn:microsoft.com/office/officeart/2005/8/layout/venn2" loCatId="relationship" qsTypeId="urn:microsoft.com/office/officeart/2005/8/quickstyle/3d3" qsCatId="3D" csTypeId="urn:microsoft.com/office/officeart/2005/8/colors/accent3_3" csCatId="accent3" phldr="1"/>
      <dgm:spPr/>
      <dgm:t>
        <a:bodyPr/>
        <a:lstStyle/>
        <a:p>
          <a:endParaRPr lang="lv-LV"/>
        </a:p>
      </dgm:t>
    </dgm:pt>
    <dgm:pt modelId="{246F2F17-D41D-4CEF-AF1F-7277B124587B}">
      <dgm:prSet phldrT="[Text]"/>
      <dgm:spPr/>
      <dgm:t>
        <a:bodyPr/>
        <a:lstStyle/>
        <a:p>
          <a:r>
            <a:rPr lang="lv-LV" b="1" dirty="0">
              <a:solidFill>
                <a:schemeClr val="tx1"/>
              </a:solidFill>
            </a:rPr>
            <a:t>Pārstāvniecības (darba) joma  un </a:t>
          </a:r>
          <a:r>
            <a:rPr lang="lv-LV" b="1" dirty="0" err="1">
              <a:solidFill>
                <a:schemeClr val="tx1"/>
              </a:solidFill>
            </a:rPr>
            <a:t>mezo</a:t>
          </a:r>
          <a:r>
            <a:rPr lang="lv-LV" b="1" dirty="0">
              <a:solidFill>
                <a:schemeClr val="tx1"/>
              </a:solidFill>
            </a:rPr>
            <a:t> sistēma</a:t>
          </a:r>
        </a:p>
      </dgm:t>
    </dgm:pt>
    <dgm:pt modelId="{BD5D19BB-BC7F-467D-90F2-37ABCE94D837}" type="parTrans" cxnId="{DCA2FAB5-9763-4BB5-B8F5-516D326AA1B6}">
      <dgm:prSet/>
      <dgm:spPr/>
      <dgm:t>
        <a:bodyPr/>
        <a:lstStyle/>
        <a:p>
          <a:endParaRPr lang="lv-LV" b="1">
            <a:solidFill>
              <a:schemeClr val="tx1"/>
            </a:solidFill>
          </a:endParaRPr>
        </a:p>
      </dgm:t>
    </dgm:pt>
    <dgm:pt modelId="{1CB118D3-E9D0-437F-81D2-0E5A653DB15F}" type="sibTrans" cxnId="{DCA2FAB5-9763-4BB5-B8F5-516D326AA1B6}">
      <dgm:prSet/>
      <dgm:spPr/>
      <dgm:t>
        <a:bodyPr/>
        <a:lstStyle/>
        <a:p>
          <a:endParaRPr lang="lv-LV" b="1">
            <a:solidFill>
              <a:schemeClr val="tx1"/>
            </a:solidFill>
          </a:endParaRPr>
        </a:p>
      </dgm:t>
    </dgm:pt>
    <dgm:pt modelId="{CC61B7AE-5F10-4A45-B98C-4176C507D8D2}">
      <dgm:prSet phldrT="[Text]"/>
      <dgm:spPr/>
      <dgm:t>
        <a:bodyPr/>
        <a:lstStyle/>
        <a:p>
          <a:r>
            <a:rPr lang="lv-LV" b="1" dirty="0">
              <a:solidFill>
                <a:schemeClr val="tx1"/>
              </a:solidFill>
            </a:rPr>
            <a:t>Darba vide un </a:t>
          </a:r>
          <a:r>
            <a:rPr lang="lv-LV" b="1" dirty="0" err="1">
              <a:solidFill>
                <a:schemeClr val="tx1"/>
              </a:solidFill>
            </a:rPr>
            <a:t>mikro</a:t>
          </a:r>
          <a:r>
            <a:rPr lang="lv-LV" b="1" dirty="0">
              <a:solidFill>
                <a:schemeClr val="tx1"/>
              </a:solidFill>
            </a:rPr>
            <a:t> ietekmes vide</a:t>
          </a:r>
        </a:p>
      </dgm:t>
    </dgm:pt>
    <dgm:pt modelId="{8D9B78C8-4185-4526-841B-6E617125494F}" type="parTrans" cxnId="{877D47B3-F123-40A6-B27A-A3988E199C6D}">
      <dgm:prSet/>
      <dgm:spPr/>
      <dgm:t>
        <a:bodyPr/>
        <a:lstStyle/>
        <a:p>
          <a:endParaRPr lang="lv-LV" b="1">
            <a:solidFill>
              <a:schemeClr val="tx1"/>
            </a:solidFill>
          </a:endParaRPr>
        </a:p>
      </dgm:t>
    </dgm:pt>
    <dgm:pt modelId="{3D4F2BD7-647B-407D-B598-FE5DC641BC1A}" type="sibTrans" cxnId="{877D47B3-F123-40A6-B27A-A3988E199C6D}">
      <dgm:prSet/>
      <dgm:spPr/>
      <dgm:t>
        <a:bodyPr/>
        <a:lstStyle/>
        <a:p>
          <a:endParaRPr lang="lv-LV" b="1">
            <a:solidFill>
              <a:schemeClr val="tx1"/>
            </a:solidFill>
          </a:endParaRPr>
        </a:p>
      </dgm:t>
    </dgm:pt>
    <dgm:pt modelId="{99A8B08A-63EA-4CE3-A195-A6E0AE9B35E8}">
      <dgm:prSet phldrT="[Text]"/>
      <dgm:spPr/>
      <dgm:t>
        <a:bodyPr/>
        <a:lstStyle/>
        <a:p>
          <a:r>
            <a:rPr lang="lv-LV" b="1" dirty="0">
              <a:solidFill>
                <a:schemeClr val="tx1"/>
              </a:solidFill>
            </a:rPr>
            <a:t>Indivīds (Es lauks)</a:t>
          </a:r>
        </a:p>
      </dgm:t>
    </dgm:pt>
    <dgm:pt modelId="{7E75BDF7-4F98-408F-8406-E3FA8C72D331}" type="parTrans" cxnId="{5C35A3BC-9BD1-4468-88F0-774CB54D5E97}">
      <dgm:prSet/>
      <dgm:spPr/>
      <dgm:t>
        <a:bodyPr/>
        <a:lstStyle/>
        <a:p>
          <a:endParaRPr lang="lv-LV" b="1">
            <a:solidFill>
              <a:schemeClr val="tx1"/>
            </a:solidFill>
          </a:endParaRPr>
        </a:p>
      </dgm:t>
    </dgm:pt>
    <dgm:pt modelId="{87B42FA8-7F9F-4543-840F-07EA12A85473}" type="sibTrans" cxnId="{5C35A3BC-9BD1-4468-88F0-774CB54D5E97}">
      <dgm:prSet/>
      <dgm:spPr/>
      <dgm:t>
        <a:bodyPr/>
        <a:lstStyle/>
        <a:p>
          <a:endParaRPr lang="lv-LV" b="1">
            <a:solidFill>
              <a:schemeClr val="tx1"/>
            </a:solidFill>
          </a:endParaRPr>
        </a:p>
      </dgm:t>
    </dgm:pt>
    <dgm:pt modelId="{28A1E24B-4C9C-4034-AFC7-F36772738CE1}">
      <dgm:prSet phldrT="[Text]"/>
      <dgm:spPr/>
      <dgm:t>
        <a:bodyPr/>
        <a:lstStyle/>
        <a:p>
          <a:r>
            <a:rPr lang="lv-LV" b="1" dirty="0">
              <a:solidFill>
                <a:schemeClr val="tx1"/>
              </a:solidFill>
            </a:rPr>
            <a:t>Valsts, sabiedrības un makro sistēma</a:t>
          </a:r>
        </a:p>
      </dgm:t>
    </dgm:pt>
    <dgm:pt modelId="{C40B056B-D6A7-4E0D-930D-DD982A857CA8}" type="parTrans" cxnId="{253E55E0-BB01-4EEF-BD28-AA001DF5C899}">
      <dgm:prSet/>
      <dgm:spPr/>
      <dgm:t>
        <a:bodyPr/>
        <a:lstStyle/>
        <a:p>
          <a:endParaRPr lang="lv-LV" b="1">
            <a:solidFill>
              <a:schemeClr val="tx1"/>
            </a:solidFill>
          </a:endParaRPr>
        </a:p>
      </dgm:t>
    </dgm:pt>
    <dgm:pt modelId="{0323FD23-1731-477D-B070-E1F1BA2E0AAF}" type="sibTrans" cxnId="{253E55E0-BB01-4EEF-BD28-AA001DF5C899}">
      <dgm:prSet/>
      <dgm:spPr/>
      <dgm:t>
        <a:bodyPr/>
        <a:lstStyle/>
        <a:p>
          <a:endParaRPr lang="lv-LV" b="1">
            <a:solidFill>
              <a:schemeClr val="tx1"/>
            </a:solidFill>
          </a:endParaRPr>
        </a:p>
      </dgm:t>
    </dgm:pt>
    <dgm:pt modelId="{8E096B95-2F38-45CF-BF1C-1D9AB4558FED}">
      <dgm:prSet phldrT="[Text]"/>
      <dgm:spPr/>
      <dgm:t>
        <a:bodyPr/>
        <a:lstStyle/>
        <a:p>
          <a:r>
            <a:rPr lang="lv-LV" b="1">
              <a:solidFill>
                <a:schemeClr val="tx1"/>
              </a:solidFill>
            </a:rPr>
            <a:t>Geopolitiskas norises un globālās sistēmas</a:t>
          </a:r>
          <a:endParaRPr lang="lv-LV" b="1" dirty="0">
            <a:solidFill>
              <a:schemeClr val="tx1"/>
            </a:solidFill>
          </a:endParaRPr>
        </a:p>
      </dgm:t>
    </dgm:pt>
    <dgm:pt modelId="{48E07D71-AE51-49E2-9785-B06B20EBDD68}" type="parTrans" cxnId="{68B28464-B2C4-42A2-915D-E308053D949A}">
      <dgm:prSet/>
      <dgm:spPr/>
      <dgm:t>
        <a:bodyPr/>
        <a:lstStyle/>
        <a:p>
          <a:endParaRPr lang="lv-LV" b="1">
            <a:solidFill>
              <a:schemeClr val="tx1"/>
            </a:solidFill>
          </a:endParaRPr>
        </a:p>
      </dgm:t>
    </dgm:pt>
    <dgm:pt modelId="{1992D886-0063-48DE-952C-50A5CC16C4C4}" type="sibTrans" cxnId="{68B28464-B2C4-42A2-915D-E308053D949A}">
      <dgm:prSet/>
      <dgm:spPr/>
      <dgm:t>
        <a:bodyPr/>
        <a:lstStyle/>
        <a:p>
          <a:endParaRPr lang="lv-LV" b="1">
            <a:solidFill>
              <a:schemeClr val="tx1"/>
            </a:solidFill>
          </a:endParaRPr>
        </a:p>
      </dgm:t>
    </dgm:pt>
    <dgm:pt modelId="{F62EA921-F261-4048-947A-A209A3423DB5}">
      <dgm:prSet phldrT="[Text]"/>
      <dgm:spPr/>
      <dgm:t>
        <a:bodyPr/>
        <a:lstStyle/>
        <a:p>
          <a:r>
            <a:rPr lang="lv-LV" b="1">
              <a:solidFill>
                <a:schemeClr val="tx1"/>
              </a:solidFill>
            </a:rPr>
            <a:t>Ģimene </a:t>
          </a:r>
          <a:r>
            <a:rPr lang="lv-LV" b="1" dirty="0">
              <a:solidFill>
                <a:schemeClr val="tx1"/>
              </a:solidFill>
            </a:rPr>
            <a:t>un tuvākā grupa</a:t>
          </a:r>
        </a:p>
      </dgm:t>
    </dgm:pt>
    <dgm:pt modelId="{70520D5E-9779-4833-97CD-46842AFDB6F2}" type="parTrans" cxnId="{8333826F-405C-4F1D-ABB3-6278688499E3}">
      <dgm:prSet/>
      <dgm:spPr/>
      <dgm:t>
        <a:bodyPr/>
        <a:lstStyle/>
        <a:p>
          <a:endParaRPr lang="lv-LV"/>
        </a:p>
      </dgm:t>
    </dgm:pt>
    <dgm:pt modelId="{89E01DBD-D546-489B-AB87-293A8A794351}" type="sibTrans" cxnId="{8333826F-405C-4F1D-ABB3-6278688499E3}">
      <dgm:prSet/>
      <dgm:spPr/>
      <dgm:t>
        <a:bodyPr/>
        <a:lstStyle/>
        <a:p>
          <a:endParaRPr lang="lv-LV"/>
        </a:p>
      </dgm:t>
    </dgm:pt>
    <dgm:pt modelId="{CCDD1009-CF1F-4454-9788-82D3D632676C}" type="pres">
      <dgm:prSet presAssocID="{90E71745-DF5D-4768-8235-AD2D3D03342F}" presName="Name0" presStyleCnt="0">
        <dgm:presLayoutVars>
          <dgm:chMax val="7"/>
          <dgm:resizeHandles val="exact"/>
        </dgm:presLayoutVars>
      </dgm:prSet>
      <dgm:spPr/>
    </dgm:pt>
    <dgm:pt modelId="{C427D201-2B92-43DE-AC58-683E1F64B167}" type="pres">
      <dgm:prSet presAssocID="{90E71745-DF5D-4768-8235-AD2D3D03342F}" presName="comp1" presStyleCnt="0"/>
      <dgm:spPr/>
    </dgm:pt>
    <dgm:pt modelId="{B0DA229B-1038-49FD-A37E-6E91C0B6B48A}" type="pres">
      <dgm:prSet presAssocID="{90E71745-DF5D-4768-8235-AD2D3D03342F}" presName="circle1" presStyleLbl="node1" presStyleIdx="0" presStyleCnt="6"/>
      <dgm:spPr/>
    </dgm:pt>
    <dgm:pt modelId="{477BEDF6-4C5D-4CC5-98A9-EBBFEC48FEC0}" type="pres">
      <dgm:prSet presAssocID="{90E71745-DF5D-4768-8235-AD2D3D03342F}" presName="c1text" presStyleLbl="node1" presStyleIdx="0" presStyleCnt="6">
        <dgm:presLayoutVars>
          <dgm:bulletEnabled val="1"/>
        </dgm:presLayoutVars>
      </dgm:prSet>
      <dgm:spPr/>
    </dgm:pt>
    <dgm:pt modelId="{CBC0D07E-2F9F-492E-BC8C-CC97068DBD6C}" type="pres">
      <dgm:prSet presAssocID="{90E71745-DF5D-4768-8235-AD2D3D03342F}" presName="comp2" presStyleCnt="0"/>
      <dgm:spPr/>
    </dgm:pt>
    <dgm:pt modelId="{050B78A6-6F6E-4C09-B4B6-F94EEA6E4D22}" type="pres">
      <dgm:prSet presAssocID="{90E71745-DF5D-4768-8235-AD2D3D03342F}" presName="circle2" presStyleLbl="node1" presStyleIdx="1" presStyleCnt="6"/>
      <dgm:spPr/>
    </dgm:pt>
    <dgm:pt modelId="{820F5789-9755-4A47-B282-95E15CD62B69}" type="pres">
      <dgm:prSet presAssocID="{90E71745-DF5D-4768-8235-AD2D3D03342F}" presName="c2text" presStyleLbl="node1" presStyleIdx="1" presStyleCnt="6">
        <dgm:presLayoutVars>
          <dgm:bulletEnabled val="1"/>
        </dgm:presLayoutVars>
      </dgm:prSet>
      <dgm:spPr/>
    </dgm:pt>
    <dgm:pt modelId="{F9985F74-4B6A-44C7-8164-BEAC4D7642C8}" type="pres">
      <dgm:prSet presAssocID="{90E71745-DF5D-4768-8235-AD2D3D03342F}" presName="comp3" presStyleCnt="0"/>
      <dgm:spPr/>
    </dgm:pt>
    <dgm:pt modelId="{0B73BDE4-7227-49E7-8471-359AFC6B832C}" type="pres">
      <dgm:prSet presAssocID="{90E71745-DF5D-4768-8235-AD2D3D03342F}" presName="circle3" presStyleLbl="node1" presStyleIdx="2" presStyleCnt="6"/>
      <dgm:spPr/>
    </dgm:pt>
    <dgm:pt modelId="{6C82A5DD-E136-47F8-A294-A0AE1D4C7842}" type="pres">
      <dgm:prSet presAssocID="{90E71745-DF5D-4768-8235-AD2D3D03342F}" presName="c3text" presStyleLbl="node1" presStyleIdx="2" presStyleCnt="6">
        <dgm:presLayoutVars>
          <dgm:bulletEnabled val="1"/>
        </dgm:presLayoutVars>
      </dgm:prSet>
      <dgm:spPr/>
    </dgm:pt>
    <dgm:pt modelId="{DBDDAB75-C579-4C3D-AA6E-989F3BE304E8}" type="pres">
      <dgm:prSet presAssocID="{90E71745-DF5D-4768-8235-AD2D3D03342F}" presName="comp4" presStyleCnt="0"/>
      <dgm:spPr/>
    </dgm:pt>
    <dgm:pt modelId="{79A31620-339D-44BB-9FF7-F0DB75D41A85}" type="pres">
      <dgm:prSet presAssocID="{90E71745-DF5D-4768-8235-AD2D3D03342F}" presName="circle4" presStyleLbl="node1" presStyleIdx="3" presStyleCnt="6"/>
      <dgm:spPr/>
    </dgm:pt>
    <dgm:pt modelId="{FF3CA100-489D-4120-9147-6CEFA25D883E}" type="pres">
      <dgm:prSet presAssocID="{90E71745-DF5D-4768-8235-AD2D3D03342F}" presName="c4text" presStyleLbl="node1" presStyleIdx="3" presStyleCnt="6">
        <dgm:presLayoutVars>
          <dgm:bulletEnabled val="1"/>
        </dgm:presLayoutVars>
      </dgm:prSet>
      <dgm:spPr/>
    </dgm:pt>
    <dgm:pt modelId="{8D2C3711-C50B-4FDC-94F1-EE94FEE88F4F}" type="pres">
      <dgm:prSet presAssocID="{90E71745-DF5D-4768-8235-AD2D3D03342F}" presName="comp5" presStyleCnt="0"/>
      <dgm:spPr/>
    </dgm:pt>
    <dgm:pt modelId="{B8F4AC5D-8A8C-45BE-8B38-83FF80A93389}" type="pres">
      <dgm:prSet presAssocID="{90E71745-DF5D-4768-8235-AD2D3D03342F}" presName="circle5" presStyleLbl="node1" presStyleIdx="4" presStyleCnt="6"/>
      <dgm:spPr/>
    </dgm:pt>
    <dgm:pt modelId="{BDE88FBF-D2DD-4A83-931B-6F5A2011945A}" type="pres">
      <dgm:prSet presAssocID="{90E71745-DF5D-4768-8235-AD2D3D03342F}" presName="c5text" presStyleLbl="node1" presStyleIdx="4" presStyleCnt="6">
        <dgm:presLayoutVars>
          <dgm:bulletEnabled val="1"/>
        </dgm:presLayoutVars>
      </dgm:prSet>
      <dgm:spPr/>
    </dgm:pt>
    <dgm:pt modelId="{BA180611-D4CC-4BAA-A1ED-3F20A9A821B9}" type="pres">
      <dgm:prSet presAssocID="{90E71745-DF5D-4768-8235-AD2D3D03342F}" presName="comp6" presStyleCnt="0"/>
      <dgm:spPr/>
    </dgm:pt>
    <dgm:pt modelId="{4E04B474-4F53-4CFB-ADAD-E62F975ACC05}" type="pres">
      <dgm:prSet presAssocID="{90E71745-DF5D-4768-8235-AD2D3D03342F}" presName="circle6" presStyleLbl="node1" presStyleIdx="5" presStyleCnt="6"/>
      <dgm:spPr/>
    </dgm:pt>
    <dgm:pt modelId="{F24103D3-3495-4256-999E-1BBF5B1914A9}" type="pres">
      <dgm:prSet presAssocID="{90E71745-DF5D-4768-8235-AD2D3D03342F}" presName="c6text" presStyleLbl="node1" presStyleIdx="5" presStyleCnt="6">
        <dgm:presLayoutVars>
          <dgm:bulletEnabled val="1"/>
        </dgm:presLayoutVars>
      </dgm:prSet>
      <dgm:spPr/>
    </dgm:pt>
  </dgm:ptLst>
  <dgm:cxnLst>
    <dgm:cxn modelId="{110B8503-F8D8-4E9E-864F-9247C8EA2918}" type="presOf" srcId="{28A1E24B-4C9C-4034-AFC7-F36772738CE1}" destId="{050B78A6-6F6E-4C09-B4B6-F94EEA6E4D22}" srcOrd="0" destOrd="0" presId="urn:microsoft.com/office/officeart/2005/8/layout/venn2"/>
    <dgm:cxn modelId="{D7821808-0DE4-40C7-B38D-34E017AB02BF}" type="presOf" srcId="{90E71745-DF5D-4768-8235-AD2D3D03342F}" destId="{CCDD1009-CF1F-4454-9788-82D3D632676C}" srcOrd="0" destOrd="0" presId="urn:microsoft.com/office/officeart/2005/8/layout/venn2"/>
    <dgm:cxn modelId="{5F87190A-8E21-45DB-8290-36EB6E026CF1}" type="presOf" srcId="{8E096B95-2F38-45CF-BF1C-1D9AB4558FED}" destId="{477BEDF6-4C5D-4CC5-98A9-EBBFEC48FEC0}" srcOrd="1" destOrd="0" presId="urn:microsoft.com/office/officeart/2005/8/layout/venn2"/>
    <dgm:cxn modelId="{BA8DB30C-DBB8-47EC-B80D-813817AC8510}" type="presOf" srcId="{99A8B08A-63EA-4CE3-A195-A6E0AE9B35E8}" destId="{F24103D3-3495-4256-999E-1BBF5B1914A9}" srcOrd="1" destOrd="0" presId="urn:microsoft.com/office/officeart/2005/8/layout/venn2"/>
    <dgm:cxn modelId="{F84F6632-D8F5-4B72-9D14-447A86F9507D}" type="presOf" srcId="{246F2F17-D41D-4CEF-AF1F-7277B124587B}" destId="{0B73BDE4-7227-49E7-8471-359AFC6B832C}" srcOrd="0" destOrd="0" presId="urn:microsoft.com/office/officeart/2005/8/layout/venn2"/>
    <dgm:cxn modelId="{AEA0115C-8537-44D4-B99A-7F7930624C60}" type="presOf" srcId="{99A8B08A-63EA-4CE3-A195-A6E0AE9B35E8}" destId="{4E04B474-4F53-4CFB-ADAD-E62F975ACC05}" srcOrd="0" destOrd="0" presId="urn:microsoft.com/office/officeart/2005/8/layout/venn2"/>
    <dgm:cxn modelId="{68B28464-B2C4-42A2-915D-E308053D949A}" srcId="{90E71745-DF5D-4768-8235-AD2D3D03342F}" destId="{8E096B95-2F38-45CF-BF1C-1D9AB4558FED}" srcOrd="0" destOrd="0" parTransId="{48E07D71-AE51-49E2-9785-B06B20EBDD68}" sibTransId="{1992D886-0063-48DE-952C-50A5CC16C4C4}"/>
    <dgm:cxn modelId="{C5A4DC4A-D53C-434D-991D-65B2FAF6F32F}" type="presOf" srcId="{F62EA921-F261-4048-947A-A209A3423DB5}" destId="{BDE88FBF-D2DD-4A83-931B-6F5A2011945A}" srcOrd="1" destOrd="0" presId="urn:microsoft.com/office/officeart/2005/8/layout/venn2"/>
    <dgm:cxn modelId="{8333826F-405C-4F1D-ABB3-6278688499E3}" srcId="{90E71745-DF5D-4768-8235-AD2D3D03342F}" destId="{F62EA921-F261-4048-947A-A209A3423DB5}" srcOrd="4" destOrd="0" parTransId="{70520D5E-9779-4833-97CD-46842AFDB6F2}" sibTransId="{89E01DBD-D546-489B-AB87-293A8A794351}"/>
    <dgm:cxn modelId="{29DE3094-CDE2-4841-A88F-EEA968FDF86C}" type="presOf" srcId="{8E096B95-2F38-45CF-BF1C-1D9AB4558FED}" destId="{B0DA229B-1038-49FD-A37E-6E91C0B6B48A}" srcOrd="0" destOrd="0" presId="urn:microsoft.com/office/officeart/2005/8/layout/venn2"/>
    <dgm:cxn modelId="{877D47B3-F123-40A6-B27A-A3988E199C6D}" srcId="{90E71745-DF5D-4768-8235-AD2D3D03342F}" destId="{CC61B7AE-5F10-4A45-B98C-4176C507D8D2}" srcOrd="3" destOrd="0" parTransId="{8D9B78C8-4185-4526-841B-6E617125494F}" sibTransId="{3D4F2BD7-647B-407D-B598-FE5DC641BC1A}"/>
    <dgm:cxn modelId="{DCA2FAB5-9763-4BB5-B8F5-516D326AA1B6}" srcId="{90E71745-DF5D-4768-8235-AD2D3D03342F}" destId="{246F2F17-D41D-4CEF-AF1F-7277B124587B}" srcOrd="2" destOrd="0" parTransId="{BD5D19BB-BC7F-467D-90F2-37ABCE94D837}" sibTransId="{1CB118D3-E9D0-437F-81D2-0E5A653DB15F}"/>
    <dgm:cxn modelId="{5C35A3BC-9BD1-4468-88F0-774CB54D5E97}" srcId="{90E71745-DF5D-4768-8235-AD2D3D03342F}" destId="{99A8B08A-63EA-4CE3-A195-A6E0AE9B35E8}" srcOrd="5" destOrd="0" parTransId="{7E75BDF7-4F98-408F-8406-E3FA8C72D331}" sibTransId="{87B42FA8-7F9F-4543-840F-07EA12A85473}"/>
    <dgm:cxn modelId="{CBD472C0-5601-479C-9AF6-B3BE22B3A374}" type="presOf" srcId="{CC61B7AE-5F10-4A45-B98C-4176C507D8D2}" destId="{79A31620-339D-44BB-9FF7-F0DB75D41A85}" srcOrd="0" destOrd="0" presId="urn:microsoft.com/office/officeart/2005/8/layout/venn2"/>
    <dgm:cxn modelId="{D91FC1C6-2A61-4465-B235-2F9D084E2E1F}" type="presOf" srcId="{F62EA921-F261-4048-947A-A209A3423DB5}" destId="{B8F4AC5D-8A8C-45BE-8B38-83FF80A93389}" srcOrd="0" destOrd="0" presId="urn:microsoft.com/office/officeart/2005/8/layout/venn2"/>
    <dgm:cxn modelId="{938794C7-11AB-493D-B4AB-A59585F1FC96}" type="presOf" srcId="{CC61B7AE-5F10-4A45-B98C-4176C507D8D2}" destId="{FF3CA100-489D-4120-9147-6CEFA25D883E}" srcOrd="1" destOrd="0" presId="urn:microsoft.com/office/officeart/2005/8/layout/venn2"/>
    <dgm:cxn modelId="{DC7493DE-1E63-41C8-B90F-1DEFCE528DE8}" type="presOf" srcId="{28A1E24B-4C9C-4034-AFC7-F36772738CE1}" destId="{820F5789-9755-4A47-B282-95E15CD62B69}" srcOrd="1" destOrd="0" presId="urn:microsoft.com/office/officeart/2005/8/layout/venn2"/>
    <dgm:cxn modelId="{253E55E0-BB01-4EEF-BD28-AA001DF5C899}" srcId="{90E71745-DF5D-4768-8235-AD2D3D03342F}" destId="{28A1E24B-4C9C-4034-AFC7-F36772738CE1}" srcOrd="1" destOrd="0" parTransId="{C40B056B-D6A7-4E0D-930D-DD982A857CA8}" sibTransId="{0323FD23-1731-477D-B070-E1F1BA2E0AAF}"/>
    <dgm:cxn modelId="{6AFC91F6-23A8-44F5-A37A-201FFBC69AFB}" type="presOf" srcId="{246F2F17-D41D-4CEF-AF1F-7277B124587B}" destId="{6C82A5DD-E136-47F8-A294-A0AE1D4C7842}" srcOrd="1" destOrd="0" presId="urn:microsoft.com/office/officeart/2005/8/layout/venn2"/>
    <dgm:cxn modelId="{05400004-89EC-4979-9968-497BEB4A62EC}" type="presParOf" srcId="{CCDD1009-CF1F-4454-9788-82D3D632676C}" destId="{C427D201-2B92-43DE-AC58-683E1F64B167}" srcOrd="0" destOrd="0" presId="urn:microsoft.com/office/officeart/2005/8/layout/venn2"/>
    <dgm:cxn modelId="{950ED00D-6901-48CE-9196-C0746C6BF35F}" type="presParOf" srcId="{C427D201-2B92-43DE-AC58-683E1F64B167}" destId="{B0DA229B-1038-49FD-A37E-6E91C0B6B48A}" srcOrd="0" destOrd="0" presId="urn:microsoft.com/office/officeart/2005/8/layout/venn2"/>
    <dgm:cxn modelId="{5C21A684-CE49-428C-A4BE-64A5C5668404}" type="presParOf" srcId="{C427D201-2B92-43DE-AC58-683E1F64B167}" destId="{477BEDF6-4C5D-4CC5-98A9-EBBFEC48FEC0}" srcOrd="1" destOrd="0" presId="urn:microsoft.com/office/officeart/2005/8/layout/venn2"/>
    <dgm:cxn modelId="{CCD8352B-BC9D-47E8-9435-0F2CF6A81204}" type="presParOf" srcId="{CCDD1009-CF1F-4454-9788-82D3D632676C}" destId="{CBC0D07E-2F9F-492E-BC8C-CC97068DBD6C}" srcOrd="1" destOrd="0" presId="urn:microsoft.com/office/officeart/2005/8/layout/venn2"/>
    <dgm:cxn modelId="{16708881-C42B-4F61-8BF2-F08B1C718331}" type="presParOf" srcId="{CBC0D07E-2F9F-492E-BC8C-CC97068DBD6C}" destId="{050B78A6-6F6E-4C09-B4B6-F94EEA6E4D22}" srcOrd="0" destOrd="0" presId="urn:microsoft.com/office/officeart/2005/8/layout/venn2"/>
    <dgm:cxn modelId="{E54A1448-60D5-4879-B10F-6D504AE691A7}" type="presParOf" srcId="{CBC0D07E-2F9F-492E-BC8C-CC97068DBD6C}" destId="{820F5789-9755-4A47-B282-95E15CD62B69}" srcOrd="1" destOrd="0" presId="urn:microsoft.com/office/officeart/2005/8/layout/venn2"/>
    <dgm:cxn modelId="{26189DF0-5B12-43B0-B473-1B678D12B9BC}" type="presParOf" srcId="{CCDD1009-CF1F-4454-9788-82D3D632676C}" destId="{F9985F74-4B6A-44C7-8164-BEAC4D7642C8}" srcOrd="2" destOrd="0" presId="urn:microsoft.com/office/officeart/2005/8/layout/venn2"/>
    <dgm:cxn modelId="{4E042604-75B6-4D1E-9434-AD9DA9B19A5D}" type="presParOf" srcId="{F9985F74-4B6A-44C7-8164-BEAC4D7642C8}" destId="{0B73BDE4-7227-49E7-8471-359AFC6B832C}" srcOrd="0" destOrd="0" presId="urn:microsoft.com/office/officeart/2005/8/layout/venn2"/>
    <dgm:cxn modelId="{78052332-43E8-4F2A-9766-031787C7FFB7}" type="presParOf" srcId="{F9985F74-4B6A-44C7-8164-BEAC4D7642C8}" destId="{6C82A5DD-E136-47F8-A294-A0AE1D4C7842}" srcOrd="1" destOrd="0" presId="urn:microsoft.com/office/officeart/2005/8/layout/venn2"/>
    <dgm:cxn modelId="{E220CC35-89A4-41C1-AF12-59ABC11E5D0B}" type="presParOf" srcId="{CCDD1009-CF1F-4454-9788-82D3D632676C}" destId="{DBDDAB75-C579-4C3D-AA6E-989F3BE304E8}" srcOrd="3" destOrd="0" presId="urn:microsoft.com/office/officeart/2005/8/layout/venn2"/>
    <dgm:cxn modelId="{8C43C688-97CF-4566-8567-AE4C495618E6}" type="presParOf" srcId="{DBDDAB75-C579-4C3D-AA6E-989F3BE304E8}" destId="{79A31620-339D-44BB-9FF7-F0DB75D41A85}" srcOrd="0" destOrd="0" presId="urn:microsoft.com/office/officeart/2005/8/layout/venn2"/>
    <dgm:cxn modelId="{2F6BFF77-F3A3-45A3-A41D-86E24FE6216F}" type="presParOf" srcId="{DBDDAB75-C579-4C3D-AA6E-989F3BE304E8}" destId="{FF3CA100-489D-4120-9147-6CEFA25D883E}" srcOrd="1" destOrd="0" presId="urn:microsoft.com/office/officeart/2005/8/layout/venn2"/>
    <dgm:cxn modelId="{920A4FA7-3A5A-4D41-9DD9-9CA121C86606}" type="presParOf" srcId="{CCDD1009-CF1F-4454-9788-82D3D632676C}" destId="{8D2C3711-C50B-4FDC-94F1-EE94FEE88F4F}" srcOrd="4" destOrd="0" presId="urn:microsoft.com/office/officeart/2005/8/layout/venn2"/>
    <dgm:cxn modelId="{CB11B4D1-6C1E-4471-97EB-495D6944D09D}" type="presParOf" srcId="{8D2C3711-C50B-4FDC-94F1-EE94FEE88F4F}" destId="{B8F4AC5D-8A8C-45BE-8B38-83FF80A93389}" srcOrd="0" destOrd="0" presId="urn:microsoft.com/office/officeart/2005/8/layout/venn2"/>
    <dgm:cxn modelId="{0DDA9CCB-4103-4C5D-AA9B-BFD32732A9AB}" type="presParOf" srcId="{8D2C3711-C50B-4FDC-94F1-EE94FEE88F4F}" destId="{BDE88FBF-D2DD-4A83-931B-6F5A2011945A}" srcOrd="1" destOrd="0" presId="urn:microsoft.com/office/officeart/2005/8/layout/venn2"/>
    <dgm:cxn modelId="{5EA33FC7-E952-4E74-9E59-D2525EAA1156}" type="presParOf" srcId="{CCDD1009-CF1F-4454-9788-82D3D632676C}" destId="{BA180611-D4CC-4BAA-A1ED-3F20A9A821B9}" srcOrd="5" destOrd="0" presId="urn:microsoft.com/office/officeart/2005/8/layout/venn2"/>
    <dgm:cxn modelId="{869367F0-8F76-45EE-B4ED-76D730450B96}" type="presParOf" srcId="{BA180611-D4CC-4BAA-A1ED-3F20A9A821B9}" destId="{4E04B474-4F53-4CFB-ADAD-E62F975ACC05}" srcOrd="0" destOrd="0" presId="urn:microsoft.com/office/officeart/2005/8/layout/venn2"/>
    <dgm:cxn modelId="{8FBB7F1C-2E59-40B8-A441-6B26451051C9}" type="presParOf" srcId="{BA180611-D4CC-4BAA-A1ED-3F20A9A821B9}" destId="{F24103D3-3495-4256-999E-1BBF5B1914A9}"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498AB2-1942-42BD-AAAC-0B1A03661C49}" type="doc">
      <dgm:prSet loTypeId="urn:microsoft.com/office/officeart/2009/layout/CircleArrowProcess" loCatId="cycle" qsTypeId="urn:microsoft.com/office/officeart/2005/8/quickstyle/simple3" qsCatId="simple" csTypeId="urn:microsoft.com/office/officeart/2005/8/colors/colorful1" csCatId="colorful" phldr="1"/>
      <dgm:spPr/>
      <dgm:t>
        <a:bodyPr/>
        <a:lstStyle/>
        <a:p>
          <a:endParaRPr lang="en-GB"/>
        </a:p>
      </dgm:t>
    </dgm:pt>
    <dgm:pt modelId="{181C0A48-BC4B-4C1E-8816-D914F78B9DD2}">
      <dgm:prSet phldrT="[Text]"/>
      <dgm:spPr/>
      <dgm:t>
        <a:bodyPr/>
        <a:lstStyle/>
        <a:p>
          <a:r>
            <a:rPr lang="lv-LV" b="1" dirty="0"/>
            <a:t>Problemātika</a:t>
          </a:r>
          <a:endParaRPr lang="en-GB" b="1" dirty="0"/>
        </a:p>
      </dgm:t>
    </dgm:pt>
    <dgm:pt modelId="{F9B00E3E-7EEA-4F6E-92C8-01879B92D6F7}" type="parTrans" cxnId="{C78F33FE-ACFC-42BE-828F-1F24B1200004}">
      <dgm:prSet/>
      <dgm:spPr/>
      <dgm:t>
        <a:bodyPr/>
        <a:lstStyle/>
        <a:p>
          <a:endParaRPr lang="en-GB"/>
        </a:p>
      </dgm:t>
    </dgm:pt>
    <dgm:pt modelId="{F4A5BCC4-4630-4D1E-93AB-61120C98E8E8}" type="sibTrans" cxnId="{C78F33FE-ACFC-42BE-828F-1F24B1200004}">
      <dgm:prSet/>
      <dgm:spPr/>
      <dgm:t>
        <a:bodyPr/>
        <a:lstStyle/>
        <a:p>
          <a:endParaRPr lang="en-GB"/>
        </a:p>
      </dgm:t>
    </dgm:pt>
    <dgm:pt modelId="{4D36B8BA-BDF0-4265-A28A-EC13572DE9CD}">
      <dgm:prSet phldrT="[Text]"/>
      <dgm:spPr/>
      <dgm:t>
        <a:bodyPr/>
        <a:lstStyle/>
        <a:p>
          <a:r>
            <a:rPr lang="lv-LV" dirty="0"/>
            <a:t>Attiecības ar bērnu</a:t>
          </a:r>
          <a:endParaRPr lang="en-GB" dirty="0"/>
        </a:p>
      </dgm:t>
    </dgm:pt>
    <dgm:pt modelId="{3843DCDD-9994-49E6-A013-7DB05FC9B1E1}" type="parTrans" cxnId="{AB4FE5D2-7988-4261-80C1-AB3EF0BC61C9}">
      <dgm:prSet/>
      <dgm:spPr/>
      <dgm:t>
        <a:bodyPr/>
        <a:lstStyle/>
        <a:p>
          <a:endParaRPr lang="en-GB"/>
        </a:p>
      </dgm:t>
    </dgm:pt>
    <dgm:pt modelId="{3139DEAD-70DF-4E2E-AAAE-09164056F5F6}" type="sibTrans" cxnId="{AB4FE5D2-7988-4261-80C1-AB3EF0BC61C9}">
      <dgm:prSet/>
      <dgm:spPr/>
      <dgm:t>
        <a:bodyPr/>
        <a:lstStyle/>
        <a:p>
          <a:endParaRPr lang="en-GB"/>
        </a:p>
      </dgm:t>
    </dgm:pt>
    <dgm:pt modelId="{2E2AEF13-1EC6-4822-AADE-B106B5B28538}">
      <dgm:prSet phldrT="[Text]"/>
      <dgm:spPr/>
      <dgm:t>
        <a:bodyPr/>
        <a:lstStyle/>
        <a:p>
          <a:r>
            <a:rPr lang="lv-LV" dirty="0"/>
            <a:t>Uzvedība</a:t>
          </a:r>
          <a:endParaRPr lang="en-GB" dirty="0"/>
        </a:p>
      </dgm:t>
    </dgm:pt>
    <dgm:pt modelId="{83C07D71-2426-4A47-8FD7-97031F361D9A}" type="parTrans" cxnId="{9C6B9224-3545-4FDE-B3E2-A80F284530D3}">
      <dgm:prSet/>
      <dgm:spPr/>
      <dgm:t>
        <a:bodyPr/>
        <a:lstStyle/>
        <a:p>
          <a:endParaRPr lang="en-GB"/>
        </a:p>
      </dgm:t>
    </dgm:pt>
    <dgm:pt modelId="{A0522B4D-6568-4D5B-BC63-2878E2A7F951}" type="sibTrans" cxnId="{9C6B9224-3545-4FDE-B3E2-A80F284530D3}">
      <dgm:prSet/>
      <dgm:spPr/>
      <dgm:t>
        <a:bodyPr/>
        <a:lstStyle/>
        <a:p>
          <a:endParaRPr lang="en-GB"/>
        </a:p>
      </dgm:t>
    </dgm:pt>
    <dgm:pt modelId="{79E63F4A-C8AA-47A6-8861-BC9F08437D76}" type="pres">
      <dgm:prSet presAssocID="{98498AB2-1942-42BD-AAAC-0B1A03661C49}" presName="Name0" presStyleCnt="0">
        <dgm:presLayoutVars>
          <dgm:chMax val="7"/>
          <dgm:chPref val="7"/>
          <dgm:dir/>
          <dgm:animLvl val="lvl"/>
        </dgm:presLayoutVars>
      </dgm:prSet>
      <dgm:spPr/>
    </dgm:pt>
    <dgm:pt modelId="{C1834104-DD7D-4D7A-A80A-32DCB808EAD2}" type="pres">
      <dgm:prSet presAssocID="{181C0A48-BC4B-4C1E-8816-D914F78B9DD2}" presName="Accent1" presStyleCnt="0"/>
      <dgm:spPr/>
    </dgm:pt>
    <dgm:pt modelId="{4018194D-67F3-4A28-B7D7-9D881893F075}" type="pres">
      <dgm:prSet presAssocID="{181C0A48-BC4B-4C1E-8816-D914F78B9DD2}" presName="Accent" presStyleLbl="node1" presStyleIdx="0" presStyleCnt="3" custLinFactNeighborX="-4581" custLinFactNeighborY="2453"/>
      <dgm:spPr/>
    </dgm:pt>
    <dgm:pt modelId="{3F53A7E1-3713-4E4B-8F77-7DD5A9228912}" type="pres">
      <dgm:prSet presAssocID="{181C0A48-BC4B-4C1E-8816-D914F78B9DD2}" presName="Parent1" presStyleLbl="revTx" presStyleIdx="0" presStyleCnt="3" custLinFactNeighborX="-10903" custLinFactNeighborY="1205">
        <dgm:presLayoutVars>
          <dgm:chMax val="1"/>
          <dgm:chPref val="1"/>
          <dgm:bulletEnabled val="1"/>
        </dgm:presLayoutVars>
      </dgm:prSet>
      <dgm:spPr/>
    </dgm:pt>
    <dgm:pt modelId="{E9F595B0-848D-41BC-8A2A-5963B0AE5547}" type="pres">
      <dgm:prSet presAssocID="{4D36B8BA-BDF0-4265-A28A-EC13572DE9CD}" presName="Accent2" presStyleCnt="0"/>
      <dgm:spPr/>
    </dgm:pt>
    <dgm:pt modelId="{CE345915-56D4-46B0-9BEA-2BA071E15F31}" type="pres">
      <dgm:prSet presAssocID="{4D36B8BA-BDF0-4265-A28A-EC13572DE9CD}" presName="Accent" presStyleLbl="node1" presStyleIdx="1" presStyleCnt="3"/>
      <dgm:spPr/>
    </dgm:pt>
    <dgm:pt modelId="{8572173F-F3B2-40F3-AFAB-8EEA521236DB}" type="pres">
      <dgm:prSet presAssocID="{4D36B8BA-BDF0-4265-A28A-EC13572DE9CD}" presName="Parent2" presStyleLbl="revTx" presStyleIdx="1" presStyleCnt="3">
        <dgm:presLayoutVars>
          <dgm:chMax val="1"/>
          <dgm:chPref val="1"/>
          <dgm:bulletEnabled val="1"/>
        </dgm:presLayoutVars>
      </dgm:prSet>
      <dgm:spPr/>
    </dgm:pt>
    <dgm:pt modelId="{0009FC26-D5C8-41C4-A1E7-55F79C192E4C}" type="pres">
      <dgm:prSet presAssocID="{2E2AEF13-1EC6-4822-AADE-B106B5B28538}" presName="Accent3" presStyleCnt="0"/>
      <dgm:spPr/>
    </dgm:pt>
    <dgm:pt modelId="{1B68DF8D-4CE1-47DF-9031-46BA6267B345}" type="pres">
      <dgm:prSet presAssocID="{2E2AEF13-1EC6-4822-AADE-B106B5B28538}" presName="Accent" presStyleLbl="node1" presStyleIdx="2" presStyleCnt="3"/>
      <dgm:spPr/>
    </dgm:pt>
    <dgm:pt modelId="{3C7CBBA6-4243-4352-9738-34ACF2686445}" type="pres">
      <dgm:prSet presAssocID="{2E2AEF13-1EC6-4822-AADE-B106B5B28538}" presName="Parent3" presStyleLbl="revTx" presStyleIdx="2" presStyleCnt="3">
        <dgm:presLayoutVars>
          <dgm:chMax val="1"/>
          <dgm:chPref val="1"/>
          <dgm:bulletEnabled val="1"/>
        </dgm:presLayoutVars>
      </dgm:prSet>
      <dgm:spPr/>
    </dgm:pt>
  </dgm:ptLst>
  <dgm:cxnLst>
    <dgm:cxn modelId="{9C6B9224-3545-4FDE-B3E2-A80F284530D3}" srcId="{98498AB2-1942-42BD-AAAC-0B1A03661C49}" destId="{2E2AEF13-1EC6-4822-AADE-B106B5B28538}" srcOrd="2" destOrd="0" parTransId="{83C07D71-2426-4A47-8FD7-97031F361D9A}" sibTransId="{A0522B4D-6568-4D5B-BC63-2878E2A7F951}"/>
    <dgm:cxn modelId="{92C4D125-CFDE-4F74-BA0E-8D8EDC09C205}" type="presOf" srcId="{181C0A48-BC4B-4C1E-8816-D914F78B9DD2}" destId="{3F53A7E1-3713-4E4B-8F77-7DD5A9228912}" srcOrd="0" destOrd="0" presId="urn:microsoft.com/office/officeart/2009/layout/CircleArrowProcess"/>
    <dgm:cxn modelId="{3ED2F93A-3D4F-43F1-AD7A-5C565A3B82F7}" type="presOf" srcId="{2E2AEF13-1EC6-4822-AADE-B106B5B28538}" destId="{3C7CBBA6-4243-4352-9738-34ACF2686445}" srcOrd="0" destOrd="0" presId="urn:microsoft.com/office/officeart/2009/layout/CircleArrowProcess"/>
    <dgm:cxn modelId="{2B1AC056-5097-4ABA-8C35-8EA0C4CA9FCA}" type="presOf" srcId="{98498AB2-1942-42BD-AAAC-0B1A03661C49}" destId="{79E63F4A-C8AA-47A6-8861-BC9F08437D76}" srcOrd="0" destOrd="0" presId="urn:microsoft.com/office/officeart/2009/layout/CircleArrowProcess"/>
    <dgm:cxn modelId="{2B80D9CF-490D-4B29-8E4A-9D807ADE0D87}" type="presOf" srcId="{4D36B8BA-BDF0-4265-A28A-EC13572DE9CD}" destId="{8572173F-F3B2-40F3-AFAB-8EEA521236DB}" srcOrd="0" destOrd="0" presId="urn:microsoft.com/office/officeart/2009/layout/CircleArrowProcess"/>
    <dgm:cxn modelId="{AB4FE5D2-7988-4261-80C1-AB3EF0BC61C9}" srcId="{98498AB2-1942-42BD-AAAC-0B1A03661C49}" destId="{4D36B8BA-BDF0-4265-A28A-EC13572DE9CD}" srcOrd="1" destOrd="0" parTransId="{3843DCDD-9994-49E6-A013-7DB05FC9B1E1}" sibTransId="{3139DEAD-70DF-4E2E-AAAE-09164056F5F6}"/>
    <dgm:cxn modelId="{C78F33FE-ACFC-42BE-828F-1F24B1200004}" srcId="{98498AB2-1942-42BD-AAAC-0B1A03661C49}" destId="{181C0A48-BC4B-4C1E-8816-D914F78B9DD2}" srcOrd="0" destOrd="0" parTransId="{F9B00E3E-7EEA-4F6E-92C8-01879B92D6F7}" sibTransId="{F4A5BCC4-4630-4D1E-93AB-61120C98E8E8}"/>
    <dgm:cxn modelId="{D508B384-9AAE-47CB-A481-14DC7884C049}" type="presParOf" srcId="{79E63F4A-C8AA-47A6-8861-BC9F08437D76}" destId="{C1834104-DD7D-4D7A-A80A-32DCB808EAD2}" srcOrd="0" destOrd="0" presId="urn:microsoft.com/office/officeart/2009/layout/CircleArrowProcess"/>
    <dgm:cxn modelId="{6C3F7022-0569-45DF-A04E-079310C402A9}" type="presParOf" srcId="{C1834104-DD7D-4D7A-A80A-32DCB808EAD2}" destId="{4018194D-67F3-4A28-B7D7-9D881893F075}" srcOrd="0" destOrd="0" presId="urn:microsoft.com/office/officeart/2009/layout/CircleArrowProcess"/>
    <dgm:cxn modelId="{FFE6C8DD-96EA-4E7C-B2BC-774EADB8D90A}" type="presParOf" srcId="{79E63F4A-C8AA-47A6-8861-BC9F08437D76}" destId="{3F53A7E1-3713-4E4B-8F77-7DD5A9228912}" srcOrd="1" destOrd="0" presId="urn:microsoft.com/office/officeart/2009/layout/CircleArrowProcess"/>
    <dgm:cxn modelId="{751C225D-1F23-4EB8-8B39-9F561F1AB167}" type="presParOf" srcId="{79E63F4A-C8AA-47A6-8861-BC9F08437D76}" destId="{E9F595B0-848D-41BC-8A2A-5963B0AE5547}" srcOrd="2" destOrd="0" presId="urn:microsoft.com/office/officeart/2009/layout/CircleArrowProcess"/>
    <dgm:cxn modelId="{8B18F1E0-F40E-45AE-B83F-BF5CCA067B15}" type="presParOf" srcId="{E9F595B0-848D-41BC-8A2A-5963B0AE5547}" destId="{CE345915-56D4-46B0-9BEA-2BA071E15F31}" srcOrd="0" destOrd="0" presId="urn:microsoft.com/office/officeart/2009/layout/CircleArrowProcess"/>
    <dgm:cxn modelId="{F1FE47DA-645E-4CC9-A438-5CBF90B10B06}" type="presParOf" srcId="{79E63F4A-C8AA-47A6-8861-BC9F08437D76}" destId="{8572173F-F3B2-40F3-AFAB-8EEA521236DB}" srcOrd="3" destOrd="0" presId="urn:microsoft.com/office/officeart/2009/layout/CircleArrowProcess"/>
    <dgm:cxn modelId="{353EABFC-F636-44C0-B121-2C9DCD102A9D}" type="presParOf" srcId="{79E63F4A-C8AA-47A6-8861-BC9F08437D76}" destId="{0009FC26-D5C8-41C4-A1E7-55F79C192E4C}" srcOrd="4" destOrd="0" presId="urn:microsoft.com/office/officeart/2009/layout/CircleArrowProcess"/>
    <dgm:cxn modelId="{4E25E93F-BA42-4568-8458-51DD1B434581}" type="presParOf" srcId="{0009FC26-D5C8-41C4-A1E7-55F79C192E4C}" destId="{1B68DF8D-4CE1-47DF-9031-46BA6267B345}" srcOrd="0" destOrd="0" presId="urn:microsoft.com/office/officeart/2009/layout/CircleArrowProcess"/>
    <dgm:cxn modelId="{2D8011DE-EBCD-49F3-9A21-0C755CC6A23C}" type="presParOf" srcId="{79E63F4A-C8AA-47A6-8861-BC9F08437D76}" destId="{3C7CBBA6-4243-4352-9738-34ACF2686445}"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DA229B-1038-49FD-A37E-6E91C0B6B48A}">
      <dsp:nvSpPr>
        <dsp:cNvPr id="0" name=""/>
        <dsp:cNvSpPr/>
      </dsp:nvSpPr>
      <dsp:spPr>
        <a:xfrm>
          <a:off x="900100" y="0"/>
          <a:ext cx="5256583" cy="5256583"/>
        </a:xfrm>
        <a:prstGeom prst="ellipse">
          <a:avLst/>
        </a:prstGeom>
        <a:solidFill>
          <a:schemeClr val="accent3">
            <a:shade val="80000"/>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lv-LV" sz="1100" b="1" kern="1200">
              <a:solidFill>
                <a:schemeClr val="tx1"/>
              </a:solidFill>
            </a:rPr>
            <a:t>Geopolitiskas norises un globālās sistēmas</a:t>
          </a:r>
          <a:endParaRPr lang="lv-LV" sz="1100" b="1" kern="1200" dirty="0">
            <a:solidFill>
              <a:schemeClr val="tx1"/>
            </a:solidFill>
          </a:endParaRPr>
        </a:p>
      </dsp:txBody>
      <dsp:txXfrm>
        <a:off x="2542782" y="262829"/>
        <a:ext cx="1971219" cy="525658"/>
      </dsp:txXfrm>
    </dsp:sp>
    <dsp:sp modelId="{050B78A6-6F6E-4C09-B4B6-F94EEA6E4D22}">
      <dsp:nvSpPr>
        <dsp:cNvPr id="0" name=""/>
        <dsp:cNvSpPr/>
      </dsp:nvSpPr>
      <dsp:spPr>
        <a:xfrm>
          <a:off x="1294343" y="788487"/>
          <a:ext cx="4468096" cy="4468096"/>
        </a:xfrm>
        <a:prstGeom prst="ellipse">
          <a:avLst/>
        </a:prstGeom>
        <a:solidFill>
          <a:schemeClr val="accent3">
            <a:shade val="80000"/>
            <a:hueOff val="101953"/>
            <a:satOff val="-7740"/>
            <a:lumOff val="6858"/>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lv-LV" sz="1100" b="1" kern="1200" dirty="0">
              <a:solidFill>
                <a:schemeClr val="tx1"/>
              </a:solidFill>
            </a:rPr>
            <a:t>Valsts, sabiedrības un makro sistēma</a:t>
          </a:r>
        </a:p>
      </dsp:txBody>
      <dsp:txXfrm>
        <a:off x="2564958" y="1045403"/>
        <a:ext cx="1926866" cy="513831"/>
      </dsp:txXfrm>
    </dsp:sp>
    <dsp:sp modelId="{0B73BDE4-7227-49E7-8471-359AFC6B832C}">
      <dsp:nvSpPr>
        <dsp:cNvPr id="0" name=""/>
        <dsp:cNvSpPr/>
      </dsp:nvSpPr>
      <dsp:spPr>
        <a:xfrm>
          <a:off x="1688587" y="1576975"/>
          <a:ext cx="3679608" cy="3679608"/>
        </a:xfrm>
        <a:prstGeom prst="ellipse">
          <a:avLst/>
        </a:prstGeom>
        <a:solidFill>
          <a:schemeClr val="accent3">
            <a:shade val="80000"/>
            <a:hueOff val="203906"/>
            <a:satOff val="-15481"/>
            <a:lumOff val="13715"/>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lv-LV" sz="1100" b="1" kern="1200" dirty="0">
              <a:solidFill>
                <a:schemeClr val="tx1"/>
              </a:solidFill>
            </a:rPr>
            <a:t>Pārstāvniecības (darba) joma  un </a:t>
          </a:r>
          <a:r>
            <a:rPr lang="lv-LV" sz="1100" b="1" kern="1200" dirty="0" err="1">
              <a:solidFill>
                <a:schemeClr val="tx1"/>
              </a:solidFill>
            </a:rPr>
            <a:t>mezo</a:t>
          </a:r>
          <a:r>
            <a:rPr lang="lv-LV" sz="1100" b="1" kern="1200" dirty="0">
              <a:solidFill>
                <a:schemeClr val="tx1"/>
              </a:solidFill>
            </a:rPr>
            <a:t> sistēma</a:t>
          </a:r>
        </a:p>
      </dsp:txBody>
      <dsp:txXfrm>
        <a:off x="2576293" y="1830868"/>
        <a:ext cx="1904197" cy="507786"/>
      </dsp:txXfrm>
    </dsp:sp>
    <dsp:sp modelId="{79A31620-339D-44BB-9FF7-F0DB75D41A85}">
      <dsp:nvSpPr>
        <dsp:cNvPr id="0" name=""/>
        <dsp:cNvSpPr/>
      </dsp:nvSpPr>
      <dsp:spPr>
        <a:xfrm>
          <a:off x="2082831" y="2365462"/>
          <a:ext cx="2891121" cy="2891121"/>
        </a:xfrm>
        <a:prstGeom prst="ellipse">
          <a:avLst/>
        </a:prstGeom>
        <a:solidFill>
          <a:schemeClr val="accent3">
            <a:shade val="80000"/>
            <a:hueOff val="305859"/>
            <a:satOff val="-23221"/>
            <a:lumOff val="20573"/>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lv-LV" sz="1100" b="1" kern="1200" dirty="0">
              <a:solidFill>
                <a:schemeClr val="tx1"/>
              </a:solidFill>
            </a:rPr>
            <a:t>Darba vide un </a:t>
          </a:r>
          <a:r>
            <a:rPr lang="lv-LV" sz="1100" b="1" kern="1200" dirty="0" err="1">
              <a:solidFill>
                <a:schemeClr val="tx1"/>
              </a:solidFill>
            </a:rPr>
            <a:t>mikro</a:t>
          </a:r>
          <a:r>
            <a:rPr lang="lv-LV" sz="1100" b="1" kern="1200" dirty="0">
              <a:solidFill>
                <a:schemeClr val="tx1"/>
              </a:solidFill>
            </a:rPr>
            <a:t> ietekmes vide</a:t>
          </a:r>
        </a:p>
      </dsp:txBody>
      <dsp:txXfrm>
        <a:off x="2747789" y="2625663"/>
        <a:ext cx="1561205" cy="520401"/>
      </dsp:txXfrm>
    </dsp:sp>
    <dsp:sp modelId="{B8F4AC5D-8A8C-45BE-8B38-83FF80A93389}">
      <dsp:nvSpPr>
        <dsp:cNvPr id="0" name=""/>
        <dsp:cNvSpPr/>
      </dsp:nvSpPr>
      <dsp:spPr>
        <a:xfrm>
          <a:off x="2477075" y="3153950"/>
          <a:ext cx="2102633" cy="2102633"/>
        </a:xfrm>
        <a:prstGeom prst="ellipse">
          <a:avLst/>
        </a:prstGeom>
        <a:solidFill>
          <a:schemeClr val="accent3">
            <a:shade val="80000"/>
            <a:hueOff val="407812"/>
            <a:satOff val="-30962"/>
            <a:lumOff val="2743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lv-LV" sz="1100" b="1" kern="1200">
              <a:solidFill>
                <a:schemeClr val="tx1"/>
              </a:solidFill>
            </a:rPr>
            <a:t>Ģimene </a:t>
          </a:r>
          <a:r>
            <a:rPr lang="lv-LV" sz="1100" b="1" kern="1200" dirty="0">
              <a:solidFill>
                <a:schemeClr val="tx1"/>
              </a:solidFill>
            </a:rPr>
            <a:t>un tuvākā grupa</a:t>
          </a:r>
        </a:p>
      </dsp:txBody>
      <dsp:txXfrm>
        <a:off x="2845036" y="3416779"/>
        <a:ext cx="1366711" cy="525658"/>
      </dsp:txXfrm>
    </dsp:sp>
    <dsp:sp modelId="{4E04B474-4F53-4CFB-ADAD-E62F975ACC05}">
      <dsp:nvSpPr>
        <dsp:cNvPr id="0" name=""/>
        <dsp:cNvSpPr/>
      </dsp:nvSpPr>
      <dsp:spPr>
        <a:xfrm>
          <a:off x="2871319" y="3942438"/>
          <a:ext cx="1314145" cy="1314145"/>
        </a:xfrm>
        <a:prstGeom prst="ellipse">
          <a:avLst/>
        </a:prstGeom>
        <a:solidFill>
          <a:schemeClr val="accent3">
            <a:shade val="80000"/>
            <a:hueOff val="509765"/>
            <a:satOff val="-38702"/>
            <a:lumOff val="34288"/>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8232" tIns="78232" rIns="78232" bIns="78232" numCol="1" spcCol="1270" anchor="ctr" anchorCtr="0">
          <a:noAutofit/>
        </a:bodyPr>
        <a:lstStyle/>
        <a:p>
          <a:pPr marL="0" lvl="0" indent="0" algn="ctr" defTabSz="488950">
            <a:lnSpc>
              <a:spcPct val="90000"/>
            </a:lnSpc>
            <a:spcBef>
              <a:spcPct val="0"/>
            </a:spcBef>
            <a:spcAft>
              <a:spcPct val="35000"/>
            </a:spcAft>
            <a:buNone/>
          </a:pPr>
          <a:r>
            <a:rPr lang="lv-LV" sz="1100" b="1" kern="1200" dirty="0">
              <a:solidFill>
                <a:schemeClr val="tx1"/>
              </a:solidFill>
            </a:rPr>
            <a:t>Indivīds (Es lauks)</a:t>
          </a:r>
        </a:p>
      </dsp:txBody>
      <dsp:txXfrm>
        <a:off x="3063771" y="4270974"/>
        <a:ext cx="929241" cy="6570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18194D-67F3-4A28-B7D7-9D881893F075}">
      <dsp:nvSpPr>
        <dsp:cNvPr id="0" name=""/>
        <dsp:cNvSpPr/>
      </dsp:nvSpPr>
      <dsp:spPr>
        <a:xfrm>
          <a:off x="1046502" y="675722"/>
          <a:ext cx="1966997" cy="1967296"/>
        </a:xfrm>
        <a:prstGeom prst="circularArrow">
          <a:avLst>
            <a:gd name="adj1" fmla="val 10980"/>
            <a:gd name="adj2" fmla="val 1142322"/>
            <a:gd name="adj3" fmla="val 4500000"/>
            <a:gd name="adj4" fmla="val 10800000"/>
            <a:gd name="adj5" fmla="val 12500"/>
          </a:avLst>
        </a:prstGeom>
        <a:solidFill>
          <a:schemeClr val="accent2">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3F53A7E1-3713-4E4B-8F77-7DD5A9228912}">
      <dsp:nvSpPr>
        <dsp:cNvPr id="0" name=""/>
        <dsp:cNvSpPr/>
      </dsp:nvSpPr>
      <dsp:spPr>
        <a:xfrm>
          <a:off x="1452209" y="1344302"/>
          <a:ext cx="1093022" cy="546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lv-LV" sz="1300" b="1" kern="1200" dirty="0"/>
            <a:t>Problemātika</a:t>
          </a:r>
          <a:endParaRPr lang="en-GB" sz="1300" b="1" kern="1200" dirty="0"/>
        </a:p>
      </dsp:txBody>
      <dsp:txXfrm>
        <a:off x="1452209" y="1344302"/>
        <a:ext cx="1093022" cy="546380"/>
      </dsp:txXfrm>
    </dsp:sp>
    <dsp:sp modelId="{CE345915-56D4-46B0-9BEA-2BA071E15F31}">
      <dsp:nvSpPr>
        <dsp:cNvPr id="0" name=""/>
        <dsp:cNvSpPr/>
      </dsp:nvSpPr>
      <dsp:spPr>
        <a:xfrm>
          <a:off x="590283" y="1757822"/>
          <a:ext cx="1966997" cy="1967296"/>
        </a:xfrm>
        <a:prstGeom prst="leftCircularArrow">
          <a:avLst>
            <a:gd name="adj1" fmla="val 10980"/>
            <a:gd name="adj2" fmla="val 1142322"/>
            <a:gd name="adj3" fmla="val 6300000"/>
            <a:gd name="adj4" fmla="val 18900000"/>
            <a:gd name="adj5" fmla="val 12500"/>
          </a:avLst>
        </a:prstGeom>
        <a:solidFill>
          <a:schemeClr val="accent3">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572173F-F3B2-40F3-AFAB-8EEA521236DB}">
      <dsp:nvSpPr>
        <dsp:cNvPr id="0" name=""/>
        <dsp:cNvSpPr/>
      </dsp:nvSpPr>
      <dsp:spPr>
        <a:xfrm>
          <a:off x="1027271" y="2474614"/>
          <a:ext cx="1093022" cy="546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lv-LV" sz="1300" kern="1200" dirty="0"/>
            <a:t>Attiecības ar bērnu</a:t>
          </a:r>
          <a:endParaRPr lang="en-GB" sz="1300" kern="1200" dirty="0"/>
        </a:p>
      </dsp:txBody>
      <dsp:txXfrm>
        <a:off x="1027271" y="2474614"/>
        <a:ext cx="1093022" cy="546380"/>
      </dsp:txXfrm>
    </dsp:sp>
    <dsp:sp modelId="{1B68DF8D-4CE1-47DF-9031-46BA6267B345}">
      <dsp:nvSpPr>
        <dsp:cNvPr id="0" name=""/>
        <dsp:cNvSpPr/>
      </dsp:nvSpPr>
      <dsp:spPr>
        <a:xfrm>
          <a:off x="1276609" y="3023447"/>
          <a:ext cx="1689955" cy="1690632"/>
        </a:xfrm>
        <a:prstGeom prst="blockArc">
          <a:avLst>
            <a:gd name="adj1" fmla="val 13500000"/>
            <a:gd name="adj2" fmla="val 10800000"/>
            <a:gd name="adj3" fmla="val 12740"/>
          </a:avLst>
        </a:prstGeom>
        <a:solidFill>
          <a:schemeClr val="accent4">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3C7CBBA6-4243-4352-9738-34ACF2686445}">
      <dsp:nvSpPr>
        <dsp:cNvPr id="0" name=""/>
        <dsp:cNvSpPr/>
      </dsp:nvSpPr>
      <dsp:spPr>
        <a:xfrm>
          <a:off x="1573967" y="3613146"/>
          <a:ext cx="1093022" cy="546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lv-LV" sz="1300" kern="1200" dirty="0"/>
            <a:t>Uzvedība</a:t>
          </a:r>
          <a:endParaRPr lang="en-GB" sz="1300" kern="1200" dirty="0"/>
        </a:p>
      </dsp:txBody>
      <dsp:txXfrm>
        <a:off x="1573967" y="3613146"/>
        <a:ext cx="1093022" cy="546380"/>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7/13/2020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lv-LV" b="1" dirty="0"/>
              <a:t>Sociālo darbinieku vasaras skola 2020</a:t>
            </a:r>
            <a:br>
              <a:rPr lang="en-GB" dirty="0"/>
            </a:br>
            <a:r>
              <a:rPr lang="lv-LV" b="1" dirty="0"/>
              <a:t> „SISTĒMISKĀ PIEEJA SOCIĀLAJĀ DARBĀ”</a:t>
            </a:r>
            <a:endParaRPr lang="en-GB" dirty="0"/>
          </a:p>
        </p:txBody>
      </p:sp>
      <p:sp>
        <p:nvSpPr>
          <p:cNvPr id="3" name="Subtitle 2"/>
          <p:cNvSpPr>
            <a:spLocks noGrp="1"/>
          </p:cNvSpPr>
          <p:nvPr>
            <p:ph type="subTitle" idx="1"/>
          </p:nvPr>
        </p:nvSpPr>
        <p:spPr/>
        <p:txBody>
          <a:bodyPr/>
          <a:lstStyle/>
          <a:p>
            <a:r>
              <a:rPr lang="lv-LV" dirty="0"/>
              <a:t>30.06.-02.07.2020.</a:t>
            </a:r>
            <a:br>
              <a:rPr lang="en-GB" dirty="0"/>
            </a:br>
            <a:r>
              <a:rPr lang="lv-LV" dirty="0"/>
              <a:t>Ezernieki, Lubānas novads</a:t>
            </a:r>
          </a:p>
        </p:txBody>
      </p:sp>
    </p:spTree>
    <p:extLst>
      <p:ext uri="{BB962C8B-B14F-4D97-AF65-F5344CB8AC3E}">
        <p14:creationId xmlns:p14="http://schemas.microsoft.com/office/powerpoint/2010/main" val="2321646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A57B8-B677-4AE4-9831-945200450A5A}"/>
              </a:ext>
            </a:extLst>
          </p:cNvPr>
          <p:cNvSpPr>
            <a:spLocks noGrp="1"/>
          </p:cNvSpPr>
          <p:nvPr>
            <p:ph type="title"/>
          </p:nvPr>
        </p:nvSpPr>
        <p:spPr>
          <a:xfrm>
            <a:off x="2954874" y="277313"/>
            <a:ext cx="8911687" cy="1280890"/>
          </a:xfrm>
        </p:spPr>
        <p:txBody>
          <a:bodyPr>
            <a:normAutofit fontScale="90000"/>
          </a:bodyPr>
          <a:lstStyle/>
          <a:p>
            <a:pPr algn="r"/>
            <a:r>
              <a:rPr lang="lv-LV" dirty="0"/>
              <a:t>Mēs ietekmējam citus cilvēkus, kā arī citi cilvēki ietekmē mūs. Kopdarbībā ar citiem mēs radām mūsu sociālo pasauli un mūsu identitāte (Lang, </a:t>
            </a:r>
            <a:r>
              <a:rPr lang="lv-LV" dirty="0" err="1"/>
              <a:t>Little</a:t>
            </a:r>
            <a:r>
              <a:rPr lang="lv-LV" dirty="0"/>
              <a:t> &amp; </a:t>
            </a:r>
            <a:r>
              <a:rPr lang="lv-LV" dirty="0" err="1"/>
              <a:t>Cronen</a:t>
            </a:r>
            <a:r>
              <a:rPr lang="lv-LV" dirty="0"/>
              <a:t>, 1990).</a:t>
            </a:r>
            <a:br>
              <a:rPr lang="lv-LV" dirty="0"/>
            </a:br>
            <a:br>
              <a:rPr lang="en-GB" dirty="0"/>
            </a:br>
            <a:endParaRPr lang="en-GB" dirty="0"/>
          </a:p>
        </p:txBody>
      </p:sp>
      <p:sp>
        <p:nvSpPr>
          <p:cNvPr id="3" name="Content Placeholder 2">
            <a:extLst>
              <a:ext uri="{FF2B5EF4-FFF2-40B4-BE49-F238E27FC236}">
                <a16:creationId xmlns:a16="http://schemas.microsoft.com/office/drawing/2014/main" id="{06428314-5E92-45E9-B801-8421D3FAE7D4}"/>
              </a:ext>
            </a:extLst>
          </p:cNvPr>
          <p:cNvSpPr>
            <a:spLocks noGrp="1"/>
          </p:cNvSpPr>
          <p:nvPr>
            <p:ph idx="1"/>
          </p:nvPr>
        </p:nvSpPr>
        <p:spPr/>
        <p:txBody>
          <a:bodyPr/>
          <a:lstStyle/>
          <a:p>
            <a:pPr>
              <a:buFont typeface="Wingdings" panose="05000000000000000000" pitchFamily="2" charset="2"/>
              <a:buChar char="Ø"/>
            </a:pPr>
            <a:endParaRPr lang="lv-LV" dirty="0"/>
          </a:p>
          <a:p>
            <a:pPr>
              <a:buFont typeface="Wingdings" panose="05000000000000000000" pitchFamily="2" charset="2"/>
              <a:buChar char="Ø"/>
            </a:pPr>
            <a:endParaRPr lang="lv-LV" dirty="0"/>
          </a:p>
        </p:txBody>
      </p:sp>
      <p:sp>
        <p:nvSpPr>
          <p:cNvPr id="4" name="Content Placeholder 2">
            <a:extLst>
              <a:ext uri="{FF2B5EF4-FFF2-40B4-BE49-F238E27FC236}">
                <a16:creationId xmlns:a16="http://schemas.microsoft.com/office/drawing/2014/main" id="{6178217A-FD33-4260-90C0-8C738D0E3D0B}"/>
              </a:ext>
            </a:extLst>
          </p:cNvPr>
          <p:cNvSpPr txBox="1">
            <a:spLocks/>
          </p:cNvSpPr>
          <p:nvPr/>
        </p:nvSpPr>
        <p:spPr>
          <a:xfrm>
            <a:off x="1579562" y="3524249"/>
            <a:ext cx="8915400" cy="3209925"/>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a:buFont typeface="Wingdings" panose="05000000000000000000" pitchFamily="2" charset="2"/>
              <a:buChar char="Ø"/>
            </a:pPr>
            <a:r>
              <a:rPr lang="lv-LV" altLang="en-US" dirty="0"/>
              <a:t>Konteksts – kur, kā, kāpēc mēs tiekamies – abiem skaidrs</a:t>
            </a:r>
          </a:p>
          <a:p>
            <a:pPr>
              <a:buFont typeface="Wingdings" panose="05000000000000000000" pitchFamily="2" charset="2"/>
              <a:buChar char="Ø"/>
            </a:pPr>
            <a:r>
              <a:rPr lang="lv-LV" altLang="en-US" dirty="0"/>
              <a:t>Fokuss uz resursiem</a:t>
            </a:r>
          </a:p>
          <a:p>
            <a:pPr>
              <a:buFont typeface="Wingdings" panose="05000000000000000000" pitchFamily="2" charset="2"/>
              <a:buChar char="Ø"/>
            </a:pPr>
            <a:r>
              <a:rPr lang="lv-LV" altLang="en-US" dirty="0"/>
              <a:t>Es neesmu eksperts</a:t>
            </a:r>
          </a:p>
          <a:p>
            <a:pPr>
              <a:buFont typeface="Wingdings" panose="05000000000000000000" pitchFamily="2" charset="2"/>
              <a:buChar char="Ø"/>
            </a:pPr>
            <a:r>
              <a:rPr lang="lv-LV" altLang="en-US" dirty="0"/>
              <a:t>Cilvēks nav problēma, problēma ir ārpus</a:t>
            </a:r>
          </a:p>
          <a:p>
            <a:pPr>
              <a:buFont typeface="Wingdings" panose="05000000000000000000" pitchFamily="2" charset="2"/>
              <a:buChar char="Ø"/>
            </a:pPr>
            <a:r>
              <a:rPr lang="lv-LV" altLang="en-US" dirty="0"/>
              <a:t>Sociālie domēni/lauki</a:t>
            </a:r>
          </a:p>
          <a:p>
            <a:pPr>
              <a:buFont typeface="Wingdings" panose="05000000000000000000" pitchFamily="2" charset="2"/>
              <a:buChar char="Ø"/>
            </a:pPr>
            <a:r>
              <a:rPr lang="lv-LV" altLang="en-US" dirty="0"/>
              <a:t>Valoda – klausīšanās, nozīmē dzirdēt</a:t>
            </a:r>
          </a:p>
          <a:p>
            <a:pPr>
              <a:buFont typeface="Wingdings" panose="05000000000000000000" pitchFamily="2" charset="2"/>
              <a:buChar char="Ø"/>
            </a:pPr>
            <a:r>
              <a:rPr lang="lv-LV" altLang="en-US" dirty="0"/>
              <a:t>Domājot par kādu sistēmiski – tiek paplašināts konteksts, holistisks skatījums</a:t>
            </a:r>
          </a:p>
          <a:p>
            <a:endParaRPr lang="en-GB" dirty="0"/>
          </a:p>
        </p:txBody>
      </p:sp>
      <p:sp>
        <p:nvSpPr>
          <p:cNvPr id="5" name="Title 1">
            <a:extLst>
              <a:ext uri="{FF2B5EF4-FFF2-40B4-BE49-F238E27FC236}">
                <a16:creationId xmlns:a16="http://schemas.microsoft.com/office/drawing/2014/main" id="{ACDFF6C4-BF51-47D0-8CA2-E7574FBC97CB}"/>
              </a:ext>
            </a:extLst>
          </p:cNvPr>
          <p:cNvSpPr txBox="1">
            <a:spLocks/>
          </p:cNvSpPr>
          <p:nvPr/>
        </p:nvSpPr>
        <p:spPr>
          <a:xfrm>
            <a:off x="1583275" y="2774045"/>
            <a:ext cx="8911687" cy="128089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lv-LV" dirty="0"/>
              <a:t>Sistēmiskās pamatdomas</a:t>
            </a:r>
            <a:endParaRPr lang="en-GB" dirty="0"/>
          </a:p>
        </p:txBody>
      </p:sp>
    </p:spTree>
    <p:extLst>
      <p:ext uri="{BB962C8B-B14F-4D97-AF65-F5344CB8AC3E}">
        <p14:creationId xmlns:p14="http://schemas.microsoft.com/office/powerpoint/2010/main" val="1518074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39FC9-D8A2-41E2-83D4-2D9CD8801C48}"/>
              </a:ext>
            </a:extLst>
          </p:cNvPr>
          <p:cNvSpPr>
            <a:spLocks noGrp="1"/>
          </p:cNvSpPr>
          <p:nvPr>
            <p:ph type="title"/>
          </p:nvPr>
        </p:nvSpPr>
        <p:spPr/>
        <p:txBody>
          <a:bodyPr/>
          <a:lstStyle/>
          <a:p>
            <a:r>
              <a:rPr lang="lv-LV" dirty="0"/>
              <a:t>Sistēmiskās pamatdomas</a:t>
            </a:r>
            <a:endParaRPr lang="en-GB" dirty="0"/>
          </a:p>
        </p:txBody>
      </p:sp>
      <p:sp>
        <p:nvSpPr>
          <p:cNvPr id="3" name="Content Placeholder 2">
            <a:extLst>
              <a:ext uri="{FF2B5EF4-FFF2-40B4-BE49-F238E27FC236}">
                <a16:creationId xmlns:a16="http://schemas.microsoft.com/office/drawing/2014/main" id="{8F0BA9D9-8EB3-4E67-BA5E-95D842BBE0B2}"/>
              </a:ext>
            </a:extLst>
          </p:cNvPr>
          <p:cNvSpPr>
            <a:spLocks noGrp="1"/>
          </p:cNvSpPr>
          <p:nvPr>
            <p:ph idx="1"/>
          </p:nvPr>
        </p:nvSpPr>
        <p:spPr/>
        <p:txBody>
          <a:bodyPr/>
          <a:lstStyle/>
          <a:p>
            <a:pPr>
              <a:buFont typeface="Wingdings" panose="05000000000000000000" pitchFamily="2" charset="2"/>
              <a:buChar char="Ø"/>
            </a:pPr>
            <a:r>
              <a:rPr lang="lv-LV" altLang="en-US" dirty="0"/>
              <a:t>Jāmaina cilvēka attiecības, nevis viņš pats. Attiecības ar vidi, sevi, citiem utt.</a:t>
            </a:r>
          </a:p>
          <a:p>
            <a:pPr>
              <a:buFont typeface="Wingdings" panose="05000000000000000000" pitchFamily="2" charset="2"/>
              <a:buChar char="Ø"/>
            </a:pPr>
            <a:r>
              <a:rPr lang="lv-LV" altLang="en-US" dirty="0"/>
              <a:t>Tieša atklāta runa</a:t>
            </a:r>
          </a:p>
          <a:p>
            <a:pPr>
              <a:buFont typeface="Wingdings" panose="05000000000000000000" pitchFamily="2" charset="2"/>
              <a:buChar char="Ø"/>
            </a:pPr>
            <a:r>
              <a:rPr lang="lv-LV" altLang="en-US" dirty="0"/>
              <a:t>Procesa </a:t>
            </a:r>
            <a:r>
              <a:rPr lang="lv-LV" altLang="en-US" dirty="0" err="1"/>
              <a:t>kopradīšana</a:t>
            </a:r>
            <a:r>
              <a:rPr lang="lv-LV" altLang="en-US" dirty="0"/>
              <a:t> (</a:t>
            </a:r>
            <a:r>
              <a:rPr lang="lv-LV" altLang="en-US" dirty="0" err="1"/>
              <a:t>co-creating</a:t>
            </a:r>
            <a:r>
              <a:rPr lang="lv-LV" altLang="en-US" dirty="0"/>
              <a:t>)</a:t>
            </a:r>
          </a:p>
          <a:p>
            <a:pPr>
              <a:buFont typeface="Wingdings" panose="05000000000000000000" pitchFamily="2" charset="2"/>
              <a:buChar char="Ø"/>
            </a:pPr>
            <a:r>
              <a:rPr lang="lv-LV" altLang="en-US" dirty="0"/>
              <a:t>Nezināšanas pozīcija</a:t>
            </a:r>
          </a:p>
          <a:p>
            <a:pPr>
              <a:buFont typeface="Wingdings" panose="05000000000000000000" pitchFamily="2" charset="2"/>
              <a:buChar char="Ø"/>
            </a:pPr>
            <a:r>
              <a:rPr lang="lv-LV" altLang="en-US" dirty="0" err="1"/>
              <a:t>Cirkularitāte</a:t>
            </a:r>
            <a:endParaRPr lang="lv-LV" altLang="en-US" dirty="0"/>
          </a:p>
          <a:p>
            <a:pPr>
              <a:buFont typeface="Wingdings" panose="05000000000000000000" pitchFamily="2" charset="2"/>
              <a:buChar char="Ø"/>
            </a:pPr>
            <a:r>
              <a:rPr lang="lv-LV" altLang="en-US" dirty="0"/>
              <a:t>Refleksija</a:t>
            </a:r>
          </a:p>
          <a:p>
            <a:pPr marL="0" indent="0">
              <a:buNone/>
            </a:pPr>
            <a:endParaRPr lang="lv-LV" altLang="en-US" dirty="0"/>
          </a:p>
          <a:p>
            <a:endParaRPr lang="en-GB" dirty="0"/>
          </a:p>
        </p:txBody>
      </p:sp>
    </p:spTree>
    <p:extLst>
      <p:ext uri="{BB962C8B-B14F-4D97-AF65-F5344CB8AC3E}">
        <p14:creationId xmlns:p14="http://schemas.microsoft.com/office/powerpoint/2010/main" val="726233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2B5C76-D29A-4209-B9ED-17F737FAA0C4}"/>
              </a:ext>
            </a:extLst>
          </p:cNvPr>
          <p:cNvSpPr>
            <a:spLocks noGrp="1"/>
          </p:cNvSpPr>
          <p:nvPr>
            <p:ph type="title"/>
          </p:nvPr>
        </p:nvSpPr>
        <p:spPr/>
        <p:txBody>
          <a:bodyPr/>
          <a:lstStyle/>
          <a:p>
            <a:r>
              <a:rPr lang="lv-LV" dirty="0" err="1"/>
              <a:t>Refleksivitāte</a:t>
            </a:r>
            <a:endParaRPr lang="en-GB" dirty="0"/>
          </a:p>
        </p:txBody>
      </p:sp>
      <p:sp>
        <p:nvSpPr>
          <p:cNvPr id="3" name="Content Placeholder 2">
            <a:extLst>
              <a:ext uri="{FF2B5EF4-FFF2-40B4-BE49-F238E27FC236}">
                <a16:creationId xmlns:a16="http://schemas.microsoft.com/office/drawing/2014/main" id="{A351BF06-563D-4EAD-AD53-96A5E5EB52C5}"/>
              </a:ext>
            </a:extLst>
          </p:cNvPr>
          <p:cNvSpPr>
            <a:spLocks noGrp="1"/>
          </p:cNvSpPr>
          <p:nvPr>
            <p:ph idx="1"/>
          </p:nvPr>
        </p:nvSpPr>
        <p:spPr/>
        <p:txBody>
          <a:bodyPr/>
          <a:lstStyle/>
          <a:p>
            <a:pPr>
              <a:buFont typeface="Wingdings" panose="05000000000000000000" pitchFamily="2" charset="2"/>
              <a:buChar char="Ø"/>
            </a:pPr>
            <a:r>
              <a:rPr lang="lv-LV" altLang="en-US" dirty="0"/>
              <a:t>iekļauj sevī konsultanta saistības pret nepārtrauktu darbu ar sevi</a:t>
            </a:r>
            <a:endParaRPr lang="en-US" altLang="en-US" dirty="0"/>
          </a:p>
          <a:p>
            <a:pPr>
              <a:buFont typeface="Wingdings" panose="05000000000000000000" pitchFamily="2" charset="2"/>
              <a:buChar char="Ø"/>
            </a:pPr>
            <a:r>
              <a:rPr lang="lv-LV" altLang="en-US" dirty="0"/>
              <a:t>būt spējīgam saprast savu pozīciju attiecībās, novērojot sevi no ārpuses </a:t>
            </a:r>
            <a:endParaRPr lang="en-US" altLang="en-US" dirty="0"/>
          </a:p>
          <a:p>
            <a:pPr>
              <a:buFont typeface="Wingdings" panose="05000000000000000000" pitchFamily="2" charset="2"/>
              <a:buChar char="Ø"/>
            </a:pPr>
            <a:r>
              <a:rPr lang="lv-LV" altLang="en-US" dirty="0"/>
              <a:t>būt spējīgam risināt savus problemātiskos jautājumu savā dzīvē, esot kā atbalstam cita dzīvē</a:t>
            </a:r>
          </a:p>
          <a:p>
            <a:pPr>
              <a:buFont typeface="Wingdings" panose="05000000000000000000" pitchFamily="2" charset="2"/>
              <a:buChar char="Ø"/>
            </a:pPr>
            <a:r>
              <a:rPr lang="lv-LV" altLang="en-US" dirty="0"/>
              <a:t>Pārliecinās, vai neuzspiež klientam savas vērtības, ticības un attieksmes</a:t>
            </a:r>
            <a:endParaRPr lang="en-US" altLang="en-US" dirty="0"/>
          </a:p>
          <a:p>
            <a:pPr>
              <a:buFont typeface="Wingdings" panose="05000000000000000000" pitchFamily="2" charset="2"/>
              <a:buChar char="Ø"/>
            </a:pPr>
            <a:r>
              <a:rPr lang="lv-LV" altLang="en-US" dirty="0"/>
              <a:t>Konsultantam jābūt spējīgam identificēt savas vērtības, ticības un attieksmes </a:t>
            </a:r>
            <a:endParaRPr lang="en-US" altLang="en-US" dirty="0"/>
          </a:p>
          <a:p>
            <a:pPr>
              <a:buFont typeface="Wingdings" panose="05000000000000000000" pitchFamily="2" charset="2"/>
              <a:buChar char="Ø"/>
            </a:pPr>
            <a:r>
              <a:rPr lang="lv-LV" altLang="en-US" dirty="0"/>
              <a:t>Zināt kur/ kā tu kā konsultants attiecībās ar klientu esi</a:t>
            </a:r>
            <a:endParaRPr lang="en-GB" dirty="0"/>
          </a:p>
        </p:txBody>
      </p:sp>
    </p:spTree>
    <p:extLst>
      <p:ext uri="{BB962C8B-B14F-4D97-AF65-F5344CB8AC3E}">
        <p14:creationId xmlns:p14="http://schemas.microsoft.com/office/powerpoint/2010/main" val="3993798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dirty="0"/>
              <a:t>Ko/ kā šodien, Latvijā, izmantojam no sistēmu teorijas/ sistēmiskās domāšanas vai sistēmiskās pieejas?</a:t>
            </a:r>
            <a:endParaRPr lang="en-GB" dirty="0"/>
          </a:p>
        </p:txBody>
      </p:sp>
      <p:sp>
        <p:nvSpPr>
          <p:cNvPr id="3" name="Content Placeholder 2"/>
          <p:cNvSpPr>
            <a:spLocks noGrp="1"/>
          </p:cNvSpPr>
          <p:nvPr>
            <p:ph idx="1"/>
          </p:nvPr>
        </p:nvSpPr>
        <p:spPr>
          <a:xfrm>
            <a:off x="2589212" y="2590800"/>
            <a:ext cx="8915400" cy="3320422"/>
          </a:xfrm>
        </p:spPr>
        <p:txBody>
          <a:bodyPr/>
          <a:lstStyle/>
          <a:p>
            <a:r>
              <a:rPr lang="lv-LV" dirty="0"/>
              <a:t>Vērtības;</a:t>
            </a:r>
          </a:p>
          <a:p>
            <a:r>
              <a:rPr lang="lv-LV" dirty="0"/>
              <a:t>Domāšanas principi, t.sk. </a:t>
            </a:r>
            <a:r>
              <a:rPr lang="lv-LV" dirty="0" err="1"/>
              <a:t>eko</a:t>
            </a:r>
            <a:r>
              <a:rPr lang="lv-LV" dirty="0"/>
              <a:t>-sistēmiskā;</a:t>
            </a:r>
          </a:p>
          <a:p>
            <a:r>
              <a:rPr lang="lv-LV" dirty="0"/>
              <a:t>Attiecības ar klientu;</a:t>
            </a:r>
          </a:p>
          <a:p>
            <a:r>
              <a:rPr lang="lv-LV" dirty="0"/>
              <a:t>Gadījuma vadīšana, individuālo vajadzību izvērtēšanā vides kontekstā;</a:t>
            </a:r>
          </a:p>
          <a:p>
            <a:r>
              <a:rPr lang="lv-LV" dirty="0" err="1"/>
              <a:t>Geno-grammu</a:t>
            </a:r>
            <a:r>
              <a:rPr lang="lv-LV" dirty="0"/>
              <a:t>, </a:t>
            </a:r>
            <a:r>
              <a:rPr lang="lv-LV" dirty="0" err="1"/>
              <a:t>eko</a:t>
            </a:r>
            <a:r>
              <a:rPr lang="lv-LV" dirty="0"/>
              <a:t>-karti;</a:t>
            </a:r>
          </a:p>
          <a:p>
            <a:r>
              <a:rPr lang="lv-LV" dirty="0"/>
              <a:t>Valoda;</a:t>
            </a:r>
          </a:p>
          <a:p>
            <a:r>
              <a:rPr lang="lv-LV" dirty="0"/>
              <a:t>…</a:t>
            </a:r>
          </a:p>
          <a:p>
            <a:endParaRPr lang="en-GB" dirty="0"/>
          </a:p>
        </p:txBody>
      </p:sp>
    </p:spTree>
    <p:extLst>
      <p:ext uri="{BB962C8B-B14F-4D97-AF65-F5344CB8AC3E}">
        <p14:creationId xmlns:p14="http://schemas.microsoft.com/office/powerpoint/2010/main" val="2150174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424934"/>
            <a:ext cx="8911687" cy="1280890"/>
          </a:xfrm>
        </p:spPr>
        <p:txBody>
          <a:bodyPr/>
          <a:lstStyle/>
          <a:p>
            <a:r>
              <a:rPr lang="lv-LV" dirty="0"/>
              <a:t>Vēsture I</a:t>
            </a:r>
            <a:endParaRPr lang="en-GB" dirty="0"/>
          </a:p>
        </p:txBody>
      </p:sp>
      <p:sp>
        <p:nvSpPr>
          <p:cNvPr id="3" name="Content Placeholder 2"/>
          <p:cNvSpPr>
            <a:spLocks noGrp="1"/>
          </p:cNvSpPr>
          <p:nvPr>
            <p:ph idx="1"/>
          </p:nvPr>
        </p:nvSpPr>
        <p:spPr>
          <a:xfrm>
            <a:off x="1704975" y="1158844"/>
            <a:ext cx="10134600" cy="5699156"/>
          </a:xfrm>
        </p:spPr>
        <p:txBody>
          <a:bodyPr>
            <a:normAutofit fontScale="92500" lnSpcReduction="20000"/>
          </a:bodyPr>
          <a:lstStyle/>
          <a:p>
            <a:r>
              <a:rPr lang="lv-LV" dirty="0"/>
              <a:t>M. </a:t>
            </a:r>
            <a:r>
              <a:rPr lang="lv-LV" dirty="0" err="1"/>
              <a:t>Richmond</a:t>
            </a:r>
            <a:r>
              <a:rPr lang="lv-LV" dirty="0"/>
              <a:t> (1889) definē sociālo darbu, darbu ar gadījumu, ievieš ētikas prakses un attiecības ar klientu, kā laba prakse ir „</a:t>
            </a:r>
            <a:r>
              <a:rPr lang="lv-LV" b="1" dirty="0"/>
              <a:t>laipnās mājās vizītes</a:t>
            </a:r>
            <a:r>
              <a:rPr lang="lv-LV" dirty="0"/>
              <a:t>”’.</a:t>
            </a:r>
          </a:p>
          <a:p>
            <a:r>
              <a:rPr lang="lv-LV" dirty="0"/>
              <a:t>M. </a:t>
            </a:r>
            <a:r>
              <a:rPr lang="lv-LV" dirty="0" err="1"/>
              <a:t>Richmond</a:t>
            </a:r>
            <a:r>
              <a:rPr lang="lv-LV" dirty="0"/>
              <a:t> 1917.g. izdod grāmatu „Sociālā diagnostika” (Ņujorka), kurā parādās </a:t>
            </a:r>
            <a:r>
              <a:rPr lang="lv-LV" b="1" dirty="0"/>
              <a:t>sociālā darba fokuss uz individuālām vajadzībām.</a:t>
            </a:r>
          </a:p>
          <a:p>
            <a:r>
              <a:rPr lang="lv-LV" dirty="0"/>
              <a:t>Sistēmu teorija  ienesa </a:t>
            </a:r>
            <a:r>
              <a:rPr lang="lv-LV" b="1" dirty="0"/>
              <a:t>nenoteiktības un ne-viennozīmīgumu principu pētniecībā, pat sarežģīja līdzšinējo domāšanu</a:t>
            </a:r>
            <a:r>
              <a:rPr lang="lv-LV" dirty="0"/>
              <a:t>. 1930-ajos gados </a:t>
            </a:r>
            <a:r>
              <a:rPr lang="lv-LV" dirty="0" err="1"/>
              <a:t>L.Vigockis</a:t>
            </a:r>
            <a:r>
              <a:rPr lang="lv-LV" dirty="0"/>
              <a:t> un K. Levins (</a:t>
            </a:r>
            <a:r>
              <a:rPr lang="lv-LV" dirty="0" err="1"/>
              <a:t>Vigotsky</a:t>
            </a:r>
            <a:r>
              <a:rPr lang="lv-LV" dirty="0"/>
              <a:t>, </a:t>
            </a:r>
            <a:r>
              <a:rPr lang="lv-LV" dirty="0" err="1"/>
              <a:t>Lewin</a:t>
            </a:r>
            <a:r>
              <a:rPr lang="lv-LV" dirty="0"/>
              <a:t>) šos procesus nodefinēja par </a:t>
            </a:r>
            <a:r>
              <a:rPr lang="lv-LV" b="1" dirty="0"/>
              <a:t>„sociālo konstruktīvismu”, </a:t>
            </a:r>
            <a:r>
              <a:rPr lang="lv-LV" dirty="0"/>
              <a:t>par realitātēm/kontekstiem, ko veido cilvēki. </a:t>
            </a:r>
          </a:p>
          <a:p>
            <a:r>
              <a:rPr lang="lv-LV" dirty="0"/>
              <a:t>No sociālā konstruktīvisma SD ienāk „kritiskā domāšana” vai </a:t>
            </a:r>
            <a:r>
              <a:rPr lang="lv-LV" b="1" dirty="0"/>
              <a:t>„holistikā domāšana”</a:t>
            </a:r>
            <a:r>
              <a:rPr lang="lv-LV" dirty="0"/>
              <a:t> (visaptveroša domāšana).</a:t>
            </a:r>
          </a:p>
          <a:p>
            <a:r>
              <a:rPr lang="lv-LV" dirty="0"/>
              <a:t>Vispārējā sistēmu teorijai tika </a:t>
            </a:r>
            <a:r>
              <a:rPr lang="lv-LV" dirty="0" err="1"/>
              <a:t>konceptualizēta</a:t>
            </a:r>
            <a:r>
              <a:rPr lang="lv-LV" dirty="0"/>
              <a:t> </a:t>
            </a:r>
            <a:r>
              <a:rPr lang="lv-LV" b="1" dirty="0"/>
              <a:t>1953.g. kibernētikā</a:t>
            </a:r>
            <a:r>
              <a:rPr lang="lv-LV" dirty="0"/>
              <a:t>, L. fon </a:t>
            </a:r>
            <a:r>
              <a:rPr lang="lv-LV" dirty="0" err="1"/>
              <a:t>Bertalanffy</a:t>
            </a:r>
            <a:r>
              <a:rPr lang="lv-LV" dirty="0"/>
              <a:t>.</a:t>
            </a:r>
          </a:p>
          <a:p>
            <a:r>
              <a:rPr lang="lv-LV" dirty="0"/>
              <a:t>1955.g. , tika dibināta Amerikas Nacionālā sociālo darbinieku asociācija (NASW) un izveidots </a:t>
            </a:r>
            <a:r>
              <a:rPr lang="lv-LV" b="1" dirty="0"/>
              <a:t>ētikas kodekss</a:t>
            </a:r>
            <a:r>
              <a:rPr lang="lv-LV" dirty="0"/>
              <a:t>, nodefinētas </a:t>
            </a:r>
            <a:r>
              <a:rPr lang="lv-LV" b="1" dirty="0"/>
              <a:t>sociālā darba ticības un pārliecības</a:t>
            </a:r>
            <a:r>
              <a:rPr lang="lv-LV" dirty="0"/>
              <a:t>, un profesionālās kompetences.</a:t>
            </a:r>
          </a:p>
          <a:p>
            <a:r>
              <a:rPr lang="lv-LV" dirty="0"/>
              <a:t>C. </a:t>
            </a:r>
            <a:r>
              <a:rPr lang="lv-LV" dirty="0" err="1"/>
              <a:t>Rogers</a:t>
            </a:r>
            <a:r>
              <a:rPr lang="lv-LV" dirty="0"/>
              <a:t> (attīsta humānistisko psihoterapiju (ap 1940-1961)), no kā vēlākos gados SD praksē (sistēmiskā pieejā) ienāk </a:t>
            </a:r>
            <a:r>
              <a:rPr lang="lv-LV" b="1" dirty="0"/>
              <a:t>cilvēk-redzējums</a:t>
            </a:r>
            <a:r>
              <a:rPr lang="lv-LV" dirty="0"/>
              <a:t> un apgalvojums, ka cilvēks ir tendēts uz labo (</a:t>
            </a:r>
            <a:r>
              <a:rPr lang="lv-LV" b="1" dirty="0"/>
              <a:t>resursu meklēšanu, labāko izvēli,</a:t>
            </a:r>
            <a:r>
              <a:rPr lang="lv-LV" dirty="0"/>
              <a:t> </a:t>
            </a:r>
            <a:r>
              <a:rPr lang="lv-LV" dirty="0" err="1"/>
              <a:t>utml</a:t>
            </a:r>
            <a:r>
              <a:rPr lang="lv-LV" dirty="0"/>
              <a:t>.)</a:t>
            </a:r>
          </a:p>
          <a:p>
            <a:r>
              <a:rPr lang="lv-LV" dirty="0"/>
              <a:t>V. </a:t>
            </a:r>
            <a:r>
              <a:rPr lang="lv-LV" dirty="0" err="1"/>
              <a:t>Satira</a:t>
            </a:r>
            <a:r>
              <a:rPr lang="lv-LV" dirty="0"/>
              <a:t> (ģimeņu psihoterapijas metodes, </a:t>
            </a:r>
            <a:r>
              <a:rPr lang="lv-LV" b="1" dirty="0"/>
              <a:t>pašvērtējuma koncepta attīstība</a:t>
            </a:r>
            <a:r>
              <a:rPr lang="lv-LV" dirty="0"/>
              <a:t>, 1972.g.).</a:t>
            </a:r>
          </a:p>
          <a:p>
            <a:r>
              <a:rPr lang="lv-LV" dirty="0"/>
              <a:t>Sistēmu teorija attīstība sociālajā darbā: pirmsākums </a:t>
            </a:r>
            <a:r>
              <a:rPr lang="lv-LV" b="1" dirty="0"/>
              <a:t>70-ie gadi. </a:t>
            </a:r>
            <a:r>
              <a:rPr lang="lv-LV" dirty="0"/>
              <a:t>Sistēmu teorija ir kā meta teorija sociālajā darbā. </a:t>
            </a:r>
          </a:p>
          <a:p>
            <a:endParaRPr lang="en-GB" dirty="0"/>
          </a:p>
        </p:txBody>
      </p:sp>
    </p:spTree>
    <p:extLst>
      <p:ext uri="{BB962C8B-B14F-4D97-AF65-F5344CB8AC3E}">
        <p14:creationId xmlns:p14="http://schemas.microsoft.com/office/powerpoint/2010/main" val="235067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424934"/>
            <a:ext cx="8911687" cy="1280890"/>
          </a:xfrm>
        </p:spPr>
        <p:txBody>
          <a:bodyPr/>
          <a:lstStyle/>
          <a:p>
            <a:r>
              <a:rPr lang="lv-LV" dirty="0"/>
              <a:t>Vēsture II</a:t>
            </a:r>
            <a:endParaRPr lang="en-GB" dirty="0"/>
          </a:p>
        </p:txBody>
      </p:sp>
      <p:sp>
        <p:nvSpPr>
          <p:cNvPr id="3" name="Content Placeholder 2"/>
          <p:cNvSpPr>
            <a:spLocks noGrp="1"/>
          </p:cNvSpPr>
          <p:nvPr>
            <p:ph idx="1"/>
          </p:nvPr>
        </p:nvSpPr>
        <p:spPr>
          <a:xfrm>
            <a:off x="1704975" y="1158844"/>
            <a:ext cx="10134600" cy="5699156"/>
          </a:xfrm>
        </p:spPr>
        <p:txBody>
          <a:bodyPr>
            <a:normAutofit fontScale="92500" lnSpcReduction="10000"/>
          </a:bodyPr>
          <a:lstStyle/>
          <a:p>
            <a:r>
              <a:rPr lang="lv-LV" dirty="0"/>
              <a:t>1970-tajos (1972) izveidojas Milānas skola – grupa (</a:t>
            </a:r>
            <a:r>
              <a:rPr lang="lv-LV" dirty="0" err="1"/>
              <a:t>Mara</a:t>
            </a:r>
            <a:r>
              <a:rPr lang="lv-LV" dirty="0"/>
              <a:t> </a:t>
            </a:r>
            <a:r>
              <a:rPr lang="lv-LV" dirty="0" err="1"/>
              <a:t>Selvini</a:t>
            </a:r>
            <a:r>
              <a:rPr lang="lv-LV" dirty="0"/>
              <a:t> </a:t>
            </a:r>
            <a:r>
              <a:rPr lang="lv-LV" dirty="0" err="1"/>
              <a:t>Palazzoli</a:t>
            </a:r>
            <a:r>
              <a:rPr lang="lv-LV" dirty="0"/>
              <a:t> u.c.), kuru pievērsa uzmanību attiecībām un </a:t>
            </a:r>
            <a:r>
              <a:rPr lang="lv-LV" b="1" dirty="0"/>
              <a:t>attiecību nozīmei sistēmiskajā pieejā</a:t>
            </a:r>
            <a:r>
              <a:rPr lang="lv-LV" dirty="0"/>
              <a:t>. Attīsta </a:t>
            </a:r>
            <a:r>
              <a:rPr lang="lv-LV" b="1" dirty="0"/>
              <a:t>ekoloģisko domāšanu </a:t>
            </a:r>
            <a:r>
              <a:rPr lang="lv-LV" dirty="0"/>
              <a:t>un </a:t>
            </a:r>
            <a:r>
              <a:rPr lang="lv-LV" dirty="0" err="1"/>
              <a:t>apzinātības</a:t>
            </a:r>
            <a:r>
              <a:rPr lang="lv-LV" dirty="0"/>
              <a:t> pieeju.</a:t>
            </a:r>
          </a:p>
          <a:p>
            <a:r>
              <a:rPr lang="lv-LV" dirty="0"/>
              <a:t>Daudzi sociālie darbinieki praktizē terapijas metodes darbā ar ģimenēm, tā ir kā «normāla» prakse, jo klients nevar atļauties citus speciālistus kā sociālo darbinieku. Daudzas ģimeņu terapijas pieejas, metodes dzimst sociālā darba praksē;</a:t>
            </a:r>
          </a:p>
          <a:p>
            <a:r>
              <a:rPr lang="en-GB" dirty="0" err="1"/>
              <a:t>McGoldrick</a:t>
            </a:r>
            <a:r>
              <a:rPr lang="en-GB" dirty="0"/>
              <a:t>, Pearce and Giordano (1982)</a:t>
            </a:r>
            <a:r>
              <a:rPr lang="lv-LV" dirty="0"/>
              <a:t> ienes </a:t>
            </a:r>
            <a:r>
              <a:rPr lang="lv-LV" b="1" dirty="0"/>
              <a:t>kultūras fenomenu</a:t>
            </a:r>
            <a:r>
              <a:rPr lang="lv-LV" dirty="0"/>
              <a:t> ietekmi uz indivīda dzīvi, rīcību un domāšanu;</a:t>
            </a:r>
          </a:p>
          <a:p>
            <a:r>
              <a:rPr lang="lv-LV" dirty="0" err="1"/>
              <a:t>White</a:t>
            </a:r>
            <a:r>
              <a:rPr lang="lv-LV" dirty="0"/>
              <a:t> un </a:t>
            </a:r>
            <a:r>
              <a:rPr lang="lv-LV" dirty="0" err="1"/>
              <a:t>Epston</a:t>
            </a:r>
            <a:r>
              <a:rPr lang="lv-LV" dirty="0"/>
              <a:t>  (1990/1992) darbā ar ģimenēm </a:t>
            </a:r>
            <a:r>
              <a:rPr lang="lv-LV" b="1" dirty="0"/>
              <a:t>sāk </a:t>
            </a:r>
            <a:r>
              <a:rPr lang="lv-LV" b="1" dirty="0" err="1"/>
              <a:t>eksternalizēt</a:t>
            </a:r>
            <a:r>
              <a:rPr lang="lv-LV" b="1" dirty="0"/>
              <a:t> problēmas</a:t>
            </a:r>
            <a:r>
              <a:rPr lang="lv-LV" dirty="0"/>
              <a:t>, ka bērns vai vecāks nevar būt problēma, bet problēma ir problēma. Attīsta </a:t>
            </a:r>
            <a:r>
              <a:rPr lang="lv-LV" dirty="0" err="1"/>
              <a:t>Naratīvo</a:t>
            </a:r>
            <a:r>
              <a:rPr lang="lv-LV" dirty="0"/>
              <a:t> pieeju sistēmiskās pieejas ietvaros.</a:t>
            </a:r>
          </a:p>
          <a:p>
            <a:endParaRPr lang="lv-LV" dirty="0"/>
          </a:p>
          <a:p>
            <a:pPr marL="457200" lvl="1" indent="0">
              <a:buNone/>
            </a:pPr>
            <a:r>
              <a:rPr lang="lv-LV" dirty="0"/>
              <a:t>1. Gadījuma vadīšanas process, sāk ar vienu problemātiku, klienta aktīva līdzdalība un brīvprātība.</a:t>
            </a:r>
            <a:endParaRPr lang="en-GB" dirty="0"/>
          </a:p>
          <a:p>
            <a:pPr marL="457200" lvl="1" indent="0">
              <a:buNone/>
            </a:pPr>
            <a:r>
              <a:rPr lang="lv-LV" dirty="0"/>
              <a:t>2. Klients (sistēma) saņem atbalstu, jo sistēma pati nespēj pārvarēt grūtības;</a:t>
            </a:r>
            <a:endParaRPr lang="en-GB" dirty="0"/>
          </a:p>
          <a:p>
            <a:pPr marL="457200" lvl="1" indent="0">
              <a:buNone/>
            </a:pPr>
            <a:r>
              <a:rPr lang="lv-LV" dirty="0"/>
              <a:t>3. Vide ietekmē cilvēku. Uzvedība tiek skatītas vides kontekstā (</a:t>
            </a:r>
            <a:r>
              <a:rPr lang="lv-LV" dirty="0" err="1"/>
              <a:t>eko</a:t>
            </a:r>
            <a:r>
              <a:rPr lang="lv-LV" dirty="0"/>
              <a:t>-sistēmiskās pieejas princips, 1970-o beigās);</a:t>
            </a:r>
            <a:endParaRPr lang="en-GB" dirty="0"/>
          </a:p>
          <a:p>
            <a:pPr marL="457200" lvl="1" indent="0">
              <a:buNone/>
            </a:pPr>
            <a:r>
              <a:rPr lang="lv-LV" dirty="0"/>
              <a:t>4. Attiecības ar klientu (būt attiecībās) ir būtiskas sociālā darbā.</a:t>
            </a:r>
            <a:endParaRPr lang="en-GB" dirty="0"/>
          </a:p>
          <a:p>
            <a:pPr marL="457200" lvl="1" indent="0">
              <a:buNone/>
            </a:pPr>
            <a:r>
              <a:rPr lang="lv-LV" dirty="0"/>
              <a:t>5. Individuālās vajadzības var būt subjektīvas, tā ir realitāte!</a:t>
            </a:r>
          </a:p>
          <a:p>
            <a:pPr marL="457200" lvl="1" indent="0">
              <a:buNone/>
            </a:pPr>
            <a:r>
              <a:rPr lang="lv-LV" dirty="0"/>
              <a:t>6. Cilvēks nav problēma!</a:t>
            </a:r>
            <a:endParaRPr lang="en-GB" dirty="0"/>
          </a:p>
          <a:p>
            <a:endParaRPr lang="lv-LV" dirty="0"/>
          </a:p>
          <a:p>
            <a:endParaRPr lang="en-GB" dirty="0"/>
          </a:p>
        </p:txBody>
      </p:sp>
    </p:spTree>
    <p:extLst>
      <p:ext uri="{BB962C8B-B14F-4D97-AF65-F5344CB8AC3E}">
        <p14:creationId xmlns:p14="http://schemas.microsoft.com/office/powerpoint/2010/main" val="460988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2557" y="234811"/>
            <a:ext cx="8911687" cy="1280890"/>
          </a:xfrm>
        </p:spPr>
        <p:txBody>
          <a:bodyPr/>
          <a:lstStyle/>
          <a:p>
            <a:r>
              <a:rPr lang="lv-LV" dirty="0"/>
              <a:t>Sistēmiskā domāšana</a:t>
            </a:r>
            <a:endParaRPr lang="en-GB" dirty="0"/>
          </a:p>
        </p:txBody>
      </p:sp>
      <p:sp>
        <p:nvSpPr>
          <p:cNvPr id="3" name="Content Placeholder 2"/>
          <p:cNvSpPr>
            <a:spLocks noGrp="1"/>
          </p:cNvSpPr>
          <p:nvPr>
            <p:ph idx="1"/>
          </p:nvPr>
        </p:nvSpPr>
        <p:spPr>
          <a:xfrm>
            <a:off x="1819747" y="887239"/>
            <a:ext cx="9684865" cy="5595041"/>
          </a:xfrm>
        </p:spPr>
        <p:txBody>
          <a:bodyPr>
            <a:normAutofit lnSpcReduction="10000"/>
          </a:bodyPr>
          <a:lstStyle/>
          <a:p>
            <a:r>
              <a:rPr lang="lv-LV" dirty="0"/>
              <a:t>„Sistēmiskā domāšana” ir veids, kā pētīt un/vai skatīties uz apkārt notiekošo. Tas nav veids kā izskaidrot procesus, bet gan kā lūkoties uz tiem. Tā ir domāšana pēc sistēmiskiem principiem. </a:t>
            </a:r>
          </a:p>
          <a:p>
            <a:pPr marL="0" indent="0">
              <a:buNone/>
            </a:pPr>
            <a:r>
              <a:rPr lang="lv-LV" dirty="0"/>
              <a:t>Piemēram:</a:t>
            </a:r>
          </a:p>
          <a:p>
            <a:pPr lvl="1"/>
            <a:r>
              <a:rPr lang="lv-LV" dirty="0"/>
              <a:t>lielāki procesi tiek sadalīti mazākās vienībās; </a:t>
            </a:r>
          </a:p>
          <a:p>
            <a:pPr lvl="1"/>
            <a:r>
              <a:rPr lang="lv-LV" dirty="0"/>
              <a:t>problēma pastāv tikai tāpēc, ka ir lielāki konteksti; </a:t>
            </a:r>
          </a:p>
          <a:p>
            <a:pPr lvl="1"/>
            <a:r>
              <a:rPr lang="lv-LV" dirty="0"/>
              <a:t>kontekstu atklāšana ir sistēmas daļiņu iepazīšana; </a:t>
            </a:r>
          </a:p>
          <a:p>
            <a:pPr lvl="1"/>
            <a:r>
              <a:rPr lang="lv-LV" dirty="0"/>
              <a:t>sistēmas mazākais elements nekad nav viens, lielākais elements sastāv no mazākiem, </a:t>
            </a:r>
            <a:r>
              <a:rPr lang="lv-LV" dirty="0" err="1"/>
              <a:t>utml</a:t>
            </a:r>
            <a:r>
              <a:rPr lang="lv-LV" dirty="0"/>
              <a:t>. </a:t>
            </a:r>
          </a:p>
          <a:p>
            <a:r>
              <a:rPr lang="lv-LV" dirty="0"/>
              <a:t>Domāšana veido mūsu profesionālo valodu un attiecības. Arī valoda un attiecības ir sistēmiskas, ko visbiežāk piedzīvojam kā „sistēmisko pieeju”/ Sistēmu teorijā/, kurā gan teorija, gan domāšana, gan ētiskie principi, gan profesionālie attiecību modeļi tiek izmantoti praksē.</a:t>
            </a:r>
          </a:p>
          <a:p>
            <a:r>
              <a:rPr lang="lv-LV" dirty="0"/>
              <a:t>Sistēmiska domāšana ir profesionāls skatījums, kas balsts uz sistēmas un tās daļu izpēti. Uz savienojumu un attiecību mijiedarbības, un ietekmi, tādējādi apzinoties sistēmas „unikālos” tīkla/ saišu musturus. </a:t>
            </a:r>
          </a:p>
          <a:p>
            <a:r>
              <a:rPr lang="lv-LV" dirty="0"/>
              <a:t>L. fon </a:t>
            </a:r>
            <a:r>
              <a:rPr lang="lv-LV" dirty="0" err="1"/>
              <a:t>Bertalanffy</a:t>
            </a:r>
            <a:r>
              <a:rPr lang="lv-LV" dirty="0"/>
              <a:t> definēja sistēmu kā "elementus pastāvīgajās attiecībās”.</a:t>
            </a:r>
            <a:endParaRPr lang="en-GB" dirty="0"/>
          </a:p>
        </p:txBody>
      </p:sp>
    </p:spTree>
    <p:extLst>
      <p:ext uri="{BB962C8B-B14F-4D97-AF65-F5344CB8AC3E}">
        <p14:creationId xmlns:p14="http://schemas.microsoft.com/office/powerpoint/2010/main" val="1891170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5520" y="188640"/>
            <a:ext cx="8229600" cy="1143000"/>
          </a:xfrm>
        </p:spPr>
        <p:txBody>
          <a:bodyPr>
            <a:normAutofit/>
          </a:bodyPr>
          <a:lstStyle/>
          <a:p>
            <a:r>
              <a:rPr lang="lv-LV" dirty="0"/>
              <a:t>Sistēmiskā domāšana II</a:t>
            </a:r>
          </a:p>
        </p:txBody>
      </p:sp>
      <p:sp>
        <p:nvSpPr>
          <p:cNvPr id="3" name="Content Placeholder 2"/>
          <p:cNvSpPr>
            <a:spLocks noGrp="1"/>
          </p:cNvSpPr>
          <p:nvPr>
            <p:ph idx="1"/>
          </p:nvPr>
        </p:nvSpPr>
        <p:spPr>
          <a:xfrm>
            <a:off x="1847528" y="1268760"/>
            <a:ext cx="8363272" cy="5400600"/>
          </a:xfrm>
        </p:spPr>
        <p:txBody>
          <a:bodyPr>
            <a:normAutofit fontScale="85000" lnSpcReduction="20000"/>
          </a:bodyPr>
          <a:lstStyle/>
          <a:p>
            <a:pPr lvl="0"/>
            <a:r>
              <a:rPr lang="lv-LV" sz="2800" b="1" dirty="0" err="1"/>
              <a:t>Domeni</a:t>
            </a:r>
            <a:r>
              <a:rPr lang="lv-LV" sz="2800" b="1" dirty="0"/>
              <a:t> (domāšanas lauki)</a:t>
            </a:r>
          </a:p>
          <a:p>
            <a:pPr lvl="0"/>
            <a:r>
              <a:rPr lang="lv-LV" sz="2800" b="1" dirty="0"/>
              <a:t>Vērtības – principi: attiecības, vērtības / lomas, cilvēks</a:t>
            </a:r>
          </a:p>
          <a:p>
            <a:pPr lvl="0"/>
            <a:r>
              <a:rPr lang="lv-LV" sz="2800" b="1" dirty="0"/>
              <a:t>Sociālie aspekti</a:t>
            </a:r>
            <a:r>
              <a:rPr lang="lv-LV" sz="2800" dirty="0"/>
              <a:t> *</a:t>
            </a:r>
            <a:r>
              <a:rPr lang="lv-LV" sz="2800" dirty="0" err="1"/>
              <a:t>Social</a:t>
            </a:r>
            <a:r>
              <a:rPr lang="lv-LV" sz="2800" dirty="0"/>
              <a:t> </a:t>
            </a:r>
            <a:r>
              <a:rPr lang="lv-LV" sz="2800" dirty="0" err="1"/>
              <a:t>Graces</a:t>
            </a:r>
            <a:r>
              <a:rPr lang="lv-LV" sz="2800" dirty="0"/>
              <a:t>* / Daudzveidība un dažādība:</a:t>
            </a:r>
          </a:p>
          <a:p>
            <a:pPr marL="457200" lvl="1" indent="0">
              <a:buNone/>
            </a:pPr>
            <a:r>
              <a:rPr lang="lv-LV" dirty="0"/>
              <a:t>Dzimums; Reliģija/ Garīgums; Vecums/pieredze; Spējas/Dotības; Sociālā klase; Kultūra; Rase / Etniskums; Izglītība; Seksualitāte; Veselība</a:t>
            </a:r>
          </a:p>
          <a:p>
            <a:r>
              <a:rPr lang="lv-LV" sz="2800" b="1" dirty="0"/>
              <a:t>Holistiks redzējums </a:t>
            </a:r>
            <a:r>
              <a:rPr lang="lv-LV" sz="2800" dirty="0"/>
              <a:t>(cēloņi, sekas, daudzpusīgums, dažādās patiesības un atšķirīgas pieredzes)</a:t>
            </a:r>
          </a:p>
          <a:p>
            <a:pPr lvl="0"/>
            <a:r>
              <a:rPr lang="lv-LV" sz="2800" b="1" dirty="0"/>
              <a:t>*</a:t>
            </a:r>
            <a:r>
              <a:rPr lang="lv-LV" sz="2800" b="1" dirty="0" err="1"/>
              <a:t>Not</a:t>
            </a:r>
            <a:r>
              <a:rPr lang="lv-LV" sz="2800" b="1" dirty="0"/>
              <a:t> </a:t>
            </a:r>
            <a:r>
              <a:rPr lang="lv-LV" sz="2800" b="1" dirty="0" err="1"/>
              <a:t>knowing</a:t>
            </a:r>
            <a:r>
              <a:rPr lang="lv-LV" sz="2800" b="1" dirty="0"/>
              <a:t>*/</a:t>
            </a:r>
            <a:r>
              <a:rPr lang="lv-LV" sz="2800" dirty="0"/>
              <a:t> Nezināšanas (tīrās galvas, atklāsmes, </a:t>
            </a:r>
            <a:r>
              <a:rPr lang="lv-LV" sz="2800" dirty="0" err="1"/>
              <a:t>intreses</a:t>
            </a:r>
            <a:r>
              <a:rPr lang="lv-LV" sz="2800" dirty="0"/>
              <a:t>) </a:t>
            </a:r>
            <a:r>
              <a:rPr lang="lv-LV" sz="2800" b="1" dirty="0"/>
              <a:t>pozīcija.</a:t>
            </a:r>
            <a:endParaRPr lang="lv-LV" sz="2800" dirty="0"/>
          </a:p>
          <a:p>
            <a:pPr lvl="0"/>
            <a:r>
              <a:rPr lang="lv-LV" sz="2800" b="1" dirty="0" err="1"/>
              <a:t>Cirkularitāte</a:t>
            </a:r>
            <a:r>
              <a:rPr lang="lv-LV" sz="2800" b="1" dirty="0"/>
              <a:t>/ </a:t>
            </a:r>
            <a:r>
              <a:rPr lang="lv-LV" sz="2800" b="1" dirty="0" err="1"/>
              <a:t>paterni</a:t>
            </a:r>
            <a:r>
              <a:rPr lang="lv-LV" sz="2800" b="1" dirty="0"/>
              <a:t> (cilpas)</a:t>
            </a:r>
            <a:endParaRPr lang="lv-LV" sz="2800" dirty="0"/>
          </a:p>
          <a:p>
            <a:r>
              <a:rPr lang="lv-LV" sz="2800" b="1" dirty="0" err="1"/>
              <a:t>Eko</a:t>
            </a:r>
            <a:r>
              <a:rPr lang="lv-LV" sz="2800" b="1" dirty="0"/>
              <a:t>-sistēmiskā domāšana, t.sk. persona nekad nevar būt Problēma! Problēma ir Problēma!</a:t>
            </a:r>
            <a:r>
              <a:rPr lang="lv-LV" sz="2800" dirty="0"/>
              <a:t> (problēmas </a:t>
            </a:r>
            <a:r>
              <a:rPr lang="lv-LV" sz="2800" dirty="0" err="1"/>
              <a:t>eksternalizācija</a:t>
            </a:r>
            <a:r>
              <a:rPr lang="lv-LV" sz="2800" dirty="0"/>
              <a:t>)</a:t>
            </a:r>
          </a:p>
          <a:p>
            <a:pPr lvl="0"/>
            <a:endParaRPr lang="lv-LV" sz="2800" dirty="0"/>
          </a:p>
          <a:p>
            <a:endParaRPr lang="lv-LV" dirty="0"/>
          </a:p>
        </p:txBody>
      </p:sp>
    </p:spTree>
    <p:extLst>
      <p:ext uri="{BB962C8B-B14F-4D97-AF65-F5344CB8AC3E}">
        <p14:creationId xmlns:p14="http://schemas.microsoft.com/office/powerpoint/2010/main" val="833882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2268" y="669377"/>
            <a:ext cx="8911687" cy="1280890"/>
          </a:xfrm>
        </p:spPr>
        <p:txBody>
          <a:bodyPr/>
          <a:lstStyle/>
          <a:p>
            <a:r>
              <a:rPr lang="lv-LV" dirty="0"/>
              <a:t>Domāšanas piemēri</a:t>
            </a:r>
            <a:endParaRPr lang="en-GB" dirty="0"/>
          </a:p>
        </p:txBody>
      </p:sp>
      <p:sp>
        <p:nvSpPr>
          <p:cNvPr id="5" name="Content Placeholder 2"/>
          <p:cNvSpPr>
            <a:spLocks noGrp="1"/>
          </p:cNvSpPr>
          <p:nvPr>
            <p:ph idx="1"/>
          </p:nvPr>
        </p:nvSpPr>
        <p:spPr>
          <a:xfrm>
            <a:off x="2706986" y="1602462"/>
            <a:ext cx="7503814" cy="5066897"/>
          </a:xfrm>
        </p:spPr>
        <p:txBody>
          <a:bodyPr>
            <a:normAutofit lnSpcReduction="10000"/>
          </a:bodyPr>
          <a:lstStyle/>
          <a:p>
            <a:pPr lvl="0"/>
            <a:r>
              <a:rPr lang="lv-LV" sz="2800" b="1" dirty="0"/>
              <a:t>Dana personiskā pieredze un noteikumi pret apkārtējo vidi;</a:t>
            </a:r>
          </a:p>
          <a:p>
            <a:pPr lvl="0"/>
            <a:r>
              <a:rPr lang="lv-LV" sz="2800" b="1" dirty="0"/>
              <a:t>Kultūrvides pieredze un likumi</a:t>
            </a:r>
          </a:p>
          <a:p>
            <a:pPr lvl="0"/>
            <a:r>
              <a:rPr lang="lv-LV" sz="2800" b="1" dirty="0"/>
              <a:t>Situācijas unikalitāte/ </a:t>
            </a:r>
            <a:r>
              <a:rPr lang="lv-LV" sz="2800" b="1" dirty="0" err="1"/>
              <a:t>universialitātē</a:t>
            </a:r>
            <a:r>
              <a:rPr lang="lv-LV" sz="2800" b="1" dirty="0"/>
              <a:t> </a:t>
            </a:r>
          </a:p>
          <a:p>
            <a:pPr lvl="0"/>
            <a:r>
              <a:rPr lang="lv-LV" sz="2800" b="1" dirty="0"/>
              <a:t>Ietekme uz vidēm…</a:t>
            </a:r>
          </a:p>
          <a:p>
            <a:pPr lvl="0"/>
            <a:r>
              <a:rPr lang="lv-LV" sz="2800" b="1" dirty="0"/>
              <a:t>Vides ietekme uz indivīdu…</a:t>
            </a:r>
          </a:p>
          <a:p>
            <a:pPr lvl="0"/>
            <a:r>
              <a:rPr lang="lv-LV" sz="2800" b="1" dirty="0"/>
              <a:t>Intra psihiskie procesi</a:t>
            </a:r>
          </a:p>
          <a:p>
            <a:pPr lvl="0"/>
            <a:r>
              <a:rPr lang="lv-LV" sz="2800" b="1" dirty="0"/>
              <a:t>Ārējie sociāli/ ekonomiskie procesi</a:t>
            </a:r>
          </a:p>
          <a:p>
            <a:pPr lvl="0"/>
            <a:r>
              <a:rPr lang="lv-LV" sz="2800" b="1" dirty="0"/>
              <a:t>Atšķirīgās realitātes</a:t>
            </a:r>
          </a:p>
          <a:p>
            <a:pPr lvl="0"/>
            <a:r>
              <a:rPr lang="lv-LV" sz="2800" b="1" dirty="0"/>
              <a:t>… un visi citi kritiskās domāšanas virzieni</a:t>
            </a:r>
            <a:endParaRPr lang="lv-LV" dirty="0"/>
          </a:p>
          <a:p>
            <a:pPr marL="0" lvl="0" indent="0">
              <a:buNone/>
            </a:pPr>
            <a:endParaRPr lang="lv-LV" sz="2800" dirty="0"/>
          </a:p>
          <a:p>
            <a:endParaRPr lang="lv-LV" dirty="0"/>
          </a:p>
        </p:txBody>
      </p:sp>
    </p:spTree>
    <p:extLst>
      <p:ext uri="{BB962C8B-B14F-4D97-AF65-F5344CB8AC3E}">
        <p14:creationId xmlns:p14="http://schemas.microsoft.com/office/powerpoint/2010/main" val="2397551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 name="Diagram 25"/>
          <p:cNvGraphicFramePr/>
          <p:nvPr/>
        </p:nvGraphicFramePr>
        <p:xfrm>
          <a:off x="2999656" y="332656"/>
          <a:ext cx="7056784"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4" name="Down Arrow 33"/>
          <p:cNvSpPr/>
          <p:nvPr/>
        </p:nvSpPr>
        <p:spPr>
          <a:xfrm>
            <a:off x="3287688" y="476672"/>
            <a:ext cx="576064" cy="4968552"/>
          </a:xfrm>
          <a:prstGeom prst="downArrow">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35" name="Right Brace 34"/>
          <p:cNvSpPr/>
          <p:nvPr/>
        </p:nvSpPr>
        <p:spPr>
          <a:xfrm rot="5400000">
            <a:off x="6420035" y="2672917"/>
            <a:ext cx="288034" cy="6408712"/>
          </a:xfrm>
          <a:prstGeom prst="rightBrace">
            <a:avLst/>
          </a:prstGeom>
          <a:noFill/>
          <a:ln w="38100" cmpd="dbl">
            <a:solidFill>
              <a:schemeClr val="accent3">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36" name="TextBox 35"/>
          <p:cNvSpPr txBox="1"/>
          <p:nvPr/>
        </p:nvSpPr>
        <p:spPr>
          <a:xfrm rot="16200000">
            <a:off x="1198585" y="2216771"/>
            <a:ext cx="3384379" cy="1200329"/>
          </a:xfrm>
          <a:prstGeom prst="rect">
            <a:avLst/>
          </a:prstGeom>
          <a:noFill/>
        </p:spPr>
        <p:txBody>
          <a:bodyPr wrap="square" rtlCol="0">
            <a:spAutoFit/>
          </a:bodyPr>
          <a:lstStyle/>
          <a:p>
            <a:pPr algn="ctr"/>
            <a:r>
              <a:rPr lang="lv-LV" dirty="0"/>
              <a:t>Ietekme uz indivīdu un viņa sistēmām, piemēram kultūra, identitāte, individuālas reakcijas uz apkārt notiekošo</a:t>
            </a:r>
          </a:p>
        </p:txBody>
      </p:sp>
      <p:sp>
        <p:nvSpPr>
          <p:cNvPr id="37" name="TextBox 36"/>
          <p:cNvSpPr txBox="1"/>
          <p:nvPr/>
        </p:nvSpPr>
        <p:spPr>
          <a:xfrm>
            <a:off x="4511824" y="6021289"/>
            <a:ext cx="3816424" cy="646331"/>
          </a:xfrm>
          <a:prstGeom prst="rect">
            <a:avLst/>
          </a:prstGeom>
          <a:noFill/>
        </p:spPr>
        <p:txBody>
          <a:bodyPr wrap="square" rtlCol="0">
            <a:spAutoFit/>
          </a:bodyPr>
          <a:lstStyle/>
          <a:p>
            <a:pPr algn="ctr"/>
            <a:r>
              <a:rPr lang="lv-LV" dirty="0"/>
              <a:t>Jomas, par kurām ir satraukums un maza ietekme</a:t>
            </a:r>
          </a:p>
        </p:txBody>
      </p:sp>
    </p:spTree>
    <p:extLst>
      <p:ext uri="{BB962C8B-B14F-4D97-AF65-F5344CB8AC3E}">
        <p14:creationId xmlns:p14="http://schemas.microsoft.com/office/powerpoint/2010/main" val="130734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8406" y="536814"/>
            <a:ext cx="8911687" cy="1280890"/>
          </a:xfrm>
        </p:spPr>
        <p:txBody>
          <a:bodyPr/>
          <a:lstStyle/>
          <a:p>
            <a:r>
              <a:rPr lang="lv-LV" dirty="0"/>
              <a:t>Gadījuma kontekstā</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725898819"/>
              </p:ext>
            </p:extLst>
          </p:nvPr>
        </p:nvGraphicFramePr>
        <p:xfrm>
          <a:off x="2833657" y="1593409"/>
          <a:ext cx="3693892" cy="53415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7" name="Group 6"/>
          <p:cNvGrpSpPr/>
          <p:nvPr/>
        </p:nvGrpSpPr>
        <p:grpSpPr>
          <a:xfrm rot="16200000">
            <a:off x="5841478" y="3798923"/>
            <a:ext cx="2913895" cy="3983734"/>
            <a:chOff x="5692632" y="2143919"/>
            <a:chExt cx="2913895" cy="3983734"/>
          </a:xfrm>
        </p:grpSpPr>
        <p:sp>
          <p:nvSpPr>
            <p:cNvPr id="8" name="Circular Arrow 7"/>
            <p:cNvSpPr/>
            <p:nvPr/>
          </p:nvSpPr>
          <p:spPr>
            <a:xfrm>
              <a:off x="6639530" y="2143919"/>
              <a:ext cx="1966997" cy="1967296"/>
            </a:xfrm>
            <a:prstGeom prst="circularArrow">
              <a:avLst>
                <a:gd name="adj1" fmla="val 10980"/>
                <a:gd name="adj2" fmla="val 1142322"/>
                <a:gd name="adj3" fmla="val 4500000"/>
                <a:gd name="adj4" fmla="val 10800000"/>
                <a:gd name="adj5" fmla="val 125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Freeform 8"/>
            <p:cNvSpPr/>
            <p:nvPr/>
          </p:nvSpPr>
          <p:spPr>
            <a:xfrm rot="5400000">
              <a:off x="7300638" y="2854206"/>
              <a:ext cx="1093022" cy="546380"/>
            </a:xfrm>
            <a:custGeom>
              <a:avLst/>
              <a:gdLst>
                <a:gd name="connsiteX0" fmla="*/ 0 w 1093022"/>
                <a:gd name="connsiteY0" fmla="*/ 0 h 546380"/>
                <a:gd name="connsiteX1" fmla="*/ 1093022 w 1093022"/>
                <a:gd name="connsiteY1" fmla="*/ 0 h 546380"/>
                <a:gd name="connsiteX2" fmla="*/ 1093022 w 1093022"/>
                <a:gd name="connsiteY2" fmla="*/ 546380 h 546380"/>
                <a:gd name="connsiteX3" fmla="*/ 0 w 1093022"/>
                <a:gd name="connsiteY3" fmla="*/ 546380 h 546380"/>
                <a:gd name="connsiteX4" fmla="*/ 0 w 1093022"/>
                <a:gd name="connsiteY4" fmla="*/ 0 h 546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022" h="546380">
                  <a:moveTo>
                    <a:pt x="0" y="0"/>
                  </a:moveTo>
                  <a:lnTo>
                    <a:pt x="1093022" y="0"/>
                  </a:lnTo>
                  <a:lnTo>
                    <a:pt x="1093022" y="546380"/>
                  </a:lnTo>
                  <a:lnTo>
                    <a:pt x="0" y="5463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lv-LV" sz="1300" kern="1200" dirty="0"/>
                <a:t>Vide</a:t>
              </a:r>
              <a:endParaRPr lang="en-GB" sz="1300" kern="1200" dirty="0"/>
            </a:p>
          </p:txBody>
        </p:sp>
        <p:sp>
          <p:nvSpPr>
            <p:cNvPr id="10" name="Shape 9"/>
            <p:cNvSpPr/>
            <p:nvPr/>
          </p:nvSpPr>
          <p:spPr>
            <a:xfrm>
              <a:off x="5692632" y="2947963"/>
              <a:ext cx="1966997" cy="1967296"/>
            </a:xfrm>
            <a:prstGeom prst="leftCircularArrow">
              <a:avLst>
                <a:gd name="adj1" fmla="val 10980"/>
                <a:gd name="adj2" fmla="val 1142322"/>
                <a:gd name="adj3" fmla="val 6300000"/>
                <a:gd name="adj4" fmla="val 18900000"/>
                <a:gd name="adj5" fmla="val 125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1" name="Freeform 10"/>
            <p:cNvSpPr/>
            <p:nvPr/>
          </p:nvSpPr>
          <p:spPr>
            <a:xfrm rot="5400000">
              <a:off x="6129620" y="3720201"/>
              <a:ext cx="1093022" cy="546380"/>
            </a:xfrm>
            <a:custGeom>
              <a:avLst/>
              <a:gdLst>
                <a:gd name="connsiteX0" fmla="*/ 0 w 1093022"/>
                <a:gd name="connsiteY0" fmla="*/ 0 h 546380"/>
                <a:gd name="connsiteX1" fmla="*/ 1093022 w 1093022"/>
                <a:gd name="connsiteY1" fmla="*/ 0 h 546380"/>
                <a:gd name="connsiteX2" fmla="*/ 1093022 w 1093022"/>
                <a:gd name="connsiteY2" fmla="*/ 546380 h 546380"/>
                <a:gd name="connsiteX3" fmla="*/ 0 w 1093022"/>
                <a:gd name="connsiteY3" fmla="*/ 546380 h 546380"/>
                <a:gd name="connsiteX4" fmla="*/ 0 w 1093022"/>
                <a:gd name="connsiteY4" fmla="*/ 0 h 546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022" h="546380">
                  <a:moveTo>
                    <a:pt x="0" y="0"/>
                  </a:moveTo>
                  <a:lnTo>
                    <a:pt x="1093022" y="0"/>
                  </a:lnTo>
                  <a:lnTo>
                    <a:pt x="1093022" y="546380"/>
                  </a:lnTo>
                  <a:lnTo>
                    <a:pt x="0" y="5463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lv-LV" sz="1300" kern="1200" dirty="0"/>
                <a:t>Draugi/ partneri</a:t>
              </a:r>
              <a:endParaRPr lang="en-GB" sz="1300" kern="1200" dirty="0"/>
            </a:p>
          </p:txBody>
        </p:sp>
        <p:sp>
          <p:nvSpPr>
            <p:cNvPr id="12" name="Block Arc 11"/>
            <p:cNvSpPr/>
            <p:nvPr/>
          </p:nvSpPr>
          <p:spPr>
            <a:xfrm>
              <a:off x="6373212" y="4437021"/>
              <a:ext cx="1689955" cy="1690632"/>
            </a:xfrm>
            <a:prstGeom prst="blockArc">
              <a:avLst>
                <a:gd name="adj1" fmla="val 13500000"/>
                <a:gd name="adj2" fmla="val 10800000"/>
                <a:gd name="adj3" fmla="val 1274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Freeform 12"/>
            <p:cNvSpPr/>
            <p:nvPr/>
          </p:nvSpPr>
          <p:spPr>
            <a:xfrm rot="5400000">
              <a:off x="6671678" y="5009146"/>
              <a:ext cx="1093022" cy="546380"/>
            </a:xfrm>
            <a:custGeom>
              <a:avLst/>
              <a:gdLst>
                <a:gd name="connsiteX0" fmla="*/ 0 w 1093022"/>
                <a:gd name="connsiteY0" fmla="*/ 0 h 546380"/>
                <a:gd name="connsiteX1" fmla="*/ 1093022 w 1093022"/>
                <a:gd name="connsiteY1" fmla="*/ 0 h 546380"/>
                <a:gd name="connsiteX2" fmla="*/ 1093022 w 1093022"/>
                <a:gd name="connsiteY2" fmla="*/ 546380 h 546380"/>
                <a:gd name="connsiteX3" fmla="*/ 0 w 1093022"/>
                <a:gd name="connsiteY3" fmla="*/ 546380 h 546380"/>
                <a:gd name="connsiteX4" fmla="*/ 0 w 1093022"/>
                <a:gd name="connsiteY4" fmla="*/ 0 h 546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022" h="546380">
                  <a:moveTo>
                    <a:pt x="0" y="0"/>
                  </a:moveTo>
                  <a:lnTo>
                    <a:pt x="1093022" y="0"/>
                  </a:lnTo>
                  <a:lnTo>
                    <a:pt x="1093022" y="546380"/>
                  </a:lnTo>
                  <a:lnTo>
                    <a:pt x="0" y="5463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lv-LV" sz="1300" kern="1200" dirty="0" err="1"/>
                <a:t>Sub</a:t>
              </a:r>
              <a:r>
                <a:rPr lang="lv-LV" sz="1300" kern="1200" dirty="0"/>
                <a:t>-kultūra</a:t>
              </a:r>
              <a:endParaRPr lang="en-GB" sz="1300" kern="1200" dirty="0"/>
            </a:p>
          </p:txBody>
        </p:sp>
      </p:grpSp>
      <p:grpSp>
        <p:nvGrpSpPr>
          <p:cNvPr id="15" name="Group 14"/>
          <p:cNvGrpSpPr/>
          <p:nvPr/>
        </p:nvGrpSpPr>
        <p:grpSpPr>
          <a:xfrm rot="5400000">
            <a:off x="6200350" y="1008099"/>
            <a:ext cx="2513324" cy="4086615"/>
            <a:chOff x="6200350" y="1008099"/>
            <a:chExt cx="2513324" cy="4086615"/>
          </a:xfrm>
        </p:grpSpPr>
        <p:sp>
          <p:nvSpPr>
            <p:cNvPr id="16" name="Circular Arrow 15"/>
            <p:cNvSpPr/>
            <p:nvPr/>
          </p:nvSpPr>
          <p:spPr>
            <a:xfrm>
              <a:off x="6746677" y="1008099"/>
              <a:ext cx="1966997" cy="1967296"/>
            </a:xfrm>
            <a:prstGeom prst="circularArrow">
              <a:avLst>
                <a:gd name="adj1" fmla="val 10980"/>
                <a:gd name="adj2" fmla="val 1142322"/>
                <a:gd name="adj3" fmla="val 4500000"/>
                <a:gd name="adj4" fmla="val 10800000"/>
                <a:gd name="adj5" fmla="val 125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7" name="Freeform 16"/>
            <p:cNvSpPr/>
            <p:nvPr/>
          </p:nvSpPr>
          <p:spPr>
            <a:xfrm rot="16200000">
              <a:off x="7181449" y="1718353"/>
              <a:ext cx="1093022" cy="546380"/>
            </a:xfrm>
            <a:custGeom>
              <a:avLst/>
              <a:gdLst>
                <a:gd name="connsiteX0" fmla="*/ 0 w 1093022"/>
                <a:gd name="connsiteY0" fmla="*/ 0 h 546380"/>
                <a:gd name="connsiteX1" fmla="*/ 1093022 w 1093022"/>
                <a:gd name="connsiteY1" fmla="*/ 0 h 546380"/>
                <a:gd name="connsiteX2" fmla="*/ 1093022 w 1093022"/>
                <a:gd name="connsiteY2" fmla="*/ 546380 h 546380"/>
                <a:gd name="connsiteX3" fmla="*/ 0 w 1093022"/>
                <a:gd name="connsiteY3" fmla="*/ 546380 h 546380"/>
                <a:gd name="connsiteX4" fmla="*/ 0 w 1093022"/>
                <a:gd name="connsiteY4" fmla="*/ 0 h 546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022" h="546380">
                  <a:moveTo>
                    <a:pt x="0" y="0"/>
                  </a:moveTo>
                  <a:lnTo>
                    <a:pt x="1093022" y="0"/>
                  </a:lnTo>
                  <a:lnTo>
                    <a:pt x="1093022" y="546380"/>
                  </a:lnTo>
                  <a:lnTo>
                    <a:pt x="0" y="5463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lv-LV" sz="1300" kern="1200" dirty="0"/>
                <a:t>Dzīves</a:t>
              </a:r>
              <a:br>
                <a:rPr lang="lv-LV" sz="1300" kern="1200" dirty="0"/>
              </a:br>
              <a:r>
                <a:rPr lang="lv-LV" sz="1300" kern="1200" dirty="0"/>
                <a:t>pieredze</a:t>
              </a:r>
              <a:endParaRPr lang="en-GB" sz="1300" kern="1200" dirty="0"/>
            </a:p>
          </p:txBody>
        </p:sp>
        <p:sp>
          <p:nvSpPr>
            <p:cNvPr id="18" name="Shape 17"/>
            <p:cNvSpPr/>
            <p:nvPr/>
          </p:nvSpPr>
          <p:spPr>
            <a:xfrm>
              <a:off x="6200350" y="2138457"/>
              <a:ext cx="1966997" cy="1967296"/>
            </a:xfrm>
            <a:prstGeom prst="leftCircularArrow">
              <a:avLst>
                <a:gd name="adj1" fmla="val 10980"/>
                <a:gd name="adj2" fmla="val 1142322"/>
                <a:gd name="adj3" fmla="val 6300000"/>
                <a:gd name="adj4" fmla="val 18900000"/>
                <a:gd name="adj5" fmla="val 125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9" name="Freeform 18"/>
            <p:cNvSpPr/>
            <p:nvPr/>
          </p:nvSpPr>
          <p:spPr>
            <a:xfrm rot="16200000">
              <a:off x="6637339" y="2855249"/>
              <a:ext cx="1093022" cy="546380"/>
            </a:xfrm>
            <a:custGeom>
              <a:avLst/>
              <a:gdLst>
                <a:gd name="connsiteX0" fmla="*/ 0 w 1093022"/>
                <a:gd name="connsiteY0" fmla="*/ 0 h 546380"/>
                <a:gd name="connsiteX1" fmla="*/ 1093022 w 1093022"/>
                <a:gd name="connsiteY1" fmla="*/ 0 h 546380"/>
                <a:gd name="connsiteX2" fmla="*/ 1093022 w 1093022"/>
                <a:gd name="connsiteY2" fmla="*/ 546380 h 546380"/>
                <a:gd name="connsiteX3" fmla="*/ 0 w 1093022"/>
                <a:gd name="connsiteY3" fmla="*/ 546380 h 546380"/>
                <a:gd name="connsiteX4" fmla="*/ 0 w 1093022"/>
                <a:gd name="connsiteY4" fmla="*/ 0 h 546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022" h="546380">
                  <a:moveTo>
                    <a:pt x="0" y="0"/>
                  </a:moveTo>
                  <a:lnTo>
                    <a:pt x="1093022" y="0"/>
                  </a:lnTo>
                  <a:lnTo>
                    <a:pt x="1093022" y="546380"/>
                  </a:lnTo>
                  <a:lnTo>
                    <a:pt x="0" y="5463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lv-LV" sz="1300" kern="1200" dirty="0" err="1"/>
                <a:t>Pašuztvere</a:t>
              </a:r>
              <a:endParaRPr lang="en-GB" sz="1300" kern="1200" dirty="0"/>
            </a:p>
          </p:txBody>
        </p:sp>
        <p:sp>
          <p:nvSpPr>
            <p:cNvPr id="20" name="Block Arc 19"/>
            <p:cNvSpPr/>
            <p:nvPr/>
          </p:nvSpPr>
          <p:spPr>
            <a:xfrm>
              <a:off x="6886676" y="3404082"/>
              <a:ext cx="1689955" cy="1690632"/>
            </a:xfrm>
            <a:prstGeom prst="blockArc">
              <a:avLst>
                <a:gd name="adj1" fmla="val 13500000"/>
                <a:gd name="adj2" fmla="val 10800000"/>
                <a:gd name="adj3" fmla="val 1274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1" name="Freeform 20"/>
            <p:cNvSpPr/>
            <p:nvPr/>
          </p:nvSpPr>
          <p:spPr>
            <a:xfrm rot="16200000">
              <a:off x="7184035" y="3993781"/>
              <a:ext cx="1093022" cy="546380"/>
            </a:xfrm>
            <a:custGeom>
              <a:avLst/>
              <a:gdLst>
                <a:gd name="connsiteX0" fmla="*/ 0 w 1093022"/>
                <a:gd name="connsiteY0" fmla="*/ 0 h 546380"/>
                <a:gd name="connsiteX1" fmla="*/ 1093022 w 1093022"/>
                <a:gd name="connsiteY1" fmla="*/ 0 h 546380"/>
                <a:gd name="connsiteX2" fmla="*/ 1093022 w 1093022"/>
                <a:gd name="connsiteY2" fmla="*/ 546380 h 546380"/>
                <a:gd name="connsiteX3" fmla="*/ 0 w 1093022"/>
                <a:gd name="connsiteY3" fmla="*/ 546380 h 546380"/>
                <a:gd name="connsiteX4" fmla="*/ 0 w 1093022"/>
                <a:gd name="connsiteY4" fmla="*/ 0 h 546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022" h="546380">
                  <a:moveTo>
                    <a:pt x="0" y="0"/>
                  </a:moveTo>
                  <a:lnTo>
                    <a:pt x="1093022" y="0"/>
                  </a:lnTo>
                  <a:lnTo>
                    <a:pt x="1093022" y="546380"/>
                  </a:lnTo>
                  <a:lnTo>
                    <a:pt x="0" y="5463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lv-LV" sz="1300" dirty="0"/>
                <a:t>Prasmes</a:t>
              </a:r>
              <a:endParaRPr lang="en-GB" sz="1300" kern="1200" dirty="0"/>
            </a:p>
          </p:txBody>
        </p:sp>
      </p:grpSp>
      <p:grpSp>
        <p:nvGrpSpPr>
          <p:cNvPr id="22" name="Group 21"/>
          <p:cNvGrpSpPr/>
          <p:nvPr/>
        </p:nvGrpSpPr>
        <p:grpSpPr>
          <a:xfrm rot="5400000">
            <a:off x="1740075" y="1001040"/>
            <a:ext cx="2993920" cy="3466398"/>
            <a:chOff x="5719754" y="365094"/>
            <a:chExt cx="2993920" cy="3466398"/>
          </a:xfrm>
        </p:grpSpPr>
        <p:sp>
          <p:nvSpPr>
            <p:cNvPr id="23" name="Circular Arrow 22"/>
            <p:cNvSpPr/>
            <p:nvPr/>
          </p:nvSpPr>
          <p:spPr>
            <a:xfrm>
              <a:off x="6746677" y="1008099"/>
              <a:ext cx="1966997" cy="1967296"/>
            </a:xfrm>
            <a:prstGeom prst="circularArrow">
              <a:avLst>
                <a:gd name="adj1" fmla="val 10980"/>
                <a:gd name="adj2" fmla="val 1142322"/>
                <a:gd name="adj3" fmla="val 4500000"/>
                <a:gd name="adj4" fmla="val 10800000"/>
                <a:gd name="adj5" fmla="val 125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4" name="Freeform 23"/>
            <p:cNvSpPr/>
            <p:nvPr/>
          </p:nvSpPr>
          <p:spPr>
            <a:xfrm rot="16200000">
              <a:off x="7181449" y="1718353"/>
              <a:ext cx="1093022" cy="546380"/>
            </a:xfrm>
            <a:custGeom>
              <a:avLst/>
              <a:gdLst>
                <a:gd name="connsiteX0" fmla="*/ 0 w 1093022"/>
                <a:gd name="connsiteY0" fmla="*/ 0 h 546380"/>
                <a:gd name="connsiteX1" fmla="*/ 1093022 w 1093022"/>
                <a:gd name="connsiteY1" fmla="*/ 0 h 546380"/>
                <a:gd name="connsiteX2" fmla="*/ 1093022 w 1093022"/>
                <a:gd name="connsiteY2" fmla="*/ 546380 h 546380"/>
                <a:gd name="connsiteX3" fmla="*/ 0 w 1093022"/>
                <a:gd name="connsiteY3" fmla="*/ 546380 h 546380"/>
                <a:gd name="connsiteX4" fmla="*/ 0 w 1093022"/>
                <a:gd name="connsiteY4" fmla="*/ 0 h 546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022" h="546380">
                  <a:moveTo>
                    <a:pt x="0" y="0"/>
                  </a:moveTo>
                  <a:lnTo>
                    <a:pt x="1093022" y="0"/>
                  </a:lnTo>
                  <a:lnTo>
                    <a:pt x="1093022" y="546380"/>
                  </a:lnTo>
                  <a:lnTo>
                    <a:pt x="0" y="5463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lv-LV" sz="1300" kern="1200" dirty="0"/>
                <a:t>Attiecības ar </a:t>
              </a:r>
              <a:br>
                <a:rPr lang="lv-LV" sz="1300" kern="1200" dirty="0"/>
              </a:br>
              <a:r>
                <a:rPr lang="lv-LV" sz="1300" kern="1200" dirty="0"/>
                <a:t>vecākiem</a:t>
              </a:r>
              <a:endParaRPr lang="en-GB" sz="1300" kern="1200" dirty="0"/>
            </a:p>
          </p:txBody>
        </p:sp>
        <p:sp>
          <p:nvSpPr>
            <p:cNvPr id="25" name="Shape 24"/>
            <p:cNvSpPr/>
            <p:nvPr/>
          </p:nvSpPr>
          <p:spPr>
            <a:xfrm>
              <a:off x="5927162" y="1864196"/>
              <a:ext cx="1966997" cy="1967296"/>
            </a:xfrm>
            <a:prstGeom prst="leftCircularArrow">
              <a:avLst>
                <a:gd name="adj1" fmla="val 10980"/>
                <a:gd name="adj2" fmla="val 1142322"/>
                <a:gd name="adj3" fmla="val 6300000"/>
                <a:gd name="adj4" fmla="val 18900000"/>
                <a:gd name="adj5" fmla="val 125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26" name="Freeform 25"/>
            <p:cNvSpPr/>
            <p:nvPr/>
          </p:nvSpPr>
          <p:spPr>
            <a:xfrm rot="16200000">
              <a:off x="6311618" y="2607346"/>
              <a:ext cx="1093022" cy="546380"/>
            </a:xfrm>
            <a:custGeom>
              <a:avLst/>
              <a:gdLst>
                <a:gd name="connsiteX0" fmla="*/ 0 w 1093022"/>
                <a:gd name="connsiteY0" fmla="*/ 0 h 546380"/>
                <a:gd name="connsiteX1" fmla="*/ 1093022 w 1093022"/>
                <a:gd name="connsiteY1" fmla="*/ 0 h 546380"/>
                <a:gd name="connsiteX2" fmla="*/ 1093022 w 1093022"/>
                <a:gd name="connsiteY2" fmla="*/ 546380 h 546380"/>
                <a:gd name="connsiteX3" fmla="*/ 0 w 1093022"/>
                <a:gd name="connsiteY3" fmla="*/ 546380 h 546380"/>
                <a:gd name="connsiteX4" fmla="*/ 0 w 1093022"/>
                <a:gd name="connsiteY4" fmla="*/ 0 h 546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022" h="546380">
                  <a:moveTo>
                    <a:pt x="0" y="0"/>
                  </a:moveTo>
                  <a:lnTo>
                    <a:pt x="1093022" y="0"/>
                  </a:lnTo>
                  <a:lnTo>
                    <a:pt x="1093022" y="546380"/>
                  </a:lnTo>
                  <a:lnTo>
                    <a:pt x="0" y="5463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lv-LV" sz="1300" dirty="0"/>
                <a:t>Ģimenes pieredze</a:t>
              </a:r>
              <a:endParaRPr lang="en-GB" sz="1300" kern="1200" dirty="0"/>
            </a:p>
          </p:txBody>
        </p:sp>
        <p:sp>
          <p:nvSpPr>
            <p:cNvPr id="27" name="Block Arc 26"/>
            <p:cNvSpPr/>
            <p:nvPr/>
          </p:nvSpPr>
          <p:spPr>
            <a:xfrm>
              <a:off x="5719754" y="365094"/>
              <a:ext cx="1689955" cy="1690632"/>
            </a:xfrm>
            <a:prstGeom prst="blockArc">
              <a:avLst>
                <a:gd name="adj1" fmla="val 13500000"/>
                <a:gd name="adj2" fmla="val 10800000"/>
                <a:gd name="adj3" fmla="val 1274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8" name="Freeform 27"/>
            <p:cNvSpPr/>
            <p:nvPr/>
          </p:nvSpPr>
          <p:spPr>
            <a:xfrm rot="16200000">
              <a:off x="6032854" y="883278"/>
              <a:ext cx="1093022" cy="546380"/>
            </a:xfrm>
            <a:custGeom>
              <a:avLst/>
              <a:gdLst>
                <a:gd name="connsiteX0" fmla="*/ 0 w 1093022"/>
                <a:gd name="connsiteY0" fmla="*/ 0 h 546380"/>
                <a:gd name="connsiteX1" fmla="*/ 1093022 w 1093022"/>
                <a:gd name="connsiteY1" fmla="*/ 0 h 546380"/>
                <a:gd name="connsiteX2" fmla="*/ 1093022 w 1093022"/>
                <a:gd name="connsiteY2" fmla="*/ 546380 h 546380"/>
                <a:gd name="connsiteX3" fmla="*/ 0 w 1093022"/>
                <a:gd name="connsiteY3" fmla="*/ 546380 h 546380"/>
                <a:gd name="connsiteX4" fmla="*/ 0 w 1093022"/>
                <a:gd name="connsiteY4" fmla="*/ 0 h 546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022" h="546380">
                  <a:moveTo>
                    <a:pt x="0" y="0"/>
                  </a:moveTo>
                  <a:lnTo>
                    <a:pt x="1093022" y="0"/>
                  </a:lnTo>
                  <a:lnTo>
                    <a:pt x="1093022" y="546380"/>
                  </a:lnTo>
                  <a:lnTo>
                    <a:pt x="0" y="5463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lv-LV" sz="1300" dirty="0"/>
                <a:t>Vecāka draugi</a:t>
              </a:r>
              <a:endParaRPr lang="en-GB" sz="1300" kern="1200" dirty="0"/>
            </a:p>
          </p:txBody>
        </p:sp>
      </p:grpSp>
      <p:grpSp>
        <p:nvGrpSpPr>
          <p:cNvPr id="29" name="Group 28"/>
          <p:cNvGrpSpPr/>
          <p:nvPr/>
        </p:nvGrpSpPr>
        <p:grpSpPr>
          <a:xfrm rot="5400000">
            <a:off x="5782054" y="26157"/>
            <a:ext cx="3913546" cy="5848473"/>
            <a:chOff x="6791225" y="2159917"/>
            <a:chExt cx="3913546" cy="5848473"/>
          </a:xfrm>
        </p:grpSpPr>
        <p:sp>
          <p:nvSpPr>
            <p:cNvPr id="30" name="Circular Arrow 29"/>
            <p:cNvSpPr/>
            <p:nvPr/>
          </p:nvSpPr>
          <p:spPr>
            <a:xfrm>
              <a:off x="8737774" y="2159917"/>
              <a:ext cx="1966997" cy="1967296"/>
            </a:xfrm>
            <a:prstGeom prst="circularArrow">
              <a:avLst>
                <a:gd name="adj1" fmla="val 10980"/>
                <a:gd name="adj2" fmla="val 1142322"/>
                <a:gd name="adj3" fmla="val 4500000"/>
                <a:gd name="adj4" fmla="val 10800000"/>
                <a:gd name="adj5" fmla="val 125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31" name="Freeform 30"/>
            <p:cNvSpPr/>
            <p:nvPr/>
          </p:nvSpPr>
          <p:spPr>
            <a:xfrm rot="16200000">
              <a:off x="9233016" y="2752546"/>
              <a:ext cx="1093022" cy="546380"/>
            </a:xfrm>
            <a:custGeom>
              <a:avLst/>
              <a:gdLst>
                <a:gd name="connsiteX0" fmla="*/ 0 w 1093022"/>
                <a:gd name="connsiteY0" fmla="*/ 0 h 546380"/>
                <a:gd name="connsiteX1" fmla="*/ 1093022 w 1093022"/>
                <a:gd name="connsiteY1" fmla="*/ 0 h 546380"/>
                <a:gd name="connsiteX2" fmla="*/ 1093022 w 1093022"/>
                <a:gd name="connsiteY2" fmla="*/ 546380 h 546380"/>
                <a:gd name="connsiteX3" fmla="*/ 0 w 1093022"/>
                <a:gd name="connsiteY3" fmla="*/ 546380 h 546380"/>
                <a:gd name="connsiteX4" fmla="*/ 0 w 1093022"/>
                <a:gd name="connsiteY4" fmla="*/ 0 h 546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022" h="546380">
                  <a:moveTo>
                    <a:pt x="0" y="0"/>
                  </a:moveTo>
                  <a:lnTo>
                    <a:pt x="1093022" y="0"/>
                  </a:lnTo>
                  <a:lnTo>
                    <a:pt x="1093022" y="546380"/>
                  </a:lnTo>
                  <a:lnTo>
                    <a:pt x="0" y="5463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lv-LV" sz="1300" kern="1200" dirty="0"/>
                <a:t>Resursi un iespējas</a:t>
              </a:r>
              <a:endParaRPr lang="en-GB" sz="1300" kern="1200" dirty="0"/>
            </a:p>
          </p:txBody>
        </p:sp>
        <p:sp>
          <p:nvSpPr>
            <p:cNvPr id="32" name="Shape 31"/>
            <p:cNvSpPr/>
            <p:nvPr/>
          </p:nvSpPr>
          <p:spPr>
            <a:xfrm>
              <a:off x="6979184" y="6041094"/>
              <a:ext cx="1966997" cy="1967296"/>
            </a:xfrm>
            <a:prstGeom prst="leftCircularArrow">
              <a:avLst>
                <a:gd name="adj1" fmla="val 10980"/>
                <a:gd name="adj2" fmla="val 1142322"/>
                <a:gd name="adj3" fmla="val 6300000"/>
                <a:gd name="adj4" fmla="val 18900000"/>
                <a:gd name="adj5" fmla="val 125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33" name="Freeform 32"/>
            <p:cNvSpPr/>
            <p:nvPr/>
          </p:nvSpPr>
          <p:spPr>
            <a:xfrm rot="16200000">
              <a:off x="7362829" y="6750351"/>
              <a:ext cx="1093022" cy="546380"/>
            </a:xfrm>
            <a:custGeom>
              <a:avLst/>
              <a:gdLst>
                <a:gd name="connsiteX0" fmla="*/ 0 w 1093022"/>
                <a:gd name="connsiteY0" fmla="*/ 0 h 546380"/>
                <a:gd name="connsiteX1" fmla="*/ 1093022 w 1093022"/>
                <a:gd name="connsiteY1" fmla="*/ 0 h 546380"/>
                <a:gd name="connsiteX2" fmla="*/ 1093022 w 1093022"/>
                <a:gd name="connsiteY2" fmla="*/ 546380 h 546380"/>
                <a:gd name="connsiteX3" fmla="*/ 0 w 1093022"/>
                <a:gd name="connsiteY3" fmla="*/ 546380 h 546380"/>
                <a:gd name="connsiteX4" fmla="*/ 0 w 1093022"/>
                <a:gd name="connsiteY4" fmla="*/ 0 h 546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022" h="546380">
                  <a:moveTo>
                    <a:pt x="0" y="0"/>
                  </a:moveTo>
                  <a:lnTo>
                    <a:pt x="1093022" y="0"/>
                  </a:lnTo>
                  <a:lnTo>
                    <a:pt x="1093022" y="546380"/>
                  </a:lnTo>
                  <a:lnTo>
                    <a:pt x="0" y="5463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lv-LV" sz="1300" kern="1200" dirty="0"/>
                <a:t>Veselība</a:t>
              </a:r>
              <a:endParaRPr lang="en-GB" sz="1300" kern="1200" dirty="0"/>
            </a:p>
          </p:txBody>
        </p:sp>
        <p:sp>
          <p:nvSpPr>
            <p:cNvPr id="34" name="Block Arc 33"/>
            <p:cNvSpPr/>
            <p:nvPr/>
          </p:nvSpPr>
          <p:spPr>
            <a:xfrm>
              <a:off x="6791225" y="3590670"/>
              <a:ext cx="1689955" cy="1690632"/>
            </a:xfrm>
            <a:prstGeom prst="blockArc">
              <a:avLst>
                <a:gd name="adj1" fmla="val 13500000"/>
                <a:gd name="adj2" fmla="val 10800000"/>
                <a:gd name="adj3" fmla="val 1274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35" name="Freeform 34"/>
            <p:cNvSpPr/>
            <p:nvPr/>
          </p:nvSpPr>
          <p:spPr>
            <a:xfrm rot="16200000">
              <a:off x="7096049" y="4116494"/>
              <a:ext cx="1093022" cy="546380"/>
            </a:xfrm>
            <a:custGeom>
              <a:avLst/>
              <a:gdLst>
                <a:gd name="connsiteX0" fmla="*/ 0 w 1093022"/>
                <a:gd name="connsiteY0" fmla="*/ 0 h 546380"/>
                <a:gd name="connsiteX1" fmla="*/ 1093022 w 1093022"/>
                <a:gd name="connsiteY1" fmla="*/ 0 h 546380"/>
                <a:gd name="connsiteX2" fmla="*/ 1093022 w 1093022"/>
                <a:gd name="connsiteY2" fmla="*/ 546380 h 546380"/>
                <a:gd name="connsiteX3" fmla="*/ 0 w 1093022"/>
                <a:gd name="connsiteY3" fmla="*/ 546380 h 546380"/>
                <a:gd name="connsiteX4" fmla="*/ 0 w 1093022"/>
                <a:gd name="connsiteY4" fmla="*/ 0 h 546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022" h="546380">
                  <a:moveTo>
                    <a:pt x="0" y="0"/>
                  </a:moveTo>
                  <a:lnTo>
                    <a:pt x="1093022" y="0"/>
                  </a:lnTo>
                  <a:lnTo>
                    <a:pt x="1093022" y="546380"/>
                  </a:lnTo>
                  <a:lnTo>
                    <a:pt x="0" y="5463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lv-LV" sz="1300" dirty="0"/>
                <a:t>Vērtības, Jēga</a:t>
              </a:r>
              <a:endParaRPr lang="en-GB" sz="1300" kern="1200" dirty="0"/>
            </a:p>
          </p:txBody>
        </p:sp>
      </p:grpSp>
      <p:sp>
        <p:nvSpPr>
          <p:cNvPr id="36" name="Circular Arrow 35"/>
          <p:cNvSpPr/>
          <p:nvPr/>
        </p:nvSpPr>
        <p:spPr>
          <a:xfrm rot="5400000">
            <a:off x="9728706" y="3836382"/>
            <a:ext cx="1966997" cy="1967296"/>
          </a:xfrm>
          <a:prstGeom prst="circularArrow">
            <a:avLst>
              <a:gd name="adj1" fmla="val 10980"/>
              <a:gd name="adj2" fmla="val 1142322"/>
              <a:gd name="adj3" fmla="val 4500000"/>
              <a:gd name="adj4" fmla="val 10800000"/>
              <a:gd name="adj5" fmla="val 12500"/>
            </a:avLst>
          </a:pr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40" name="Freeform 39"/>
          <p:cNvSpPr/>
          <p:nvPr/>
        </p:nvSpPr>
        <p:spPr>
          <a:xfrm>
            <a:off x="10318093" y="4784099"/>
            <a:ext cx="1093022" cy="546380"/>
          </a:xfrm>
          <a:custGeom>
            <a:avLst/>
            <a:gdLst>
              <a:gd name="connsiteX0" fmla="*/ 0 w 1093022"/>
              <a:gd name="connsiteY0" fmla="*/ 0 h 546380"/>
              <a:gd name="connsiteX1" fmla="*/ 1093022 w 1093022"/>
              <a:gd name="connsiteY1" fmla="*/ 0 h 546380"/>
              <a:gd name="connsiteX2" fmla="*/ 1093022 w 1093022"/>
              <a:gd name="connsiteY2" fmla="*/ 546380 h 546380"/>
              <a:gd name="connsiteX3" fmla="*/ 0 w 1093022"/>
              <a:gd name="connsiteY3" fmla="*/ 546380 h 546380"/>
              <a:gd name="connsiteX4" fmla="*/ 0 w 1093022"/>
              <a:gd name="connsiteY4" fmla="*/ 0 h 546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93022" h="546380">
                <a:moveTo>
                  <a:pt x="0" y="0"/>
                </a:moveTo>
                <a:lnTo>
                  <a:pt x="1093022" y="0"/>
                </a:lnTo>
                <a:lnTo>
                  <a:pt x="1093022" y="546380"/>
                </a:lnTo>
                <a:lnTo>
                  <a:pt x="0" y="5463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lv-LV" sz="1300" kern="1200" dirty="0"/>
              <a:t>Garīgums, ticība</a:t>
            </a:r>
            <a:endParaRPr lang="en-GB" sz="1300" kern="1200" dirty="0"/>
          </a:p>
        </p:txBody>
      </p:sp>
    </p:spTree>
    <p:extLst>
      <p:ext uri="{BB962C8B-B14F-4D97-AF65-F5344CB8AC3E}">
        <p14:creationId xmlns:p14="http://schemas.microsoft.com/office/powerpoint/2010/main" val="591716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2"/>
                                        </p:tgtEl>
                                        <p:attrNameLst>
                                          <p:attrName>style.visibility</p:attrName>
                                        </p:attrNameLst>
                                      </p:cBhvr>
                                      <p:to>
                                        <p:strVal val="visible"/>
                                      </p:to>
                                    </p:set>
                                    <p:anim calcmode="lin" valueType="num">
                                      <p:cBhvr additive="base">
                                        <p:cTn id="13" dur="500" fill="hold"/>
                                        <p:tgtEl>
                                          <p:spTgt spid="22"/>
                                        </p:tgtEl>
                                        <p:attrNameLst>
                                          <p:attrName>ppt_x</p:attrName>
                                        </p:attrNameLst>
                                      </p:cBhvr>
                                      <p:tavLst>
                                        <p:tav tm="0">
                                          <p:val>
                                            <p:strVal val="#ppt_x"/>
                                          </p:val>
                                        </p:tav>
                                        <p:tav tm="100000">
                                          <p:val>
                                            <p:strVal val="#ppt_x"/>
                                          </p:val>
                                        </p:tav>
                                      </p:tavLst>
                                    </p:anim>
                                    <p:anim calcmode="lin" valueType="num">
                                      <p:cBhvr additive="base">
                                        <p:cTn id="1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29"/>
                                        </p:tgtEl>
                                        <p:attrNameLst>
                                          <p:attrName>style.visibility</p:attrName>
                                        </p:attrNameLst>
                                      </p:cBhvr>
                                      <p:to>
                                        <p:strVal val="visible"/>
                                      </p:to>
                                    </p:set>
                                    <p:animEffect transition="in" filter="fade">
                                      <p:cBhvr>
                                        <p:cTn id="25" dur="1000"/>
                                        <p:tgtEl>
                                          <p:spTgt spid="29"/>
                                        </p:tgtEl>
                                      </p:cBhvr>
                                    </p:animEffect>
                                    <p:anim calcmode="lin" valueType="num">
                                      <p:cBhvr>
                                        <p:cTn id="26" dur="1000" fill="hold"/>
                                        <p:tgtEl>
                                          <p:spTgt spid="29"/>
                                        </p:tgtEl>
                                        <p:attrNameLst>
                                          <p:attrName>ppt_x</p:attrName>
                                        </p:attrNameLst>
                                      </p:cBhvr>
                                      <p:tavLst>
                                        <p:tav tm="0">
                                          <p:val>
                                            <p:strVal val="#ppt_x"/>
                                          </p:val>
                                        </p:tav>
                                        <p:tav tm="100000">
                                          <p:val>
                                            <p:strVal val="#ppt_x"/>
                                          </p:val>
                                        </p:tav>
                                      </p:tavLst>
                                    </p:anim>
                                    <p:anim calcmode="lin" valueType="num">
                                      <p:cBhvr>
                                        <p:cTn id="27"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6"/>
                                        </p:tgtEl>
                                        <p:attrNameLst>
                                          <p:attrName>style.visibility</p:attrName>
                                        </p:attrNameLst>
                                      </p:cBhvr>
                                      <p:to>
                                        <p:strVal val="visible"/>
                                      </p:to>
                                    </p:set>
                                    <p:anim calcmode="lin" valueType="num">
                                      <p:cBhvr additive="base">
                                        <p:cTn id="32" dur="500" fill="hold"/>
                                        <p:tgtEl>
                                          <p:spTgt spid="36"/>
                                        </p:tgtEl>
                                        <p:attrNameLst>
                                          <p:attrName>ppt_x</p:attrName>
                                        </p:attrNameLst>
                                      </p:cBhvr>
                                      <p:tavLst>
                                        <p:tav tm="0">
                                          <p:val>
                                            <p:strVal val="#ppt_x"/>
                                          </p:val>
                                        </p:tav>
                                        <p:tav tm="100000">
                                          <p:val>
                                            <p:strVal val="#ppt_x"/>
                                          </p:val>
                                        </p:tav>
                                      </p:tavLst>
                                    </p:anim>
                                    <p:anim calcmode="lin" valueType="num">
                                      <p:cBhvr additive="base">
                                        <p:cTn id="33"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40"/>
                                        </p:tgtEl>
                                        <p:attrNameLst>
                                          <p:attrName>style.visibility</p:attrName>
                                        </p:attrNameLst>
                                      </p:cBhvr>
                                      <p:to>
                                        <p:strVal val="visible"/>
                                      </p:to>
                                    </p:set>
                                    <p:anim calcmode="lin" valueType="num">
                                      <p:cBhvr additive="base">
                                        <p:cTn id="38" dur="500" fill="hold"/>
                                        <p:tgtEl>
                                          <p:spTgt spid="40"/>
                                        </p:tgtEl>
                                        <p:attrNameLst>
                                          <p:attrName>ppt_x</p:attrName>
                                        </p:attrNameLst>
                                      </p:cBhvr>
                                      <p:tavLst>
                                        <p:tav tm="0">
                                          <p:val>
                                            <p:strVal val="#ppt_x"/>
                                          </p:val>
                                        </p:tav>
                                        <p:tav tm="100000">
                                          <p:val>
                                            <p:strVal val="#ppt_x"/>
                                          </p:val>
                                        </p:tav>
                                      </p:tavLst>
                                    </p:anim>
                                    <p:anim calcmode="lin" valueType="num">
                                      <p:cBhvr additive="base">
                                        <p:cTn id="39"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201</TotalTime>
  <Words>1136</Words>
  <Application>Microsoft Office PowerPoint</Application>
  <PresentationFormat>Widescreen</PresentationFormat>
  <Paragraphs>109</Paragraphs>
  <Slides>12</Slides>
  <Notes>0</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Wingdings</vt:lpstr>
      <vt:lpstr>Wingdings 3</vt:lpstr>
      <vt:lpstr>Wisp</vt:lpstr>
      <vt:lpstr>Sociālo darbinieku vasaras skola 2020  „SISTĒMISKĀ PIEEJA SOCIĀLAJĀ DARBĀ”</vt:lpstr>
      <vt:lpstr>Ko/ kā šodien, Latvijā, izmantojam no sistēmu teorijas/ sistēmiskās domāšanas vai sistēmiskās pieejas?</vt:lpstr>
      <vt:lpstr>Vēsture I</vt:lpstr>
      <vt:lpstr>Vēsture II</vt:lpstr>
      <vt:lpstr>Sistēmiskā domāšana</vt:lpstr>
      <vt:lpstr>Sistēmiskā domāšana II</vt:lpstr>
      <vt:lpstr>Domāšanas piemēri</vt:lpstr>
      <vt:lpstr>PowerPoint Presentation</vt:lpstr>
      <vt:lpstr>Gadījuma kontekstā</vt:lpstr>
      <vt:lpstr>Mēs ietekmējam citus cilvēkus, kā arī citi cilvēki ietekmē mūs. Kopdarbībā ar citiem mēs radām mūsu sociālo pasauli un mūsu identitāte (Lang, Little &amp; Cronen, 1990).  </vt:lpstr>
      <vt:lpstr>Sistēmiskās pamatdomas</vt:lpstr>
      <vt:lpstr>Refleksivitāte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Sociālo darbinieku vasaras skola 2020  „SISTĒMISKĀ PIEEJA SOCIĀLAJĀ DARBĀ”</dc:title>
  <dc:creator>Karlis</dc:creator>
  <cp:lastModifiedBy>Daiga Muktupāvela</cp:lastModifiedBy>
  <cp:revision>13</cp:revision>
  <dcterms:created xsi:type="dcterms:W3CDTF">2020-06-29T14:21:04Z</dcterms:created>
  <dcterms:modified xsi:type="dcterms:W3CDTF">2020-07-13T10:00:35Z</dcterms:modified>
</cp:coreProperties>
</file>