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304" r:id="rId3"/>
    <p:sldId id="305" r:id="rId4"/>
    <p:sldId id="306" r:id="rId5"/>
    <p:sldId id="307" r:id="rId6"/>
    <p:sldId id="266" r:id="rId7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iba Melkerte" initials="BM" lastIdx="3" clrIdx="0">
    <p:extLst>
      <p:ext uri="{19B8F6BF-5375-455C-9EA6-DF929625EA0E}">
        <p15:presenceInfo xmlns:p15="http://schemas.microsoft.com/office/powerpoint/2012/main" userId="S-1-5-21-738795142-1242532775-405837587-5827" providerId="AD"/>
      </p:ext>
    </p:extLst>
  </p:cmAuthor>
  <p:cmAuthor id="2" name="Dzintra Kandere" initials="DK" lastIdx="1" clrIdx="1">
    <p:extLst>
      <p:ext uri="{19B8F6BF-5375-455C-9EA6-DF929625EA0E}">
        <p15:presenceInfo xmlns:p15="http://schemas.microsoft.com/office/powerpoint/2012/main" userId="S-1-5-21-738795142-1242532775-405837587-58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C234"/>
    <a:srgbClr val="6CA62C"/>
    <a:srgbClr val="E8F545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3" autoAdjust="0"/>
    <p:restoredTop sz="94660"/>
  </p:normalViewPr>
  <p:slideViewPr>
    <p:cSldViewPr>
      <p:cViewPr>
        <p:scale>
          <a:sx n="90" d="100"/>
          <a:sy n="90" d="100"/>
        </p:scale>
        <p:origin x="1589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ibavitola\Documents\SocPakSniedzeji\Copy%20of%20Baibai_Info_spolis_24112020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ibavitola\Documents\SocPakSniedzeji\Copy%20of%20Baibai_Info_spolis_2411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603006176430337E-2"/>
          <c:y val="0.20925058498014554"/>
          <c:w val="0.89768048110794518"/>
          <c:h val="0.664550660632630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Grafiki!$A$2</c:f>
              <c:strCache>
                <c:ptCount val="1"/>
                <c:pt idx="0">
                  <c:v>Pilngadīgām personām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3.9299675773124189E-2"/>
                </c:manualLayout>
              </c:layout>
              <c:tx>
                <c:rich>
                  <a:bodyPr/>
                  <a:lstStyle/>
                  <a:p>
                    <a:fld id="{CCF93548-0082-4903-959B-36A82E74CC69}" type="SERIESNAME">
                      <a:rPr lang="en-US"/>
                      <a:pPr/>
                      <a:t>[SERIES NAME]</a:t>
                    </a:fld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BBDBD943-61CD-42F6-99EC-1E67745296B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18D-427F-88CD-2FE54E73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Grafiki!$B$2</c:f>
              <c:numCache>
                <c:formatCode>General</c:formatCode>
                <c:ptCount val="1"/>
                <c:pt idx="0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8D-427F-88CD-2FE54E737D1E}"/>
            </c:ext>
          </c:extLst>
        </c:ser>
        <c:ser>
          <c:idx val="1"/>
          <c:order val="1"/>
          <c:tx>
            <c:strRef>
              <c:f>Grafiki!$A$4</c:f>
              <c:strCache>
                <c:ptCount val="1"/>
                <c:pt idx="0">
                  <c:v>Bērnu SAC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3923167040550479E-2"/>
                </c:manualLayout>
              </c:layout>
              <c:tx>
                <c:rich>
                  <a:bodyPr/>
                  <a:lstStyle/>
                  <a:p>
                    <a:fld id="{F8D63934-8B29-4B36-85F9-7B307340D8C5}" type="SERIESNAME">
                      <a:rPr lang="en-US"/>
                      <a:pPr/>
                      <a:t>[SERIES NAME]</a:t>
                    </a:fld>
                    <a:r>
                      <a:rPr lang="en-US" baseline="0"/>
                      <a:t> </a:t>
                    </a:r>
                  </a:p>
                  <a:p>
                    <a:fld id="{2724EC54-0A41-489E-BB95-2487DBDA50E8}" type="VALUE">
                      <a:rPr lang="en-US" baseline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18D-427F-88CD-2FE54E73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Grafiki!$B$4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8D-427F-88CD-2FE54E737D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9"/>
        <c:overlap val="-27"/>
        <c:axId val="1684758432"/>
        <c:axId val="1624452704"/>
      </c:barChart>
      <c:barChart>
        <c:barDir val="col"/>
        <c:grouping val="clustered"/>
        <c:varyColors val="0"/>
        <c:ser>
          <c:idx val="2"/>
          <c:order val="2"/>
          <c:tx>
            <c:v>Jaunie pakalpojumu sniedzēji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8082426967350697E-3"/>
                  <c:y val="4.1611421406837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8D-427F-88CD-2FE54E73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Grafiki!$B$3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8D-427F-88CD-2FE54E737D1E}"/>
            </c:ext>
          </c:extLst>
        </c:ser>
        <c:ser>
          <c:idx val="3"/>
          <c:order val="3"/>
          <c:tx>
            <c:v>Jaunie pakalpojumu sniedzēji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2.2383681170500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8D-427F-88CD-2FE54E73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Grafiki!$B$5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18D-427F-88CD-2FE54E737D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9"/>
        <c:overlap val="-27"/>
        <c:axId val="1688270720"/>
        <c:axId val="1725738720"/>
      </c:barChart>
      <c:catAx>
        <c:axId val="1684758432"/>
        <c:scaling>
          <c:orientation val="minMax"/>
        </c:scaling>
        <c:delete val="1"/>
        <c:axPos val="b"/>
        <c:majorTickMark val="none"/>
        <c:minorTickMark val="none"/>
        <c:tickLblPos val="nextTo"/>
        <c:crossAx val="1624452704"/>
        <c:crosses val="autoZero"/>
        <c:auto val="1"/>
        <c:lblAlgn val="ctr"/>
        <c:lblOffset val="100"/>
        <c:noMultiLvlLbl val="0"/>
      </c:catAx>
      <c:valAx>
        <c:axId val="162445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84758432"/>
        <c:crosses val="autoZero"/>
        <c:crossBetween val="between"/>
      </c:valAx>
      <c:valAx>
        <c:axId val="1725738720"/>
        <c:scaling>
          <c:orientation val="minMax"/>
          <c:max val="250"/>
        </c:scaling>
        <c:delete val="1"/>
        <c:axPos val="r"/>
        <c:numFmt formatCode="General" sourceLinked="1"/>
        <c:majorTickMark val="none"/>
        <c:minorTickMark val="none"/>
        <c:tickLblPos val="nextTo"/>
        <c:crossAx val="1688270720"/>
        <c:crosses val="max"/>
        <c:crossBetween val="between"/>
      </c:valAx>
      <c:catAx>
        <c:axId val="1688270720"/>
        <c:scaling>
          <c:orientation val="minMax"/>
        </c:scaling>
        <c:delete val="1"/>
        <c:axPos val="b"/>
        <c:majorTickMark val="none"/>
        <c:minorTickMark val="none"/>
        <c:tickLblPos val="nextTo"/>
        <c:crossAx val="17257387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345698716161132"/>
          <c:y val="0.36613944582192087"/>
          <c:w val="0.14478782821001737"/>
          <c:h val="0.516534624124722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94-47A1-9CD5-C779A17347C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94-47A1-9CD5-C779A17347CA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B94-47A1-9CD5-C779A17347CA}"/>
              </c:ext>
            </c:extLst>
          </c:dPt>
          <c:dLbls>
            <c:dLbl>
              <c:idx val="0"/>
              <c:layout>
                <c:manualLayout>
                  <c:x val="-0.22358475503062117"/>
                  <c:y val="-7.65656603351120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94-47A1-9CD5-C779A1734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Grafiki!$A$31:$A$33</c:f>
              <c:strCache>
                <c:ptCount val="3"/>
                <c:pt idx="0">
                  <c:v>Pašvaldību iestādes</c:v>
                </c:pt>
                <c:pt idx="1">
                  <c:v>Valsts iestādes</c:v>
                </c:pt>
                <c:pt idx="2">
                  <c:v>Nevalstiskās iestādes</c:v>
                </c:pt>
              </c:strCache>
            </c:strRef>
          </c:cat>
          <c:val>
            <c:numRef>
              <c:f>Grafiki!$B$31:$B$33</c:f>
              <c:numCache>
                <c:formatCode>General</c:formatCode>
                <c:ptCount val="3"/>
                <c:pt idx="0">
                  <c:v>115</c:v>
                </c:pt>
                <c:pt idx="1">
                  <c:v>30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94-47A1-9CD5-C779A1734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0.03728</cdr:x>
      <cdr:y>0.94512</cdr:y>
    </cdr:from>
    <cdr:to>
      <cdr:x>0.48488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6CE67DB-B8F4-4CC7-A76F-6FFE46C3C28E}"/>
            </a:ext>
          </a:extLst>
        </cdr:cNvPr>
        <cdr:cNvSpPr txBox="1"/>
      </cdr:nvSpPr>
      <cdr:spPr>
        <a:xfrm xmlns:a="http://schemas.openxmlformats.org/drawingml/2006/main">
          <a:off x="326090" y="5239871"/>
          <a:ext cx="3914775" cy="3042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>
              <a:effectLst/>
              <a:latin typeface="+mn-lt"/>
              <a:ea typeface="+mn-ea"/>
              <a:cs typeface="+mn-cs"/>
            </a:rPr>
            <a:t>Avots: </a:t>
          </a:r>
          <a:r>
            <a:rPr lang="en-US" sz="1100" i="1">
              <a:effectLst/>
              <a:latin typeface="+mn-lt"/>
              <a:ea typeface="+mn-ea"/>
              <a:cs typeface="+mn-cs"/>
            </a:rPr>
            <a:t>LM Sociālo pakalpojumu sniedzēju reģistrs, 11.2020.</a:t>
          </a:r>
          <a:endParaRPr lang="lv-LV" sz="1100" i="1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D1EC4-BEA0-4028-88AD-66B6E1D0FD92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524DA-A375-4EF1-906C-727067F6182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6295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CBDAF-9B38-4333-A7A1-340D18151F9A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16909-9B83-4F0D-BB00-AD123F89281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119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D79CA00-4116-4319-9AD7-535D17F08358}" type="slidenum">
              <a:rPr lang="lv-LV" altLang="lv-LV" smtClean="0"/>
              <a:pPr/>
              <a:t>1</a:t>
            </a:fld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186309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64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277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7975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117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7988621-5199-4ED5-8E1B-D0B312D92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93168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72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08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135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997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651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00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527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406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262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FD230-4417-4B09-81FD-DFC7A20464D3}" type="datetimeFigureOut">
              <a:rPr lang="lv-LV" smtClean="0"/>
              <a:pPr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573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lm.gov.lv/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097837" cy="1656184"/>
          </a:xfrm>
        </p:spPr>
        <p:txBody>
          <a:bodyPr>
            <a:normAutofit/>
          </a:bodyPr>
          <a:lstStyle/>
          <a:p>
            <a:pPr>
              <a:defRPr/>
            </a:pPr>
            <a:b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/>
              <a:t>Aktualitātes sociālās aprūpes centru darbā</a:t>
            </a:r>
            <a:endParaRPr lang="lv-LV" altLang="lv-LV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5517232"/>
            <a:ext cx="7772400" cy="974056"/>
          </a:xfrm>
        </p:spPr>
        <p:txBody>
          <a:bodyPr>
            <a:noAutofit/>
          </a:bodyPr>
          <a:lstStyle/>
          <a:p>
            <a:pPr algn="r"/>
            <a:r>
              <a:rPr lang="lv-LV" altLang="lv-LV" b="1" dirty="0">
                <a:cs typeface="Times New Roman" pitchFamily="18" charset="0"/>
              </a:rPr>
              <a:t>2020.gada  </a:t>
            </a:r>
            <a:r>
              <a:rPr lang="en-US" altLang="lv-LV" b="1" dirty="0">
                <a:cs typeface="Times New Roman" pitchFamily="18" charset="0"/>
              </a:rPr>
              <a:t>2</a:t>
            </a:r>
            <a:r>
              <a:rPr lang="lv-LV" altLang="lv-LV" b="1" dirty="0">
                <a:cs typeface="Times New Roman" pitchFamily="18" charset="0"/>
              </a:rPr>
              <a:t>6.</a:t>
            </a:r>
            <a:r>
              <a:rPr lang="en-US" altLang="lv-LV" b="1" dirty="0" err="1">
                <a:cs typeface="Times New Roman" pitchFamily="18" charset="0"/>
              </a:rPr>
              <a:t>novembris</a:t>
            </a:r>
            <a:endParaRPr lang="lv-LV" altLang="lv-LV" b="1" dirty="0">
              <a:cs typeface="Times New Roman" pitchFamily="18" charset="0"/>
            </a:endParaRPr>
          </a:p>
          <a:p>
            <a:pPr algn="r"/>
            <a:r>
              <a:rPr lang="lv-LV" sz="1600" b="1" dirty="0">
                <a:cs typeface="Times New Roman" panose="02020603050405020304" pitchFamily="18" charset="0"/>
              </a:rPr>
              <a:t>Metodiskās vadības un kontroles departaments</a:t>
            </a:r>
          </a:p>
        </p:txBody>
      </p:sp>
    </p:spTree>
    <p:extLst>
      <p:ext uri="{BB962C8B-B14F-4D97-AF65-F5344CB8AC3E}">
        <p14:creationId xmlns:p14="http://schemas.microsoft.com/office/powerpoint/2010/main" val="324689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0082-1F57-411E-91B3-06FA8EF9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>
                <a:solidFill>
                  <a:sysClr val="windowText" lastClr="000000"/>
                </a:solidFill>
              </a:rPr>
              <a:t>lgstošas</a:t>
            </a:r>
            <a:r>
              <a:rPr lang="lv-LV" dirty="0">
                <a:solidFill>
                  <a:sysClr val="windowText" lastClr="000000"/>
                </a:solidFill>
              </a:rPr>
              <a:t> sociālās aprūpes un sociālās </a:t>
            </a:r>
            <a:r>
              <a:rPr lang="lv-LV" dirty="0" err="1">
                <a:solidFill>
                  <a:sysClr val="windowText" lastClr="000000"/>
                </a:solidFill>
              </a:rPr>
              <a:t>rehabil</a:t>
            </a:r>
            <a:r>
              <a:rPr lang="en-US" dirty="0" err="1">
                <a:solidFill>
                  <a:sysClr val="windowText" lastClr="000000"/>
                </a:solidFill>
              </a:rPr>
              <a:t>i</a:t>
            </a:r>
            <a:r>
              <a:rPr lang="lv-LV" dirty="0" err="1">
                <a:solidFill>
                  <a:sysClr val="windowText" lastClr="000000"/>
                </a:solidFill>
              </a:rPr>
              <a:t>tācijas</a:t>
            </a:r>
            <a:r>
              <a:rPr lang="lv-LV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iestādes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37669-8620-482B-A7A2-277FCB98B3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395F4C-9736-40EF-A1AC-99E843A9F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FE7C046-F341-4720-8442-5A376311B6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1275133"/>
              </p:ext>
            </p:extLst>
          </p:nvPr>
        </p:nvGraphicFramePr>
        <p:xfrm>
          <a:off x="198904" y="577570"/>
          <a:ext cx="8746191" cy="570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649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FA5BF-2207-4F1C-A1BD-56F362DA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Sociālo</a:t>
            </a:r>
            <a:r>
              <a:rPr lang="en-US" dirty="0"/>
              <a:t> </a:t>
            </a:r>
            <a:r>
              <a:rPr lang="en-US" dirty="0" err="1"/>
              <a:t>aprūpes</a:t>
            </a:r>
            <a:r>
              <a:rPr lang="en-US" dirty="0"/>
              <a:t> </a:t>
            </a:r>
            <a:r>
              <a:rPr lang="en-US" dirty="0" err="1"/>
              <a:t>centru</a:t>
            </a:r>
            <a:r>
              <a:rPr lang="en-US" dirty="0"/>
              <a:t> </a:t>
            </a:r>
            <a:r>
              <a:rPr lang="en-US" dirty="0" err="1"/>
              <a:t>sadalījums</a:t>
            </a:r>
            <a:r>
              <a:rPr lang="en-US" dirty="0"/>
              <a:t> </a:t>
            </a:r>
            <a:r>
              <a:rPr lang="en-US" dirty="0" err="1"/>
              <a:t>pēc</a:t>
            </a:r>
            <a:r>
              <a:rPr lang="en-US" dirty="0"/>
              <a:t> </a:t>
            </a:r>
            <a:r>
              <a:rPr lang="en-US" dirty="0" err="1"/>
              <a:t>juridiskā</a:t>
            </a:r>
            <a:r>
              <a:rPr lang="en-US" dirty="0"/>
              <a:t> </a:t>
            </a:r>
            <a:r>
              <a:rPr lang="en-US" dirty="0" err="1"/>
              <a:t>statusa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25ACD5-FD9E-4447-B879-0E8B63C2F0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79F274-3AAA-4754-A80D-1BE58D7EC5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7861D33-B94E-4DD3-922F-CF30B17C6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4543049"/>
              </p:ext>
            </p:extLst>
          </p:nvPr>
        </p:nvGraphicFramePr>
        <p:xfrm>
          <a:off x="899592" y="1417642"/>
          <a:ext cx="7482408" cy="4315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902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E7826-1540-41A4-BDD9-EDE7F2B8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Noderīga</a:t>
            </a:r>
            <a:r>
              <a:rPr lang="en-US" dirty="0"/>
              <a:t> </a:t>
            </a:r>
            <a:r>
              <a:rPr lang="en-US" dirty="0" err="1"/>
              <a:t>informācija</a:t>
            </a:r>
            <a:r>
              <a:rPr lang="en-US" dirty="0"/>
              <a:t> </a:t>
            </a:r>
            <a:r>
              <a:rPr lang="en-US" dirty="0" err="1"/>
              <a:t>saistībā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COVID -19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9D60B-33CF-479E-AC9B-4BFEBD72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6164" y="1484784"/>
            <a:ext cx="6096000" cy="4373573"/>
          </a:xfrm>
        </p:spPr>
        <p:txBody>
          <a:bodyPr/>
          <a:lstStyle/>
          <a:p>
            <a:r>
              <a:rPr lang="en-US" dirty="0">
                <a:solidFill>
                  <a:srgbClr val="7EC234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www.lm.gov.lv</a:t>
            </a:r>
            <a:endParaRPr lang="en-US" dirty="0">
              <a:solidFill>
                <a:srgbClr val="7EC234"/>
              </a:solidFill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7C3A60-21A4-402C-85F2-F47D2F9B2C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43D160-9A24-4521-B10E-90C391AA2B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49DC0F-BFA0-4CA0-A534-65313F899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6164" y="2060848"/>
            <a:ext cx="7004268" cy="3939901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9F3D6F24-7721-46C6-823C-9420C004665C}"/>
              </a:ext>
            </a:extLst>
          </p:cNvPr>
          <p:cNvSpPr/>
          <p:nvPr/>
        </p:nvSpPr>
        <p:spPr>
          <a:xfrm>
            <a:off x="899592" y="4509120"/>
            <a:ext cx="1512168" cy="2880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B1A626-72AB-44E3-A349-3BE951CA79A0}"/>
              </a:ext>
            </a:extLst>
          </p:cNvPr>
          <p:cNvCxnSpPr/>
          <p:nvPr/>
        </p:nvCxnSpPr>
        <p:spPr>
          <a:xfrm>
            <a:off x="2590800" y="4725144"/>
            <a:ext cx="5410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89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839DF-9A8A-45D8-925A-2426DE2B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Noderīga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informācija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saistībā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COVID -19</a:t>
            </a:r>
            <a:endParaRPr lang="lv-LV" b="0" dirty="0">
              <a:solidFill>
                <a:srgbClr val="7EC23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0A114-6269-4917-8D7B-326E7892F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412776"/>
            <a:ext cx="6096000" cy="437357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400" b="1" dirty="0">
                <a:solidFill>
                  <a:srgbClr val="7EC234"/>
                </a:solidFill>
              </a:rPr>
              <a:t>www.lm.gov.lv</a:t>
            </a:r>
          </a:p>
          <a:p>
            <a:pPr>
              <a:spcBef>
                <a:spcPts val="0"/>
              </a:spcBef>
            </a:pPr>
            <a:endParaRPr lang="en-US" sz="1400" u="sng" dirty="0">
              <a:solidFill>
                <a:srgbClr val="7EC234"/>
              </a:solidFill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/>
              <a:t>Sociālās aprūpes iestādēm</a:t>
            </a: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Ieteikumi ilgstošas sociālās aprūpes un sociālās rehabilitācijas institūcijām  ierobežojošo pasākumu piemērošanai</a:t>
            </a: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v-LV" sz="1400" dirty="0">
              <a:solidFill>
                <a:srgbClr val="7EC23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Informācija ilgstošas sociālas aprūpes un sociālās rehabilitācijas institūciju klientu tuviniekiem</a:t>
            </a:r>
            <a:endParaRPr lang="en-US" sz="1400" dirty="0">
              <a:solidFill>
                <a:srgbClr val="7EC23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indent="0">
              <a:spcBef>
                <a:spcPts val="0"/>
              </a:spcBef>
              <a:buNone/>
            </a:pPr>
            <a:endParaRPr lang="en-US" sz="1400" dirty="0">
              <a:solidFill>
                <a:srgbClr val="7EC23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Valsts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apmaksātas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Covid-19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analīzes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kam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tās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veic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kā</a:t>
            </a:r>
            <a:r>
              <a:rPr lang="en-US" sz="1400" dirty="0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solidFill>
                  <a:srgbClr val="7EC2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jārīkojas</a:t>
            </a:r>
            <a:endParaRPr lang="en-US" sz="1400" dirty="0">
              <a:solidFill>
                <a:srgbClr val="7EC23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7EC23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/>
              <a:t>Iestādes, kuras ir informējušas par iespējām pieaugušo un bērnu uzņemšanai</a:t>
            </a:r>
            <a:endParaRPr lang="en-US" sz="1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err="1"/>
              <a:t>Darba</a:t>
            </a:r>
            <a:r>
              <a:rPr lang="en-US" sz="1400" dirty="0"/>
              <a:t> </a:t>
            </a:r>
            <a:r>
              <a:rPr lang="en-US" sz="1400" dirty="0" err="1"/>
              <a:t>nespējas</a:t>
            </a:r>
            <a:r>
              <a:rPr lang="en-US" sz="1400" dirty="0"/>
              <a:t> </a:t>
            </a:r>
            <a:r>
              <a:rPr lang="en-US" sz="1400" dirty="0" err="1"/>
              <a:t>lapas</a:t>
            </a:r>
            <a:endParaRPr lang="en-US" sz="1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/>
              <a:t>Brīvprātīgo palīgu iesaiste sociālās aprūpes centros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400" dirty="0"/>
              <a:t>Par individuālo aizsardzības līdzekļu lietošanu</a:t>
            </a:r>
            <a:endParaRPr lang="en-US" sz="1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err="1"/>
              <a:t>u.c.</a:t>
            </a:r>
            <a:endParaRPr lang="en-US" sz="1400" dirty="0"/>
          </a:p>
          <a:p>
            <a:pPr lvl="1" indent="0">
              <a:spcBef>
                <a:spcPts val="0"/>
              </a:spcBef>
              <a:buNone/>
            </a:pPr>
            <a:r>
              <a:rPr lang="lv-LV" sz="1400" dirty="0">
                <a:solidFill>
                  <a:srgbClr val="7EC234"/>
                </a:solidFill>
                <a:latin typeface="+mn-lt"/>
              </a:rPr>
              <a:t> </a:t>
            </a:r>
            <a:endParaRPr lang="en-US" sz="1400" dirty="0">
              <a:solidFill>
                <a:srgbClr val="7EC234"/>
              </a:solidFill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F8F47-0F1D-4C88-BC08-517135B14D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173062-AC04-401A-9875-2B636F3567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17DD0D7-0AD3-494E-9369-55B996B0CD38}"/>
              </a:ext>
            </a:extLst>
          </p:cNvPr>
          <p:cNvSpPr/>
          <p:nvPr/>
        </p:nvSpPr>
        <p:spPr>
          <a:xfrm>
            <a:off x="2627784" y="1700808"/>
            <a:ext cx="1728192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005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08038" y="3216275"/>
            <a:ext cx="7772400" cy="914400"/>
          </a:xfrm>
        </p:spPr>
        <p:txBody>
          <a:bodyPr/>
          <a:lstStyle/>
          <a:p>
            <a:r>
              <a:rPr lang="lv-LV" sz="2800" b="1" dirty="0"/>
              <a:t>Paldies par darbu!</a:t>
            </a:r>
            <a:endParaRPr lang="lv-LV" altLang="lv-LV" sz="26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8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5800</TotalTime>
  <Words>153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Verdana</vt:lpstr>
      <vt:lpstr>Office Theme</vt:lpstr>
      <vt:lpstr> Aktualitātes sociālās aprūpes centru darbā</vt:lpstr>
      <vt:lpstr>lgstošas sociālās aprūpes un sociālās rehabilitācijas iestādes</vt:lpstr>
      <vt:lpstr>Sociālo aprūpes centru sadalījums pēc juridiskā statusa</vt:lpstr>
      <vt:lpstr>Noderīga informācija saistībā ar COVID -19</vt:lpstr>
      <vt:lpstr>Noderīga informācija saistībā ar COVID -19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Ilgstošas sociālās aprūpes un sociālās rehabilitācijas institūciju pienākumi no cilvēktiesību ievērošanas un klientu drošības aspekta</dc:title>
  <dc:creator>Egita Dorozkina</dc:creator>
  <cp:lastModifiedBy>Baiba Melkerte</cp:lastModifiedBy>
  <cp:revision>308</cp:revision>
  <cp:lastPrinted>2019-08-09T05:31:06Z</cp:lastPrinted>
  <dcterms:created xsi:type="dcterms:W3CDTF">2018-11-01T14:15:15Z</dcterms:created>
  <dcterms:modified xsi:type="dcterms:W3CDTF">2020-11-25T19:27:12Z</dcterms:modified>
</cp:coreProperties>
</file>