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563" r:id="rId8"/>
    <p:sldId id="261" r:id="rId9"/>
    <p:sldId id="263" r:id="rId10"/>
    <p:sldId id="300" r:id="rId11"/>
    <p:sldId id="264" r:id="rId12"/>
    <p:sldId id="266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80" r:id="rId22"/>
    <p:sldId id="281" r:id="rId23"/>
    <p:sldId id="302" r:id="rId24"/>
    <p:sldId id="306" r:id="rId25"/>
    <p:sldId id="265" r:id="rId26"/>
    <p:sldId id="303" r:id="rId27"/>
    <p:sldId id="284" r:id="rId28"/>
    <p:sldId id="285" r:id="rId29"/>
    <p:sldId id="283" r:id="rId30"/>
    <p:sldId id="288" r:id="rId31"/>
    <p:sldId id="289" r:id="rId32"/>
    <p:sldId id="290" r:id="rId33"/>
    <p:sldId id="296" r:id="rId34"/>
    <p:sldId id="291" r:id="rId35"/>
    <p:sldId id="297" r:id="rId36"/>
    <p:sldId id="294" r:id="rId37"/>
    <p:sldId id="305" r:id="rId38"/>
    <p:sldId id="318" r:id="rId39"/>
    <p:sldId id="298" r:id="rId40"/>
    <p:sldId id="299" r:id="rId41"/>
    <p:sldId id="547" r:id="rId42"/>
    <p:sldId id="548" r:id="rId43"/>
    <p:sldId id="319" r:id="rId44"/>
    <p:sldId id="390" r:id="rId45"/>
    <p:sldId id="293" r:id="rId46"/>
    <p:sldId id="567" r:id="rId47"/>
    <p:sldId id="320" r:id="rId48"/>
    <p:sldId id="568" r:id="rId49"/>
    <p:sldId id="310" r:id="rId50"/>
    <p:sldId id="569" r:id="rId51"/>
    <p:sldId id="307" r:id="rId52"/>
    <p:sldId id="308" r:id="rId53"/>
    <p:sldId id="292" r:id="rId54"/>
    <p:sldId id="550" r:id="rId55"/>
    <p:sldId id="551" r:id="rId56"/>
    <p:sldId id="309" r:id="rId57"/>
    <p:sldId id="570" r:id="rId58"/>
    <p:sldId id="553" r:id="rId59"/>
    <p:sldId id="554" r:id="rId60"/>
    <p:sldId id="556" r:id="rId61"/>
    <p:sldId id="282" r:id="rId62"/>
    <p:sldId id="571" r:id="rId63"/>
    <p:sldId id="311" r:id="rId64"/>
    <p:sldId id="322" r:id="rId6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2DA7F9-6855-4198-974A-89B742824D80}">
          <p14:sldIdLst>
            <p14:sldId id="256"/>
            <p14:sldId id="257"/>
            <p14:sldId id="258"/>
          </p14:sldIdLst>
        </p14:section>
        <p14:section name="Untitled Section" id="{40268120-4969-4337-B6D5-25DAB7F83017}">
          <p14:sldIdLst>
            <p14:sldId id="262"/>
            <p14:sldId id="259"/>
            <p14:sldId id="260"/>
            <p14:sldId id="563"/>
            <p14:sldId id="261"/>
            <p14:sldId id="263"/>
            <p14:sldId id="300"/>
            <p14:sldId id="264"/>
            <p14:sldId id="266"/>
            <p14:sldId id="269"/>
            <p14:sldId id="270"/>
            <p14:sldId id="271"/>
            <p14:sldId id="272"/>
            <p14:sldId id="273"/>
            <p14:sldId id="277"/>
            <p14:sldId id="274"/>
            <p14:sldId id="275"/>
            <p14:sldId id="280"/>
            <p14:sldId id="281"/>
            <p14:sldId id="302"/>
            <p14:sldId id="306"/>
            <p14:sldId id="265"/>
            <p14:sldId id="303"/>
            <p14:sldId id="284"/>
            <p14:sldId id="285"/>
            <p14:sldId id="283"/>
            <p14:sldId id="288"/>
            <p14:sldId id="289"/>
            <p14:sldId id="290"/>
            <p14:sldId id="296"/>
            <p14:sldId id="291"/>
            <p14:sldId id="297"/>
            <p14:sldId id="294"/>
            <p14:sldId id="305"/>
            <p14:sldId id="318"/>
            <p14:sldId id="298"/>
            <p14:sldId id="299"/>
            <p14:sldId id="547"/>
            <p14:sldId id="548"/>
            <p14:sldId id="319"/>
            <p14:sldId id="390"/>
            <p14:sldId id="293"/>
            <p14:sldId id="567"/>
            <p14:sldId id="320"/>
            <p14:sldId id="568"/>
            <p14:sldId id="310"/>
            <p14:sldId id="569"/>
            <p14:sldId id="307"/>
            <p14:sldId id="308"/>
            <p14:sldId id="292"/>
            <p14:sldId id="550"/>
            <p14:sldId id="551"/>
            <p14:sldId id="309"/>
            <p14:sldId id="570"/>
            <p14:sldId id="553"/>
            <p14:sldId id="554"/>
            <p14:sldId id="556"/>
            <p14:sldId id="282"/>
            <p14:sldId id="571"/>
            <p14:sldId id="311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ja" initials="A" lastIdx="1" clrIdx="0">
    <p:extLst>
      <p:ext uri="{19B8F6BF-5375-455C-9EA6-DF929625EA0E}">
        <p15:presenceInfo xmlns:p15="http://schemas.microsoft.com/office/powerpoint/2012/main" userId="Ai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C10"/>
    <a:srgbClr val="EE8A12"/>
    <a:srgbClr val="FBF6D5"/>
    <a:srgbClr val="F2E6DE"/>
    <a:srgbClr val="340FD3"/>
    <a:srgbClr val="00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6" autoAdjust="0"/>
    <p:restoredTop sz="89793" autoAdjust="0"/>
  </p:normalViewPr>
  <p:slideViewPr>
    <p:cSldViewPr snapToGrid="0">
      <p:cViewPr varScale="1">
        <p:scale>
          <a:sx n="75" d="100"/>
          <a:sy n="75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2000" b="1" dirty="0"/>
            <a:t>Uz-</a:t>
          </a:r>
        </a:p>
        <a:p>
          <a:r>
            <a:rPr lang="lv-LV" sz="2000" b="1" dirty="0" err="1"/>
            <a:t>raudzība</a:t>
          </a:r>
          <a:endParaRPr lang="lv-LV" sz="2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3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/>
      <dgm:t>
        <a:bodyPr/>
        <a:lstStyle/>
        <a:p>
          <a:r>
            <a:rPr lang="lv-LV" sz="3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3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32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ScaleX="132484" custScaleY="103000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</a:t>
          </a:r>
          <a:r>
            <a:rPr lang="lv-LV" sz="800" b="1" dirty="0"/>
            <a:t>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106328" custScaleY="239128" custLinFactNeighborX="3957" custLinFactNeighborY="-53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ScaleX="132484" custScaleY="103000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ScaleX="132484" custScaleY="103000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Uz-</a:t>
          </a:r>
        </a:p>
        <a:p>
          <a:r>
            <a:rPr lang="en-GB" sz="1400" b="1" dirty="0" smtClean="0"/>
            <a:t>r</a:t>
          </a:r>
          <a:r>
            <a:rPr lang="lv-LV" sz="1400" b="1" dirty="0" smtClean="0"/>
            <a:t>au</a:t>
          </a:r>
          <a:r>
            <a:rPr lang="en-GB" sz="1400" b="1" dirty="0" smtClean="0"/>
            <a:t>-</a:t>
          </a:r>
        </a:p>
        <a:p>
          <a:r>
            <a:rPr lang="lv-LV" sz="1400" b="1" dirty="0" smtClean="0"/>
            <a:t>dzība</a:t>
          </a:r>
          <a:endParaRPr lang="lv-LV" sz="14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ScaleX="121167" custScaleY="203021" custLinFactNeighborX="8172" custLinFactNeighborY="-94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123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1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087" custLinFactNeighborY="63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Y="29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Uz-</a:t>
          </a:r>
        </a:p>
        <a:p>
          <a:r>
            <a:rPr lang="lv-LV" sz="1400" b="1" dirty="0" err="1"/>
            <a:t>raudzība</a:t>
          </a:r>
          <a:endParaRPr lang="lv-LV" sz="14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ScaleX="157523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Uz-</a:t>
          </a:r>
        </a:p>
        <a:p>
          <a:r>
            <a:rPr lang="lv-LV" sz="1400" b="1" dirty="0" err="1"/>
            <a:t>raudzība</a:t>
          </a:r>
          <a:endParaRPr lang="lv-LV" sz="14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ScaleX="157523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Uz-</a:t>
          </a:r>
        </a:p>
        <a:p>
          <a:r>
            <a:rPr lang="lv-LV" sz="1400" b="1" dirty="0" err="1"/>
            <a:t>raudzība</a:t>
          </a:r>
          <a:endParaRPr lang="lv-LV" sz="14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ScaleX="157523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EE8A12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88699" custScaleY="130277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EE8A12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88699" custScaleY="130277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200" b="1" dirty="0"/>
            <a:t>Uz-</a:t>
          </a:r>
        </a:p>
        <a:p>
          <a:r>
            <a:rPr lang="lv-LV" sz="1200" b="1" dirty="0" err="1"/>
            <a:t>raudzība</a:t>
          </a:r>
          <a:endParaRPr lang="lv-LV" sz="12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92D050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3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D128D5-F2FF-450C-BFF6-BA96421DC57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DD11528-A406-4A39-A450-78AE837B33B4}">
      <dgm:prSet phldrT="[Text]" custT="1"/>
      <dgm:spPr/>
      <dgm:t>
        <a:bodyPr/>
        <a:lstStyle/>
        <a:p>
          <a:r>
            <a:rPr lang="lv-LV" sz="2400" dirty="0"/>
            <a:t>Plānot</a:t>
          </a:r>
        </a:p>
      </dgm:t>
    </dgm:pt>
    <dgm:pt modelId="{29A20B3C-DA53-44CE-9F1D-9796D123C4E3}" type="parTrans" cxnId="{BC8CB673-C41D-4FAF-A6DC-5FA7AE967F06}">
      <dgm:prSet/>
      <dgm:spPr/>
      <dgm:t>
        <a:bodyPr/>
        <a:lstStyle/>
        <a:p>
          <a:endParaRPr lang="lv-LV"/>
        </a:p>
      </dgm:t>
    </dgm:pt>
    <dgm:pt modelId="{96E1EC04-42B6-4866-AE81-B4D894D425A4}" type="sibTrans" cxnId="{BC8CB673-C41D-4FAF-A6DC-5FA7AE967F06}">
      <dgm:prSet custT="1"/>
      <dgm:spPr/>
      <dgm:t>
        <a:bodyPr/>
        <a:lstStyle/>
        <a:p>
          <a:r>
            <a:rPr lang="lv-LV" sz="2800" dirty="0"/>
            <a:t>Motivēt</a:t>
          </a:r>
        </a:p>
      </dgm:t>
    </dgm:pt>
    <dgm:pt modelId="{61A019A9-821D-4E01-8419-ABDE2522EE2E}">
      <dgm:prSet phldrT="[Text]"/>
      <dgm:spPr/>
      <dgm:t>
        <a:bodyPr/>
        <a:lstStyle/>
        <a:p>
          <a:endParaRPr lang="lv-LV" dirty="0"/>
        </a:p>
      </dgm:t>
    </dgm:pt>
    <dgm:pt modelId="{7DDCA8B9-0278-46A3-ACB4-2FBFD4C95188}" type="parTrans" cxnId="{0B317E1D-4D10-4AD8-8683-41514C83167B}">
      <dgm:prSet/>
      <dgm:spPr/>
      <dgm:t>
        <a:bodyPr/>
        <a:lstStyle/>
        <a:p>
          <a:endParaRPr lang="lv-LV"/>
        </a:p>
      </dgm:t>
    </dgm:pt>
    <dgm:pt modelId="{23F21A2C-5FED-4D9C-9E30-3FD3BC567B07}" type="sibTrans" cxnId="{0B317E1D-4D10-4AD8-8683-41514C83167B}">
      <dgm:prSet/>
      <dgm:spPr/>
      <dgm:t>
        <a:bodyPr/>
        <a:lstStyle/>
        <a:p>
          <a:endParaRPr lang="lv-LV"/>
        </a:p>
      </dgm:t>
    </dgm:pt>
    <dgm:pt modelId="{BB5CB2A4-E96D-4A92-A7E8-A2AA3202977F}">
      <dgm:prSet phldrT="[Text]" custT="1"/>
      <dgm:spPr>
        <a:solidFill>
          <a:srgbClr val="C00000"/>
        </a:solidFill>
      </dgm:spPr>
      <dgm:t>
        <a:bodyPr/>
        <a:lstStyle/>
        <a:p>
          <a:r>
            <a:rPr lang="lv-LV" sz="2400" b="1" dirty="0">
              <a:solidFill>
                <a:schemeClr val="tx1"/>
              </a:solidFill>
            </a:rPr>
            <a:t>Vadības</a:t>
          </a:r>
          <a:r>
            <a:rPr lang="lv-LV" sz="2400" b="1" dirty="0"/>
            <a:t> </a:t>
          </a:r>
          <a:r>
            <a:rPr lang="lv-LV" sz="2400" b="1" dirty="0">
              <a:solidFill>
                <a:schemeClr val="tx1"/>
              </a:solidFill>
            </a:rPr>
            <a:t>funkcijas</a:t>
          </a:r>
        </a:p>
      </dgm:t>
    </dgm:pt>
    <dgm:pt modelId="{EB5B1DE9-2A32-4E2A-8063-CCFF95EB2D95}" type="parTrans" cxnId="{74D40ADC-153B-4AA7-A043-82307AA8C771}">
      <dgm:prSet/>
      <dgm:spPr/>
      <dgm:t>
        <a:bodyPr/>
        <a:lstStyle/>
        <a:p>
          <a:endParaRPr lang="lv-LV"/>
        </a:p>
      </dgm:t>
    </dgm:pt>
    <dgm:pt modelId="{6DCDCE5C-6F75-45BE-9711-35CCE14E76EB}" type="sibTrans" cxnId="{74D40ADC-153B-4AA7-A043-82307AA8C771}">
      <dgm:prSet custT="1"/>
      <dgm:spPr/>
      <dgm:t>
        <a:bodyPr/>
        <a:lstStyle/>
        <a:p>
          <a:r>
            <a:rPr lang="lv-LV" sz="2000" dirty="0"/>
            <a:t>Deleģēt</a:t>
          </a:r>
        </a:p>
      </dgm:t>
    </dgm:pt>
    <dgm:pt modelId="{9D985826-707E-4EAD-B70E-C1940186CD3E}">
      <dgm:prSet phldrT="[Text]" custT="1"/>
      <dgm:spPr/>
      <dgm:t>
        <a:bodyPr/>
        <a:lstStyle/>
        <a:p>
          <a:r>
            <a:rPr lang="lv-LV" sz="2000" dirty="0"/>
            <a:t>Organizēt</a:t>
          </a:r>
        </a:p>
      </dgm:t>
    </dgm:pt>
    <dgm:pt modelId="{1A6153E1-C9A8-4B22-BAC4-E7E15BAE6614}" type="parTrans" cxnId="{1C2FA455-B083-45C0-B66C-07F32D71F39F}">
      <dgm:prSet/>
      <dgm:spPr/>
      <dgm:t>
        <a:bodyPr/>
        <a:lstStyle/>
        <a:p>
          <a:endParaRPr lang="lv-LV"/>
        </a:p>
      </dgm:t>
    </dgm:pt>
    <dgm:pt modelId="{7ADE95DE-369D-4CD1-952B-FD4E964C17B5}" type="sibTrans" cxnId="{1C2FA455-B083-45C0-B66C-07F32D71F39F}">
      <dgm:prSet/>
      <dgm:spPr/>
      <dgm:t>
        <a:bodyPr/>
        <a:lstStyle/>
        <a:p>
          <a:r>
            <a:rPr lang="en-GB" dirty="0" err="1" smtClean="0"/>
            <a:t>Uzraudzīt</a:t>
          </a:r>
          <a:endParaRPr lang="lv-LV" dirty="0"/>
        </a:p>
      </dgm:t>
    </dgm:pt>
    <dgm:pt modelId="{AEEC975D-048B-48B9-88EA-48A8858E076C}" type="pres">
      <dgm:prSet presAssocID="{2DD128D5-F2FF-450C-BFF6-BA96421DC57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1E2E58-8A7B-4394-8010-8C49C0771497}" type="pres">
      <dgm:prSet presAssocID="{5DD11528-A406-4A39-A450-78AE837B33B4}" presName="composite" presStyleCnt="0"/>
      <dgm:spPr/>
    </dgm:pt>
    <dgm:pt modelId="{DC3355CD-F737-4B05-89D6-DF9BB44FC858}" type="pres">
      <dgm:prSet presAssocID="{5DD11528-A406-4A39-A450-78AE837B33B4}" presName="Parent1" presStyleLbl="node1" presStyleIdx="0" presStyleCnt="6" custScaleX="591949" custScaleY="412805" custLinFactX="100000" custLinFactY="-91903" custLinFactNeighborX="121751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8459D-050A-4F92-B5A8-0740A496593A}" type="pres">
      <dgm:prSet presAssocID="{5DD11528-A406-4A39-A450-78AE837B33B4}" presName="Childtext1" presStyleLbl="revTx" presStyleIdx="0" presStyleCnt="3" custScaleX="54066" custScaleY="49741" custLinFactX="-100000" custLinFactNeighborX="-132710" custLinFactNeighborY="42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8ED20-70FD-43F4-982D-C24139A79E13}" type="pres">
      <dgm:prSet presAssocID="{5DD11528-A406-4A39-A450-78AE837B33B4}" presName="BalanceSpacing" presStyleCnt="0"/>
      <dgm:spPr/>
    </dgm:pt>
    <dgm:pt modelId="{A8DFB293-B2A4-4111-AE77-616830E60C78}" type="pres">
      <dgm:prSet presAssocID="{5DD11528-A406-4A39-A450-78AE837B33B4}" presName="BalanceSpacing1" presStyleCnt="0"/>
      <dgm:spPr/>
    </dgm:pt>
    <dgm:pt modelId="{8C9F6683-9558-4D93-A2C6-C9160EA30A51}" type="pres">
      <dgm:prSet presAssocID="{96E1EC04-42B6-4866-AE81-B4D894D425A4}" presName="Accent1Text" presStyleLbl="node1" presStyleIdx="1" presStyleCnt="6" custScaleX="603084" custScaleY="478482" custLinFactX="-176220" custLinFactY="200000" custLinFactNeighborX="-200000" custLinFactNeighborY="263932"/>
      <dgm:spPr/>
      <dgm:t>
        <a:bodyPr/>
        <a:lstStyle/>
        <a:p>
          <a:endParaRPr lang="en-US"/>
        </a:p>
      </dgm:t>
    </dgm:pt>
    <dgm:pt modelId="{1C933F12-0B77-4434-88FE-EE0B5DB223B6}" type="pres">
      <dgm:prSet presAssocID="{96E1EC04-42B6-4866-AE81-B4D894D425A4}" presName="spaceBetweenRectangles" presStyleCnt="0"/>
      <dgm:spPr/>
    </dgm:pt>
    <dgm:pt modelId="{28F0860E-6032-407F-9B4F-A0AB16F8817F}" type="pres">
      <dgm:prSet presAssocID="{BB5CB2A4-E96D-4A92-A7E8-A2AA3202977F}" presName="composite" presStyleCnt="0"/>
      <dgm:spPr/>
    </dgm:pt>
    <dgm:pt modelId="{12939239-D630-45A7-936D-2FFAB0CB1159}" type="pres">
      <dgm:prSet presAssocID="{BB5CB2A4-E96D-4A92-A7E8-A2AA3202977F}" presName="Parent1" presStyleLbl="node1" presStyleIdx="2" presStyleCnt="6" custScaleX="674180" custScaleY="509840" custLinFactX="179872" custLinFactNeighborX="200000" custLinFactNeighborY="77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2A704-2618-4696-842D-ACE12E872796}" type="pres">
      <dgm:prSet presAssocID="{BB5CB2A4-E96D-4A92-A7E8-A2AA3202977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778AE01-0EFF-42E9-BA30-D2EA720E10FF}" type="pres">
      <dgm:prSet presAssocID="{BB5CB2A4-E96D-4A92-A7E8-A2AA3202977F}" presName="BalanceSpacing" presStyleCnt="0"/>
      <dgm:spPr/>
    </dgm:pt>
    <dgm:pt modelId="{7208BCD7-6C9D-4EC1-82A7-3831B4BB052C}" type="pres">
      <dgm:prSet presAssocID="{BB5CB2A4-E96D-4A92-A7E8-A2AA3202977F}" presName="BalanceSpacing1" presStyleCnt="0"/>
      <dgm:spPr/>
    </dgm:pt>
    <dgm:pt modelId="{E33F9446-38C6-46A5-B23F-2D6320159019}" type="pres">
      <dgm:prSet presAssocID="{6DCDCE5C-6F75-45BE-9711-35CCE14E76EB}" presName="Accent1Text" presStyleLbl="node1" presStyleIdx="3" presStyleCnt="6" custScaleX="669961" custScaleY="533978" custLinFactX="491958" custLinFactY="-100000" custLinFactNeighborX="500000" custLinFactNeighborY="-194167"/>
      <dgm:spPr/>
      <dgm:t>
        <a:bodyPr/>
        <a:lstStyle/>
        <a:p>
          <a:endParaRPr lang="en-US"/>
        </a:p>
      </dgm:t>
    </dgm:pt>
    <dgm:pt modelId="{87C3FB38-B4D9-439B-9B3A-0B5FED88FA12}" type="pres">
      <dgm:prSet presAssocID="{6DCDCE5C-6F75-45BE-9711-35CCE14E76EB}" presName="spaceBetweenRectangles" presStyleCnt="0"/>
      <dgm:spPr/>
    </dgm:pt>
    <dgm:pt modelId="{B2A5E095-D538-45BA-BEA8-D8DAF8A60E9E}" type="pres">
      <dgm:prSet presAssocID="{9D985826-707E-4EAD-B70E-C1940186CD3E}" presName="composite" presStyleCnt="0"/>
      <dgm:spPr/>
    </dgm:pt>
    <dgm:pt modelId="{EC456BB4-D873-4D6D-ABA4-4CA7E431E53A}" type="pres">
      <dgm:prSet presAssocID="{9D985826-707E-4EAD-B70E-C1940186CD3E}" presName="Parent1" presStyleLbl="node1" presStyleIdx="4" presStyleCnt="6" custScaleX="695475" custScaleY="582439" custLinFactX="500000" custLinFactNeighborX="535429" custLinFactNeighborY="-308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FE807-A662-4436-99C7-4D3CDC38E344}" type="pres">
      <dgm:prSet presAssocID="{9D985826-707E-4EAD-B70E-C1940186CD3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B58BBD2-438C-4441-8367-C957D48A5C7B}" type="pres">
      <dgm:prSet presAssocID="{9D985826-707E-4EAD-B70E-C1940186CD3E}" presName="BalanceSpacing" presStyleCnt="0"/>
      <dgm:spPr/>
    </dgm:pt>
    <dgm:pt modelId="{1EB693BD-890F-48EB-96BB-EA2D44BD389E}" type="pres">
      <dgm:prSet presAssocID="{9D985826-707E-4EAD-B70E-C1940186CD3E}" presName="BalanceSpacing1" presStyleCnt="0"/>
      <dgm:spPr/>
    </dgm:pt>
    <dgm:pt modelId="{51176FD7-E1A5-4DE8-8DF1-9504071991A8}" type="pres">
      <dgm:prSet presAssocID="{7ADE95DE-369D-4CD1-952B-FD4E964C17B5}" presName="Accent1Text" presStyleLbl="node1" presStyleIdx="5" presStyleCnt="6" custScaleX="418159" custScaleY="361085" custLinFactX="100000" custLinFactNeighborX="180575" custLinFactNeighborY="59894"/>
      <dgm:spPr/>
      <dgm:t>
        <a:bodyPr/>
        <a:lstStyle/>
        <a:p>
          <a:endParaRPr lang="en-US"/>
        </a:p>
      </dgm:t>
    </dgm:pt>
  </dgm:ptLst>
  <dgm:cxnLst>
    <dgm:cxn modelId="{3C7AF5E5-0AD7-4CDE-9913-DB47F8D18F35}" type="presOf" srcId="{5DD11528-A406-4A39-A450-78AE837B33B4}" destId="{DC3355CD-F737-4B05-89D6-DF9BB44FC858}" srcOrd="0" destOrd="0" presId="urn:microsoft.com/office/officeart/2008/layout/AlternatingHexagons"/>
    <dgm:cxn modelId="{11FDD77A-CC2F-4A32-90E4-315B5793B448}" type="presOf" srcId="{2DD128D5-F2FF-450C-BFF6-BA96421DC57D}" destId="{AEEC975D-048B-48B9-88EA-48A8858E076C}" srcOrd="0" destOrd="0" presId="urn:microsoft.com/office/officeart/2008/layout/AlternatingHexagons"/>
    <dgm:cxn modelId="{F8138170-2B9B-40A0-B900-5C6527CBE06B}" type="presOf" srcId="{BB5CB2A4-E96D-4A92-A7E8-A2AA3202977F}" destId="{12939239-D630-45A7-936D-2FFAB0CB1159}" srcOrd="0" destOrd="0" presId="urn:microsoft.com/office/officeart/2008/layout/AlternatingHexagons"/>
    <dgm:cxn modelId="{BC8CB673-C41D-4FAF-A6DC-5FA7AE967F06}" srcId="{2DD128D5-F2FF-450C-BFF6-BA96421DC57D}" destId="{5DD11528-A406-4A39-A450-78AE837B33B4}" srcOrd="0" destOrd="0" parTransId="{29A20B3C-DA53-44CE-9F1D-9796D123C4E3}" sibTransId="{96E1EC04-42B6-4866-AE81-B4D894D425A4}"/>
    <dgm:cxn modelId="{0B317E1D-4D10-4AD8-8683-41514C83167B}" srcId="{5DD11528-A406-4A39-A450-78AE837B33B4}" destId="{61A019A9-821D-4E01-8419-ABDE2522EE2E}" srcOrd="0" destOrd="0" parTransId="{7DDCA8B9-0278-46A3-ACB4-2FBFD4C95188}" sibTransId="{23F21A2C-5FED-4D9C-9E30-3FD3BC567B07}"/>
    <dgm:cxn modelId="{1C2FA455-B083-45C0-B66C-07F32D71F39F}" srcId="{2DD128D5-F2FF-450C-BFF6-BA96421DC57D}" destId="{9D985826-707E-4EAD-B70E-C1940186CD3E}" srcOrd="2" destOrd="0" parTransId="{1A6153E1-C9A8-4B22-BAC4-E7E15BAE6614}" sibTransId="{7ADE95DE-369D-4CD1-952B-FD4E964C17B5}"/>
    <dgm:cxn modelId="{5E95D079-E952-49B9-99B1-3A91304D23F3}" type="presOf" srcId="{96E1EC04-42B6-4866-AE81-B4D894D425A4}" destId="{8C9F6683-9558-4D93-A2C6-C9160EA30A51}" srcOrd="0" destOrd="0" presId="urn:microsoft.com/office/officeart/2008/layout/AlternatingHexagons"/>
    <dgm:cxn modelId="{04774844-E17A-43F2-8703-445BC19D0997}" type="presOf" srcId="{9D985826-707E-4EAD-B70E-C1940186CD3E}" destId="{EC456BB4-D873-4D6D-ABA4-4CA7E431E53A}" srcOrd="0" destOrd="0" presId="urn:microsoft.com/office/officeart/2008/layout/AlternatingHexagons"/>
    <dgm:cxn modelId="{309B69AE-EE97-41C3-AC1A-34CD42FA3FCB}" type="presOf" srcId="{6DCDCE5C-6F75-45BE-9711-35CCE14E76EB}" destId="{E33F9446-38C6-46A5-B23F-2D6320159019}" srcOrd="0" destOrd="0" presId="urn:microsoft.com/office/officeart/2008/layout/AlternatingHexagons"/>
    <dgm:cxn modelId="{39C235CF-BB55-414B-AB96-6E3A930E6D4D}" type="presOf" srcId="{7ADE95DE-369D-4CD1-952B-FD4E964C17B5}" destId="{51176FD7-E1A5-4DE8-8DF1-9504071991A8}" srcOrd="0" destOrd="0" presId="urn:microsoft.com/office/officeart/2008/layout/AlternatingHexagons"/>
    <dgm:cxn modelId="{74D40ADC-153B-4AA7-A043-82307AA8C771}" srcId="{2DD128D5-F2FF-450C-BFF6-BA96421DC57D}" destId="{BB5CB2A4-E96D-4A92-A7E8-A2AA3202977F}" srcOrd="1" destOrd="0" parTransId="{EB5B1DE9-2A32-4E2A-8063-CCFF95EB2D95}" sibTransId="{6DCDCE5C-6F75-45BE-9711-35CCE14E76EB}"/>
    <dgm:cxn modelId="{6C79EA46-DA2C-4563-AEAE-4D4E3AA8AEA0}" type="presOf" srcId="{61A019A9-821D-4E01-8419-ABDE2522EE2E}" destId="{AD98459D-050A-4F92-B5A8-0740A496593A}" srcOrd="0" destOrd="0" presId="urn:microsoft.com/office/officeart/2008/layout/AlternatingHexagons"/>
    <dgm:cxn modelId="{EC34C6E7-88DD-444D-860D-ECF7FF67B93D}" type="presParOf" srcId="{AEEC975D-048B-48B9-88EA-48A8858E076C}" destId="{721E2E58-8A7B-4394-8010-8C49C0771497}" srcOrd="0" destOrd="0" presId="urn:microsoft.com/office/officeart/2008/layout/AlternatingHexagons"/>
    <dgm:cxn modelId="{B92A334D-B56D-4997-86A1-8EA75BF4F9A3}" type="presParOf" srcId="{721E2E58-8A7B-4394-8010-8C49C0771497}" destId="{DC3355CD-F737-4B05-89D6-DF9BB44FC858}" srcOrd="0" destOrd="0" presId="urn:microsoft.com/office/officeart/2008/layout/AlternatingHexagons"/>
    <dgm:cxn modelId="{FBB58938-9495-452D-8108-DCB4FF28CD1B}" type="presParOf" srcId="{721E2E58-8A7B-4394-8010-8C49C0771497}" destId="{AD98459D-050A-4F92-B5A8-0740A496593A}" srcOrd="1" destOrd="0" presId="urn:microsoft.com/office/officeart/2008/layout/AlternatingHexagons"/>
    <dgm:cxn modelId="{E5185EAA-E6E8-4D3A-9E7E-10842BA6BF60}" type="presParOf" srcId="{721E2E58-8A7B-4394-8010-8C49C0771497}" destId="{1B08ED20-70FD-43F4-982D-C24139A79E13}" srcOrd="2" destOrd="0" presId="urn:microsoft.com/office/officeart/2008/layout/AlternatingHexagons"/>
    <dgm:cxn modelId="{EC77DF61-C480-4D69-9E86-98DF4E0D14C3}" type="presParOf" srcId="{721E2E58-8A7B-4394-8010-8C49C0771497}" destId="{A8DFB293-B2A4-4111-AE77-616830E60C78}" srcOrd="3" destOrd="0" presId="urn:microsoft.com/office/officeart/2008/layout/AlternatingHexagons"/>
    <dgm:cxn modelId="{F8959DFE-3BD7-41AB-A2A1-4847AB4B93AD}" type="presParOf" srcId="{721E2E58-8A7B-4394-8010-8C49C0771497}" destId="{8C9F6683-9558-4D93-A2C6-C9160EA30A51}" srcOrd="4" destOrd="0" presId="urn:microsoft.com/office/officeart/2008/layout/AlternatingHexagons"/>
    <dgm:cxn modelId="{44A1C763-8D45-4751-AC7D-213E217995A7}" type="presParOf" srcId="{AEEC975D-048B-48B9-88EA-48A8858E076C}" destId="{1C933F12-0B77-4434-88FE-EE0B5DB223B6}" srcOrd="1" destOrd="0" presId="urn:microsoft.com/office/officeart/2008/layout/AlternatingHexagons"/>
    <dgm:cxn modelId="{CE9E2ED3-B29D-49A8-8762-C87B34A11EFC}" type="presParOf" srcId="{AEEC975D-048B-48B9-88EA-48A8858E076C}" destId="{28F0860E-6032-407F-9B4F-A0AB16F8817F}" srcOrd="2" destOrd="0" presId="urn:microsoft.com/office/officeart/2008/layout/AlternatingHexagons"/>
    <dgm:cxn modelId="{A7017251-2588-459C-B77E-4FFB7955D185}" type="presParOf" srcId="{28F0860E-6032-407F-9B4F-A0AB16F8817F}" destId="{12939239-D630-45A7-936D-2FFAB0CB1159}" srcOrd="0" destOrd="0" presId="urn:microsoft.com/office/officeart/2008/layout/AlternatingHexagons"/>
    <dgm:cxn modelId="{36E31F17-469D-4B78-97D7-AAB7D0F984FD}" type="presParOf" srcId="{28F0860E-6032-407F-9B4F-A0AB16F8817F}" destId="{2A62A704-2618-4696-842D-ACE12E872796}" srcOrd="1" destOrd="0" presId="urn:microsoft.com/office/officeart/2008/layout/AlternatingHexagons"/>
    <dgm:cxn modelId="{CA0E53F9-CC0A-4F36-8F06-7A96A9148100}" type="presParOf" srcId="{28F0860E-6032-407F-9B4F-A0AB16F8817F}" destId="{0778AE01-0EFF-42E9-BA30-D2EA720E10FF}" srcOrd="2" destOrd="0" presId="urn:microsoft.com/office/officeart/2008/layout/AlternatingHexagons"/>
    <dgm:cxn modelId="{6E25066D-981C-4A36-8BC5-9FF3907D7302}" type="presParOf" srcId="{28F0860E-6032-407F-9B4F-A0AB16F8817F}" destId="{7208BCD7-6C9D-4EC1-82A7-3831B4BB052C}" srcOrd="3" destOrd="0" presId="urn:microsoft.com/office/officeart/2008/layout/AlternatingHexagons"/>
    <dgm:cxn modelId="{64FBF068-B290-41BB-A2C0-EE0247F8687F}" type="presParOf" srcId="{28F0860E-6032-407F-9B4F-A0AB16F8817F}" destId="{E33F9446-38C6-46A5-B23F-2D6320159019}" srcOrd="4" destOrd="0" presId="urn:microsoft.com/office/officeart/2008/layout/AlternatingHexagons"/>
    <dgm:cxn modelId="{833D79C1-7C70-43FE-9DCD-22028713528C}" type="presParOf" srcId="{AEEC975D-048B-48B9-88EA-48A8858E076C}" destId="{87C3FB38-B4D9-439B-9B3A-0B5FED88FA12}" srcOrd="3" destOrd="0" presId="urn:microsoft.com/office/officeart/2008/layout/AlternatingHexagons"/>
    <dgm:cxn modelId="{ECA7FF49-161D-4E82-9A19-E67C0BAB92B1}" type="presParOf" srcId="{AEEC975D-048B-48B9-88EA-48A8858E076C}" destId="{B2A5E095-D538-45BA-BEA8-D8DAF8A60E9E}" srcOrd="4" destOrd="0" presId="urn:microsoft.com/office/officeart/2008/layout/AlternatingHexagons"/>
    <dgm:cxn modelId="{B3A4D07D-DB27-415B-8436-D7224CF90961}" type="presParOf" srcId="{B2A5E095-D538-45BA-BEA8-D8DAF8A60E9E}" destId="{EC456BB4-D873-4D6D-ABA4-4CA7E431E53A}" srcOrd="0" destOrd="0" presId="urn:microsoft.com/office/officeart/2008/layout/AlternatingHexagons"/>
    <dgm:cxn modelId="{36E9C174-7557-47B4-BEFC-BF1F2622B713}" type="presParOf" srcId="{B2A5E095-D538-45BA-BEA8-D8DAF8A60E9E}" destId="{0EFFE807-A662-4436-99C7-4D3CDC38E344}" srcOrd="1" destOrd="0" presId="urn:microsoft.com/office/officeart/2008/layout/AlternatingHexagons"/>
    <dgm:cxn modelId="{7399D8AA-82F0-4384-A3E4-632E983A1573}" type="presParOf" srcId="{B2A5E095-D538-45BA-BEA8-D8DAF8A60E9E}" destId="{AB58BBD2-438C-4441-8367-C957D48A5C7B}" srcOrd="2" destOrd="0" presId="urn:microsoft.com/office/officeart/2008/layout/AlternatingHexagons"/>
    <dgm:cxn modelId="{E1CDFA03-6EDC-4813-BEA2-B06815F2D337}" type="presParOf" srcId="{B2A5E095-D538-45BA-BEA8-D8DAF8A60E9E}" destId="{1EB693BD-890F-48EB-96BB-EA2D44BD389E}" srcOrd="3" destOrd="0" presId="urn:microsoft.com/office/officeart/2008/layout/AlternatingHexagons"/>
    <dgm:cxn modelId="{15D200A5-0C47-4D05-A0BA-316CBB54A25D}" type="presParOf" srcId="{B2A5E095-D538-45BA-BEA8-D8DAF8A60E9E}" destId="{51176FD7-E1A5-4DE8-8DF1-9504071991A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200" b="1" dirty="0"/>
            <a:t>Uz-</a:t>
          </a:r>
        </a:p>
        <a:p>
          <a:r>
            <a:rPr lang="lv-LV" sz="1200" b="1" dirty="0" err="1"/>
            <a:t>raudzība</a:t>
          </a:r>
          <a:endParaRPr lang="lv-LV" sz="12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20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</a:t>
          </a:r>
          <a:r>
            <a:rPr lang="lv-LV" sz="1000" b="1" dirty="0"/>
            <a:t>ontrole</a:t>
          </a:r>
          <a:r>
            <a:rPr lang="lv-LV" sz="1200" b="1" dirty="0"/>
            <a:t>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ScaleX="108844" custScaleY="262437" custLinFactNeighborX="1865" custLinFactNeighborY="-2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200" b="1" dirty="0"/>
            <a:t>Uz-</a:t>
          </a:r>
        </a:p>
        <a:p>
          <a:r>
            <a:rPr lang="lv-LV" sz="1200" b="1" dirty="0" err="1"/>
            <a:t>raudzība</a:t>
          </a:r>
          <a:endParaRPr lang="lv-LV" sz="12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20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ScaleX="108844" custScaleY="262437" custLinFactNeighborX="1865" custLinFactNeighborY="-2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200" b="1" dirty="0"/>
            <a:t>Uz-</a:t>
          </a:r>
        </a:p>
        <a:p>
          <a:r>
            <a:rPr lang="lv-LV" sz="1200" b="1" dirty="0" err="1"/>
            <a:t>raudzība</a:t>
          </a:r>
          <a:endParaRPr lang="lv-LV" sz="12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20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000" b="1" dirty="0"/>
            <a:t>Kontroles pasāk</a:t>
          </a:r>
          <a:r>
            <a:rPr lang="lv-LV" sz="1200" b="1" dirty="0"/>
            <a:t>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0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ScaleX="108844" custScaleY="262437" custLinFactNeighborX="1865" custLinFactNeighborY="-2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111148" custScaleY="148893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92D050"/>
        </a:solidFill>
      </dgm:spPr>
      <dgm:t>
        <a:bodyPr/>
        <a:lstStyle/>
        <a:p>
          <a:r>
            <a:rPr lang="lv-LV" sz="18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125353" custScaleY="161036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111148" custScaleY="148893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111148" custScaleY="148893" custLinFactNeighborX="3425" custLinFactNeighborY="-77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3749175" y="0"/>
          <a:ext cx="1874587" cy="869429"/>
        </a:xfrm>
        <a:prstGeom prst="trapezoid">
          <a:avLst>
            <a:gd name="adj" fmla="val 10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/>
            <a:t>Uz-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err="1"/>
            <a:t>raudzība</a:t>
          </a:r>
          <a:endParaRPr lang="lv-LV" sz="2000" b="1" kern="1200" dirty="0"/>
        </a:p>
      </dsp:txBody>
      <dsp:txXfrm>
        <a:off x="3749175" y="0"/>
        <a:ext cx="1874587" cy="869429"/>
      </dsp:txXfrm>
    </dsp:sp>
    <dsp:sp modelId="{437ACD30-B9B5-4551-B760-2DA855E27237}">
      <dsp:nvSpPr>
        <dsp:cNvPr id="0" name=""/>
        <dsp:cNvSpPr/>
      </dsp:nvSpPr>
      <dsp:spPr>
        <a:xfrm>
          <a:off x="2811881" y="869429"/>
          <a:ext cx="3749175" cy="869429"/>
        </a:xfrm>
        <a:prstGeom prst="trapezoid">
          <a:avLst>
            <a:gd name="adj" fmla="val 10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/>
            <a:t>Kontroles pasākumi</a:t>
          </a:r>
        </a:p>
      </dsp:txBody>
      <dsp:txXfrm>
        <a:off x="3467987" y="869429"/>
        <a:ext cx="2436963" cy="869429"/>
      </dsp:txXfrm>
    </dsp:sp>
    <dsp:sp modelId="{1034A649-FDAD-4E75-8658-4E42D1E7C0F3}">
      <dsp:nvSpPr>
        <dsp:cNvPr id="0" name=""/>
        <dsp:cNvSpPr/>
      </dsp:nvSpPr>
      <dsp:spPr>
        <a:xfrm>
          <a:off x="1874587" y="1738858"/>
          <a:ext cx="5623762" cy="869429"/>
        </a:xfrm>
        <a:prstGeom prst="trapezoid">
          <a:avLst>
            <a:gd name="adj" fmla="val 10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/>
            <a:t>Risku pārvaldība</a:t>
          </a:r>
        </a:p>
      </dsp:txBody>
      <dsp:txXfrm>
        <a:off x="2858746" y="1738858"/>
        <a:ext cx="3655445" cy="869429"/>
      </dsp:txXfrm>
    </dsp:sp>
    <dsp:sp modelId="{773AC921-9DE8-4E3E-9A58-851E374D8B1C}">
      <dsp:nvSpPr>
        <dsp:cNvPr id="0" name=""/>
        <dsp:cNvSpPr/>
      </dsp:nvSpPr>
      <dsp:spPr>
        <a:xfrm>
          <a:off x="937293" y="2608288"/>
          <a:ext cx="7498350" cy="869429"/>
        </a:xfrm>
        <a:prstGeom prst="trapezoid">
          <a:avLst>
            <a:gd name="adj" fmla="val 10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/>
            <a:t>Kontroles vide</a:t>
          </a:r>
        </a:p>
      </dsp:txBody>
      <dsp:txXfrm>
        <a:off x="2249505" y="2608288"/>
        <a:ext cx="4873927" cy="869429"/>
      </dsp:txXfrm>
    </dsp:sp>
    <dsp:sp modelId="{1ED11A35-FE46-447F-AE36-30A5CAFA6CE9}">
      <dsp:nvSpPr>
        <dsp:cNvPr id="0" name=""/>
        <dsp:cNvSpPr/>
      </dsp:nvSpPr>
      <dsp:spPr>
        <a:xfrm>
          <a:off x="0" y="3477717"/>
          <a:ext cx="9372938" cy="869429"/>
        </a:xfrm>
        <a:prstGeom prst="trapezoid">
          <a:avLst>
            <a:gd name="adj" fmla="val 10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/>
            <a:t>Plānošana</a:t>
          </a:r>
        </a:p>
      </dsp:txBody>
      <dsp:txXfrm>
        <a:off x="1640264" y="3477717"/>
        <a:ext cx="6092409" cy="8694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57824" y="0"/>
          <a:ext cx="712256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Uz-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457824" y="0"/>
        <a:ext cx="712256" cy="354637"/>
      </dsp:txXfrm>
    </dsp:sp>
    <dsp:sp modelId="{437ACD30-B9B5-4551-B760-2DA855E27237}">
      <dsp:nvSpPr>
        <dsp:cNvPr id="0" name=""/>
        <dsp:cNvSpPr/>
      </dsp:nvSpPr>
      <dsp:spPr>
        <a:xfrm>
          <a:off x="880520" y="336023"/>
          <a:ext cx="1915559" cy="365277"/>
        </a:xfrm>
        <a:prstGeom prst="trapezoid">
          <a:avLst>
            <a:gd name="adj" fmla="val 10042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Kontroles pasākumi</a:t>
          </a:r>
        </a:p>
      </dsp:txBody>
      <dsp:txXfrm>
        <a:off x="1215743" y="336023"/>
        <a:ext cx="1245113" cy="365277"/>
      </dsp:txXfrm>
    </dsp:sp>
    <dsp:sp modelId="{1034A649-FDAD-4E75-8658-4E42D1E7C0F3}">
      <dsp:nvSpPr>
        <dsp:cNvPr id="0" name=""/>
        <dsp:cNvSpPr/>
      </dsp:nvSpPr>
      <dsp:spPr>
        <a:xfrm>
          <a:off x="786172" y="692537"/>
          <a:ext cx="2158135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Risku pārvaldība</a:t>
          </a:r>
        </a:p>
      </dsp:txBody>
      <dsp:txXfrm>
        <a:off x="1163845" y="692537"/>
        <a:ext cx="1402788" cy="354637"/>
      </dsp:txXfrm>
    </dsp:sp>
    <dsp:sp modelId="{773AC921-9DE8-4E3E-9A58-851E374D8B1C}">
      <dsp:nvSpPr>
        <dsp:cNvPr id="0" name=""/>
        <dsp:cNvSpPr/>
      </dsp:nvSpPr>
      <dsp:spPr>
        <a:xfrm>
          <a:off x="409660" y="987056"/>
          <a:ext cx="2870391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911979" y="987056"/>
        <a:ext cx="1865754" cy="354637"/>
      </dsp:txXfrm>
    </dsp:sp>
    <dsp:sp modelId="{1ED11A35-FE46-447F-AE36-30A5CAFA6CE9}">
      <dsp:nvSpPr>
        <dsp:cNvPr id="0" name=""/>
        <dsp:cNvSpPr/>
      </dsp:nvSpPr>
      <dsp:spPr>
        <a:xfrm>
          <a:off x="0" y="1429191"/>
          <a:ext cx="3582647" cy="354637"/>
        </a:xfrm>
        <a:prstGeom prst="trapezoid">
          <a:avLst>
            <a:gd name="adj" fmla="val 100420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626963" y="1429191"/>
        <a:ext cx="2328721" cy="3546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36102" y="0"/>
          <a:ext cx="526544" cy="30978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Uz-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436102" y="0"/>
        <a:ext cx="526544" cy="309789"/>
      </dsp:txXfrm>
    </dsp:sp>
    <dsp:sp modelId="{437ACD30-B9B5-4551-B760-2DA855E27237}">
      <dsp:nvSpPr>
        <dsp:cNvPr id="0" name=""/>
        <dsp:cNvSpPr/>
      </dsp:nvSpPr>
      <dsp:spPr>
        <a:xfrm>
          <a:off x="1190316" y="293528"/>
          <a:ext cx="1053088" cy="30978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</a:t>
          </a:r>
          <a:r>
            <a:rPr lang="lv-LV" sz="800" b="1" kern="1200" dirty="0"/>
            <a:t>pasākumi</a:t>
          </a:r>
        </a:p>
      </dsp:txBody>
      <dsp:txXfrm>
        <a:off x="1374607" y="293528"/>
        <a:ext cx="684507" cy="309789"/>
      </dsp:txXfrm>
    </dsp:sp>
    <dsp:sp modelId="{1034A649-FDAD-4E75-8658-4E42D1E7C0F3}">
      <dsp:nvSpPr>
        <dsp:cNvPr id="0" name=""/>
        <dsp:cNvSpPr/>
      </dsp:nvSpPr>
      <dsp:spPr>
        <a:xfrm>
          <a:off x="544880" y="603091"/>
          <a:ext cx="2458519" cy="740792"/>
        </a:xfrm>
        <a:prstGeom prst="trapezoid">
          <a:avLst>
            <a:gd name="adj" fmla="val 8498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Risku pārvaldība</a:t>
          </a:r>
        </a:p>
      </dsp:txBody>
      <dsp:txXfrm>
        <a:off x="975121" y="603091"/>
        <a:ext cx="1598037" cy="740792"/>
      </dsp:txXfrm>
    </dsp:sp>
    <dsp:sp modelId="{773AC921-9DE8-4E3E-9A58-851E374D8B1C}">
      <dsp:nvSpPr>
        <dsp:cNvPr id="0" name=""/>
        <dsp:cNvSpPr/>
      </dsp:nvSpPr>
      <dsp:spPr>
        <a:xfrm>
          <a:off x="330976" y="1334776"/>
          <a:ext cx="2838747" cy="30978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827757" y="1334776"/>
        <a:ext cx="1845186" cy="309789"/>
      </dsp:txXfrm>
    </dsp:sp>
    <dsp:sp modelId="{1ED11A35-FE46-447F-AE36-30A5CAFA6CE9}">
      <dsp:nvSpPr>
        <dsp:cNvPr id="0" name=""/>
        <dsp:cNvSpPr/>
      </dsp:nvSpPr>
      <dsp:spPr>
        <a:xfrm>
          <a:off x="0" y="1670160"/>
          <a:ext cx="3365291" cy="309789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588926" y="1670160"/>
        <a:ext cx="2187439" cy="3097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57824" y="0"/>
          <a:ext cx="712256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Uz-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457824" y="0"/>
        <a:ext cx="712256" cy="354637"/>
      </dsp:txXfrm>
    </dsp:sp>
    <dsp:sp modelId="{437ACD30-B9B5-4551-B760-2DA855E27237}">
      <dsp:nvSpPr>
        <dsp:cNvPr id="0" name=""/>
        <dsp:cNvSpPr/>
      </dsp:nvSpPr>
      <dsp:spPr>
        <a:xfrm>
          <a:off x="880520" y="336023"/>
          <a:ext cx="1915559" cy="365277"/>
        </a:xfrm>
        <a:prstGeom prst="trapezoid">
          <a:avLst>
            <a:gd name="adj" fmla="val 10042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Kontroles pasākumi</a:t>
          </a:r>
        </a:p>
      </dsp:txBody>
      <dsp:txXfrm>
        <a:off x="1215743" y="336023"/>
        <a:ext cx="1245113" cy="365277"/>
      </dsp:txXfrm>
    </dsp:sp>
    <dsp:sp modelId="{1034A649-FDAD-4E75-8658-4E42D1E7C0F3}">
      <dsp:nvSpPr>
        <dsp:cNvPr id="0" name=""/>
        <dsp:cNvSpPr/>
      </dsp:nvSpPr>
      <dsp:spPr>
        <a:xfrm>
          <a:off x="786172" y="692537"/>
          <a:ext cx="2158135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Risku pārvaldība</a:t>
          </a:r>
        </a:p>
      </dsp:txBody>
      <dsp:txXfrm>
        <a:off x="1163845" y="692537"/>
        <a:ext cx="1402788" cy="354637"/>
      </dsp:txXfrm>
    </dsp:sp>
    <dsp:sp modelId="{773AC921-9DE8-4E3E-9A58-851E374D8B1C}">
      <dsp:nvSpPr>
        <dsp:cNvPr id="0" name=""/>
        <dsp:cNvSpPr/>
      </dsp:nvSpPr>
      <dsp:spPr>
        <a:xfrm>
          <a:off x="409660" y="987056"/>
          <a:ext cx="2870391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911979" y="987056"/>
        <a:ext cx="1865754" cy="354637"/>
      </dsp:txXfrm>
    </dsp:sp>
    <dsp:sp modelId="{1ED11A35-FE46-447F-AE36-30A5CAFA6CE9}">
      <dsp:nvSpPr>
        <dsp:cNvPr id="0" name=""/>
        <dsp:cNvSpPr/>
      </dsp:nvSpPr>
      <dsp:spPr>
        <a:xfrm>
          <a:off x="0" y="1429191"/>
          <a:ext cx="3582647" cy="354637"/>
        </a:xfrm>
        <a:prstGeom prst="trapezoid">
          <a:avLst>
            <a:gd name="adj" fmla="val 100420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626963" y="1429191"/>
        <a:ext cx="2328721" cy="3546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57824" y="0"/>
          <a:ext cx="712256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Uz-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457824" y="0"/>
        <a:ext cx="712256" cy="354637"/>
      </dsp:txXfrm>
    </dsp:sp>
    <dsp:sp modelId="{437ACD30-B9B5-4551-B760-2DA855E27237}">
      <dsp:nvSpPr>
        <dsp:cNvPr id="0" name=""/>
        <dsp:cNvSpPr/>
      </dsp:nvSpPr>
      <dsp:spPr>
        <a:xfrm>
          <a:off x="880520" y="336023"/>
          <a:ext cx="1915559" cy="365277"/>
        </a:xfrm>
        <a:prstGeom prst="trapezoid">
          <a:avLst>
            <a:gd name="adj" fmla="val 10042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Kontroles pasākumi</a:t>
          </a:r>
        </a:p>
      </dsp:txBody>
      <dsp:txXfrm>
        <a:off x="1215743" y="336023"/>
        <a:ext cx="1245113" cy="365277"/>
      </dsp:txXfrm>
    </dsp:sp>
    <dsp:sp modelId="{1034A649-FDAD-4E75-8658-4E42D1E7C0F3}">
      <dsp:nvSpPr>
        <dsp:cNvPr id="0" name=""/>
        <dsp:cNvSpPr/>
      </dsp:nvSpPr>
      <dsp:spPr>
        <a:xfrm>
          <a:off x="786172" y="692537"/>
          <a:ext cx="2158135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Risku pārvaldība</a:t>
          </a:r>
        </a:p>
      </dsp:txBody>
      <dsp:txXfrm>
        <a:off x="1163845" y="692537"/>
        <a:ext cx="1402788" cy="354637"/>
      </dsp:txXfrm>
    </dsp:sp>
    <dsp:sp modelId="{773AC921-9DE8-4E3E-9A58-851E374D8B1C}">
      <dsp:nvSpPr>
        <dsp:cNvPr id="0" name=""/>
        <dsp:cNvSpPr/>
      </dsp:nvSpPr>
      <dsp:spPr>
        <a:xfrm>
          <a:off x="409660" y="987056"/>
          <a:ext cx="2870391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911979" y="987056"/>
        <a:ext cx="1865754" cy="354637"/>
      </dsp:txXfrm>
    </dsp:sp>
    <dsp:sp modelId="{1ED11A35-FE46-447F-AE36-30A5CAFA6CE9}">
      <dsp:nvSpPr>
        <dsp:cNvPr id="0" name=""/>
        <dsp:cNvSpPr/>
      </dsp:nvSpPr>
      <dsp:spPr>
        <a:xfrm>
          <a:off x="0" y="1429191"/>
          <a:ext cx="3582647" cy="354637"/>
        </a:xfrm>
        <a:prstGeom prst="trapezoid">
          <a:avLst>
            <a:gd name="adj" fmla="val 100420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626963" y="1429191"/>
        <a:ext cx="2328721" cy="3546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159146" y="0"/>
          <a:ext cx="1461493" cy="958571"/>
        </a:xfrm>
        <a:prstGeom prst="trapezoid">
          <a:avLst>
            <a:gd name="adj" fmla="val 62916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Uz-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</a:t>
          </a:r>
          <a:r>
            <a:rPr lang="lv-LV" sz="1400" b="1" kern="1200" dirty="0" smtClean="0"/>
            <a:t>au</a:t>
          </a:r>
          <a:r>
            <a:rPr lang="en-GB" sz="1400" b="1" kern="1200" dirty="0" smtClean="0"/>
            <a:t>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/>
            <a:t>dzība</a:t>
          </a:r>
          <a:endParaRPr lang="lv-LV" sz="1400" b="1" kern="1200" dirty="0"/>
        </a:p>
      </dsp:txBody>
      <dsp:txXfrm>
        <a:off x="1159146" y="0"/>
        <a:ext cx="1461493" cy="958571"/>
      </dsp:txXfrm>
    </dsp:sp>
    <dsp:sp modelId="{437ACD30-B9B5-4551-B760-2DA855E27237}">
      <dsp:nvSpPr>
        <dsp:cNvPr id="0" name=""/>
        <dsp:cNvSpPr/>
      </dsp:nvSpPr>
      <dsp:spPr>
        <a:xfrm>
          <a:off x="949666" y="1017005"/>
          <a:ext cx="1800298" cy="472153"/>
        </a:xfrm>
        <a:prstGeom prst="trapezoid">
          <a:avLst>
            <a:gd name="adj" fmla="val 629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264718" y="1017005"/>
        <a:ext cx="1170193" cy="472153"/>
      </dsp:txXfrm>
    </dsp:sp>
    <dsp:sp modelId="{1034A649-FDAD-4E75-8658-4E42D1E7C0F3}">
      <dsp:nvSpPr>
        <dsp:cNvPr id="0" name=""/>
        <dsp:cNvSpPr/>
      </dsp:nvSpPr>
      <dsp:spPr>
        <a:xfrm>
          <a:off x="676125" y="1436627"/>
          <a:ext cx="2394414" cy="472153"/>
        </a:xfrm>
        <a:prstGeom prst="trapezoid">
          <a:avLst>
            <a:gd name="adj" fmla="val 629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Risku pārvaldība</a:t>
          </a:r>
        </a:p>
      </dsp:txBody>
      <dsp:txXfrm>
        <a:off x="1095147" y="1436627"/>
        <a:ext cx="1556369" cy="472153"/>
      </dsp:txXfrm>
    </dsp:sp>
    <dsp:sp modelId="{773AC921-9DE8-4E3E-9A58-851E374D8B1C}">
      <dsp:nvSpPr>
        <dsp:cNvPr id="0" name=""/>
        <dsp:cNvSpPr/>
      </dsp:nvSpPr>
      <dsp:spPr>
        <a:xfrm>
          <a:off x="329543" y="1932790"/>
          <a:ext cx="2988531" cy="472153"/>
        </a:xfrm>
        <a:prstGeom prst="trapezoid">
          <a:avLst>
            <a:gd name="adj" fmla="val 629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852536" y="1932790"/>
        <a:ext cx="1942545" cy="472153"/>
      </dsp:txXfrm>
    </dsp:sp>
    <dsp:sp modelId="{1ED11A35-FE46-447F-AE36-30A5CAFA6CE9}">
      <dsp:nvSpPr>
        <dsp:cNvPr id="0" name=""/>
        <dsp:cNvSpPr/>
      </dsp:nvSpPr>
      <dsp:spPr>
        <a:xfrm>
          <a:off x="0" y="2375033"/>
          <a:ext cx="3582648" cy="472153"/>
        </a:xfrm>
        <a:prstGeom prst="trapezoid">
          <a:avLst>
            <a:gd name="adj" fmla="val 62916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626963" y="2375033"/>
        <a:ext cx="2328721" cy="47215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249738" y="0"/>
          <a:ext cx="1128698" cy="452703"/>
        </a:xfrm>
        <a:prstGeom prst="trapezoid">
          <a:avLst>
            <a:gd name="adj" fmla="val 79139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Uz-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err="1"/>
            <a:t>raudzība</a:t>
          </a:r>
          <a:endParaRPr lang="lv-LV" sz="1400" b="1" kern="1200" dirty="0"/>
        </a:p>
      </dsp:txBody>
      <dsp:txXfrm>
        <a:off x="1249738" y="0"/>
        <a:ext cx="1128698" cy="452703"/>
      </dsp:txXfrm>
    </dsp:sp>
    <dsp:sp modelId="{437ACD30-B9B5-4551-B760-2DA855E27237}">
      <dsp:nvSpPr>
        <dsp:cNvPr id="0" name=""/>
        <dsp:cNvSpPr/>
      </dsp:nvSpPr>
      <dsp:spPr>
        <a:xfrm>
          <a:off x="1121354" y="428940"/>
          <a:ext cx="1433059" cy="452703"/>
        </a:xfrm>
        <a:prstGeom prst="trapezoid">
          <a:avLst>
            <a:gd name="adj" fmla="val 7913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372139" y="428940"/>
        <a:ext cx="931488" cy="452703"/>
      </dsp:txXfrm>
    </dsp:sp>
    <dsp:sp modelId="{1034A649-FDAD-4E75-8658-4E42D1E7C0F3}">
      <dsp:nvSpPr>
        <dsp:cNvPr id="0" name=""/>
        <dsp:cNvSpPr/>
      </dsp:nvSpPr>
      <dsp:spPr>
        <a:xfrm>
          <a:off x="790153" y="870457"/>
          <a:ext cx="2149588" cy="452703"/>
        </a:xfrm>
        <a:prstGeom prst="trapezoid">
          <a:avLst>
            <a:gd name="adj" fmla="val 7913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Risku pārvaldība</a:t>
          </a:r>
        </a:p>
      </dsp:txBody>
      <dsp:txXfrm>
        <a:off x="1166331" y="870457"/>
        <a:ext cx="1397232" cy="452703"/>
      </dsp:txXfrm>
    </dsp:sp>
    <dsp:sp modelId="{773AC921-9DE8-4E3E-9A58-851E374D8B1C}">
      <dsp:nvSpPr>
        <dsp:cNvPr id="0" name=""/>
        <dsp:cNvSpPr/>
      </dsp:nvSpPr>
      <dsp:spPr>
        <a:xfrm>
          <a:off x="411717" y="1246418"/>
          <a:ext cx="2866118" cy="452703"/>
        </a:xfrm>
        <a:prstGeom prst="trapezoid">
          <a:avLst>
            <a:gd name="adj" fmla="val 7913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913288" y="1246418"/>
        <a:ext cx="1862976" cy="452703"/>
      </dsp:txXfrm>
    </dsp:sp>
    <dsp:sp modelId="{1ED11A35-FE46-447F-AE36-30A5CAFA6CE9}">
      <dsp:nvSpPr>
        <dsp:cNvPr id="0" name=""/>
        <dsp:cNvSpPr/>
      </dsp:nvSpPr>
      <dsp:spPr>
        <a:xfrm>
          <a:off x="0" y="1810811"/>
          <a:ext cx="3582648" cy="452703"/>
        </a:xfrm>
        <a:prstGeom prst="trapezoid">
          <a:avLst>
            <a:gd name="adj" fmla="val 79139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626963" y="1810811"/>
        <a:ext cx="2328721" cy="45270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249738" y="0"/>
          <a:ext cx="1128698" cy="511429"/>
        </a:xfrm>
        <a:prstGeom prst="trapezoid">
          <a:avLst>
            <a:gd name="adj" fmla="val 70052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Uz-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err="1"/>
            <a:t>raudzība</a:t>
          </a:r>
          <a:endParaRPr lang="lv-LV" sz="1400" b="1" kern="1200" dirty="0"/>
        </a:p>
      </dsp:txBody>
      <dsp:txXfrm>
        <a:off x="1249738" y="0"/>
        <a:ext cx="1128698" cy="511429"/>
      </dsp:txXfrm>
    </dsp:sp>
    <dsp:sp modelId="{437ACD30-B9B5-4551-B760-2DA855E27237}">
      <dsp:nvSpPr>
        <dsp:cNvPr id="0" name=""/>
        <dsp:cNvSpPr/>
      </dsp:nvSpPr>
      <dsp:spPr>
        <a:xfrm>
          <a:off x="1121354" y="484584"/>
          <a:ext cx="1433059" cy="511429"/>
        </a:xfrm>
        <a:prstGeom prst="trapezoid">
          <a:avLst>
            <a:gd name="adj" fmla="val 70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372139" y="484584"/>
        <a:ext cx="931488" cy="511429"/>
      </dsp:txXfrm>
    </dsp:sp>
    <dsp:sp modelId="{1034A649-FDAD-4E75-8658-4E42D1E7C0F3}">
      <dsp:nvSpPr>
        <dsp:cNvPr id="0" name=""/>
        <dsp:cNvSpPr/>
      </dsp:nvSpPr>
      <dsp:spPr>
        <a:xfrm>
          <a:off x="790153" y="983375"/>
          <a:ext cx="2149588" cy="511429"/>
        </a:xfrm>
        <a:prstGeom prst="trapezoid">
          <a:avLst>
            <a:gd name="adj" fmla="val 70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Risku pārvaldība</a:t>
          </a:r>
        </a:p>
      </dsp:txBody>
      <dsp:txXfrm>
        <a:off x="1166331" y="983375"/>
        <a:ext cx="1397232" cy="511429"/>
      </dsp:txXfrm>
    </dsp:sp>
    <dsp:sp modelId="{773AC921-9DE8-4E3E-9A58-851E374D8B1C}">
      <dsp:nvSpPr>
        <dsp:cNvPr id="0" name=""/>
        <dsp:cNvSpPr/>
      </dsp:nvSpPr>
      <dsp:spPr>
        <a:xfrm>
          <a:off x="411717" y="1408107"/>
          <a:ext cx="2866118" cy="511429"/>
        </a:xfrm>
        <a:prstGeom prst="trapezoid">
          <a:avLst>
            <a:gd name="adj" fmla="val 70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913288" y="1408107"/>
        <a:ext cx="1862976" cy="511429"/>
      </dsp:txXfrm>
    </dsp:sp>
    <dsp:sp modelId="{1ED11A35-FE46-447F-AE36-30A5CAFA6CE9}">
      <dsp:nvSpPr>
        <dsp:cNvPr id="0" name=""/>
        <dsp:cNvSpPr/>
      </dsp:nvSpPr>
      <dsp:spPr>
        <a:xfrm>
          <a:off x="0" y="2045716"/>
          <a:ext cx="3582648" cy="511429"/>
        </a:xfrm>
        <a:prstGeom prst="trapezoid">
          <a:avLst>
            <a:gd name="adj" fmla="val 70052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626963" y="2045716"/>
        <a:ext cx="2328721" cy="5114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249738" y="0"/>
          <a:ext cx="1128698" cy="452703"/>
        </a:xfrm>
        <a:prstGeom prst="trapezoid">
          <a:avLst>
            <a:gd name="adj" fmla="val 79139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Uz-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err="1"/>
            <a:t>raudzība</a:t>
          </a:r>
          <a:endParaRPr lang="lv-LV" sz="1400" b="1" kern="1200" dirty="0"/>
        </a:p>
      </dsp:txBody>
      <dsp:txXfrm>
        <a:off x="1249738" y="0"/>
        <a:ext cx="1128698" cy="452703"/>
      </dsp:txXfrm>
    </dsp:sp>
    <dsp:sp modelId="{437ACD30-B9B5-4551-B760-2DA855E27237}">
      <dsp:nvSpPr>
        <dsp:cNvPr id="0" name=""/>
        <dsp:cNvSpPr/>
      </dsp:nvSpPr>
      <dsp:spPr>
        <a:xfrm>
          <a:off x="1121354" y="428940"/>
          <a:ext cx="1433059" cy="452703"/>
        </a:xfrm>
        <a:prstGeom prst="trapezoid">
          <a:avLst>
            <a:gd name="adj" fmla="val 7913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372139" y="428940"/>
        <a:ext cx="931488" cy="452703"/>
      </dsp:txXfrm>
    </dsp:sp>
    <dsp:sp modelId="{1034A649-FDAD-4E75-8658-4E42D1E7C0F3}">
      <dsp:nvSpPr>
        <dsp:cNvPr id="0" name=""/>
        <dsp:cNvSpPr/>
      </dsp:nvSpPr>
      <dsp:spPr>
        <a:xfrm>
          <a:off x="790153" y="870457"/>
          <a:ext cx="2149588" cy="452703"/>
        </a:xfrm>
        <a:prstGeom prst="trapezoid">
          <a:avLst>
            <a:gd name="adj" fmla="val 7913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Risku pārvaldība</a:t>
          </a:r>
        </a:p>
      </dsp:txBody>
      <dsp:txXfrm>
        <a:off x="1166331" y="870457"/>
        <a:ext cx="1397232" cy="452703"/>
      </dsp:txXfrm>
    </dsp:sp>
    <dsp:sp modelId="{773AC921-9DE8-4E3E-9A58-851E374D8B1C}">
      <dsp:nvSpPr>
        <dsp:cNvPr id="0" name=""/>
        <dsp:cNvSpPr/>
      </dsp:nvSpPr>
      <dsp:spPr>
        <a:xfrm>
          <a:off x="411717" y="1246418"/>
          <a:ext cx="2866118" cy="452703"/>
        </a:xfrm>
        <a:prstGeom prst="trapezoid">
          <a:avLst>
            <a:gd name="adj" fmla="val 7913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913288" y="1246418"/>
        <a:ext cx="1862976" cy="452703"/>
      </dsp:txXfrm>
    </dsp:sp>
    <dsp:sp modelId="{1ED11A35-FE46-447F-AE36-30A5CAFA6CE9}">
      <dsp:nvSpPr>
        <dsp:cNvPr id="0" name=""/>
        <dsp:cNvSpPr/>
      </dsp:nvSpPr>
      <dsp:spPr>
        <a:xfrm>
          <a:off x="0" y="1810811"/>
          <a:ext cx="3582648" cy="452703"/>
        </a:xfrm>
        <a:prstGeom prst="trapezoid">
          <a:avLst>
            <a:gd name="adj" fmla="val 79139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626963" y="1810811"/>
        <a:ext cx="2328721" cy="4527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385493" y="0"/>
          <a:ext cx="634629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Uz-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385493" y="0"/>
        <a:ext cx="634629" cy="373380"/>
      </dsp:txXfrm>
    </dsp:sp>
    <dsp:sp modelId="{437ACD30-B9B5-4551-B760-2DA855E27237}">
      <dsp:nvSpPr>
        <dsp:cNvPr id="0" name=""/>
        <dsp:cNvSpPr/>
      </dsp:nvSpPr>
      <dsp:spPr>
        <a:xfrm>
          <a:off x="1089255" y="353781"/>
          <a:ext cx="1269258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311375" y="353781"/>
        <a:ext cx="825017" cy="373380"/>
      </dsp:txXfrm>
    </dsp:sp>
    <dsp:sp modelId="{1034A649-FDAD-4E75-8658-4E42D1E7C0F3}">
      <dsp:nvSpPr>
        <dsp:cNvPr id="0" name=""/>
        <dsp:cNvSpPr/>
      </dsp:nvSpPr>
      <dsp:spPr>
        <a:xfrm>
          <a:off x="824854" y="717935"/>
          <a:ext cx="1859161" cy="486428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Risku pārvaldība</a:t>
          </a:r>
        </a:p>
      </dsp:txBody>
      <dsp:txXfrm>
        <a:off x="1150207" y="717935"/>
        <a:ext cx="1208454" cy="486428"/>
      </dsp:txXfrm>
    </dsp:sp>
    <dsp:sp modelId="{773AC921-9DE8-4E3E-9A58-851E374D8B1C}">
      <dsp:nvSpPr>
        <dsp:cNvPr id="0" name=""/>
        <dsp:cNvSpPr/>
      </dsp:nvSpPr>
      <dsp:spPr>
        <a:xfrm>
          <a:off x="382440" y="1202340"/>
          <a:ext cx="2730662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860306" y="1202340"/>
        <a:ext cx="1774930" cy="373380"/>
      </dsp:txXfrm>
    </dsp:sp>
    <dsp:sp modelId="{1ED11A35-FE46-447F-AE36-30A5CAFA6CE9}">
      <dsp:nvSpPr>
        <dsp:cNvPr id="0" name=""/>
        <dsp:cNvSpPr/>
      </dsp:nvSpPr>
      <dsp:spPr>
        <a:xfrm>
          <a:off x="0" y="1606569"/>
          <a:ext cx="3365292" cy="373380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588926" y="1606569"/>
        <a:ext cx="2187439" cy="3733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385493" y="0"/>
          <a:ext cx="634629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Uz-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385493" y="0"/>
        <a:ext cx="634629" cy="373380"/>
      </dsp:txXfrm>
    </dsp:sp>
    <dsp:sp modelId="{437ACD30-B9B5-4551-B760-2DA855E27237}">
      <dsp:nvSpPr>
        <dsp:cNvPr id="0" name=""/>
        <dsp:cNvSpPr/>
      </dsp:nvSpPr>
      <dsp:spPr>
        <a:xfrm>
          <a:off x="1089255" y="353781"/>
          <a:ext cx="1269258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311375" y="353781"/>
        <a:ext cx="825017" cy="373380"/>
      </dsp:txXfrm>
    </dsp:sp>
    <dsp:sp modelId="{1034A649-FDAD-4E75-8658-4E42D1E7C0F3}">
      <dsp:nvSpPr>
        <dsp:cNvPr id="0" name=""/>
        <dsp:cNvSpPr/>
      </dsp:nvSpPr>
      <dsp:spPr>
        <a:xfrm>
          <a:off x="824854" y="717935"/>
          <a:ext cx="1859161" cy="486428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Risku pārvaldība</a:t>
          </a:r>
        </a:p>
      </dsp:txBody>
      <dsp:txXfrm>
        <a:off x="1150207" y="717935"/>
        <a:ext cx="1208454" cy="486428"/>
      </dsp:txXfrm>
    </dsp:sp>
    <dsp:sp modelId="{773AC921-9DE8-4E3E-9A58-851E374D8B1C}">
      <dsp:nvSpPr>
        <dsp:cNvPr id="0" name=""/>
        <dsp:cNvSpPr/>
      </dsp:nvSpPr>
      <dsp:spPr>
        <a:xfrm>
          <a:off x="382440" y="1202340"/>
          <a:ext cx="2730662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860306" y="1202340"/>
        <a:ext cx="1774930" cy="373380"/>
      </dsp:txXfrm>
    </dsp:sp>
    <dsp:sp modelId="{1ED11A35-FE46-447F-AE36-30A5CAFA6CE9}">
      <dsp:nvSpPr>
        <dsp:cNvPr id="0" name=""/>
        <dsp:cNvSpPr/>
      </dsp:nvSpPr>
      <dsp:spPr>
        <a:xfrm>
          <a:off x="0" y="1606569"/>
          <a:ext cx="3365292" cy="373380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588926" y="1606569"/>
        <a:ext cx="2187439" cy="373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85264" y="0"/>
          <a:ext cx="731020" cy="410730"/>
        </a:xfrm>
        <a:prstGeom prst="trapezoid">
          <a:avLst>
            <a:gd name="adj" fmla="val 889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Uz-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 err="1"/>
            <a:t>raudzība</a:t>
          </a:r>
          <a:endParaRPr lang="lv-LV" sz="1200" b="1" kern="1200" dirty="0"/>
        </a:p>
      </dsp:txBody>
      <dsp:txXfrm>
        <a:off x="1485264" y="0"/>
        <a:ext cx="731020" cy="410730"/>
      </dsp:txXfrm>
    </dsp:sp>
    <dsp:sp modelId="{437ACD30-B9B5-4551-B760-2DA855E27237}">
      <dsp:nvSpPr>
        <dsp:cNvPr id="0" name=""/>
        <dsp:cNvSpPr/>
      </dsp:nvSpPr>
      <dsp:spPr>
        <a:xfrm>
          <a:off x="1144031" y="389171"/>
          <a:ext cx="1462040" cy="410730"/>
        </a:xfrm>
        <a:prstGeom prst="trapezoid">
          <a:avLst>
            <a:gd name="adj" fmla="val 889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399888" y="389171"/>
        <a:ext cx="950326" cy="410730"/>
      </dsp:txXfrm>
    </dsp:sp>
    <dsp:sp modelId="{1034A649-FDAD-4E75-8658-4E42D1E7C0F3}">
      <dsp:nvSpPr>
        <dsp:cNvPr id="0" name=""/>
        <dsp:cNvSpPr/>
      </dsp:nvSpPr>
      <dsp:spPr>
        <a:xfrm>
          <a:off x="806132" y="789752"/>
          <a:ext cx="2193060" cy="410730"/>
        </a:xfrm>
        <a:prstGeom prst="trapezoid">
          <a:avLst>
            <a:gd name="adj" fmla="val 889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Risku pārvaldība</a:t>
          </a:r>
        </a:p>
      </dsp:txBody>
      <dsp:txXfrm>
        <a:off x="1189917" y="789752"/>
        <a:ext cx="1425489" cy="410730"/>
      </dsp:txXfrm>
    </dsp:sp>
    <dsp:sp modelId="{773AC921-9DE8-4E3E-9A58-851E374D8B1C}">
      <dsp:nvSpPr>
        <dsp:cNvPr id="0" name=""/>
        <dsp:cNvSpPr/>
      </dsp:nvSpPr>
      <dsp:spPr>
        <a:xfrm>
          <a:off x="420044" y="1130855"/>
          <a:ext cx="2924080" cy="410730"/>
        </a:xfrm>
        <a:prstGeom prst="trapezoid">
          <a:avLst>
            <a:gd name="adj" fmla="val 889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931758" y="1130855"/>
        <a:ext cx="1900652" cy="410730"/>
      </dsp:txXfrm>
    </dsp:sp>
    <dsp:sp modelId="{1ED11A35-FE46-447F-AE36-30A5CAFA6CE9}">
      <dsp:nvSpPr>
        <dsp:cNvPr id="0" name=""/>
        <dsp:cNvSpPr/>
      </dsp:nvSpPr>
      <dsp:spPr>
        <a:xfrm>
          <a:off x="0" y="1642921"/>
          <a:ext cx="3655100" cy="410730"/>
        </a:xfrm>
        <a:prstGeom prst="trapezoid">
          <a:avLst>
            <a:gd name="adj" fmla="val 88990"/>
          </a:avLst>
        </a:prstGeom>
        <a:solidFill>
          <a:srgbClr val="92D050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/>
            <a:t>Plānošana</a:t>
          </a:r>
        </a:p>
      </dsp:txBody>
      <dsp:txXfrm>
        <a:off x="639642" y="1642921"/>
        <a:ext cx="2375815" cy="4107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355CD-F737-4B05-89D6-DF9BB44FC858}">
      <dsp:nvSpPr>
        <dsp:cNvPr id="0" name=""/>
        <dsp:cNvSpPr/>
      </dsp:nvSpPr>
      <dsp:spPr>
        <a:xfrm rot="5400000">
          <a:off x="4973271" y="-203198"/>
          <a:ext cx="1641667" cy="20480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Plānot</a:t>
          </a:r>
        </a:p>
      </dsp:txBody>
      <dsp:txXfrm rot="-5400000">
        <a:off x="5111416" y="273612"/>
        <a:ext cx="1365377" cy="1094445"/>
      </dsp:txXfrm>
    </dsp:sp>
    <dsp:sp modelId="{AD98459D-050A-4F92-B5A8-0740A496593A}">
      <dsp:nvSpPr>
        <dsp:cNvPr id="0" name=""/>
        <dsp:cNvSpPr/>
      </dsp:nvSpPr>
      <dsp:spPr>
        <a:xfrm>
          <a:off x="4279491" y="995774"/>
          <a:ext cx="239954" cy="11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500" kern="1200" dirty="0"/>
        </a:p>
      </dsp:txBody>
      <dsp:txXfrm>
        <a:off x="4279491" y="995774"/>
        <a:ext cx="239954" cy="118687"/>
      </dsp:txXfrm>
    </dsp:sp>
    <dsp:sp modelId="{8C9F6683-9558-4D93-A2C6-C9160EA30A51}">
      <dsp:nvSpPr>
        <dsp:cNvPr id="0" name=""/>
        <dsp:cNvSpPr/>
      </dsp:nvSpPr>
      <dsp:spPr>
        <a:xfrm rot="5400000">
          <a:off x="2400110" y="1756116"/>
          <a:ext cx="1902856" cy="20865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/>
            <a:t>Motivēt</a:t>
          </a:r>
        </a:p>
      </dsp:txBody>
      <dsp:txXfrm rot="-5400000">
        <a:off x="2656008" y="2165126"/>
        <a:ext cx="1391061" cy="1268570"/>
      </dsp:txXfrm>
    </dsp:sp>
    <dsp:sp modelId="{12939239-D630-45A7-936D-2FFAB0CB1159}">
      <dsp:nvSpPr>
        <dsp:cNvPr id="0" name=""/>
        <dsp:cNvSpPr/>
      </dsp:nvSpPr>
      <dsp:spPr>
        <a:xfrm rot="5400000">
          <a:off x="4947753" y="2051315"/>
          <a:ext cx="2027562" cy="2332574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>
              <a:solidFill>
                <a:schemeClr val="tx1"/>
              </a:solidFill>
            </a:rPr>
            <a:t>Vadības</a:t>
          </a:r>
          <a:r>
            <a:rPr lang="lv-LV" sz="2400" b="1" kern="1200" dirty="0"/>
            <a:t> </a:t>
          </a:r>
          <a:r>
            <a:rPr lang="lv-LV" sz="2400" b="1" kern="1200" dirty="0">
              <a:solidFill>
                <a:schemeClr val="tx1"/>
              </a:solidFill>
            </a:rPr>
            <a:t>funkcijas</a:t>
          </a:r>
        </a:p>
      </dsp:txBody>
      <dsp:txXfrm rot="-5400000">
        <a:off x="5184009" y="2541748"/>
        <a:ext cx="1555050" cy="1351708"/>
      </dsp:txXfrm>
    </dsp:sp>
    <dsp:sp modelId="{2A62A704-2618-4696-842D-ACE12E872796}">
      <dsp:nvSpPr>
        <dsp:cNvPr id="0" name=""/>
        <dsp:cNvSpPr/>
      </dsp:nvSpPr>
      <dsp:spPr>
        <a:xfrm>
          <a:off x="4030416" y="2788189"/>
          <a:ext cx="429500" cy="238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F9446-38C6-46A5-B23F-2D6320159019}">
      <dsp:nvSpPr>
        <dsp:cNvPr id="0" name=""/>
        <dsp:cNvSpPr/>
      </dsp:nvSpPr>
      <dsp:spPr>
        <a:xfrm rot="5400000">
          <a:off x="7391160" y="578645"/>
          <a:ext cx="2123556" cy="231797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Deleģēt</a:t>
          </a:r>
        </a:p>
      </dsp:txBody>
      <dsp:txXfrm rot="-5400000">
        <a:off x="7680279" y="1029782"/>
        <a:ext cx="1545318" cy="1415704"/>
      </dsp:txXfrm>
    </dsp:sp>
    <dsp:sp modelId="{EC456BB4-D873-4D6D-ABA4-4CA7E431E53A}">
      <dsp:nvSpPr>
        <dsp:cNvPr id="0" name=""/>
        <dsp:cNvSpPr/>
      </dsp:nvSpPr>
      <dsp:spPr>
        <a:xfrm rot="5400000">
          <a:off x="7254720" y="3741641"/>
          <a:ext cx="2316278" cy="24062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Organizēt</a:t>
          </a:r>
        </a:p>
      </dsp:txBody>
      <dsp:txXfrm rot="-5400000">
        <a:off x="7610775" y="4172674"/>
        <a:ext cx="1604168" cy="1544186"/>
      </dsp:txXfrm>
    </dsp:sp>
    <dsp:sp modelId="{0EFFE807-A662-4436-99C7-4D3CDC38E344}">
      <dsp:nvSpPr>
        <dsp:cNvPr id="0" name=""/>
        <dsp:cNvSpPr/>
      </dsp:nvSpPr>
      <dsp:spPr>
        <a:xfrm>
          <a:off x="5013903" y="4947976"/>
          <a:ext cx="443817" cy="238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76FD7-E1A5-4DE8-8DF1-9504071991A8}">
      <dsp:nvSpPr>
        <dsp:cNvPr id="0" name=""/>
        <dsp:cNvSpPr/>
      </dsp:nvSpPr>
      <dsp:spPr>
        <a:xfrm rot="5400000">
          <a:off x="4709505" y="4582084"/>
          <a:ext cx="1435984" cy="14467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Uzraudzīt</a:t>
          </a:r>
          <a:endParaRPr lang="lv-LV" sz="1700" kern="1200" dirty="0"/>
        </a:p>
      </dsp:txBody>
      <dsp:txXfrm rot="-5400000">
        <a:off x="4945239" y="4826810"/>
        <a:ext cx="964517" cy="957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538091" y="0"/>
          <a:ext cx="540828" cy="334544"/>
        </a:xfrm>
        <a:prstGeom prst="trapezoid">
          <a:avLst>
            <a:gd name="adj" fmla="val 808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Uz-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 err="1"/>
            <a:t>raudzība</a:t>
          </a:r>
          <a:endParaRPr lang="lv-LV" sz="1200" b="1" kern="1200" dirty="0"/>
        </a:p>
      </dsp:txBody>
      <dsp:txXfrm>
        <a:off x="1538091" y="0"/>
        <a:ext cx="540828" cy="334544"/>
      </dsp:txXfrm>
    </dsp:sp>
    <dsp:sp modelId="{437ACD30-B9B5-4551-B760-2DA855E27237}">
      <dsp:nvSpPr>
        <dsp:cNvPr id="0" name=""/>
        <dsp:cNvSpPr/>
      </dsp:nvSpPr>
      <dsp:spPr>
        <a:xfrm>
          <a:off x="1285638" y="316984"/>
          <a:ext cx="1081656" cy="334544"/>
        </a:xfrm>
        <a:prstGeom prst="trapezoid">
          <a:avLst>
            <a:gd name="adj" fmla="val 808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</a:t>
          </a:r>
          <a:r>
            <a:rPr lang="lv-LV" sz="1000" b="1" kern="1200" dirty="0"/>
            <a:t>ontrole</a:t>
          </a:r>
          <a:r>
            <a:rPr lang="lv-LV" sz="1200" b="1" kern="1200" dirty="0"/>
            <a:t>s pasākumi</a:t>
          </a:r>
        </a:p>
      </dsp:txBody>
      <dsp:txXfrm>
        <a:off x="1474928" y="316984"/>
        <a:ext cx="703077" cy="334544"/>
      </dsp:txXfrm>
    </dsp:sp>
    <dsp:sp modelId="{1034A649-FDAD-4E75-8658-4E42D1E7C0F3}">
      <dsp:nvSpPr>
        <dsp:cNvPr id="0" name=""/>
        <dsp:cNvSpPr/>
      </dsp:nvSpPr>
      <dsp:spPr>
        <a:xfrm>
          <a:off x="1035651" y="643262"/>
          <a:ext cx="1622485" cy="334544"/>
        </a:xfrm>
        <a:prstGeom prst="trapezoid">
          <a:avLst>
            <a:gd name="adj" fmla="val 808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Risku pārvaldība</a:t>
          </a:r>
        </a:p>
      </dsp:txBody>
      <dsp:txXfrm>
        <a:off x="1319586" y="643262"/>
        <a:ext cx="1054615" cy="334544"/>
      </dsp:txXfrm>
    </dsp:sp>
    <dsp:sp modelId="{773AC921-9DE8-4E3E-9A58-851E374D8B1C}">
      <dsp:nvSpPr>
        <dsp:cNvPr id="0" name=""/>
        <dsp:cNvSpPr/>
      </dsp:nvSpPr>
      <dsp:spPr>
        <a:xfrm>
          <a:off x="192634" y="921094"/>
          <a:ext cx="3310838" cy="877968"/>
        </a:xfrm>
        <a:prstGeom prst="trapezoid">
          <a:avLst>
            <a:gd name="adj" fmla="val 80831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/>
            <a:t>Kontroles vide</a:t>
          </a:r>
        </a:p>
      </dsp:txBody>
      <dsp:txXfrm>
        <a:off x="772031" y="921094"/>
        <a:ext cx="2152044" cy="877968"/>
      </dsp:txXfrm>
    </dsp:sp>
    <dsp:sp modelId="{1ED11A35-FE46-447F-AE36-30A5CAFA6CE9}">
      <dsp:nvSpPr>
        <dsp:cNvPr id="0" name=""/>
        <dsp:cNvSpPr/>
      </dsp:nvSpPr>
      <dsp:spPr>
        <a:xfrm>
          <a:off x="0" y="1881601"/>
          <a:ext cx="3582648" cy="334544"/>
        </a:xfrm>
        <a:prstGeom prst="trapezoid">
          <a:avLst>
            <a:gd name="adj" fmla="val 80831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626963" y="1881601"/>
        <a:ext cx="2328721" cy="334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538091" y="0"/>
          <a:ext cx="540828" cy="269282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Uz-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 err="1"/>
            <a:t>raudzība</a:t>
          </a:r>
          <a:endParaRPr lang="lv-LV" sz="1200" b="1" kern="1200" dirty="0"/>
        </a:p>
      </dsp:txBody>
      <dsp:txXfrm>
        <a:off x="1538091" y="0"/>
        <a:ext cx="540828" cy="269282"/>
      </dsp:txXfrm>
    </dsp:sp>
    <dsp:sp modelId="{437ACD30-B9B5-4551-B760-2DA855E27237}">
      <dsp:nvSpPr>
        <dsp:cNvPr id="0" name=""/>
        <dsp:cNvSpPr/>
      </dsp:nvSpPr>
      <dsp:spPr>
        <a:xfrm>
          <a:off x="1285638" y="255148"/>
          <a:ext cx="1081656" cy="269282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474928" y="255148"/>
        <a:ext cx="703077" cy="269282"/>
      </dsp:txXfrm>
    </dsp:sp>
    <dsp:sp modelId="{1034A649-FDAD-4E75-8658-4E42D1E7C0F3}">
      <dsp:nvSpPr>
        <dsp:cNvPr id="0" name=""/>
        <dsp:cNvSpPr/>
      </dsp:nvSpPr>
      <dsp:spPr>
        <a:xfrm>
          <a:off x="1035651" y="517776"/>
          <a:ext cx="1622485" cy="269282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Risku pārvaldība</a:t>
          </a:r>
        </a:p>
      </dsp:txBody>
      <dsp:txXfrm>
        <a:off x="1319586" y="517776"/>
        <a:ext cx="1054615" cy="269282"/>
      </dsp:txXfrm>
    </dsp:sp>
    <dsp:sp modelId="{773AC921-9DE8-4E3E-9A58-851E374D8B1C}">
      <dsp:nvSpPr>
        <dsp:cNvPr id="0" name=""/>
        <dsp:cNvSpPr/>
      </dsp:nvSpPr>
      <dsp:spPr>
        <a:xfrm>
          <a:off x="192634" y="741410"/>
          <a:ext cx="3310838" cy="706697"/>
        </a:xfrm>
        <a:prstGeom prst="trapezoid">
          <a:avLst>
            <a:gd name="adj" fmla="val 10042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/>
            <a:t>Kontroles vide</a:t>
          </a:r>
        </a:p>
      </dsp:txBody>
      <dsp:txXfrm>
        <a:off x="772031" y="741410"/>
        <a:ext cx="2152044" cy="706697"/>
      </dsp:txXfrm>
    </dsp:sp>
    <dsp:sp modelId="{1ED11A35-FE46-447F-AE36-30A5CAFA6CE9}">
      <dsp:nvSpPr>
        <dsp:cNvPr id="0" name=""/>
        <dsp:cNvSpPr/>
      </dsp:nvSpPr>
      <dsp:spPr>
        <a:xfrm>
          <a:off x="0" y="1514546"/>
          <a:ext cx="3582647" cy="269282"/>
        </a:xfrm>
        <a:prstGeom prst="trapezoid">
          <a:avLst>
            <a:gd name="adj" fmla="val 100420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626963" y="1514546"/>
        <a:ext cx="2328721" cy="2692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538091" y="0"/>
          <a:ext cx="540828" cy="278334"/>
        </a:xfrm>
        <a:prstGeom prst="trapezoid">
          <a:avLst>
            <a:gd name="adj" fmla="val 971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Uz-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 err="1"/>
            <a:t>raudzība</a:t>
          </a:r>
          <a:endParaRPr lang="lv-LV" sz="1200" b="1" kern="1200" dirty="0"/>
        </a:p>
      </dsp:txBody>
      <dsp:txXfrm>
        <a:off x="1538091" y="0"/>
        <a:ext cx="540828" cy="278334"/>
      </dsp:txXfrm>
    </dsp:sp>
    <dsp:sp modelId="{437ACD30-B9B5-4551-B760-2DA855E27237}">
      <dsp:nvSpPr>
        <dsp:cNvPr id="0" name=""/>
        <dsp:cNvSpPr/>
      </dsp:nvSpPr>
      <dsp:spPr>
        <a:xfrm>
          <a:off x="1285638" y="263724"/>
          <a:ext cx="1081656" cy="278334"/>
        </a:xfrm>
        <a:prstGeom prst="trapezoid">
          <a:avLst>
            <a:gd name="adj" fmla="val 971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Kontroles pasāk</a:t>
          </a:r>
          <a:r>
            <a:rPr lang="lv-LV" sz="1200" b="1" kern="1200" dirty="0"/>
            <a:t>umi</a:t>
          </a:r>
        </a:p>
      </dsp:txBody>
      <dsp:txXfrm>
        <a:off x="1474928" y="263724"/>
        <a:ext cx="703077" cy="278334"/>
      </dsp:txXfrm>
    </dsp:sp>
    <dsp:sp modelId="{1034A649-FDAD-4E75-8658-4E42D1E7C0F3}">
      <dsp:nvSpPr>
        <dsp:cNvPr id="0" name=""/>
        <dsp:cNvSpPr/>
      </dsp:nvSpPr>
      <dsp:spPr>
        <a:xfrm>
          <a:off x="1035651" y="535181"/>
          <a:ext cx="1622485" cy="278334"/>
        </a:xfrm>
        <a:prstGeom prst="trapezoid">
          <a:avLst>
            <a:gd name="adj" fmla="val 971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Risku pārvaldība</a:t>
          </a:r>
        </a:p>
      </dsp:txBody>
      <dsp:txXfrm>
        <a:off x="1319586" y="535181"/>
        <a:ext cx="1054615" cy="278334"/>
      </dsp:txXfrm>
    </dsp:sp>
    <dsp:sp modelId="{773AC921-9DE8-4E3E-9A58-851E374D8B1C}">
      <dsp:nvSpPr>
        <dsp:cNvPr id="0" name=""/>
        <dsp:cNvSpPr/>
      </dsp:nvSpPr>
      <dsp:spPr>
        <a:xfrm>
          <a:off x="192634" y="766332"/>
          <a:ext cx="3310838" cy="730452"/>
        </a:xfrm>
        <a:prstGeom prst="trapezoid">
          <a:avLst>
            <a:gd name="adj" fmla="val 9715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/>
            <a:t>Kontroles vide</a:t>
          </a:r>
        </a:p>
      </dsp:txBody>
      <dsp:txXfrm>
        <a:off x="772031" y="766332"/>
        <a:ext cx="2152044" cy="730452"/>
      </dsp:txXfrm>
    </dsp:sp>
    <dsp:sp modelId="{1ED11A35-FE46-447F-AE36-30A5CAFA6CE9}">
      <dsp:nvSpPr>
        <dsp:cNvPr id="0" name=""/>
        <dsp:cNvSpPr/>
      </dsp:nvSpPr>
      <dsp:spPr>
        <a:xfrm>
          <a:off x="0" y="1565455"/>
          <a:ext cx="3582647" cy="278334"/>
        </a:xfrm>
        <a:prstGeom prst="trapezoid">
          <a:avLst>
            <a:gd name="adj" fmla="val 9715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626963" y="1565455"/>
        <a:ext cx="2328721" cy="278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395571" y="0"/>
          <a:ext cx="613105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Uz-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395571" y="0"/>
        <a:ext cx="613105" cy="360716"/>
      </dsp:txXfrm>
    </dsp:sp>
    <dsp:sp modelId="{437ACD30-B9B5-4551-B760-2DA855E27237}">
      <dsp:nvSpPr>
        <dsp:cNvPr id="0" name=""/>
        <dsp:cNvSpPr/>
      </dsp:nvSpPr>
      <dsp:spPr>
        <a:xfrm>
          <a:off x="1109380" y="341782"/>
          <a:ext cx="1226210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323967" y="341782"/>
        <a:ext cx="797036" cy="360716"/>
      </dsp:txXfrm>
    </dsp:sp>
    <dsp:sp modelId="{1034A649-FDAD-4E75-8658-4E42D1E7C0F3}">
      <dsp:nvSpPr>
        <dsp:cNvPr id="0" name=""/>
        <dsp:cNvSpPr/>
      </dsp:nvSpPr>
      <dsp:spPr>
        <a:xfrm>
          <a:off x="567136" y="693586"/>
          <a:ext cx="2377546" cy="537082"/>
        </a:xfrm>
        <a:prstGeom prst="trapezoid">
          <a:avLst>
            <a:gd name="adj" fmla="val 8498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Risku pārvaldība</a:t>
          </a:r>
        </a:p>
      </dsp:txBody>
      <dsp:txXfrm>
        <a:off x="983207" y="693586"/>
        <a:ext cx="1545405" cy="537082"/>
      </dsp:txXfrm>
    </dsp:sp>
    <dsp:sp modelId="{773AC921-9DE8-4E3E-9A58-851E374D8B1C}">
      <dsp:nvSpPr>
        <dsp:cNvPr id="0" name=""/>
        <dsp:cNvSpPr/>
      </dsp:nvSpPr>
      <dsp:spPr>
        <a:xfrm>
          <a:off x="372192" y="1228713"/>
          <a:ext cx="2752186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853824" y="1228713"/>
        <a:ext cx="1788921" cy="360716"/>
      </dsp:txXfrm>
    </dsp:sp>
    <dsp:sp modelId="{1ED11A35-FE46-447F-AE36-30A5CAFA6CE9}">
      <dsp:nvSpPr>
        <dsp:cNvPr id="0" name=""/>
        <dsp:cNvSpPr/>
      </dsp:nvSpPr>
      <dsp:spPr>
        <a:xfrm>
          <a:off x="0" y="1619233"/>
          <a:ext cx="3365292" cy="360716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588926" y="1619233"/>
        <a:ext cx="2187439" cy="360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01785" y="0"/>
          <a:ext cx="599835" cy="35290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Uz-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401785" y="0"/>
        <a:ext cx="599835" cy="352909"/>
      </dsp:txXfrm>
    </dsp:sp>
    <dsp:sp modelId="{437ACD30-B9B5-4551-B760-2DA855E27237}">
      <dsp:nvSpPr>
        <dsp:cNvPr id="0" name=""/>
        <dsp:cNvSpPr/>
      </dsp:nvSpPr>
      <dsp:spPr>
        <a:xfrm>
          <a:off x="1121787" y="334385"/>
          <a:ext cx="1199670" cy="35290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331730" y="334385"/>
        <a:ext cx="779785" cy="352909"/>
      </dsp:txXfrm>
    </dsp:sp>
    <dsp:sp modelId="{1034A649-FDAD-4E75-8658-4E42D1E7C0F3}">
      <dsp:nvSpPr>
        <dsp:cNvPr id="0" name=""/>
        <dsp:cNvSpPr/>
      </dsp:nvSpPr>
      <dsp:spPr>
        <a:xfrm>
          <a:off x="399482" y="678574"/>
          <a:ext cx="2714671" cy="568311"/>
        </a:xfrm>
        <a:prstGeom prst="trapezoid">
          <a:avLst>
            <a:gd name="adj" fmla="val 8498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/>
            <a:t>Risku pārvaldība</a:t>
          </a:r>
        </a:p>
      </dsp:txBody>
      <dsp:txXfrm>
        <a:off x="874550" y="678574"/>
        <a:ext cx="1764536" cy="568311"/>
      </dsp:txXfrm>
    </dsp:sp>
    <dsp:sp modelId="{773AC921-9DE8-4E3E-9A58-851E374D8B1C}">
      <dsp:nvSpPr>
        <dsp:cNvPr id="0" name=""/>
        <dsp:cNvSpPr/>
      </dsp:nvSpPr>
      <dsp:spPr>
        <a:xfrm>
          <a:off x="365873" y="1244973"/>
          <a:ext cx="2765456" cy="35290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849828" y="1244973"/>
        <a:ext cx="1797546" cy="352909"/>
      </dsp:txXfrm>
    </dsp:sp>
    <dsp:sp modelId="{1ED11A35-FE46-447F-AE36-30A5CAFA6CE9}">
      <dsp:nvSpPr>
        <dsp:cNvPr id="0" name=""/>
        <dsp:cNvSpPr/>
      </dsp:nvSpPr>
      <dsp:spPr>
        <a:xfrm>
          <a:off x="0" y="1627040"/>
          <a:ext cx="3365292" cy="352909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588926" y="1627040"/>
        <a:ext cx="2187439" cy="3529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395571" y="0"/>
          <a:ext cx="613105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Uz-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395571" y="0"/>
        <a:ext cx="613105" cy="360716"/>
      </dsp:txXfrm>
    </dsp:sp>
    <dsp:sp modelId="{437ACD30-B9B5-4551-B760-2DA855E27237}">
      <dsp:nvSpPr>
        <dsp:cNvPr id="0" name=""/>
        <dsp:cNvSpPr/>
      </dsp:nvSpPr>
      <dsp:spPr>
        <a:xfrm>
          <a:off x="1109380" y="341782"/>
          <a:ext cx="1226210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323967" y="341782"/>
        <a:ext cx="797036" cy="360716"/>
      </dsp:txXfrm>
    </dsp:sp>
    <dsp:sp modelId="{1034A649-FDAD-4E75-8658-4E42D1E7C0F3}">
      <dsp:nvSpPr>
        <dsp:cNvPr id="0" name=""/>
        <dsp:cNvSpPr/>
      </dsp:nvSpPr>
      <dsp:spPr>
        <a:xfrm>
          <a:off x="567136" y="693586"/>
          <a:ext cx="2377546" cy="537082"/>
        </a:xfrm>
        <a:prstGeom prst="trapezoid">
          <a:avLst>
            <a:gd name="adj" fmla="val 8498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Risku pārvaldība</a:t>
          </a:r>
        </a:p>
      </dsp:txBody>
      <dsp:txXfrm>
        <a:off x="983207" y="693586"/>
        <a:ext cx="1545405" cy="537082"/>
      </dsp:txXfrm>
    </dsp:sp>
    <dsp:sp modelId="{773AC921-9DE8-4E3E-9A58-851E374D8B1C}">
      <dsp:nvSpPr>
        <dsp:cNvPr id="0" name=""/>
        <dsp:cNvSpPr/>
      </dsp:nvSpPr>
      <dsp:spPr>
        <a:xfrm>
          <a:off x="372192" y="1228713"/>
          <a:ext cx="2752186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853824" y="1228713"/>
        <a:ext cx="1788921" cy="360716"/>
      </dsp:txXfrm>
    </dsp:sp>
    <dsp:sp modelId="{1ED11A35-FE46-447F-AE36-30A5CAFA6CE9}">
      <dsp:nvSpPr>
        <dsp:cNvPr id="0" name=""/>
        <dsp:cNvSpPr/>
      </dsp:nvSpPr>
      <dsp:spPr>
        <a:xfrm>
          <a:off x="0" y="1619233"/>
          <a:ext cx="3365292" cy="360716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588926" y="1619233"/>
        <a:ext cx="2187439" cy="3607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395571" y="0"/>
          <a:ext cx="613105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Uz-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395571" y="0"/>
        <a:ext cx="613105" cy="360716"/>
      </dsp:txXfrm>
    </dsp:sp>
    <dsp:sp modelId="{437ACD30-B9B5-4551-B760-2DA855E27237}">
      <dsp:nvSpPr>
        <dsp:cNvPr id="0" name=""/>
        <dsp:cNvSpPr/>
      </dsp:nvSpPr>
      <dsp:spPr>
        <a:xfrm>
          <a:off x="1109380" y="341782"/>
          <a:ext cx="1226210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pasākumi</a:t>
          </a:r>
        </a:p>
      </dsp:txBody>
      <dsp:txXfrm>
        <a:off x="1323967" y="341782"/>
        <a:ext cx="797036" cy="360716"/>
      </dsp:txXfrm>
    </dsp:sp>
    <dsp:sp modelId="{1034A649-FDAD-4E75-8658-4E42D1E7C0F3}">
      <dsp:nvSpPr>
        <dsp:cNvPr id="0" name=""/>
        <dsp:cNvSpPr/>
      </dsp:nvSpPr>
      <dsp:spPr>
        <a:xfrm>
          <a:off x="567136" y="693586"/>
          <a:ext cx="2377546" cy="537082"/>
        </a:xfrm>
        <a:prstGeom prst="trapezoid">
          <a:avLst>
            <a:gd name="adj" fmla="val 8498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Risku pārvaldība</a:t>
          </a:r>
        </a:p>
      </dsp:txBody>
      <dsp:txXfrm>
        <a:off x="983207" y="693586"/>
        <a:ext cx="1545405" cy="537082"/>
      </dsp:txXfrm>
    </dsp:sp>
    <dsp:sp modelId="{773AC921-9DE8-4E3E-9A58-851E374D8B1C}">
      <dsp:nvSpPr>
        <dsp:cNvPr id="0" name=""/>
        <dsp:cNvSpPr/>
      </dsp:nvSpPr>
      <dsp:spPr>
        <a:xfrm>
          <a:off x="372192" y="1228713"/>
          <a:ext cx="2752186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Kontroles vide</a:t>
          </a:r>
        </a:p>
      </dsp:txBody>
      <dsp:txXfrm>
        <a:off x="853824" y="1228713"/>
        <a:ext cx="1788921" cy="360716"/>
      </dsp:txXfrm>
    </dsp:sp>
    <dsp:sp modelId="{1ED11A35-FE46-447F-AE36-30A5CAFA6CE9}">
      <dsp:nvSpPr>
        <dsp:cNvPr id="0" name=""/>
        <dsp:cNvSpPr/>
      </dsp:nvSpPr>
      <dsp:spPr>
        <a:xfrm>
          <a:off x="0" y="1619233"/>
          <a:ext cx="3365292" cy="360716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/>
            <a:t>Plānošana</a:t>
          </a:r>
        </a:p>
      </dsp:txBody>
      <dsp:txXfrm>
        <a:off x="588926" y="1619233"/>
        <a:ext cx="2187439" cy="36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DE8A7-3919-4EF5-8C94-0271580B9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43"/>
            <a:ext cx="2280102" cy="18594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m.gov.lv/lv/es-finansejums/lm-istenotie-projekti/2007-2013-gad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ap.mk.gov.lv/valsts-parvaldes-politika/kvalitates-vadiba/Kvalitates-vadibas-modeli/" TargetMode="External"/><Relationship Id="rId2" Type="http://schemas.openxmlformats.org/officeDocument/2006/relationships/hyperlink" Target="http://lm.gov.lv/lv/es-finansejums/lm-istenotie-projekti/2007-2013-ga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ap.mk.gov.lv/file/files/aktuali/2013/vadlinijas.pdf" TargetMode="External"/><Relationship Id="rId4" Type="http://schemas.openxmlformats.org/officeDocument/2006/relationships/hyperlink" Target="https://equass.be/images/Documents/EQUASS2018/EQUASS-Principles-Criteria-and-Indicators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C9BF-F92E-48CB-9132-5875995D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572322"/>
            <a:ext cx="8915399" cy="3205059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lv-LV" altLang="lv-LV" b="1" dirty="0">
                <a:solidFill>
                  <a:srgbClr val="D67C10"/>
                </a:solidFill>
                <a:latin typeface="Century Gothic" panose="020B0502020202020204" pitchFamily="34" charset="0"/>
                <a:ea typeface="+mn-ea"/>
                <a:cs typeface="+mn-cs"/>
              </a:rPr>
              <a:t>Kā nodrošināt sociālo pakalpojumu kvalitāti</a:t>
            </a:r>
            <a:r>
              <a:rPr lang="en-US" altLang="lv-LV" b="1" dirty="0">
                <a:solidFill>
                  <a:srgbClr val="D67C10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altLang="lv-LV" b="1" dirty="0">
                <a:solidFill>
                  <a:srgbClr val="D67C1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lv-LV" dirty="0">
              <a:solidFill>
                <a:srgbClr val="D67C1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39A36-C664-41F8-8E1C-EFC43F9DE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v-LV" sz="2800" dirty="0">
                <a:solidFill>
                  <a:srgbClr val="FF0000"/>
                </a:solidFill>
              </a:rPr>
              <a:t>Rīga, 2019.gada </a:t>
            </a:r>
            <a:r>
              <a:rPr lang="en-GB" sz="2800" dirty="0" smtClean="0">
                <a:solidFill>
                  <a:srgbClr val="FF0000"/>
                </a:solidFill>
              </a:rPr>
              <a:t>30.oktobris</a:t>
            </a:r>
            <a:endParaRPr lang="lv-LV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B024B-7E9E-418D-BE17-63D626D92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6657-EBD2-4F94-ABAA-CF45949F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Kvalitātes jautājuma dažādie aspekti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CE4517-F912-482D-A9EF-440CE408F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235" y="2133600"/>
            <a:ext cx="8909355" cy="3778250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E804B2D-8666-4A28-B62A-20779CD5E340}"/>
              </a:ext>
            </a:extLst>
          </p:cNvPr>
          <p:cNvSpPr/>
          <p:nvPr/>
        </p:nvSpPr>
        <p:spPr>
          <a:xfrm>
            <a:off x="3701851" y="2376170"/>
            <a:ext cx="4968926" cy="3667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Pakalpojuma kvalitāte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57B06-D5F6-482C-BFCC-DCE5208361F1}"/>
              </a:ext>
            </a:extLst>
          </p:cNvPr>
          <p:cNvSpPr/>
          <p:nvPr/>
        </p:nvSpPr>
        <p:spPr>
          <a:xfrm>
            <a:off x="8851403" y="5600700"/>
            <a:ext cx="2288937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Apmācības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97982-661E-47F5-A1BE-7BC3EE545899}"/>
              </a:ext>
            </a:extLst>
          </p:cNvPr>
          <p:cNvSpPr/>
          <p:nvPr/>
        </p:nvSpPr>
        <p:spPr>
          <a:xfrm>
            <a:off x="6482079" y="1559560"/>
            <a:ext cx="3298313" cy="1021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Cilvēki un pieredze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0A637-2C88-4E3C-BD02-3F769C0C6161}"/>
              </a:ext>
            </a:extLst>
          </p:cNvPr>
          <p:cNvSpPr/>
          <p:nvPr/>
        </p:nvSpPr>
        <p:spPr>
          <a:xfrm>
            <a:off x="1232288" y="5632450"/>
            <a:ext cx="2469563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>
                <a:solidFill>
                  <a:schemeClr val="tx1"/>
                </a:solidFill>
              </a:rPr>
              <a:t>Infrastruktūra</a:t>
            </a:r>
            <a:endParaRPr lang="lv-LV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9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6657-EBD2-4F94-ABAA-CF45949F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Kvalitātes jautājuma dažādie aspekti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CE4517-F912-482D-A9EF-440CE408F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718" y="2257600"/>
            <a:ext cx="8909355" cy="3778250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E804B2D-8666-4A28-B62A-20779CD5E340}"/>
              </a:ext>
            </a:extLst>
          </p:cNvPr>
          <p:cNvSpPr/>
          <p:nvPr/>
        </p:nvSpPr>
        <p:spPr>
          <a:xfrm>
            <a:off x="3826124" y="2840450"/>
            <a:ext cx="5149552" cy="36614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Sociālo pakalpojumu kvalitāte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57B06-D5F6-482C-BFCC-DCE5208361F1}"/>
              </a:ext>
            </a:extLst>
          </p:cNvPr>
          <p:cNvSpPr/>
          <p:nvPr/>
        </p:nvSpPr>
        <p:spPr>
          <a:xfrm>
            <a:off x="8719490" y="4695949"/>
            <a:ext cx="3157717" cy="1280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SPS pašnovērtējuma metodika, LM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97982-661E-47F5-A1BE-7BC3EE545899}"/>
              </a:ext>
            </a:extLst>
          </p:cNvPr>
          <p:cNvSpPr/>
          <p:nvPr/>
        </p:nvSpPr>
        <p:spPr>
          <a:xfrm>
            <a:off x="3957577" y="1767832"/>
            <a:ext cx="2443323" cy="979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Kvalitātes standarti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0A637-2C88-4E3C-BD02-3F769C0C6161}"/>
              </a:ext>
            </a:extLst>
          </p:cNvPr>
          <p:cNvSpPr/>
          <p:nvPr/>
        </p:nvSpPr>
        <p:spPr>
          <a:xfrm>
            <a:off x="-22474" y="5573935"/>
            <a:ext cx="3848598" cy="12808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MK noteikumi nr.338 «Prasības SPS»</a:t>
            </a:r>
          </a:p>
        </p:txBody>
      </p:sp>
    </p:spTree>
    <p:extLst>
      <p:ext uri="{BB962C8B-B14F-4D97-AF65-F5344CB8AC3E}">
        <p14:creationId xmlns:p14="http://schemas.microsoft.com/office/powerpoint/2010/main" val="423645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38413-8FEE-42EB-9C7C-63FC97E69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28" y="1298562"/>
            <a:ext cx="10558072" cy="5589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dirty="0"/>
              <a:t>I. Vispārīgais jautājums        </a:t>
            </a:r>
            <a:r>
              <a:rPr lang="lv-LV" sz="2400" b="1" dirty="0"/>
              <a:t>II. Vispārīgās prasības SPS</a:t>
            </a:r>
          </a:p>
          <a:p>
            <a:pPr marL="0" indent="0">
              <a:buNone/>
            </a:pPr>
            <a:r>
              <a:rPr lang="lv-LV" sz="2000" dirty="0"/>
              <a:t>III. Prasības …. pašvaldību sociālajiem dienestiem     IV. Prasības …. sociālo aprūpi mājās    V Prasības bērnu ilgstošas SASRPS</a:t>
            </a:r>
          </a:p>
          <a:p>
            <a:pPr marL="0" indent="0">
              <a:buNone/>
            </a:pPr>
            <a:r>
              <a:rPr lang="lv-LV" sz="2400" b="1" dirty="0"/>
              <a:t>VI. Prasības pilngadīgu personu ilgstošas sociālās aprūpes un sociālās rehabilitācijas institūcijas pakalpojuma sniedzējiem</a:t>
            </a:r>
          </a:p>
          <a:p>
            <a:pPr marL="0" indent="0">
              <a:buNone/>
            </a:pPr>
            <a:r>
              <a:rPr lang="lv-LV" sz="2000" dirty="0"/>
              <a:t>VII. Prasības …. pusceļa mājas   VIII. Prasības ….. Pansijas X. Prasības … grupu mājas      XI. Prasības …. krīzes centra  …</a:t>
            </a:r>
          </a:p>
          <a:p>
            <a:pPr marL="0" indent="0">
              <a:buNone/>
            </a:pPr>
            <a:r>
              <a:rPr lang="lv-LV" sz="2000" dirty="0"/>
              <a:t>XV. Prasības … SR … cilvēku tirdzniecības upuriem … XXIV. Prasības  … patversmes … naktspatversmes XXV. Prasības … specializētās darbnīcas …</a:t>
            </a:r>
          </a:p>
          <a:p>
            <a:pPr marL="0" indent="0">
              <a:buNone/>
            </a:pPr>
            <a:r>
              <a:rPr lang="lv-LV" sz="2000" b="1" dirty="0"/>
              <a:t>…</a:t>
            </a:r>
          </a:p>
          <a:p>
            <a:pPr marL="0" indent="0">
              <a:buNone/>
            </a:pPr>
            <a:r>
              <a:rPr lang="lv-LV" sz="2000" dirty="0"/>
              <a:t>XXVII. Noslēguma jautājumi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endParaRPr lang="lv-LV" b="1" dirty="0"/>
          </a:p>
          <a:p>
            <a:endParaRPr lang="lv-LV" b="1" dirty="0"/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45A6B-A5CB-4364-9BAB-DB53CB918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64" y="0"/>
            <a:ext cx="399322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1B04-729E-4202-8FE2-974561508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519" y="914400"/>
            <a:ext cx="9956093" cy="5943600"/>
          </a:xfrm>
        </p:spPr>
        <p:txBody>
          <a:bodyPr>
            <a:normAutofit/>
          </a:bodyPr>
          <a:lstStyle/>
          <a:p>
            <a:r>
              <a:rPr lang="lv-LV" sz="2600" dirty="0"/>
              <a:t>darbinieki ar atbilstošu izglītību</a:t>
            </a:r>
          </a:p>
          <a:p>
            <a:r>
              <a:rPr lang="lv-LV" sz="2600" dirty="0"/>
              <a:t>vienmērīga un racionāla darba uzdevumu sadale</a:t>
            </a:r>
          </a:p>
          <a:p>
            <a:r>
              <a:rPr lang="lv-LV" sz="2600" dirty="0"/>
              <a:t>darba kārtības un drošības noteikumi, iepazīstina ar tiem darbiniekus</a:t>
            </a:r>
          </a:p>
          <a:p>
            <a:r>
              <a:rPr lang="lv-LV" sz="2600" dirty="0"/>
              <a:t>pirmās palīdzības sniegšana klientiem</a:t>
            </a:r>
          </a:p>
          <a:p>
            <a:r>
              <a:rPr lang="lv-LV" sz="2600" dirty="0"/>
              <a:t>iekšējs pašnovērtējums par pakalpojumu kvalitāti un atbilstību normatīvajos aktos noteiktajām prasībām</a:t>
            </a:r>
          </a:p>
          <a:p>
            <a:r>
              <a:rPr lang="lv-LV" sz="2600" dirty="0"/>
              <a:t>publiski pieejama informācija - mērķi, uzdevumi, organizatoriskā struktūra, darba organizācija, sociālie pakalpojumi un to saņemšanas kārtība, cena un samaksas kārtība, kontaktinformācija saziņai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B3512-E62D-46B4-9438-90197ABC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666" y="-17241"/>
            <a:ext cx="3993226" cy="1298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DFF52-C5B4-40C3-B6D9-3546996A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19" y="161557"/>
            <a:ext cx="488941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8DE1-EB55-4426-B3C5-98DDCD61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46" y="1244184"/>
            <a:ext cx="10609016" cy="5613817"/>
          </a:xfrm>
        </p:spPr>
        <p:txBody>
          <a:bodyPr>
            <a:normAutofit/>
          </a:bodyPr>
          <a:lstStyle/>
          <a:p>
            <a:r>
              <a:rPr lang="lv-LV" sz="2800" dirty="0"/>
              <a:t>klientu reģistrēšana, ar klientu saistītās informācijas iegūšana, lietošana un glabāšana atbilstoši prasībām</a:t>
            </a:r>
          </a:p>
          <a:p>
            <a:r>
              <a:rPr lang="lv-LV" sz="2800" dirty="0"/>
              <a:t>pakalpojumu satura un apjoma plānošana un nodrošināšana atbilstoši klienta vajadzībām, skaidrojumi,  klienta ģimenes vai mājsaimniecības locekļu iesaistīšana</a:t>
            </a:r>
          </a:p>
          <a:p>
            <a:r>
              <a:rPr lang="lv-LV" sz="2800" dirty="0"/>
              <a:t>klienta privātās dzīves neaizskaramība</a:t>
            </a:r>
          </a:p>
          <a:p>
            <a:r>
              <a:rPr lang="lv-LV" sz="2800" dirty="0"/>
              <a:t>ētikas principi un darbība klienta interesēs</a:t>
            </a:r>
          </a:p>
          <a:p>
            <a:r>
              <a:rPr lang="lv-LV" sz="2800" dirty="0"/>
              <a:t>ziņu sniegšana tiesībaizsardzības institūcijām atbilstoši kompetencei</a:t>
            </a:r>
          </a:p>
          <a:p>
            <a:r>
              <a:rPr lang="lv-LV" sz="2800" dirty="0" err="1"/>
              <a:t>multidisciplināro</a:t>
            </a:r>
            <a:r>
              <a:rPr lang="lv-LV" sz="2800" dirty="0"/>
              <a:t> un starpnozaru sadarbības principu piemērošana</a:t>
            </a:r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C72DA-F07C-4550-99AC-3782E7E0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635" y="0"/>
            <a:ext cx="3993226" cy="1298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8F5357-32B5-4B54-BEE7-F73CEFDC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600" y="323116"/>
            <a:ext cx="488941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86482-7365-48DE-BB5B-71295624A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603" y="1382751"/>
            <a:ext cx="9573844" cy="5362823"/>
          </a:xfrm>
        </p:spPr>
        <p:txBody>
          <a:bodyPr>
            <a:normAutofit/>
          </a:bodyPr>
          <a:lstStyle/>
          <a:p>
            <a:r>
              <a:rPr lang="lv-LV" sz="2800" dirty="0"/>
              <a:t>nosaka klienta sociālās problēmas, kuras tiks risinātas</a:t>
            </a:r>
          </a:p>
          <a:p>
            <a:r>
              <a:rPr lang="lv-LV" sz="2800" dirty="0"/>
              <a:t>izstrādā individuālo SR vai SA plānu</a:t>
            </a:r>
          </a:p>
          <a:p>
            <a:r>
              <a:rPr lang="lv-LV" sz="2800" dirty="0"/>
              <a:t>ne retāk kā reizi 12 mēnešos un pēc attiecīgā SP sniegšanas beigām novērtē izmaiņas un rezultātus</a:t>
            </a:r>
          </a:p>
          <a:p>
            <a:r>
              <a:rPr lang="lv-LV" sz="2800" dirty="0"/>
              <a:t>veido klienta lietu (satura prasības noteiktas!)</a:t>
            </a:r>
          </a:p>
          <a:p>
            <a:r>
              <a:rPr lang="lv-LV" sz="2800" dirty="0"/>
              <a:t>darbiniekiem - regulāra profesionālās kompetences pilnveide (apmācības, </a:t>
            </a:r>
            <a:r>
              <a:rPr lang="lv-LV" sz="2800" dirty="0" err="1"/>
              <a:t>supervīzija</a:t>
            </a:r>
            <a:r>
              <a:rPr lang="lv-LV" sz="2800" dirty="0"/>
              <a:t>)</a:t>
            </a:r>
          </a:p>
          <a:p>
            <a:r>
              <a:rPr lang="lv-LV" sz="2800" dirty="0"/>
              <a:t>piemērotas telpas un vide SP sniegšanai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E8B5F-5FB2-4C94-8DDD-FFCEA452F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635" y="0"/>
            <a:ext cx="3993226" cy="1298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A2078-49F3-458A-8772-9D6EA4097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03" y="323116"/>
            <a:ext cx="488941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68F50B-9CC1-4A52-A3BB-EDA01B85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603" y="0"/>
            <a:ext cx="3993226" cy="1298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47381-D288-4E56-B567-9F42D1E4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692" y="344773"/>
            <a:ext cx="4751882" cy="953787"/>
          </a:xfrm>
        </p:spPr>
        <p:txBody>
          <a:bodyPr/>
          <a:lstStyle/>
          <a:p>
            <a:r>
              <a:rPr lang="lv-LV" dirty="0"/>
              <a:t>Specifiskās prasības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BEC7-1FEA-4F13-9B54-68501C16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28" y="1298560"/>
            <a:ext cx="10073390" cy="5432023"/>
          </a:xfrm>
        </p:spPr>
        <p:txBody>
          <a:bodyPr>
            <a:normAutofit fontScale="92500" lnSpcReduction="10000"/>
          </a:bodyPr>
          <a:lstStyle/>
          <a:p>
            <a:r>
              <a:rPr lang="lv-LV" sz="2000" dirty="0"/>
              <a:t>Iesaista sociālo darbinieku, sociālo aprūpētāju, sociālo rehabilitētāju un aprūpētāju</a:t>
            </a:r>
          </a:p>
          <a:p>
            <a:r>
              <a:rPr lang="lv-LV" sz="2000" dirty="0"/>
              <a:t>Var iesaistīt ārstniecības personas</a:t>
            </a:r>
          </a:p>
          <a:p>
            <a:r>
              <a:rPr lang="lv-LV" sz="2000" dirty="0"/>
              <a:t>Nodrošina:</a:t>
            </a:r>
          </a:p>
          <a:p>
            <a:pPr lvl="1"/>
            <a:r>
              <a:rPr lang="lv-LV" sz="2000" dirty="0"/>
              <a:t>diennakts uzraudzību un individuālu atbalstu</a:t>
            </a:r>
          </a:p>
          <a:p>
            <a:pPr lvl="1"/>
            <a:r>
              <a:rPr lang="lv-LV" sz="2000" dirty="0"/>
              <a:t>palīdzību pašaprūpē vai ķermeņa aprūpē</a:t>
            </a:r>
          </a:p>
          <a:p>
            <a:pPr lvl="1"/>
            <a:r>
              <a:rPr lang="lv-LV" sz="2000" dirty="0"/>
              <a:t>kognitīvo spēju uzturēšanu vai attīstīšanu</a:t>
            </a:r>
          </a:p>
          <a:p>
            <a:pPr lvl="1"/>
            <a:r>
              <a:rPr lang="lv-LV" sz="2000" dirty="0"/>
              <a:t>prasmju un kustību attīstību veicinošas nodarbības</a:t>
            </a:r>
          </a:p>
          <a:p>
            <a:pPr lvl="1"/>
            <a:r>
              <a:rPr lang="lv-LV" sz="2000" dirty="0"/>
              <a:t>brīvā laika aktivitātes un </a:t>
            </a:r>
            <a:r>
              <a:rPr lang="lv-LV" sz="2000" dirty="0" err="1"/>
              <a:t>relaksējošas</a:t>
            </a:r>
            <a:r>
              <a:rPr lang="lv-LV" sz="2000" dirty="0"/>
              <a:t> nodarbības</a:t>
            </a:r>
          </a:p>
          <a:p>
            <a:pPr lvl="1"/>
            <a:r>
              <a:rPr lang="lv-LV" sz="2000" dirty="0"/>
              <a:t>pastaigas svaigā gaisā</a:t>
            </a:r>
          </a:p>
          <a:p>
            <a:pPr lvl="1"/>
            <a:r>
              <a:rPr lang="lv-LV" sz="2000" dirty="0"/>
              <a:t>klientu informēšanas un izglītošanas pasākumus</a:t>
            </a:r>
          </a:p>
          <a:p>
            <a:pPr lvl="1"/>
            <a:r>
              <a:rPr lang="lv-LV" sz="2000" dirty="0"/>
              <a:t>sociālā darba speciālistu konsultācijas</a:t>
            </a:r>
          </a:p>
          <a:p>
            <a:pPr lvl="1"/>
            <a:r>
              <a:rPr lang="lv-LV" sz="2000" dirty="0"/>
              <a:t>darba prasmju saglabāšanu, atjaunošanu vai apgūšanu personām darbspējas vecumā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61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65DDD-BDD5-4D39-AFE1-624D773A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397" y="1298561"/>
            <a:ext cx="9188969" cy="5267131"/>
          </a:xfrm>
        </p:spPr>
        <p:txBody>
          <a:bodyPr>
            <a:normAutofit/>
          </a:bodyPr>
          <a:lstStyle/>
          <a:p>
            <a:r>
              <a:rPr lang="lv-LV" sz="2400" dirty="0"/>
              <a:t>Nodrošina:</a:t>
            </a:r>
          </a:p>
          <a:p>
            <a:pPr lvl="1"/>
            <a:r>
              <a:rPr lang="lv-LV" sz="2400" dirty="0"/>
              <a:t>apģērbu un apavus individuālai lietošanai</a:t>
            </a:r>
          </a:p>
          <a:p>
            <a:pPr lvl="1"/>
            <a:r>
              <a:rPr lang="lv-LV" sz="2400" dirty="0"/>
              <a:t>mīksto inventāru, higiēnas un mazgāšanas līdzekļus</a:t>
            </a:r>
          </a:p>
          <a:p>
            <a:pPr lvl="1"/>
            <a:r>
              <a:rPr lang="lv-LV" sz="2400" dirty="0"/>
              <a:t>ēdināšanu vismaz četras reizes dienā</a:t>
            </a:r>
          </a:p>
          <a:p>
            <a:pPr lvl="1"/>
            <a:r>
              <a:rPr lang="lv-LV" sz="2400" dirty="0"/>
              <a:t>tehniskos palīglīdzekļus</a:t>
            </a:r>
          </a:p>
          <a:p>
            <a:pPr lvl="1"/>
            <a:r>
              <a:rPr lang="lv-LV" sz="2400" dirty="0"/>
              <a:t>apstākļus saturīgai laika pavadīšanai iestādē</a:t>
            </a:r>
          </a:p>
          <a:p>
            <a:pPr lvl="1"/>
            <a:r>
              <a:rPr lang="lv-LV" sz="2400" dirty="0"/>
              <a:t>iespēju apmeklēt kultūras un sporta nodarbības un pasākumus, kā arī iesaistīties sabiedriskajās aktivitātēs ārpus iestādes</a:t>
            </a:r>
          </a:p>
          <a:p>
            <a:pPr lvl="1"/>
            <a:r>
              <a:rPr lang="lv-LV" sz="2400" dirty="0"/>
              <a:t>iespēju tikties ar draugiem, ģimenes locekļiem un radiniekiem</a:t>
            </a:r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E7A48-39F2-4E46-8055-A079DE60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93" y="99808"/>
            <a:ext cx="4938188" cy="1048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2189F-FCC6-449C-BA24-36464B07E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623" y="0"/>
            <a:ext cx="399322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0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7315-814F-4DA9-929E-6DDC1570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9" y="1493155"/>
            <a:ext cx="10934986" cy="515527"/>
          </a:xfrm>
        </p:spPr>
        <p:txBody>
          <a:bodyPr>
            <a:normAutofit fontScale="90000"/>
          </a:bodyPr>
          <a:lstStyle/>
          <a:p>
            <a:r>
              <a:rPr lang="lv-LV" sz="27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http://lm.gov.lv/lv/es-finansejums/lm-istenotie-projekti/2007-2013-gads</a:t>
            </a:r>
            <a:r>
              <a:rPr lang="lv-LV" b="1" dirty="0">
                <a:solidFill>
                  <a:schemeClr val="tx1"/>
                </a:solidFill>
              </a:rPr>
              <a:t/>
            </a:r>
            <a:br>
              <a:rPr lang="lv-LV" b="1" dirty="0">
                <a:solidFill>
                  <a:schemeClr val="tx1"/>
                </a:solidFill>
              </a:rPr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0258-B711-46ED-8C56-E56CDA289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475" y="2133600"/>
            <a:ext cx="9181137" cy="4462072"/>
          </a:xfrm>
        </p:spPr>
        <p:txBody>
          <a:bodyPr>
            <a:normAutofit/>
          </a:bodyPr>
          <a:lstStyle/>
          <a:p>
            <a:r>
              <a:rPr lang="lv-LV" sz="3600" dirty="0"/>
              <a:t>Metodikas ievads</a:t>
            </a:r>
          </a:p>
          <a:p>
            <a:r>
              <a:rPr lang="lv-LV" sz="3600" dirty="0"/>
              <a:t>Priekšnosacījumu kritēriji</a:t>
            </a:r>
          </a:p>
          <a:p>
            <a:r>
              <a:rPr lang="lv-LV" sz="3600" dirty="0"/>
              <a:t>Priekšnosacījumu kritēriju skaidrojums</a:t>
            </a:r>
          </a:p>
          <a:p>
            <a:r>
              <a:rPr lang="lv-LV" sz="3600" dirty="0"/>
              <a:t>Rezultāti, rādītāji un to piemēri</a:t>
            </a:r>
          </a:p>
          <a:p>
            <a:r>
              <a:rPr lang="lv-LV" sz="3600" dirty="0"/>
              <a:t>Izmantoto terminu skaidrojums</a:t>
            </a:r>
          </a:p>
          <a:p>
            <a:r>
              <a:rPr lang="lv-LV" sz="3600" dirty="0"/>
              <a:t>Veidlapas</a:t>
            </a:r>
          </a:p>
          <a:p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F8A58-2DED-43C0-84D8-EA5AEDE1F06A}"/>
              </a:ext>
            </a:extLst>
          </p:cNvPr>
          <p:cNvSpPr/>
          <p:nvPr/>
        </p:nvSpPr>
        <p:spPr>
          <a:xfrm>
            <a:off x="9034283" y="-16335"/>
            <a:ext cx="3157717" cy="1280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SPS pašnovērtējuma metodika, LM</a:t>
            </a:r>
          </a:p>
        </p:txBody>
      </p:sp>
    </p:spTree>
    <p:extLst>
      <p:ext uri="{BB962C8B-B14F-4D97-AF65-F5344CB8AC3E}">
        <p14:creationId xmlns:p14="http://schemas.microsoft.com/office/powerpoint/2010/main" val="221501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275778-C17D-48ED-90CB-A33E0E2A9253}"/>
              </a:ext>
            </a:extLst>
          </p:cNvPr>
          <p:cNvSpPr txBox="1">
            <a:spLocks/>
          </p:cNvSpPr>
          <p:nvPr/>
        </p:nvSpPr>
        <p:spPr>
          <a:xfrm>
            <a:off x="1903751" y="1858781"/>
            <a:ext cx="9871022" cy="4320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sz="2400" b="1" dirty="0">
                <a:solidFill>
                  <a:schemeClr val="tx1"/>
                </a:solidFill>
              </a:rPr>
              <a:t/>
            </a:r>
            <a:br>
              <a:rPr lang="lv-LV" sz="2400" b="1" dirty="0">
                <a:solidFill>
                  <a:schemeClr val="tx1"/>
                </a:solidFill>
              </a:rPr>
            </a:br>
            <a:endParaRPr lang="lv-LV" sz="2400" dirty="0"/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8774F354-F2C6-4B49-8581-32AD7037B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06710"/>
              </p:ext>
            </p:extLst>
          </p:nvPr>
        </p:nvGraphicFramePr>
        <p:xfrm>
          <a:off x="1903751" y="43765"/>
          <a:ext cx="9030889" cy="677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Slide" r:id="rId3" imgW="2453655" imgH="1839392" progId="PowerPoint.Slide.8">
                  <p:embed/>
                </p:oleObj>
              </mc:Choice>
              <mc:Fallback>
                <p:oleObj name="Slide" r:id="rId3" imgW="2453655" imgH="1839392" progId="PowerPoint.Slide.8">
                  <p:embed/>
                  <p:pic>
                    <p:nvPicPr>
                      <p:cNvPr id="14340" name="Object 5">
                        <a:extLst>
                          <a:ext uri="{FF2B5EF4-FFF2-40B4-BE49-F238E27FC236}">
                            <a16:creationId xmlns:a16="http://schemas.microsoft.com/office/drawing/2014/main" id="{68B7C4C8-2959-4C70-BEF5-9391A73E7C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751" y="43765"/>
                        <a:ext cx="9030889" cy="6770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BDFFBBFF-A870-4B31-869E-DA649C73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A7A731-A70A-4868-B5B0-7B9A3FEA7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2182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037A-C357-4869-A6F1-2D8D79CB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975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rgbClr val="292929"/>
                </a:solidFill>
                <a:latin typeface="+mn-lt"/>
              </a:rPr>
              <a:t>Semināra mērķis un uzdevumi</a:t>
            </a:r>
            <a:endParaRPr lang="lv-LV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CF014-AC2D-40BD-B355-5BC16F60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604" y="1394086"/>
            <a:ext cx="9376008" cy="4976734"/>
          </a:xfrm>
        </p:spPr>
        <p:txBody>
          <a:bodyPr/>
          <a:lstStyle/>
          <a:p>
            <a:pPr marL="0" indent="0">
              <a:buNone/>
            </a:pPr>
            <a:r>
              <a:rPr lang="lv-LV" altLang="lv-LV" sz="3200" b="1" dirty="0">
                <a:solidFill>
                  <a:srgbClr val="292929"/>
                </a:solidFill>
                <a:latin typeface="Arial"/>
              </a:rPr>
              <a:t>attīstīt un pilnveidot zināšanas un izpratni par kvalitātes vadību</a:t>
            </a:r>
            <a:endParaRPr lang="lv-LV" sz="3200" b="1" dirty="0"/>
          </a:p>
          <a:p>
            <a:endParaRPr lang="lv-LV" altLang="lv-LV" sz="3200" dirty="0">
              <a:solidFill>
                <a:srgbClr val="292929"/>
              </a:solidFill>
              <a:latin typeface="Arial"/>
            </a:endParaRPr>
          </a:p>
          <a:p>
            <a:r>
              <a:rPr lang="lv-LV" altLang="lv-LV" sz="3200" dirty="0">
                <a:solidFill>
                  <a:srgbClr val="292929"/>
                </a:solidFill>
                <a:latin typeface="Arial"/>
              </a:rPr>
              <a:t>Jūs iegūsiet zināšanas par kvalitātes vadības būtību un tās elementiem</a:t>
            </a:r>
          </a:p>
          <a:p>
            <a:r>
              <a:rPr lang="lv-LV" altLang="lv-LV" sz="3200" dirty="0">
                <a:solidFill>
                  <a:srgbClr val="292929"/>
                </a:solidFill>
                <a:latin typeface="Arial"/>
              </a:rPr>
              <a:t>Jūs pārdomāsiet un pārrunāsiet kvalitātes vadības elementu darbību praksē</a:t>
            </a:r>
          </a:p>
          <a:p>
            <a:r>
              <a:rPr lang="lv-LV" altLang="lv-LV" sz="3200" dirty="0">
                <a:solidFill>
                  <a:srgbClr val="292929"/>
                </a:solidFill>
                <a:latin typeface="Arial"/>
              </a:rPr>
              <a:t>Jūs veiksiet pašnovērtējumu</a:t>
            </a:r>
          </a:p>
        </p:txBody>
      </p:sp>
    </p:spTree>
    <p:extLst>
      <p:ext uri="{BB962C8B-B14F-4D97-AF65-F5344CB8AC3E}">
        <p14:creationId xmlns:p14="http://schemas.microsoft.com/office/powerpoint/2010/main" val="33673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D87D-F14B-49DF-8428-C93546A6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8" y="914401"/>
            <a:ext cx="9840704" cy="49968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4000" b="1" dirty="0"/>
              <a:t>Kritērijs</a:t>
            </a:r>
          </a:p>
          <a:p>
            <a:endParaRPr lang="lv-LV" sz="4000" b="1" dirty="0"/>
          </a:p>
          <a:p>
            <a:pPr marL="0" indent="0">
              <a:buNone/>
            </a:pPr>
            <a:r>
              <a:rPr lang="lv-LV" sz="4000" b="1" dirty="0"/>
              <a:t>						</a:t>
            </a:r>
          </a:p>
          <a:p>
            <a:pPr marL="0" indent="0">
              <a:buNone/>
            </a:pPr>
            <a:r>
              <a:rPr lang="lv-LV" sz="4000" b="1" dirty="0"/>
              <a:t>					</a:t>
            </a:r>
            <a:r>
              <a:rPr lang="lv-LV" sz="4000" b="1" dirty="0" err="1"/>
              <a:t>Apakškritērijs</a:t>
            </a:r>
            <a:endParaRPr lang="lv-LV" sz="4000" b="1" dirty="0"/>
          </a:p>
          <a:p>
            <a:endParaRPr lang="lv-LV" sz="4000" b="1" dirty="0"/>
          </a:p>
          <a:p>
            <a:pPr marL="0" indent="0">
              <a:buNone/>
            </a:pPr>
            <a:r>
              <a:rPr lang="lv-LV" sz="4000" b="1" dirty="0"/>
              <a:t>															</a:t>
            </a:r>
          </a:p>
          <a:p>
            <a:pPr marL="0" indent="0">
              <a:buNone/>
            </a:pPr>
            <a:r>
              <a:rPr lang="lv-LV" sz="4000" b="1" dirty="0"/>
              <a:t>														Prasība</a:t>
            </a:r>
          </a:p>
          <a:p>
            <a:pPr marL="0" indent="0" algn="r">
              <a:buNone/>
            </a:pPr>
            <a:r>
              <a:rPr lang="lv-LV" altLang="lv-LV" sz="2800" dirty="0"/>
              <a:t>Katru prasību vērtē skalā no 1 līdz 4 </a:t>
            </a:r>
          </a:p>
          <a:p>
            <a:pPr marL="0" indent="0" algn="r">
              <a:buNone/>
            </a:pPr>
            <a:r>
              <a:rPr lang="lv-LV" altLang="lv-LV" sz="2800" dirty="0"/>
              <a:t>Katrs no līmeņiem ir aprakstīts</a:t>
            </a:r>
          </a:p>
          <a:p>
            <a:pPr marL="0" indent="0">
              <a:buNone/>
            </a:pPr>
            <a:endParaRPr lang="lv-LV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2F161-4A6A-4F88-ADBE-C7B03C4232AC}"/>
              </a:ext>
            </a:extLst>
          </p:cNvPr>
          <p:cNvSpPr/>
          <p:nvPr/>
        </p:nvSpPr>
        <p:spPr>
          <a:xfrm>
            <a:off x="9034283" y="-16335"/>
            <a:ext cx="3157717" cy="1280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SPS pašnovērtējuma metodika, LM</a:t>
            </a: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34F7EB3A-6990-466D-AE7C-04769FCD5FBC}"/>
              </a:ext>
            </a:extLst>
          </p:cNvPr>
          <p:cNvSpPr/>
          <p:nvPr/>
        </p:nvSpPr>
        <p:spPr>
          <a:xfrm rot="5400000">
            <a:off x="4101598" y="586407"/>
            <a:ext cx="1431562" cy="2087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97ABE6F5-9F18-4CC4-A85C-C9D6429171E2}"/>
              </a:ext>
            </a:extLst>
          </p:cNvPr>
          <p:cNvSpPr/>
          <p:nvPr/>
        </p:nvSpPr>
        <p:spPr>
          <a:xfrm rot="5400000">
            <a:off x="7566824" y="2385225"/>
            <a:ext cx="1431562" cy="2087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5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460C1-598E-4FBB-A545-ABA2CAD98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957" y="979535"/>
            <a:ext cx="10433154" cy="5734040"/>
          </a:xfrm>
        </p:spPr>
        <p:txBody>
          <a:bodyPr>
            <a:normAutofit fontScale="92500" lnSpcReduction="10000"/>
          </a:bodyPr>
          <a:lstStyle/>
          <a:p>
            <a:r>
              <a:rPr lang="lv-LV" sz="3200" dirty="0"/>
              <a:t>starptautiski atzīti modeļi, kuri tiek pielietoti visos sektoros (bizness, valsts pārvalde, NVO):</a:t>
            </a:r>
          </a:p>
          <a:p>
            <a:pPr lvl="2"/>
            <a:r>
              <a:rPr lang="lv-LV" sz="2800" dirty="0"/>
              <a:t>ISO 9001:2000 (</a:t>
            </a:r>
            <a:r>
              <a:rPr lang="lv-LV" sz="2800" i="1" dirty="0" err="1"/>
              <a:t>International</a:t>
            </a:r>
            <a:r>
              <a:rPr lang="lv-LV" sz="2800" i="1" dirty="0"/>
              <a:t> </a:t>
            </a:r>
            <a:r>
              <a:rPr lang="lv-LV" sz="2800" i="1" dirty="0" err="1"/>
              <a:t>Organization</a:t>
            </a:r>
            <a:r>
              <a:rPr lang="lv-LV" sz="2800" i="1" dirty="0"/>
              <a:t> </a:t>
            </a:r>
            <a:r>
              <a:rPr lang="lv-LV" sz="2800" i="1" dirty="0" err="1"/>
              <a:t>for</a:t>
            </a:r>
            <a:r>
              <a:rPr lang="lv-LV" sz="2800" i="1" dirty="0"/>
              <a:t> </a:t>
            </a:r>
            <a:r>
              <a:rPr lang="lv-LV" sz="2800" i="1" dirty="0" err="1"/>
              <a:t>Standardization</a:t>
            </a:r>
            <a:r>
              <a:rPr lang="lv-LV" sz="2800" dirty="0"/>
              <a:t>)</a:t>
            </a:r>
          </a:p>
          <a:p>
            <a:pPr lvl="2"/>
            <a:r>
              <a:rPr lang="lv-LV" sz="2800" dirty="0"/>
              <a:t>EFQM izcilības modelis (</a:t>
            </a:r>
            <a:r>
              <a:rPr lang="lv-LV" sz="2800" i="1" dirty="0" err="1"/>
              <a:t>European</a:t>
            </a:r>
            <a:r>
              <a:rPr lang="lv-LV" sz="2800" i="1" dirty="0"/>
              <a:t> </a:t>
            </a:r>
            <a:r>
              <a:rPr lang="lv-LV" sz="2800" i="1" dirty="0" err="1"/>
              <a:t>Foundation</a:t>
            </a:r>
            <a:r>
              <a:rPr lang="lv-LV" sz="2800" i="1" dirty="0"/>
              <a:t> </a:t>
            </a:r>
            <a:r>
              <a:rPr lang="lv-LV" sz="2800" i="1" dirty="0" err="1"/>
              <a:t>for</a:t>
            </a:r>
            <a:r>
              <a:rPr lang="lv-LV" sz="2800" i="1" dirty="0"/>
              <a:t> </a:t>
            </a:r>
            <a:r>
              <a:rPr lang="lv-LV" sz="2800" i="1" dirty="0" err="1"/>
              <a:t>Quality</a:t>
            </a:r>
            <a:r>
              <a:rPr lang="lv-LV" sz="2800" i="1" dirty="0"/>
              <a:t> </a:t>
            </a:r>
            <a:r>
              <a:rPr lang="lv-LV" sz="2800" i="1" dirty="0" err="1"/>
              <a:t>Management</a:t>
            </a:r>
            <a:r>
              <a:rPr lang="lv-LV" sz="2800" i="1" dirty="0"/>
              <a:t> </a:t>
            </a:r>
            <a:r>
              <a:rPr lang="lv-LV" sz="2800" i="1" dirty="0" err="1"/>
              <a:t>Excellence</a:t>
            </a:r>
            <a:r>
              <a:rPr lang="lv-LV" sz="2800" i="1" dirty="0"/>
              <a:t> </a:t>
            </a:r>
            <a:r>
              <a:rPr lang="lv-LV" sz="2800" i="1" dirty="0" err="1"/>
              <a:t>model</a:t>
            </a:r>
            <a:r>
              <a:rPr lang="lv-LV" sz="2800" i="1" dirty="0"/>
              <a:t>)</a:t>
            </a:r>
            <a:endParaRPr lang="lv-LV" sz="2800" dirty="0"/>
          </a:p>
          <a:p>
            <a:r>
              <a:rPr lang="lv-LV" sz="3200" dirty="0"/>
              <a:t>starptautiski atzīti modeļi, kuri tiek pielietoti valsts pārvaldē:</a:t>
            </a:r>
          </a:p>
          <a:p>
            <a:pPr lvl="2"/>
            <a:r>
              <a:rPr lang="lv-LV" sz="2800" dirty="0"/>
              <a:t>KNS (</a:t>
            </a:r>
            <a:r>
              <a:rPr lang="lv-LV" sz="2800" i="1" dirty="0"/>
              <a:t>CAF – </a:t>
            </a:r>
            <a:r>
              <a:rPr lang="lv-LV" sz="2800" i="1" dirty="0" err="1"/>
              <a:t>Common</a:t>
            </a:r>
            <a:r>
              <a:rPr lang="lv-LV" sz="2800" i="1" dirty="0"/>
              <a:t> </a:t>
            </a:r>
            <a:r>
              <a:rPr lang="lv-LV" sz="2800" i="1" dirty="0" err="1"/>
              <a:t>Assessment</a:t>
            </a:r>
            <a:r>
              <a:rPr lang="lv-LV" sz="2800" i="1" dirty="0"/>
              <a:t> </a:t>
            </a:r>
            <a:r>
              <a:rPr lang="lv-LV" sz="2800" i="1" dirty="0" err="1"/>
              <a:t>Framework</a:t>
            </a:r>
            <a:r>
              <a:rPr lang="lv-LV" sz="2800" i="1" dirty="0"/>
              <a:t>)</a:t>
            </a:r>
            <a:endParaRPr lang="lv-LV" sz="2800" dirty="0"/>
          </a:p>
          <a:p>
            <a:r>
              <a:rPr lang="lv-LV" sz="3200" dirty="0"/>
              <a:t>atsevišķu valstu izstrādāti un aprobēti modeļi</a:t>
            </a:r>
          </a:p>
          <a:p>
            <a:r>
              <a:rPr lang="lv-LV" sz="3200" dirty="0"/>
              <a:t>atsevišķām jomām izstrādāti modeļi</a:t>
            </a:r>
          </a:p>
          <a:p>
            <a:r>
              <a:rPr lang="lv-LV" sz="3000" dirty="0"/>
              <a:t>konkrētās institūcijas vajadzībām izstrādāti modeļi</a:t>
            </a:r>
          </a:p>
          <a:p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1783C6-15DF-4DE3-81FF-5BDC2E1B492C}"/>
              </a:ext>
            </a:extLst>
          </p:cNvPr>
          <p:cNvSpPr/>
          <p:nvPr/>
        </p:nvSpPr>
        <p:spPr>
          <a:xfrm>
            <a:off x="9748677" y="0"/>
            <a:ext cx="2443323" cy="979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Kvalitātes standarti</a:t>
            </a:r>
          </a:p>
        </p:txBody>
      </p:sp>
    </p:spTree>
    <p:extLst>
      <p:ext uri="{BB962C8B-B14F-4D97-AF65-F5344CB8AC3E}">
        <p14:creationId xmlns:p14="http://schemas.microsoft.com/office/powerpoint/2010/main" val="321815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2D992-87D2-4018-96BB-4C71A900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70" y="134071"/>
            <a:ext cx="5573887" cy="1770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C5F60-A26B-4FE4-8516-E61CAFAD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CE58-4401-413A-8642-14B5B1B7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1687" cy="4590329"/>
          </a:xfrm>
        </p:spPr>
        <p:txBody>
          <a:bodyPr>
            <a:normAutofit/>
          </a:bodyPr>
          <a:lstStyle/>
          <a:p>
            <a:r>
              <a:rPr lang="lv-LV" sz="4400" dirty="0"/>
              <a:t>10 principi</a:t>
            </a:r>
          </a:p>
          <a:p>
            <a:r>
              <a:rPr lang="lv-LV" sz="4400" dirty="0"/>
              <a:t>50 kritēriji</a:t>
            </a:r>
          </a:p>
          <a:p>
            <a:r>
              <a:rPr lang="lv-LV" sz="4400" dirty="0"/>
              <a:t>75 indikatori</a:t>
            </a:r>
          </a:p>
          <a:p>
            <a:pPr marL="0" indent="0">
              <a:buNone/>
            </a:pPr>
            <a:r>
              <a:rPr lang="lv-LV" sz="3600" dirty="0"/>
              <a:t>Novērtējumam ir piedāvāti 5 līmeņu apraksti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E8769-D2C0-420B-B947-ADA81627D62F}"/>
              </a:ext>
            </a:extLst>
          </p:cNvPr>
          <p:cNvSpPr/>
          <p:nvPr/>
        </p:nvSpPr>
        <p:spPr>
          <a:xfrm>
            <a:off x="9748677" y="0"/>
            <a:ext cx="2443323" cy="979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Kvalitātes standarti</a:t>
            </a:r>
          </a:p>
        </p:txBody>
      </p:sp>
    </p:spTree>
    <p:extLst>
      <p:ext uri="{BB962C8B-B14F-4D97-AF65-F5344CB8AC3E}">
        <p14:creationId xmlns:p14="http://schemas.microsoft.com/office/powerpoint/2010/main" val="27948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2D992-87D2-4018-96BB-4C71A900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71" y="134072"/>
            <a:ext cx="5032230" cy="1598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C5F60-A26B-4FE4-8516-E61CAFAD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040" y="1151628"/>
            <a:ext cx="4453572" cy="753371"/>
          </a:xfrm>
        </p:spPr>
        <p:txBody>
          <a:bodyPr/>
          <a:lstStyle/>
          <a:p>
            <a:r>
              <a:rPr lang="lv-LV" b="1" dirty="0"/>
              <a:t>10 principi: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CE58-4401-413A-8642-14B5B1B7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160" y="2362200"/>
            <a:ext cx="776224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dirty="0">
                <a:solidFill>
                  <a:schemeClr val="accent1"/>
                </a:solidFill>
              </a:rPr>
              <a:t>7. </a:t>
            </a:r>
            <a:r>
              <a:rPr lang="lv-LV" sz="4000" dirty="0"/>
              <a:t>Uz personu centrēta pieeja </a:t>
            </a:r>
          </a:p>
          <a:p>
            <a:pPr marL="0" indent="0">
              <a:buNone/>
            </a:pPr>
            <a:r>
              <a:rPr lang="lv-LV" sz="4000" dirty="0">
                <a:solidFill>
                  <a:schemeClr val="accent1"/>
                </a:solidFill>
              </a:rPr>
              <a:t>8. </a:t>
            </a:r>
            <a:r>
              <a:rPr lang="lv-LV" sz="4000" dirty="0"/>
              <a:t>Atbilstība </a:t>
            </a:r>
          </a:p>
          <a:p>
            <a:pPr marL="0" indent="0">
              <a:buNone/>
            </a:pPr>
            <a:r>
              <a:rPr lang="lv-LV" sz="4000" dirty="0">
                <a:solidFill>
                  <a:schemeClr val="accent1"/>
                </a:solidFill>
              </a:rPr>
              <a:t>9. </a:t>
            </a:r>
            <a:r>
              <a:rPr lang="lv-LV" sz="4000" dirty="0"/>
              <a:t>Orientācija uz rezultātiem </a:t>
            </a:r>
          </a:p>
          <a:p>
            <a:pPr marL="0" indent="0">
              <a:buNone/>
            </a:pPr>
            <a:r>
              <a:rPr lang="lv-LV" sz="4000" dirty="0">
                <a:solidFill>
                  <a:schemeClr val="accent1"/>
                </a:solidFill>
              </a:rPr>
              <a:t>10. </a:t>
            </a:r>
            <a:r>
              <a:rPr lang="lv-LV" sz="4000" dirty="0"/>
              <a:t>Nemitīga izaugsme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E8769-D2C0-420B-B947-ADA81627D62F}"/>
              </a:ext>
            </a:extLst>
          </p:cNvPr>
          <p:cNvSpPr/>
          <p:nvPr/>
        </p:nvSpPr>
        <p:spPr>
          <a:xfrm>
            <a:off x="9748677" y="0"/>
            <a:ext cx="2443323" cy="979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Kvalitātes standarti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DFF70-6449-4193-89CC-B94F9818F87D}"/>
              </a:ext>
            </a:extLst>
          </p:cNvPr>
          <p:cNvSpPr txBox="1">
            <a:spLocks/>
          </p:cNvSpPr>
          <p:nvPr/>
        </p:nvSpPr>
        <p:spPr>
          <a:xfrm>
            <a:off x="1188721" y="2226136"/>
            <a:ext cx="400304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lv-LV" sz="4000" dirty="0"/>
              <a:t>Līderība 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4000" dirty="0"/>
              <a:t>Darbinieki 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4000" dirty="0"/>
              <a:t>Tiesības 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4000" dirty="0"/>
              <a:t>Ētika 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4000" dirty="0"/>
              <a:t>Partnerība 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4000" dirty="0"/>
              <a:t>Līdzdalība</a:t>
            </a:r>
          </a:p>
        </p:txBody>
      </p:sp>
    </p:spTree>
    <p:extLst>
      <p:ext uri="{BB962C8B-B14F-4D97-AF65-F5344CB8AC3E}">
        <p14:creationId xmlns:p14="http://schemas.microsoft.com/office/powerpoint/2010/main" val="1105243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2D992-87D2-4018-96BB-4C71A900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70" y="134071"/>
            <a:ext cx="5573887" cy="1770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C5F60-A26B-4FE4-8516-E61CAFAD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CE58-4401-413A-8642-14B5B1B7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840" y="2113279"/>
            <a:ext cx="8720772" cy="46106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sz="3500" b="1" dirty="0"/>
              <a:t>Iesaistītās valstis:</a:t>
            </a:r>
          </a:p>
          <a:p>
            <a:r>
              <a:rPr lang="lv-LV" sz="3000" dirty="0"/>
              <a:t>Vācija, 2006</a:t>
            </a:r>
          </a:p>
          <a:p>
            <a:r>
              <a:rPr lang="lv-LV" sz="3000" dirty="0"/>
              <a:t>LT, 2010</a:t>
            </a:r>
          </a:p>
          <a:p>
            <a:r>
              <a:rPr lang="lv-LV" sz="3000" dirty="0"/>
              <a:t>EST, 2017</a:t>
            </a:r>
          </a:p>
          <a:p>
            <a:r>
              <a:rPr lang="lv-LV" sz="3000" dirty="0"/>
              <a:t>Portugāle</a:t>
            </a:r>
          </a:p>
          <a:p>
            <a:r>
              <a:rPr lang="lv-LV" sz="3000" dirty="0"/>
              <a:t>Slovēnija</a:t>
            </a:r>
          </a:p>
          <a:p>
            <a:r>
              <a:rPr lang="lv-LV" sz="3000" dirty="0"/>
              <a:t>Norvēģija</a:t>
            </a:r>
          </a:p>
          <a:p>
            <a:r>
              <a:rPr lang="lv-LV" sz="3000" dirty="0"/>
              <a:t>u.c.</a:t>
            </a:r>
          </a:p>
          <a:p>
            <a:endParaRPr lang="lv-LV" sz="3000" dirty="0"/>
          </a:p>
          <a:p>
            <a:pPr marL="0" indent="0">
              <a:buNone/>
            </a:pPr>
            <a:r>
              <a:rPr lang="lv-LV" sz="3000" dirty="0"/>
              <a:t>2014.g. janvārī un martā informatīvi semināri Rīgā</a:t>
            </a:r>
            <a:endParaRPr lang="en-US" sz="3000" dirty="0"/>
          </a:p>
          <a:p>
            <a:pPr marL="0" indent="0">
              <a:buNone/>
            </a:pPr>
            <a:endParaRPr lang="lv-LV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E8769-D2C0-420B-B947-ADA81627D62F}"/>
              </a:ext>
            </a:extLst>
          </p:cNvPr>
          <p:cNvSpPr/>
          <p:nvPr/>
        </p:nvSpPr>
        <p:spPr>
          <a:xfrm>
            <a:off x="9748677" y="0"/>
            <a:ext cx="2443323" cy="979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Kvalitātes standarti</a:t>
            </a:r>
          </a:p>
        </p:txBody>
      </p:sp>
    </p:spTree>
    <p:extLst>
      <p:ext uri="{BB962C8B-B14F-4D97-AF65-F5344CB8AC3E}">
        <p14:creationId xmlns:p14="http://schemas.microsoft.com/office/powerpoint/2010/main" val="3234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307E-5F78-47C4-AAF0-5A192F5D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992" y="80551"/>
            <a:ext cx="8911687" cy="1280890"/>
          </a:xfrm>
        </p:spPr>
        <p:txBody>
          <a:bodyPr/>
          <a:lstStyle/>
          <a:p>
            <a:r>
              <a:rPr lang="lv-LV" dirty="0"/>
              <a:t>Noderīgi informācijas avoti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D3FA-F65C-482C-A8F7-5DCABD2C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459" y="624468"/>
            <a:ext cx="11199541" cy="6233532"/>
          </a:xfrm>
        </p:spPr>
        <p:txBody>
          <a:bodyPr>
            <a:normAutofit fontScale="92500"/>
          </a:bodyPr>
          <a:lstStyle/>
          <a:p>
            <a:r>
              <a:rPr lang="lv-LV" sz="2400" dirty="0">
                <a:solidFill>
                  <a:schemeClr val="tx1"/>
                </a:solidFill>
              </a:rPr>
              <a:t>MK 13.06.2017. noteikumi Nr. 338  «Prasības sociālo pakalpojumu sniedzējiem</a:t>
            </a:r>
            <a:r>
              <a:rPr lang="lv-LV" b="1" dirty="0">
                <a:solidFill>
                  <a:schemeClr val="tx1"/>
                </a:solidFill>
              </a:rPr>
              <a:t>»</a:t>
            </a:r>
          </a:p>
          <a:p>
            <a:r>
              <a:rPr lang="lv-LV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http://lm.gov.lv/lv/es-finansejums/lm-istenotie-projekti/2007-2013-gads</a:t>
            </a:r>
            <a:endParaRPr lang="lv-LV" sz="2400" b="1" dirty="0">
              <a:solidFill>
                <a:schemeClr val="tx1"/>
              </a:solidFill>
            </a:endParaRPr>
          </a:p>
          <a:p>
            <a:r>
              <a:rPr lang="lv-LV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http://tap.mk.gov.lv/valsts-parvaldes-politika/kvalitates-vadiba/Kvalitates-vadibas-modeli/</a:t>
            </a:r>
            <a:endParaRPr lang="lv-LV" sz="2400" dirty="0">
              <a:solidFill>
                <a:schemeClr val="tx1"/>
              </a:solidFill>
            </a:endParaRPr>
          </a:p>
          <a:p>
            <a:r>
              <a:rPr lang="lv-LV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https://equass.be/images/Documents/EQUASS2018/EQUASS-Principles-Criteria-and-Indicators.pdf</a:t>
            </a:r>
            <a:endParaRPr lang="lv-LV" sz="2400" b="1" dirty="0">
              <a:solidFill>
                <a:srgbClr val="FF0000"/>
              </a:solidFill>
            </a:endParaRPr>
          </a:p>
          <a:p>
            <a:r>
              <a:rPr lang="lv-LV" sz="24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tap.mk.gov.lv/</a:t>
            </a:r>
            <a:r>
              <a:rPr lang="lv-LV" sz="2400" u="sng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file</a:t>
            </a:r>
            <a:r>
              <a:rPr lang="lv-LV" sz="24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lv-LV" sz="2400" u="sng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files</a:t>
            </a:r>
            <a:r>
              <a:rPr lang="lv-LV" sz="24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lv-LV" sz="2400" u="sng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aktuali</a:t>
            </a:r>
            <a:r>
              <a:rPr lang="lv-LV" sz="24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/2013/vadlinijas.pdf   «</a:t>
            </a:r>
            <a:r>
              <a:rPr lang="lv-LV" sz="2400" dirty="0"/>
              <a:t>Iekšējās kontroles sistēmas izveidošanas, uzraudzības un uzlabošanas vadlīnijas»</a:t>
            </a:r>
          </a:p>
          <a:p>
            <a:r>
              <a:rPr lang="lv-LV" sz="2400" dirty="0">
                <a:solidFill>
                  <a:schemeClr val="tx1"/>
                </a:solidFill>
              </a:rPr>
              <a:t>MK noteikumi 08.05.2012. Nr.326  «Noteikumi par iekšējās kontroles sistēmu tiešās pārvaldes iestādēs»</a:t>
            </a:r>
          </a:p>
          <a:p>
            <a:r>
              <a:rPr lang="lv-LV" sz="2400" dirty="0">
                <a:solidFill>
                  <a:schemeClr val="tx1"/>
                </a:solidFill>
              </a:rPr>
              <a:t>MK 17.10.2017. noteikumi Nr. 630 «Noteikumi par iekšējās kontroles sistēmas pamatprasībām korupcijas un interešu konflikta riska novēršanai publiskas personas institūcijā» </a:t>
            </a:r>
          </a:p>
          <a:p>
            <a:r>
              <a:rPr lang="lv-LV" sz="2400" u="sng" dirty="0"/>
              <a:t>https://www.knab.gov.lv/upload/2018/knab_vadlinijas_iekseja_kontrole.docx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61843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41978-B20B-47B0-96D8-3C13B423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599" y="1402080"/>
            <a:ext cx="10037011" cy="4509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6000" b="1" dirty="0">
                <a:solidFill>
                  <a:srgbClr val="D67C10"/>
                </a:solidFill>
              </a:rPr>
              <a:t>Iekšējās kontroles sistēma </a:t>
            </a:r>
          </a:p>
          <a:p>
            <a:pPr marL="0" indent="0" algn="ctr">
              <a:buNone/>
            </a:pPr>
            <a:r>
              <a:rPr lang="lv-LV" sz="4800" b="1" dirty="0">
                <a:solidFill>
                  <a:srgbClr val="D67C10"/>
                </a:solidFill>
              </a:rPr>
              <a:t>kā</a:t>
            </a:r>
          </a:p>
          <a:p>
            <a:pPr marL="0" indent="0" algn="ctr">
              <a:buNone/>
            </a:pPr>
            <a:r>
              <a:rPr lang="lv-LV" sz="4800" b="1" dirty="0">
                <a:solidFill>
                  <a:srgbClr val="D67C10"/>
                </a:solidFill>
              </a:rPr>
              <a:t>kvalitātes uzturēšanas instruments</a:t>
            </a:r>
          </a:p>
        </p:txBody>
      </p:sp>
    </p:spTree>
    <p:extLst>
      <p:ext uri="{BB962C8B-B14F-4D97-AF65-F5344CB8AC3E}">
        <p14:creationId xmlns:p14="http://schemas.microsoft.com/office/powerpoint/2010/main" val="3859503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663A-04D6-450D-8AEF-B98F0A20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92308"/>
            <a:ext cx="9675812" cy="1280890"/>
          </a:xfrm>
        </p:spPr>
        <p:txBody>
          <a:bodyPr/>
          <a:lstStyle/>
          <a:p>
            <a:r>
              <a:rPr lang="lv-LV" altLang="lv-LV" dirty="0"/>
              <a:t>Iekšējā kontrole ir process, pasākumu kopums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2DB8-6455-4DC0-AA2C-17AFAEC5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68839"/>
            <a:ext cx="9675812" cy="4796853"/>
          </a:xfrm>
        </p:spPr>
        <p:txBody>
          <a:bodyPr>
            <a:normAutofit/>
          </a:bodyPr>
          <a:lstStyle/>
          <a:p>
            <a:r>
              <a:rPr lang="lv-LV" sz="3200" dirty="0"/>
              <a:t>ko realizē institūcijas vadība un personāls, </a:t>
            </a:r>
          </a:p>
          <a:p>
            <a:r>
              <a:rPr lang="lv-LV" sz="3200" dirty="0"/>
              <a:t>lai gūtu saprātīgu pārliecību par mērķu sasniegšanu šādās jomās:</a:t>
            </a:r>
          </a:p>
          <a:p>
            <a:pPr lvl="1"/>
            <a:r>
              <a:rPr lang="lv-LV" sz="3200" dirty="0"/>
              <a:t>darbību efektivitāte un lietderīgums</a:t>
            </a:r>
          </a:p>
          <a:p>
            <a:pPr lvl="1"/>
            <a:r>
              <a:rPr lang="lv-LV" sz="3200" dirty="0"/>
              <a:t>finanšu pārskatu ticamība (savlaicīgums, pilnīgums, precizitāte)</a:t>
            </a:r>
          </a:p>
          <a:p>
            <a:pPr lvl="1"/>
            <a:r>
              <a:rPr lang="lv-LV" sz="3200" dirty="0"/>
              <a:t>atbilstība spēkā esošiem normatīviem aktiem un saistošiem dokumentiem)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798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6FDF-59D8-4BAE-974A-F6DE7C4F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AD8571-E4A8-434A-B830-713B59B93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036" y="235136"/>
            <a:ext cx="9852624" cy="66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F931E-7606-4ABA-9BB8-D90E6A802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188258"/>
              </p:ext>
            </p:extLst>
          </p:nvPr>
        </p:nvGraphicFramePr>
        <p:xfrm>
          <a:off x="2589213" y="2233534"/>
          <a:ext cx="9372938" cy="434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26AAA09-3B29-4F5E-8E0E-4678F943FCE3}"/>
              </a:ext>
            </a:extLst>
          </p:cNvPr>
          <p:cNvSpPr/>
          <p:nvPr/>
        </p:nvSpPr>
        <p:spPr>
          <a:xfrm rot="19071614">
            <a:off x="548333" y="3390403"/>
            <a:ext cx="7496469" cy="10941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>
                <a:solidFill>
                  <a:schemeClr val="tx1"/>
                </a:solidFill>
              </a:rPr>
              <a:t>Informācija un saziņa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33986A-7897-43D0-8991-389EC18E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568167">
            <a:off x="6411409" y="3158667"/>
            <a:ext cx="6706291" cy="10265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lv-LV" sz="3200" b="1" dirty="0">
                <a:solidFill>
                  <a:schemeClr val="tx1"/>
                </a:solidFill>
              </a:rPr>
              <a:t>        Informācija un saziņa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BF1DA5-4460-453B-ADBE-E324D8100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612" y="713669"/>
            <a:ext cx="8913124" cy="128636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08E6819-37EF-4CEC-AD78-A64CBA6DC873}"/>
              </a:ext>
            </a:extLst>
          </p:cNvPr>
          <p:cNvSpPr txBox="1">
            <a:spLocks/>
          </p:cNvSpPr>
          <p:nvPr/>
        </p:nvSpPr>
        <p:spPr>
          <a:xfrm>
            <a:off x="1843791" y="624110"/>
            <a:ext cx="6292833" cy="64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altLang="lv-LV" dirty="0"/>
              <a:t>Iekšējās kontroles sistēma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557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0299-8839-4D93-9E7A-6A480CD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70" y="0"/>
            <a:ext cx="8911687" cy="874906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rgbClr val="000000"/>
                </a:solidFill>
                <a:latin typeface="+mn-lt"/>
              </a:rPr>
              <a:t>Semināra tēmas jeb kā strādāsim</a:t>
            </a:r>
            <a:endParaRPr lang="lv-LV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55F740-9908-4CBC-914F-43D54F434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583676"/>
              </p:ext>
            </p:extLst>
          </p:nvPr>
        </p:nvGraphicFramePr>
        <p:xfrm>
          <a:off x="132081" y="641816"/>
          <a:ext cx="12059920" cy="613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075">
                  <a:extLst>
                    <a:ext uri="{9D8B030D-6E8A-4147-A177-3AD203B41FA5}">
                      <a16:colId xmlns:a16="http://schemas.microsoft.com/office/drawing/2014/main" val="3554099462"/>
                    </a:ext>
                  </a:extLst>
                </a:gridCol>
                <a:gridCol w="6805767">
                  <a:extLst>
                    <a:ext uri="{9D8B030D-6E8A-4147-A177-3AD203B41FA5}">
                      <a16:colId xmlns:a16="http://schemas.microsoft.com/office/drawing/2014/main" val="2523611852"/>
                    </a:ext>
                  </a:extLst>
                </a:gridCol>
                <a:gridCol w="3776078">
                  <a:extLst>
                    <a:ext uri="{9D8B030D-6E8A-4147-A177-3AD203B41FA5}">
                      <a16:colId xmlns:a16="http://schemas.microsoft.com/office/drawing/2014/main" val="1042288380"/>
                    </a:ext>
                  </a:extLst>
                </a:gridCol>
              </a:tblGrid>
              <a:tr h="489793">
                <a:tc>
                  <a:txBody>
                    <a:bodyPr/>
                    <a:lstStyle/>
                    <a:p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lv-LV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0" dirty="0">
                          <a:solidFill>
                            <a:schemeClr val="tx1"/>
                          </a:solidFill>
                        </a:rPr>
                        <a:t>Kvalitātes jautājuma dažādie aspekti</a:t>
                      </a: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0" dirty="0" err="1">
                          <a:solidFill>
                            <a:schemeClr val="tx1"/>
                          </a:solidFill>
                        </a:rPr>
                        <a:t>A.Rieba</a:t>
                      </a:r>
                      <a:endParaRPr lang="lv-LV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F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121514"/>
                  </a:ext>
                </a:extLst>
              </a:tr>
              <a:tr h="730286">
                <a:tc>
                  <a:txBody>
                    <a:bodyPr/>
                    <a:lstStyle/>
                    <a:p>
                      <a:r>
                        <a:rPr lang="lv-LV" dirty="0" smtClean="0"/>
                        <a:t>1</a:t>
                      </a:r>
                      <a:r>
                        <a:rPr lang="en-GB" dirty="0" smtClean="0"/>
                        <a:t>0</a:t>
                      </a:r>
                      <a:r>
                        <a:rPr lang="lv-LV" dirty="0" smtClean="0"/>
                        <a:t>.</a:t>
                      </a:r>
                      <a:r>
                        <a:rPr lang="en-GB" dirty="0" smtClean="0"/>
                        <a:t>45</a:t>
                      </a:r>
                      <a:r>
                        <a:rPr lang="lv-LV" dirty="0" smtClean="0"/>
                        <a:t>-1</a:t>
                      </a:r>
                      <a:r>
                        <a:rPr lang="en-GB" dirty="0" smtClean="0"/>
                        <a:t>2.00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Riski</a:t>
                      </a:r>
                      <a:r>
                        <a:rPr lang="en-GB" dirty="0" smtClean="0"/>
                        <a:t>,</a:t>
                      </a:r>
                      <a:r>
                        <a:rPr lang="en-GB" baseline="0" dirty="0" smtClean="0"/>
                        <a:t> r</a:t>
                      </a:r>
                      <a:r>
                        <a:rPr lang="lv-LV" dirty="0" smtClean="0"/>
                        <a:t>isku pārvaldība</a:t>
                      </a:r>
                      <a:endParaRPr lang="en-GB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Diskusija </a:t>
                      </a:r>
                      <a:r>
                        <a:rPr lang="en-GB" dirty="0" smtClean="0"/>
                        <a:t>un </a:t>
                      </a:r>
                      <a:r>
                        <a:rPr lang="en-GB" dirty="0" err="1" smtClean="0"/>
                        <a:t>pieredzes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apmaiņa</a:t>
                      </a:r>
                      <a:r>
                        <a:rPr lang="en-GB" dirty="0" smtClean="0"/>
                        <a:t> </a:t>
                      </a:r>
                      <a:r>
                        <a:rPr lang="lv-LV" dirty="0" smtClean="0"/>
                        <a:t>par tēmu "Risku pārvaldība"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S.Rudoviča, </a:t>
                      </a:r>
                      <a:r>
                        <a:rPr lang="en-GB" dirty="0" smtClean="0"/>
                        <a:t>SAC “</a:t>
                      </a:r>
                      <a:r>
                        <a:rPr lang="en-GB" dirty="0" err="1" smtClean="0"/>
                        <a:t>Mežciems</a:t>
                      </a:r>
                      <a:r>
                        <a:rPr lang="en-GB" dirty="0" smtClean="0"/>
                        <a:t>” </a:t>
                      </a:r>
                      <a:r>
                        <a:rPr lang="en-GB" dirty="0" err="1" smtClean="0"/>
                        <a:t>direktore</a:t>
                      </a:r>
                      <a:r>
                        <a:rPr lang="en-GB" dirty="0" smtClean="0"/>
                        <a:t> un </a:t>
                      </a:r>
                      <a:r>
                        <a:rPr lang="lv-LV" dirty="0" smtClean="0"/>
                        <a:t>A.Rieba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40647"/>
                  </a:ext>
                </a:extLst>
              </a:tr>
              <a:tr h="463958">
                <a:tc>
                  <a:txBody>
                    <a:bodyPr/>
                    <a:lstStyle/>
                    <a:p>
                      <a:r>
                        <a:rPr lang="lv-LV" i="1" dirty="0"/>
                        <a:t>12.00-13.00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i="1" dirty="0"/>
                        <a:t>Pusdienu </a:t>
                      </a:r>
                      <a:r>
                        <a:rPr lang="lv-LV" i="1" dirty="0" smtClean="0"/>
                        <a:t>pārtraukums</a:t>
                      </a:r>
                      <a:endParaRPr lang="lv-LV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usdienas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iepriekš piesakoties</a:t>
                      </a:r>
                      <a:endParaRPr lang="lv-LV" i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33934"/>
                  </a:ext>
                </a:extLst>
              </a:tr>
              <a:tr h="961564">
                <a:tc>
                  <a:txBody>
                    <a:bodyPr/>
                    <a:lstStyle/>
                    <a:p>
                      <a:r>
                        <a:rPr lang="lv-LV" dirty="0" smtClean="0"/>
                        <a:t>13.00-13.</a:t>
                      </a:r>
                      <a:r>
                        <a:rPr lang="en-GB" dirty="0" smtClean="0"/>
                        <a:t>3</a:t>
                      </a:r>
                      <a:r>
                        <a:rPr lang="lv-LV" dirty="0" smtClean="0"/>
                        <a:t>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 infekciju, seksuālo transmisīvo infekciju, B un C hepatīta, tuberkulozes izplatības ierobežošanas pasākumu nodrošināšana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A.Brila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Slimību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profilakses</a:t>
                      </a:r>
                      <a:r>
                        <a:rPr lang="en-GB" dirty="0" smtClean="0"/>
                        <a:t> un </a:t>
                      </a:r>
                      <a:r>
                        <a:rPr lang="en-GB" dirty="0" err="1" smtClean="0"/>
                        <a:t>kontroles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centrs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nodaļas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vadītāja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540657"/>
                  </a:ext>
                </a:extLst>
              </a:tr>
              <a:tr h="453512">
                <a:tc>
                  <a:txBody>
                    <a:bodyPr/>
                    <a:lstStyle/>
                    <a:p>
                      <a:r>
                        <a:rPr lang="lv-LV" dirty="0" smtClean="0"/>
                        <a:t>13.</a:t>
                      </a:r>
                      <a:r>
                        <a:rPr lang="en-GB" dirty="0" smtClean="0"/>
                        <a:t>3</a:t>
                      </a:r>
                      <a:r>
                        <a:rPr lang="lv-LV" dirty="0" smtClean="0"/>
                        <a:t>0-14.00</a:t>
                      </a:r>
                      <a:endParaRPr lang="lv-LV" dirty="0"/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Ikdienas kontroles aktivitātes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S.Rudoviča</a:t>
                      </a:r>
                      <a:endParaRPr lang="lv-LV" dirty="0"/>
                    </a:p>
                  </a:txBody>
                  <a:tcPr>
                    <a:solidFill>
                      <a:srgbClr val="FBF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63872"/>
                  </a:ext>
                </a:extLst>
              </a:tr>
              <a:tr h="453512">
                <a:tc>
                  <a:txBody>
                    <a:bodyPr/>
                    <a:lstStyle/>
                    <a:p>
                      <a:r>
                        <a:rPr lang="lv-LV" dirty="0"/>
                        <a:t>14.00-14.20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Aprūpes un rehabilitācijas procesa uzraudzība ikdienā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/>
                        <a:t>S.Rudoviča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42063"/>
                  </a:ext>
                </a:extLst>
              </a:tr>
              <a:tr h="636743">
                <a:tc>
                  <a:txBody>
                    <a:bodyPr/>
                    <a:lstStyle/>
                    <a:p>
                      <a:r>
                        <a:rPr lang="lv-LV" dirty="0"/>
                        <a:t>14.20-14.40</a:t>
                      </a: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Novērojumi un ieteikumi, nodrošinot ilgstošo aprūpi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L.Namniece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Tiesībsarga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birojs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daļas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vadītāja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BF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51830"/>
                  </a:ext>
                </a:extLst>
              </a:tr>
              <a:tr h="454514">
                <a:tc>
                  <a:txBody>
                    <a:bodyPr/>
                    <a:lstStyle/>
                    <a:p>
                      <a:r>
                        <a:rPr lang="lv-LV" i="1" dirty="0"/>
                        <a:t>14.40-15.00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Pauze savstarpējām sarunām, informācijas apmaiņai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Pieejama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arī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organizēta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pauze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718324"/>
                  </a:ext>
                </a:extLst>
              </a:tr>
              <a:tr h="586956">
                <a:tc>
                  <a:txBody>
                    <a:bodyPr/>
                    <a:lstStyle/>
                    <a:p>
                      <a:r>
                        <a:rPr lang="lv-LV" dirty="0"/>
                        <a:t>15.00-15.20</a:t>
                      </a: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Informācija un saziņa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lv-L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resurss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lv-L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ekšējās kontroles sistēmas sastāvdaļa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S.Rudoviča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lv-LV" dirty="0" smtClean="0"/>
                        <a:t>A.Rieba</a:t>
                      </a:r>
                    </a:p>
                  </a:txBody>
                  <a:tcPr marL="9525" marR="9525" marT="9525" marB="0">
                    <a:solidFill>
                      <a:srgbClr val="FBF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90498"/>
                  </a:ext>
                </a:extLst>
              </a:tr>
              <a:tr h="453512">
                <a:tc>
                  <a:txBody>
                    <a:bodyPr/>
                    <a:lstStyle/>
                    <a:p>
                      <a:r>
                        <a:rPr lang="lv-LV" dirty="0"/>
                        <a:t>15.20-15.40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Rezumējums</a:t>
                      </a:r>
                      <a:r>
                        <a:rPr lang="en-GB" dirty="0" smtClean="0"/>
                        <a:t>.</a:t>
                      </a:r>
                      <a:r>
                        <a:rPr lang="en-GB" baseline="0" dirty="0" smtClean="0"/>
                        <a:t> </a:t>
                      </a:r>
                      <a:r>
                        <a:rPr lang="lv-LV" dirty="0" smtClean="0"/>
                        <a:t>Līdera </a:t>
                      </a:r>
                      <a:r>
                        <a:rPr lang="lv-LV" dirty="0"/>
                        <a:t>loma kvalitātes vadības procesā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S.Rudoviča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lv-L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A.Rieba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77663458"/>
                  </a:ext>
                </a:extLst>
              </a:tr>
              <a:tr h="453512">
                <a:tc>
                  <a:txBody>
                    <a:bodyPr/>
                    <a:lstStyle/>
                    <a:p>
                      <a:r>
                        <a:rPr lang="lv-LV" dirty="0"/>
                        <a:t>14.40-16.00</a:t>
                      </a: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Noslēgums </a:t>
                      </a: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 apliecinājumu izsniegšana</a:t>
                      </a:r>
                    </a:p>
                  </a:txBody>
                  <a:tcPr marL="9525" marR="9525" marT="9525" marB="0"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BF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22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7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EB6C-229D-4E3B-8BE3-A96E752A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Atbildības sadalījums IKS ietvaros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9A92-132E-435E-9E56-461AB31D0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534" y="1663907"/>
            <a:ext cx="9271078" cy="4676931"/>
          </a:xfrm>
        </p:spPr>
        <p:txBody>
          <a:bodyPr/>
          <a:lstStyle/>
          <a:p>
            <a:r>
              <a:rPr lang="lv-LV" sz="3600" dirty="0"/>
              <a:t>Vadība ir atbildīga par to, lai IKS tiktu izveidota, uzraudzīta un uzlabota</a:t>
            </a:r>
          </a:p>
          <a:p>
            <a:r>
              <a:rPr lang="lv-LV" sz="3600" dirty="0"/>
              <a:t>Jebkura līmeņa vadītāja pienākums ir uzturēt  IKS </a:t>
            </a:r>
          </a:p>
          <a:p>
            <a:r>
              <a:rPr lang="lv-LV" sz="3600" dirty="0"/>
              <a:t>Kontroles pasākumus realizē darbinieki jebkurā  organizācijas līmenī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72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E7F8-B5C0-42EF-B4DE-EC56EE23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4" y="494260"/>
            <a:ext cx="10038080" cy="872986"/>
          </a:xfrm>
        </p:spPr>
        <p:txBody>
          <a:bodyPr>
            <a:normAutofit/>
          </a:bodyPr>
          <a:lstStyle/>
          <a:p>
            <a:r>
              <a:rPr lang="lv-LV" dirty="0" smtClean="0"/>
              <a:t>Kontroles </a:t>
            </a:r>
            <a:r>
              <a:rPr lang="lv-LV" dirty="0"/>
              <a:t>efektivitātes ierobežojumi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3928C-49A2-464C-8496-D3429EBF4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439" y="2571931"/>
            <a:ext cx="6563360" cy="4693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 smtClean="0"/>
              <a:t>2</a:t>
            </a:r>
            <a:r>
              <a:rPr lang="lv-LV" sz="2800" dirty="0"/>
              <a:t>. Cilvēkfaktors</a:t>
            </a:r>
          </a:p>
          <a:p>
            <a:pPr lvl="1"/>
            <a:r>
              <a:rPr lang="lv-LV" sz="2800" dirty="0"/>
              <a:t>izstrādātā IK projekta trūkumi</a:t>
            </a:r>
          </a:p>
          <a:p>
            <a:pPr lvl="1"/>
            <a:r>
              <a:rPr lang="lv-LV" sz="2800" dirty="0"/>
              <a:t>spriedumu un interpretācijas kļūdas</a:t>
            </a:r>
          </a:p>
          <a:p>
            <a:pPr lvl="1"/>
            <a:r>
              <a:rPr lang="lv-LV" sz="2800" dirty="0"/>
              <a:t>pārpratumi</a:t>
            </a:r>
          </a:p>
          <a:p>
            <a:pPr marL="0" indent="0">
              <a:buNone/>
            </a:pPr>
            <a:r>
              <a:rPr lang="lv-LV" sz="2800" dirty="0"/>
              <a:t>3. Organizācijas pārmaiņas</a:t>
            </a:r>
          </a:p>
          <a:p>
            <a:pPr marL="0" indent="0">
              <a:buNone/>
            </a:pPr>
            <a:r>
              <a:rPr lang="lv-LV" sz="2800" dirty="0"/>
              <a:t>4. Nepietiekami resursi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39F651-EA07-4CA6-B24D-AFD878857A46}"/>
              </a:ext>
            </a:extLst>
          </p:cNvPr>
          <p:cNvSpPr txBox="1">
            <a:spLocks/>
          </p:cNvSpPr>
          <p:nvPr/>
        </p:nvSpPr>
        <p:spPr>
          <a:xfrm>
            <a:off x="7080067" y="2963817"/>
            <a:ext cx="5306423" cy="243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lv-LV" sz="2600" dirty="0"/>
              <a:t>paviršība, nogurums</a:t>
            </a:r>
          </a:p>
          <a:p>
            <a:pPr lvl="1"/>
            <a:r>
              <a:rPr lang="lv-LV" sz="2600" dirty="0"/>
              <a:t>slepenas norunas</a:t>
            </a:r>
          </a:p>
          <a:p>
            <a:pPr lvl="1"/>
            <a:r>
              <a:rPr lang="lv-LV" sz="2600" dirty="0"/>
              <a:t>ļaunprātīga izmantošana</a:t>
            </a:r>
          </a:p>
          <a:p>
            <a:pPr lvl="1"/>
            <a:r>
              <a:rPr lang="lv-LV" sz="2600" dirty="0"/>
              <a:t>apzināta ignorēšana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83928C-49A2-464C-8496-D3429EBF4880}"/>
              </a:ext>
            </a:extLst>
          </p:cNvPr>
          <p:cNvSpPr txBox="1">
            <a:spLocks/>
          </p:cNvSpPr>
          <p:nvPr/>
        </p:nvSpPr>
        <p:spPr>
          <a:xfrm>
            <a:off x="1361439" y="1696720"/>
            <a:ext cx="10621555" cy="72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lv-LV" sz="2400" dirty="0" smtClean="0"/>
              <a:t>1</a:t>
            </a:r>
            <a:r>
              <a:rPr lang="lv-LV" sz="2800" dirty="0" smtClean="0"/>
              <a:t>. Vadības attieksme (profesionalitātes trūkums, ignorance) </a:t>
            </a:r>
          </a:p>
        </p:txBody>
      </p:sp>
    </p:spTree>
    <p:extLst>
      <p:ext uri="{BB962C8B-B14F-4D97-AF65-F5344CB8AC3E}">
        <p14:creationId xmlns:p14="http://schemas.microsoft.com/office/powerpoint/2010/main" val="2523071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B90C-31AE-417F-AA80-9CA46B60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975"/>
          </a:xfrm>
        </p:spPr>
        <p:txBody>
          <a:bodyPr/>
          <a:lstStyle/>
          <a:p>
            <a:r>
              <a:rPr lang="lv-LV" dirty="0"/>
              <a:t>Plānošana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945B-1D11-415C-A51B-37C315530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537" y="1394085"/>
            <a:ext cx="8722489" cy="5463915"/>
          </a:xfrm>
        </p:spPr>
        <p:txBody>
          <a:bodyPr>
            <a:normAutofit/>
          </a:bodyPr>
          <a:lstStyle/>
          <a:p>
            <a:r>
              <a:rPr lang="lv-LV" sz="2800" dirty="0"/>
              <a:t>Misija un vērtības</a:t>
            </a:r>
          </a:p>
          <a:p>
            <a:r>
              <a:rPr lang="lv-LV" sz="2800" dirty="0"/>
              <a:t>Stratēģija, t.sk. mērķi un rādītāji </a:t>
            </a:r>
          </a:p>
          <a:p>
            <a:r>
              <a:rPr lang="lv-LV" sz="2800" dirty="0"/>
              <a:t>Vadības dokumenti</a:t>
            </a:r>
          </a:p>
          <a:p>
            <a:r>
              <a:rPr lang="lv-LV" sz="2800" dirty="0"/>
              <a:t>Dažādu termiņu un līmeņu plāni</a:t>
            </a:r>
          </a:p>
          <a:p>
            <a:r>
              <a:rPr lang="lv-LV" sz="2800" dirty="0"/>
              <a:t>Sasniedzamie darbības rezultāti</a:t>
            </a:r>
          </a:p>
          <a:p>
            <a:r>
              <a:rPr lang="lv-LV" sz="2800" dirty="0"/>
              <a:t>Plānu precizēšana, saskaņošana un izpildes novērtējums</a:t>
            </a:r>
          </a:p>
          <a:p>
            <a:r>
              <a:rPr lang="lv-LV" sz="2800" dirty="0"/>
              <a:t>Darbinieku informēšana par mērķiem un sasniedzamo</a:t>
            </a:r>
          </a:p>
          <a:p>
            <a:r>
              <a:rPr lang="lv-LV" sz="2800" dirty="0"/>
              <a:t>Mērķi un uzdevumi </a:t>
            </a:r>
            <a:r>
              <a:rPr lang="en-GB" sz="2800" dirty="0" smtClean="0"/>
              <a:t>d</a:t>
            </a:r>
            <a:r>
              <a:rPr lang="lv-LV" sz="2800" dirty="0" smtClean="0"/>
              <a:t>arbiniekiem</a:t>
            </a:r>
            <a:endParaRPr lang="lv-LV" sz="2800" dirty="0"/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E8E85DD-7290-4287-A9A3-0A7E4909B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153174"/>
              </p:ext>
            </p:extLst>
          </p:nvPr>
        </p:nvGraphicFramePr>
        <p:xfrm>
          <a:off x="8536900" y="-164891"/>
          <a:ext cx="3655100" cy="205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067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3983-0719-4715-A230-3D977D2A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90" y="427989"/>
            <a:ext cx="8911687" cy="1280890"/>
          </a:xfrm>
        </p:spPr>
        <p:txBody>
          <a:bodyPr/>
          <a:lstStyle/>
          <a:p>
            <a:r>
              <a:rPr lang="lv-LV" dirty="0"/>
              <a:t>Kontroles vidi lielā mērā </a:t>
            </a:r>
            <a:br>
              <a:rPr lang="lv-LV" dirty="0"/>
            </a:br>
            <a:r>
              <a:rPr lang="lv-LV" dirty="0"/>
              <a:t>nosaka vadības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95674-7FE3-451F-8C96-3824686F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671" y="2503358"/>
            <a:ext cx="9106186" cy="4202343"/>
          </a:xfrm>
        </p:spPr>
        <p:txBody>
          <a:bodyPr>
            <a:normAutofit/>
          </a:bodyPr>
          <a:lstStyle/>
          <a:p>
            <a:r>
              <a:rPr lang="lv-LV" altLang="lv-LV" sz="4000" b="1" dirty="0"/>
              <a:t>izpratne</a:t>
            </a:r>
            <a:r>
              <a:rPr lang="lv-LV" altLang="lv-LV" sz="4000" dirty="0"/>
              <a:t> par kontroles nozīmi</a:t>
            </a:r>
          </a:p>
          <a:p>
            <a:r>
              <a:rPr lang="lv-LV" altLang="lv-LV" sz="4000" b="1" dirty="0"/>
              <a:t>attieksme</a:t>
            </a:r>
            <a:r>
              <a:rPr lang="lv-LV" altLang="lv-LV" sz="4000" dirty="0"/>
              <a:t> pret kontroli</a:t>
            </a:r>
          </a:p>
          <a:p>
            <a:r>
              <a:rPr lang="lv-LV" altLang="lv-LV" sz="4000" dirty="0"/>
              <a:t>reāla </a:t>
            </a:r>
            <a:r>
              <a:rPr lang="lv-LV" altLang="lv-LV" sz="4000" b="1" dirty="0"/>
              <a:t>rīcība</a:t>
            </a:r>
            <a:r>
              <a:rPr lang="lv-LV" altLang="lv-LV" sz="4000" dirty="0"/>
              <a:t> attiecībā  uz kontroles procedūru iestrādāšanu  ikdienas  darbībās</a:t>
            </a:r>
          </a:p>
          <a:p>
            <a:endParaRPr lang="lv-LV" altLang="lv-LV" dirty="0"/>
          </a:p>
          <a:p>
            <a:endParaRPr lang="lv-LV" altLang="lv-LV" dirty="0"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3642380-A87E-48CB-B234-05EC25E04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065889"/>
              </p:ext>
            </p:extLst>
          </p:nvPr>
        </p:nvGraphicFramePr>
        <p:xfrm>
          <a:off x="8342028" y="152300"/>
          <a:ext cx="3582648" cy="22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241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3983-0719-4715-A230-3D977D2A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Kontroles 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95674-7FE3-451F-8C96-3824686F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1564640"/>
            <a:ext cx="10880027" cy="5293360"/>
          </a:xfrm>
        </p:spPr>
        <p:txBody>
          <a:bodyPr>
            <a:normAutofit/>
          </a:bodyPr>
          <a:lstStyle/>
          <a:p>
            <a:r>
              <a:rPr lang="lv-LV" altLang="lv-LV" sz="2800" dirty="0"/>
              <a:t>Vadības priekšzīme - vadības filozofija, darbības stils</a:t>
            </a:r>
          </a:p>
          <a:p>
            <a:r>
              <a:rPr lang="lv-LV" altLang="lv-LV" sz="2800" dirty="0"/>
              <a:t>Uzvedības normas organizācijā, ētika, pretkorupcijas pasākumi</a:t>
            </a:r>
          </a:p>
          <a:p>
            <a:r>
              <a:rPr lang="lv-LV" altLang="lv-LV" sz="2800" dirty="0"/>
              <a:t>Augstākās vadības un revīzijas darbs</a:t>
            </a:r>
          </a:p>
          <a:p>
            <a:r>
              <a:rPr lang="lv-LV" altLang="lv-LV" sz="2800" dirty="0"/>
              <a:t>Organizatoriskā struktūra </a:t>
            </a:r>
          </a:p>
          <a:p>
            <a:r>
              <a:rPr lang="lv-LV" altLang="lv-LV" sz="2800" dirty="0"/>
              <a:t>Pilnvaru, atbildības un uzdevumu sadalījums </a:t>
            </a:r>
          </a:p>
          <a:p>
            <a:pPr marL="0" indent="0" algn="r">
              <a:buNone/>
            </a:pPr>
            <a:r>
              <a:rPr lang="lv-LV" altLang="lv-LV" sz="2400" i="1" dirty="0"/>
              <a:t>NB! loģiska, pārskatāma, kontrolējama,  lai efektīvi lēmumi</a:t>
            </a:r>
            <a:endParaRPr lang="lv-LV" altLang="lv-LV" sz="2400" dirty="0"/>
          </a:p>
          <a:p>
            <a:r>
              <a:rPr lang="lv-LV" altLang="lv-LV" sz="2800" dirty="0"/>
              <a:t>Vadības kontroles metodes</a:t>
            </a:r>
          </a:p>
          <a:p>
            <a:r>
              <a:rPr lang="lv-LV" altLang="lv-LV" sz="2800" dirty="0"/>
              <a:t>Personāla politika (atlases kritēriji un norise, atalgojums un «bonusi», kompetences pilnveide)</a:t>
            </a:r>
          </a:p>
          <a:p>
            <a:endParaRPr lang="lv-LV" altLang="lv-LV" dirty="0"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3642380-A87E-48CB-B234-05EC25E04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67945"/>
              </p:ext>
            </p:extLst>
          </p:nvPr>
        </p:nvGraphicFramePr>
        <p:xfrm>
          <a:off x="8536900" y="-74950"/>
          <a:ext cx="3582648" cy="178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439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33BE-27B1-4A77-9058-50997404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879" y="337280"/>
            <a:ext cx="5614153" cy="1371598"/>
          </a:xfrm>
        </p:spPr>
        <p:txBody>
          <a:bodyPr>
            <a:normAutofit/>
          </a:bodyPr>
          <a:lstStyle/>
          <a:p>
            <a:r>
              <a:rPr lang="lv-LV" altLang="lv-LV" dirty="0"/>
              <a:t>Uz pārkāpumiem uzvedinoši apstākļi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C54E0-FC5A-424E-805A-26E0480E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084" y="1843790"/>
            <a:ext cx="10538085" cy="50142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lv-LV" altLang="lv-LV" sz="3200" dirty="0"/>
              <a:t>korupcijas riska pieļaušana, nekontrolēta iesaistīšanās darījumos ar  piegādātājiem, klientiem, konkurentiem</a:t>
            </a:r>
          </a:p>
          <a:p>
            <a:pPr>
              <a:lnSpc>
                <a:spcPct val="90000"/>
              </a:lnSpc>
            </a:pPr>
            <a:r>
              <a:rPr lang="lv-LV" altLang="lv-LV" sz="3200" dirty="0"/>
              <a:t>pārāk izteikta decentralizācija, resp., izvairīšanās no augstākās vadības kontroles un iespējas savlaicīgi novērst pārkāpumus</a:t>
            </a:r>
          </a:p>
          <a:p>
            <a:pPr>
              <a:lnSpc>
                <a:spcPct val="90000"/>
              </a:lnSpc>
            </a:pPr>
            <a:r>
              <a:rPr lang="lv-LV" altLang="lv-LV" sz="3200" dirty="0"/>
              <a:t>pārāk maznozīmīgas sankcijas par pārkāpumiem vai arī sankciju nepubliskošana </a:t>
            </a:r>
          </a:p>
          <a:p>
            <a:pPr>
              <a:lnSpc>
                <a:spcPct val="90000"/>
              </a:lnSpc>
            </a:pPr>
            <a:r>
              <a:rPr lang="lv-LV" altLang="lv-LV" sz="3200" dirty="0"/>
              <a:t>vienaldzība par institūcijā notiekošo, ignorance</a:t>
            </a:r>
            <a:endParaRPr lang="lv-LV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DD36FA-BE9A-4FF6-B3F4-C2CD52DAC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796767"/>
              </p:ext>
            </p:extLst>
          </p:nvPr>
        </p:nvGraphicFramePr>
        <p:xfrm>
          <a:off x="8536900" y="-134910"/>
          <a:ext cx="3582648" cy="184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320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205F-41DC-4E13-8388-934CB989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77" y="360332"/>
            <a:ext cx="2608662" cy="1179722"/>
          </a:xfrm>
        </p:spPr>
        <p:txBody>
          <a:bodyPr/>
          <a:lstStyle/>
          <a:p>
            <a:r>
              <a:rPr lang="lv-LV" dirty="0"/>
              <a:t>Risks ir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A5F7-3DEC-449F-B53B-B1B4C1BB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329" y="2722989"/>
            <a:ext cx="4586991" cy="3537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altLang="lv-LV" sz="2800" b="1" dirty="0">
                <a:latin typeface="Times New Roman" panose="02020603050405020304" pitchFamily="18" charset="0"/>
              </a:rPr>
              <a:t>Klasiskā izpratnē: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Novirzes no plānotā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Nevēlama situācija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Zaudējumu iespēja ar dažāda smaguma sekām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Nesasniegti mērķi</a:t>
            </a:r>
          </a:p>
          <a:p>
            <a:pPr marL="0" indent="0">
              <a:buNone/>
            </a:pPr>
            <a:endParaRPr lang="lv-LV" altLang="lv-LV" sz="2800" b="1" dirty="0"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B3BDC7-E261-4D59-B59E-469B21834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49171"/>
              </p:ext>
            </p:extLst>
          </p:nvPr>
        </p:nvGraphicFramePr>
        <p:xfrm>
          <a:off x="8826708" y="-88691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4365149-D721-41A0-B75B-79BDB242C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803" y="-88691"/>
            <a:ext cx="4060481" cy="303323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DECFFE-9E87-49A8-975B-DB1C6E36C362}"/>
              </a:ext>
            </a:extLst>
          </p:cNvPr>
          <p:cNvSpPr txBox="1">
            <a:spLocks/>
          </p:cNvSpPr>
          <p:nvPr/>
        </p:nvSpPr>
        <p:spPr>
          <a:xfrm>
            <a:off x="6176320" y="3429000"/>
            <a:ext cx="5810815" cy="3198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lv-LV" altLang="lv-LV" sz="2800" b="1" dirty="0">
                <a:latin typeface="Times New Roman" panose="02020603050405020304" pitchFamily="18" charset="0"/>
              </a:rPr>
              <a:t>Mūsdienīgā izpratnē: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iespēja, ka notiks kaut kas tāds, kas ietekmēs mērķus</a:t>
            </a:r>
          </a:p>
          <a:p>
            <a:pPr marL="0" indent="0">
              <a:buNone/>
            </a:pPr>
            <a:r>
              <a:rPr lang="lv-LV" altLang="lv-LV" sz="2800" dirty="0">
                <a:latin typeface="Times New Roman" panose="02020603050405020304" pitchFamily="18" charset="0"/>
              </a:rPr>
              <a:t>		&amp;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ir pozitīvais aspekts – lietderīgi izmantojot mainīgos apstākļus, iespējams gūt priekšrocības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21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205F-41DC-4E13-8388-934CB989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512" y="2302305"/>
            <a:ext cx="9794488" cy="2595183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rgbClr val="D67C10"/>
                </a:solidFill>
              </a:rPr>
              <a:t>Riski </a:t>
            </a:r>
            <a:r>
              <a:rPr lang="lv-LV" sz="4800" b="1" dirty="0" smtClean="0">
                <a:solidFill>
                  <a:srgbClr val="D67C10"/>
                </a:solidFill>
              </a:rPr>
              <a:t>ilgstoš</a:t>
            </a:r>
            <a:r>
              <a:rPr lang="en-GB" sz="4800" b="1" dirty="0" smtClean="0">
                <a:solidFill>
                  <a:srgbClr val="D67C10"/>
                </a:solidFill>
              </a:rPr>
              <a:t>a</a:t>
            </a:r>
            <a:r>
              <a:rPr lang="lv-LV" sz="4800" b="1" dirty="0" smtClean="0">
                <a:solidFill>
                  <a:srgbClr val="D67C10"/>
                </a:solidFill>
              </a:rPr>
              <a:t>s </a:t>
            </a:r>
            <a:r>
              <a:rPr lang="lv-LV" sz="4800" b="1" dirty="0">
                <a:solidFill>
                  <a:srgbClr val="D67C10"/>
                </a:solidFill>
              </a:rPr>
              <a:t>sociālās  aprūpes un rehabilitācijas iestādē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A5F7-3DEC-449F-B53B-B1B4C1BB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329" y="2722989"/>
            <a:ext cx="4586991" cy="3537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altLang="lv-LV" sz="2800" b="1" dirty="0"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B3BDC7-E261-4D59-B59E-469B21834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07179"/>
              </p:ext>
            </p:extLst>
          </p:nvPr>
        </p:nvGraphicFramePr>
        <p:xfrm>
          <a:off x="8826708" y="-88691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DECFFE-9E87-49A8-975B-DB1C6E36C362}"/>
              </a:ext>
            </a:extLst>
          </p:cNvPr>
          <p:cNvSpPr txBox="1">
            <a:spLocks/>
          </p:cNvSpPr>
          <p:nvPr/>
        </p:nvSpPr>
        <p:spPr>
          <a:xfrm>
            <a:off x="6176320" y="3429000"/>
            <a:ext cx="5810815" cy="3198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6CA224-A543-44AF-B59C-C993F88D1F50}"/>
              </a:ext>
            </a:extLst>
          </p:cNvPr>
          <p:cNvSpPr txBox="1">
            <a:spLocks/>
          </p:cNvSpPr>
          <p:nvPr/>
        </p:nvSpPr>
        <p:spPr>
          <a:xfrm>
            <a:off x="2895352" y="5136405"/>
            <a:ext cx="8351520" cy="1490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lv-LV" sz="4400" b="1" dirty="0">
                <a:solidFill>
                  <a:srgbClr val="FF0000"/>
                </a:solidFill>
              </a:rPr>
              <a:t>Solvita </a:t>
            </a:r>
            <a:r>
              <a:rPr lang="lv-LV" sz="4400" b="1" dirty="0" smtClean="0">
                <a:solidFill>
                  <a:srgbClr val="FF0000"/>
                </a:solidFill>
              </a:rPr>
              <a:t>Rudoviča</a:t>
            </a:r>
            <a:endParaRPr lang="lv-LV" sz="4400" b="1" dirty="0">
              <a:solidFill>
                <a:srgbClr val="FF0000"/>
              </a:solidFill>
            </a:endParaRPr>
          </a:p>
          <a:p>
            <a:pPr algn="r"/>
            <a:r>
              <a:rPr lang="lv-LV" sz="4400" dirty="0">
                <a:solidFill>
                  <a:srgbClr val="FF0000"/>
                </a:solidFill>
              </a:rPr>
              <a:t>RSAC «Mežciems» direktore</a:t>
            </a:r>
          </a:p>
        </p:txBody>
      </p:sp>
    </p:spTree>
    <p:extLst>
      <p:ext uri="{BB962C8B-B14F-4D97-AF65-F5344CB8AC3E}">
        <p14:creationId xmlns:p14="http://schemas.microsoft.com/office/powerpoint/2010/main" val="16523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B5D8-A03C-4FB0-8A6E-70C2558A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755" y="50073"/>
            <a:ext cx="6014904" cy="994956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rgbClr val="00B050"/>
                </a:solidFill>
              </a:rPr>
              <a:t>Aicinājums dalībniekiem</a:t>
            </a:r>
            <a:br>
              <a:rPr lang="lv-LV" b="1" dirty="0">
                <a:solidFill>
                  <a:srgbClr val="00B050"/>
                </a:solidFill>
              </a:rPr>
            </a:b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3D21-A5D4-47AC-9E94-EDBE0DB8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59" y="1045029"/>
            <a:ext cx="7386744" cy="5535065"/>
          </a:xfrm>
        </p:spPr>
        <p:txBody>
          <a:bodyPr>
            <a:noAutofit/>
          </a:bodyPr>
          <a:lstStyle/>
          <a:p>
            <a:r>
              <a:rPr lang="lv-LV" sz="3200" dirty="0"/>
              <a:t>Paņemt tīru lapu</a:t>
            </a:r>
          </a:p>
          <a:p>
            <a:r>
              <a:rPr lang="lv-LV" sz="3200" dirty="0"/>
              <a:t>Novietot lapu horizontāli</a:t>
            </a:r>
          </a:p>
          <a:p>
            <a:r>
              <a:rPr lang="lv-LV" sz="3200" dirty="0"/>
              <a:t>Sadalīt ar 2 vertikālām līnijām 3 daļās (ailēs)</a:t>
            </a:r>
          </a:p>
          <a:p>
            <a:r>
              <a:rPr lang="lv-LV" sz="3200" dirty="0"/>
              <a:t>Augšpusē vilkt 1 horizontālu līniju, kas veido joslu virsrakstiem</a:t>
            </a:r>
          </a:p>
          <a:p>
            <a:r>
              <a:rPr lang="lv-LV" sz="3200" dirty="0"/>
              <a:t>Ierakstīt virsrakstu 1.ailē:  «Riski» </a:t>
            </a:r>
          </a:p>
          <a:p>
            <a:r>
              <a:rPr lang="lv-LV" sz="3200" dirty="0"/>
              <a:t>Aizpildīt 1.aili un ierakstīt vienu zem otra 3-4 riskus, kuri  ir aktuāli iestādē, jūsuprāt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C018D-546A-458A-BEB2-47B6B2CAAC89}"/>
              </a:ext>
            </a:extLst>
          </p:cNvPr>
          <p:cNvSpPr/>
          <p:nvPr/>
        </p:nvSpPr>
        <p:spPr>
          <a:xfrm>
            <a:off x="8498541" y="1264555"/>
            <a:ext cx="3006071" cy="18372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0B72A1-C4E5-4A81-8FCC-3873D6185AAA}"/>
              </a:ext>
            </a:extLst>
          </p:cNvPr>
          <p:cNvCxnSpPr/>
          <p:nvPr/>
        </p:nvCxnSpPr>
        <p:spPr>
          <a:xfrm>
            <a:off x="9581145" y="788894"/>
            <a:ext cx="0" cy="295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2262D9-451B-4A77-BC19-D1B8F2E7F3C0}"/>
              </a:ext>
            </a:extLst>
          </p:cNvPr>
          <p:cNvCxnSpPr/>
          <p:nvPr/>
        </p:nvCxnSpPr>
        <p:spPr>
          <a:xfrm>
            <a:off x="10416988" y="788894"/>
            <a:ext cx="0" cy="295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8F7C17-DE29-4D46-8A38-4885BAD8D4E1}"/>
              </a:ext>
            </a:extLst>
          </p:cNvPr>
          <p:cNvCxnSpPr/>
          <p:nvPr/>
        </p:nvCxnSpPr>
        <p:spPr>
          <a:xfrm>
            <a:off x="8099075" y="1721224"/>
            <a:ext cx="3967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93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DD59-D972-42BF-BC60-FFB7734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37" y="306333"/>
            <a:ext cx="7013272" cy="1327596"/>
          </a:xfrm>
        </p:spPr>
        <p:txBody>
          <a:bodyPr>
            <a:normAutofit/>
          </a:bodyPr>
          <a:lstStyle/>
          <a:p>
            <a:r>
              <a:rPr lang="lv-LV" dirty="0"/>
              <a:t>Risku pārvaldības mērķis – apzināties un vadīt riskus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92807-41D2-4578-944D-745BFB9B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437" y="1891259"/>
            <a:ext cx="9876539" cy="4186812"/>
          </a:xfrm>
        </p:spPr>
        <p:txBody>
          <a:bodyPr>
            <a:normAutofit fontScale="92500" lnSpcReduction="20000"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Identificēt riskus</a:t>
            </a:r>
          </a:p>
          <a:p>
            <a:r>
              <a:rPr lang="lv-LV" sz="2800" dirty="0">
                <a:solidFill>
                  <a:schemeClr val="tx1"/>
                </a:solidFill>
              </a:rPr>
              <a:t>Novērtēt (varbūtība &amp; ietekme uz mērķi; A, V, Z) un noteikt pieņemamo līmeni</a:t>
            </a:r>
          </a:p>
          <a:p>
            <a:r>
              <a:rPr lang="lv-LV" sz="2800" dirty="0">
                <a:solidFill>
                  <a:schemeClr val="tx1"/>
                </a:solidFill>
              </a:rPr>
              <a:t>Noteikt stratēģiju – PPPP:</a:t>
            </a:r>
          </a:p>
          <a:p>
            <a:pPr marL="982663" lvl="1" indent="-533400">
              <a:buClr>
                <a:schemeClr val="tx1"/>
              </a:buClr>
              <a:buFontTx/>
              <a:buChar char="-"/>
            </a:pPr>
            <a:r>
              <a:rPr lang="lv-LV" altLang="lv-LV" sz="2800" dirty="0">
                <a:latin typeface="Arial Unicode MS" pitchFamily="34" charset="-128"/>
              </a:rPr>
              <a:t>Pieļaut/pieņemt</a:t>
            </a:r>
          </a:p>
          <a:p>
            <a:pPr marL="982663" lvl="1" indent="-533400">
              <a:buClr>
                <a:schemeClr val="tx1"/>
              </a:buClr>
              <a:buFontTx/>
              <a:buChar char="-"/>
            </a:pPr>
            <a:r>
              <a:rPr lang="lv-LV" altLang="lv-LV" sz="2800" dirty="0">
                <a:latin typeface="Arial Unicode MS" pitchFamily="34" charset="-128"/>
              </a:rPr>
              <a:t>Pārvietot/pārdalīt</a:t>
            </a:r>
          </a:p>
          <a:p>
            <a:pPr marL="982663" lvl="1" indent="-533400">
              <a:buClr>
                <a:schemeClr val="tx1"/>
              </a:buClr>
              <a:buFontTx/>
              <a:buChar char="-"/>
            </a:pPr>
            <a:r>
              <a:rPr lang="lv-LV" altLang="lv-LV" sz="2800" dirty="0">
                <a:latin typeface="Arial Unicode MS" pitchFamily="34" charset="-128"/>
              </a:rPr>
              <a:t>PRETOTIES jeb ierobežot ar kontroles pasākumiem</a:t>
            </a:r>
          </a:p>
          <a:p>
            <a:pPr marL="982663" lvl="1" indent="-533400">
              <a:buClr>
                <a:schemeClr val="tx1"/>
              </a:buClr>
              <a:buFontTx/>
              <a:buChar char="-"/>
            </a:pPr>
            <a:r>
              <a:rPr lang="lv-LV" altLang="lv-LV" sz="2800" dirty="0">
                <a:latin typeface="Arial Unicode MS" pitchFamily="34" charset="-128"/>
              </a:rPr>
              <a:t>Pārtraukt darbību</a:t>
            </a:r>
            <a:endParaRPr lang="en-US" altLang="lv-LV" sz="2800" dirty="0"/>
          </a:p>
          <a:p>
            <a:r>
              <a:rPr lang="lv-LV" sz="2800" dirty="0">
                <a:solidFill>
                  <a:schemeClr val="tx1"/>
                </a:solidFill>
              </a:rPr>
              <a:t>Veikt pasākumus un uzraudzīt iedarbību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3793BD-7957-4D8A-B384-EB64741BB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348285"/>
              </p:ext>
            </p:extLst>
          </p:nvPr>
        </p:nvGraphicFramePr>
        <p:xfrm>
          <a:off x="8826708" y="-88691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61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23D1-634A-4D2D-8F93-084520F3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588" y="940526"/>
            <a:ext cx="7381923" cy="1193074"/>
          </a:xfrm>
        </p:spPr>
        <p:txBody>
          <a:bodyPr>
            <a:noAutofit/>
          </a:bodyPr>
          <a:lstStyle/>
          <a:p>
            <a:r>
              <a:rPr lang="en-GB" sz="4400" b="1" dirty="0" err="1" smtClean="0"/>
              <a:t>Iepazīsimies</a:t>
            </a:r>
            <a:r>
              <a:rPr lang="en-GB" sz="4400" b="1" dirty="0" smtClean="0"/>
              <a:t>!</a:t>
            </a:r>
            <a:br>
              <a:rPr lang="en-GB" sz="4400" b="1" dirty="0" smtClean="0"/>
            </a:br>
            <a:endParaRPr lang="lv-LV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588" y="3283130"/>
            <a:ext cx="8265024" cy="2628091"/>
          </a:xfrm>
        </p:spPr>
        <p:txBody>
          <a:bodyPr/>
          <a:lstStyle/>
          <a:p>
            <a:pPr marL="0" indent="0">
              <a:buNone/>
            </a:pPr>
            <a:r>
              <a:rPr lang="lv-LV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Kopsavilkums </a:t>
            </a:r>
            <a:endParaRPr lang="en-GB" sz="3200" b="1" dirty="0" smtClean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lv-LV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par </a:t>
            </a:r>
            <a:r>
              <a:rPr lang="lv-LV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semināra dalībnieku </a:t>
            </a:r>
            <a:endParaRPr lang="en-GB" sz="3200" b="1" dirty="0" smtClean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lv-LV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zināšanām </a:t>
            </a:r>
            <a:r>
              <a:rPr lang="lv-LV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un izpratni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026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2CBA5-C767-46A0-A1AA-3F7D70B2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5" y="1239026"/>
            <a:ext cx="9521876" cy="5618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CCE9F-420A-4620-B6BC-EFA9F7BF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349" y="261687"/>
            <a:ext cx="5022078" cy="782467"/>
          </a:xfrm>
        </p:spPr>
        <p:txBody>
          <a:bodyPr/>
          <a:lstStyle/>
          <a:p>
            <a:r>
              <a:rPr lang="lv-LV" dirty="0"/>
              <a:t>Risku novērtēšana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C2AD-0044-4CD2-B214-E661FC1F5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E4283C-7432-4F98-AE8D-9EF327B71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348285"/>
              </p:ext>
            </p:extLst>
          </p:nvPr>
        </p:nvGraphicFramePr>
        <p:xfrm>
          <a:off x="8826708" y="-88691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5020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>
            <a:extLst>
              <a:ext uri="{FF2B5EF4-FFF2-40B4-BE49-F238E27FC236}">
                <a16:creationId xmlns:a16="http://schemas.microsoft.com/office/drawing/2014/main" id="{8E9F9B15-1BB5-453C-B240-F3F084A97E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lv-LV" altLang="lv-LV"/>
              <a:t>.</a:t>
            </a:r>
          </a:p>
        </p:txBody>
      </p:sp>
      <p:sp>
        <p:nvSpPr>
          <p:cNvPr id="68612" name="Slide Number Placeholder 5">
            <a:extLst>
              <a:ext uri="{FF2B5EF4-FFF2-40B4-BE49-F238E27FC236}">
                <a16:creationId xmlns:a16="http://schemas.microsoft.com/office/drawing/2014/main" id="{E2A070DF-BD66-45E9-AE18-087E33C9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E247F3-4E4F-42F7-AACE-75DB5D33A4D8}" type="slidenum">
              <a:rPr lang="lv-LV" altLang="lv-LV" smtClean="0"/>
              <a:pPr/>
              <a:t>41</a:t>
            </a:fld>
            <a:endParaRPr lang="lv-LV" altLang="lv-LV" dirty="0"/>
          </a:p>
        </p:txBody>
      </p:sp>
      <p:sp>
        <p:nvSpPr>
          <p:cNvPr id="68613" name="Rectangle 2">
            <a:extLst>
              <a:ext uri="{FF2B5EF4-FFF2-40B4-BE49-F238E27FC236}">
                <a16:creationId xmlns:a16="http://schemas.microsoft.com/office/drawing/2014/main" id="{CC4A5180-F011-4DA0-BCC3-730F1D538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dirty="0">
                <a:latin typeface="Times New Roman" panose="02020603050405020304" pitchFamily="18" charset="0"/>
              </a:rPr>
              <a:t>Risku matrica</a:t>
            </a:r>
          </a:p>
        </p:txBody>
      </p:sp>
      <p:graphicFrame>
        <p:nvGraphicFramePr>
          <p:cNvPr id="455683" name="Group 3">
            <a:extLst>
              <a:ext uri="{FF2B5EF4-FFF2-40B4-BE49-F238E27FC236}">
                <a16:creationId xmlns:a16="http://schemas.microsoft.com/office/drawing/2014/main" id="{378D1416-4A0D-4E5A-A717-64B374DBA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571693"/>
              </p:ext>
            </p:extLst>
          </p:nvPr>
        </p:nvGraphicFramePr>
        <p:xfrm>
          <a:off x="2940424" y="1524000"/>
          <a:ext cx="7421188" cy="5155568"/>
        </p:xfrm>
        <a:graphic>
          <a:graphicData uri="http://schemas.openxmlformats.org/drawingml/2006/table">
            <a:tbl>
              <a:tblPr/>
              <a:tblGrid>
                <a:gridCol w="1899981">
                  <a:extLst>
                    <a:ext uri="{9D8B030D-6E8A-4147-A177-3AD203B41FA5}">
                      <a16:colId xmlns:a16="http://schemas.microsoft.com/office/drawing/2014/main" val="311477088"/>
                    </a:ext>
                  </a:extLst>
                </a:gridCol>
                <a:gridCol w="1842075">
                  <a:extLst>
                    <a:ext uri="{9D8B030D-6E8A-4147-A177-3AD203B41FA5}">
                      <a16:colId xmlns:a16="http://schemas.microsoft.com/office/drawing/2014/main" val="3296645779"/>
                    </a:ext>
                  </a:extLst>
                </a:gridCol>
                <a:gridCol w="1840402">
                  <a:extLst>
                    <a:ext uri="{9D8B030D-6E8A-4147-A177-3AD203B41FA5}">
                      <a16:colId xmlns:a16="http://schemas.microsoft.com/office/drawing/2014/main" val="2989383693"/>
                    </a:ext>
                  </a:extLst>
                </a:gridCol>
                <a:gridCol w="1838730">
                  <a:extLst>
                    <a:ext uri="{9D8B030D-6E8A-4147-A177-3AD203B41FA5}">
                      <a16:colId xmlns:a16="http://schemas.microsoft.com/office/drawing/2014/main" val="3853180488"/>
                    </a:ext>
                  </a:extLst>
                </a:gridCol>
              </a:tblGrid>
              <a:tr h="1348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lv-LV" altLang="lv-LV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Ietekme uz mērķiem, sekas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0F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0F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lv-LV" altLang="lv-LV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Ļoti liela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32653"/>
                  </a:ext>
                </a:extLst>
              </a:tr>
              <a:tr h="1229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0F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0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2256"/>
                  </a:ext>
                </a:extLst>
              </a:tr>
              <a:tr h="1229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0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60500"/>
                  </a:ext>
                </a:extLst>
              </a:tr>
              <a:tr h="1348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lv-LV" altLang="lv-LV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Ļoti maza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lv-LV" altLang="lv-LV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Iespējamība, iestāšanās varbūtība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097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D8A6FA-8CAF-4566-8075-7FBD2B39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79964"/>
              </p:ext>
            </p:extLst>
          </p:nvPr>
        </p:nvGraphicFramePr>
        <p:xfrm>
          <a:off x="226422" y="0"/>
          <a:ext cx="11519339" cy="487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50">
                  <a:extLst>
                    <a:ext uri="{9D8B030D-6E8A-4147-A177-3AD203B41FA5}">
                      <a16:colId xmlns:a16="http://schemas.microsoft.com/office/drawing/2014/main" val="2714423224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616166389"/>
                    </a:ext>
                  </a:extLst>
                </a:gridCol>
                <a:gridCol w="2098766">
                  <a:extLst>
                    <a:ext uri="{9D8B030D-6E8A-4147-A177-3AD203B41FA5}">
                      <a16:colId xmlns:a16="http://schemas.microsoft.com/office/drawing/2014/main" val="1519154509"/>
                    </a:ext>
                  </a:extLst>
                </a:gridCol>
                <a:gridCol w="3254903">
                  <a:extLst>
                    <a:ext uri="{9D8B030D-6E8A-4147-A177-3AD203B41FA5}">
                      <a16:colId xmlns:a16="http://schemas.microsoft.com/office/drawing/2014/main" val="1649772201"/>
                    </a:ext>
                  </a:extLst>
                </a:gridCol>
              </a:tblGrid>
              <a:tr h="55148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Risks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Novērtējums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403698"/>
                  </a:ext>
                </a:extLst>
              </a:tr>
              <a:tr h="42323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Varbūtība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Ietekme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Riska vērtība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216088"/>
                  </a:ext>
                </a:extLst>
              </a:tr>
              <a:tr h="1058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Korupcijas risks iepirkumos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199405"/>
                  </a:ext>
                </a:extLst>
              </a:tr>
              <a:tr h="1058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Jaunā darbinieka nezināšanas risks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2 = 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276889"/>
                  </a:ext>
                </a:extLst>
              </a:tr>
              <a:tr h="1587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Informācijas drošības risks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10677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72373"/>
              </p:ext>
            </p:extLst>
          </p:nvPr>
        </p:nvGraphicFramePr>
        <p:xfrm>
          <a:off x="226422" y="4875501"/>
          <a:ext cx="11519339" cy="204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50">
                  <a:extLst>
                    <a:ext uri="{9D8B030D-6E8A-4147-A177-3AD203B41FA5}">
                      <a16:colId xmlns:a16="http://schemas.microsoft.com/office/drawing/2014/main" val="998813628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62516584"/>
                    </a:ext>
                  </a:extLst>
                </a:gridCol>
                <a:gridCol w="2098766">
                  <a:extLst>
                    <a:ext uri="{9D8B030D-6E8A-4147-A177-3AD203B41FA5}">
                      <a16:colId xmlns:a16="http://schemas.microsoft.com/office/drawing/2014/main" val="483795198"/>
                    </a:ext>
                  </a:extLst>
                </a:gridCol>
                <a:gridCol w="3254903">
                  <a:extLst>
                    <a:ext uri="{9D8B030D-6E8A-4147-A177-3AD203B41FA5}">
                      <a16:colId xmlns:a16="http://schemas.microsoft.com/office/drawing/2014/main" val="2826172323"/>
                    </a:ext>
                  </a:extLst>
                </a:gridCol>
              </a:tblGrid>
              <a:tr h="20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</a:rPr>
                        <a:t>Mantas un finanšu līdzekļu izšķērdēšanas, neefektīvas un nelietderīgas izmantošanas risks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lv-L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lv-L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lv-L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091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833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B5D8-A03C-4FB0-8A6E-70C2558A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2" y="624110"/>
            <a:ext cx="6449570" cy="899887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rgbClr val="00B050"/>
                </a:solidFill>
              </a:rPr>
              <a:t>Aicinājums dalībniekiem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3D21-A5D4-47AC-9E94-EDBE0DB8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319" y="3872624"/>
            <a:ext cx="9057596" cy="2985376"/>
          </a:xfrm>
        </p:spPr>
        <p:txBody>
          <a:bodyPr>
            <a:normAutofit lnSpcReduction="10000"/>
          </a:bodyPr>
          <a:lstStyle/>
          <a:p>
            <a:r>
              <a:rPr lang="lv-LV" sz="3600" dirty="0"/>
              <a:t>Sadalīt 2.aili «Novērtējums»</a:t>
            </a:r>
          </a:p>
          <a:p>
            <a:r>
              <a:rPr lang="lv-LV" sz="3600" dirty="0"/>
              <a:t>3 daļas = Varbūtība/Sekas/Riska vērtība</a:t>
            </a:r>
          </a:p>
          <a:p>
            <a:r>
              <a:rPr lang="lv-LV" sz="3600" dirty="0"/>
              <a:t>Aizpildīt 2.aili un ierakstīt iepretī katram riskam novērtējumu – A, V, Z</a:t>
            </a:r>
          </a:p>
          <a:p>
            <a:endParaRPr lang="lv-LV" sz="2800" dirty="0"/>
          </a:p>
          <a:p>
            <a:endParaRPr lang="lv-LV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C018D-546A-458A-BEB2-47B6B2CAAC89}"/>
              </a:ext>
            </a:extLst>
          </p:cNvPr>
          <p:cNvSpPr/>
          <p:nvPr/>
        </p:nvSpPr>
        <p:spPr>
          <a:xfrm>
            <a:off x="8462885" y="1165411"/>
            <a:ext cx="3041727" cy="1936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0B72A1-C4E5-4A81-8FCC-3873D6185AAA}"/>
              </a:ext>
            </a:extLst>
          </p:cNvPr>
          <p:cNvCxnSpPr>
            <a:cxnSpLocks/>
          </p:cNvCxnSpPr>
          <p:nvPr/>
        </p:nvCxnSpPr>
        <p:spPr>
          <a:xfrm>
            <a:off x="9581145" y="1165411"/>
            <a:ext cx="0" cy="1936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2262D9-451B-4A77-BC19-D1B8F2E7F3C0}"/>
              </a:ext>
            </a:extLst>
          </p:cNvPr>
          <p:cNvCxnSpPr>
            <a:cxnSpLocks/>
          </p:cNvCxnSpPr>
          <p:nvPr/>
        </p:nvCxnSpPr>
        <p:spPr>
          <a:xfrm>
            <a:off x="10416988" y="1165411"/>
            <a:ext cx="0" cy="1936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8F7C17-DE29-4D46-8A38-4885BAD8D4E1}"/>
              </a:ext>
            </a:extLst>
          </p:cNvPr>
          <p:cNvCxnSpPr>
            <a:cxnSpLocks/>
          </p:cNvCxnSpPr>
          <p:nvPr/>
        </p:nvCxnSpPr>
        <p:spPr>
          <a:xfrm>
            <a:off x="8498541" y="1721224"/>
            <a:ext cx="30060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E0344C-D638-4428-AA2D-1BCDF4A23DC0}"/>
              </a:ext>
            </a:extLst>
          </p:cNvPr>
          <p:cNvCxnSpPr>
            <a:cxnSpLocks/>
          </p:cNvCxnSpPr>
          <p:nvPr/>
        </p:nvCxnSpPr>
        <p:spPr>
          <a:xfrm>
            <a:off x="9807388" y="1524000"/>
            <a:ext cx="0" cy="24563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41F98B-BFC1-485B-B8F5-41752BF12098}"/>
              </a:ext>
            </a:extLst>
          </p:cNvPr>
          <p:cNvCxnSpPr>
            <a:cxnSpLocks/>
          </p:cNvCxnSpPr>
          <p:nvPr/>
        </p:nvCxnSpPr>
        <p:spPr>
          <a:xfrm>
            <a:off x="10148047" y="1524000"/>
            <a:ext cx="0" cy="24563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CBEBDB-80FB-42D4-8E02-7748E164812D}"/>
              </a:ext>
            </a:extLst>
          </p:cNvPr>
          <p:cNvCxnSpPr/>
          <p:nvPr/>
        </p:nvCxnSpPr>
        <p:spPr>
          <a:xfrm>
            <a:off x="9581145" y="1524000"/>
            <a:ext cx="83584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87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>
            <a:extLst>
              <a:ext uri="{FF2B5EF4-FFF2-40B4-BE49-F238E27FC236}">
                <a16:creationId xmlns:a16="http://schemas.microsoft.com/office/drawing/2014/main" id="{C24DBB75-13EC-4D10-9BCD-39466581DD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lv-LV" altLang="lv-LV"/>
              <a:t>.</a:t>
            </a:r>
          </a:p>
        </p:txBody>
      </p:sp>
      <p:sp>
        <p:nvSpPr>
          <p:cNvPr id="89093" name="Rectangle 2">
            <a:extLst>
              <a:ext uri="{FF2B5EF4-FFF2-40B4-BE49-F238E27FC236}">
                <a16:creationId xmlns:a16="http://schemas.microsoft.com/office/drawing/2014/main" id="{501CB007-0106-44A8-B838-EC46ADB8F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513" y="87102"/>
            <a:ext cx="8366888" cy="1140808"/>
          </a:xfrm>
        </p:spPr>
        <p:txBody>
          <a:bodyPr>
            <a:normAutofit fontScale="90000"/>
          </a:bodyPr>
          <a:lstStyle/>
          <a:p>
            <a:r>
              <a:rPr lang="en-GB" altLang="lv-LV" dirty="0" smtClean="0"/>
              <a:t>P</a:t>
            </a:r>
            <a:r>
              <a:rPr lang="lv-LV" altLang="lv-LV" dirty="0" smtClean="0"/>
              <a:t>aņēmieni un </a:t>
            </a:r>
            <a:r>
              <a:rPr lang="lv-LV" altLang="lv-LV" dirty="0"/>
              <a:t>procedūras </a:t>
            </a:r>
            <a:r>
              <a:rPr lang="en-GB" altLang="lv-LV" dirty="0" smtClean="0"/>
              <a:t/>
            </a:r>
            <a:br>
              <a:rPr lang="en-GB" altLang="lv-LV" dirty="0" smtClean="0"/>
            </a:br>
            <a:r>
              <a:rPr lang="lv-LV" altLang="lv-LV" dirty="0" smtClean="0"/>
              <a:t>riska </a:t>
            </a:r>
            <a:r>
              <a:rPr lang="lv-LV" altLang="lv-LV" dirty="0"/>
              <a:t>novēršanai </a:t>
            </a:r>
            <a:r>
              <a:rPr lang="lv-LV" altLang="lv-LV" dirty="0" smtClean="0"/>
              <a:t>un </a:t>
            </a:r>
            <a:r>
              <a:rPr lang="lv-LV" altLang="lv-LV" dirty="0"/>
              <a:t>mērķu sasniegšanai</a:t>
            </a:r>
            <a:endParaRPr lang="en-US" altLang="lv-LV" dirty="0"/>
          </a:p>
        </p:txBody>
      </p:sp>
      <p:sp>
        <p:nvSpPr>
          <p:cNvPr id="89094" name="Rectangle 3">
            <a:extLst>
              <a:ext uri="{FF2B5EF4-FFF2-40B4-BE49-F238E27FC236}">
                <a16:creationId xmlns:a16="http://schemas.microsoft.com/office/drawing/2014/main" id="{83B13D07-613F-4E49-A9A4-0379E11AC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5222" y="2143355"/>
            <a:ext cx="10052764" cy="434557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lv-LV" altLang="lv-LV" sz="2800" dirty="0"/>
              <a:t>Dod labumu, ja tie ir: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3600" dirty="0"/>
              <a:t>Atbilstoši </a:t>
            </a:r>
            <a:r>
              <a:rPr lang="lv-LV" altLang="lv-LV" sz="2800" dirty="0"/>
              <a:t>(pareiza kontrole pareizā vietā pret attiecīgo risku)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3600" dirty="0"/>
              <a:t>Pastāvīgi īstenoti visā periodā </a:t>
            </a:r>
            <a:r>
              <a:rPr lang="lv-LV" altLang="lv-LV" sz="2800" dirty="0"/>
              <a:t>(arī prombūtnes un lielu darba apjomu laikā)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3600" dirty="0"/>
              <a:t>Rentabli </a:t>
            </a:r>
            <a:r>
              <a:rPr lang="lv-LV" altLang="lv-LV" sz="2800" dirty="0"/>
              <a:t>(ieguldījumi pret ieguvumiem)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3600" dirty="0"/>
              <a:t>Saprātīgi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3600" dirty="0"/>
              <a:t>Visaptveroši</a:t>
            </a:r>
            <a:r>
              <a:rPr lang="lv-LV" altLang="lv-LV" sz="2800" dirty="0"/>
              <a:t> (visā organizācijā, visos līmeņos)</a:t>
            </a:r>
            <a:endParaRPr lang="en-US" altLang="lv-LV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A3006-1C23-48F8-8271-1AC99B40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952" y="296107"/>
            <a:ext cx="3603048" cy="184724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870A-D69E-4960-B7DE-6580F913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09" y="360353"/>
            <a:ext cx="7180288" cy="652659"/>
          </a:xfrm>
        </p:spPr>
        <p:txBody>
          <a:bodyPr>
            <a:normAutofit fontScale="90000"/>
          </a:bodyPr>
          <a:lstStyle/>
          <a:p>
            <a:r>
              <a:rPr lang="lv-LV" dirty="0"/>
              <a:t>Kontroles pasākumi</a:t>
            </a:r>
            <a:r>
              <a:rPr lang="lv-LV" altLang="lv-LV" dirty="0"/>
              <a:t/>
            </a:r>
            <a:br>
              <a:rPr lang="lv-LV" alt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AFEA-0E11-4160-8744-FE76CDC3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9" y="1013012"/>
            <a:ext cx="6730583" cy="5702580"/>
          </a:xfrm>
        </p:spPr>
        <p:txBody>
          <a:bodyPr>
            <a:normAutofit/>
          </a:bodyPr>
          <a:lstStyle/>
          <a:p>
            <a:r>
              <a:rPr lang="lv-LV" altLang="lv-LV" sz="2400" b="1" dirty="0"/>
              <a:t>Preventīvi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Pilnvarošanas un apstiprināšanas procedūras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Pienākumu nošķiršana, darba nodalīšanas principa piemērošana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Kontrolēta piekļuve resursiem un uzskaites dokumentiem</a:t>
            </a:r>
          </a:p>
          <a:p>
            <a:pPr>
              <a:lnSpc>
                <a:spcPct val="80000"/>
              </a:lnSpc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Funkciju vai uzdevumu izpildes </a:t>
            </a:r>
            <a:r>
              <a:rPr lang="lv-LV" altLang="lv-LV" sz="2400" dirty="0" smtClean="0">
                <a:solidFill>
                  <a:schemeClr val="tx1"/>
                </a:solidFill>
              </a:rPr>
              <a:t>kārtības</a:t>
            </a:r>
            <a:r>
              <a:rPr lang="en-GB" altLang="lv-LV" sz="2400" dirty="0" smtClean="0">
                <a:solidFill>
                  <a:schemeClr val="tx1"/>
                </a:solidFill>
              </a:rPr>
              <a:t> </a:t>
            </a:r>
            <a:r>
              <a:rPr lang="lv-LV" altLang="lv-LV" sz="2400" dirty="0" smtClean="0">
                <a:solidFill>
                  <a:schemeClr val="tx1"/>
                </a:solidFill>
              </a:rPr>
              <a:t>noteikšana </a:t>
            </a:r>
            <a:endParaRPr lang="lv-LV" altLang="lv-LV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lv-LV" altLang="lv-LV" sz="2400" dirty="0" smtClean="0">
                <a:solidFill>
                  <a:schemeClr val="tx1"/>
                </a:solidFill>
              </a:rPr>
              <a:t>Pārraudzības </a:t>
            </a:r>
            <a:r>
              <a:rPr lang="lv-LV" altLang="lv-LV" sz="2400" dirty="0">
                <a:solidFill>
                  <a:schemeClr val="tx1"/>
                </a:solidFill>
              </a:rPr>
              <a:t>kārtības noteikšana </a:t>
            </a:r>
          </a:p>
          <a:p>
            <a:pPr>
              <a:lnSpc>
                <a:spcPct val="80000"/>
              </a:lnSpc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Procesu dokumentēšana</a:t>
            </a:r>
          </a:p>
          <a:p>
            <a:pPr>
              <a:lnSpc>
                <a:spcPct val="80000"/>
              </a:lnSpc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Interešu konflikta novēršanas plāns</a:t>
            </a:r>
          </a:p>
          <a:p>
            <a:pPr>
              <a:lnSpc>
                <a:spcPct val="80000"/>
              </a:lnSpc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Procedūras izstrāde uzskaites u.c. datu nodrošināšanai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endParaRPr lang="lv-LV" altLang="lv-LV" sz="2400" dirty="0"/>
          </a:p>
          <a:p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72FDAE-AC21-4A1A-8139-179E3E43E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723508"/>
              </p:ext>
            </p:extLst>
          </p:nvPr>
        </p:nvGraphicFramePr>
        <p:xfrm>
          <a:off x="8536900" y="-74950"/>
          <a:ext cx="3582648" cy="178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85564C-4970-48FA-A723-109BDABFCBF4}"/>
              </a:ext>
            </a:extLst>
          </p:cNvPr>
          <p:cNvSpPr txBox="1">
            <a:spLocks/>
          </p:cNvSpPr>
          <p:nvPr/>
        </p:nvSpPr>
        <p:spPr>
          <a:xfrm>
            <a:off x="8536901" y="2758263"/>
            <a:ext cx="3582647" cy="360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2400" b="1" dirty="0"/>
              <a:t>Atklājoši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Font typeface="Wingdings 3" charset="2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Darījumu datu pārbaude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Font typeface="Wingdings 3" charset="2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Salīdzināšana</a:t>
            </a:r>
          </a:p>
          <a:p>
            <a:pPr marL="0" indent="0">
              <a:buNone/>
            </a:pPr>
            <a:r>
              <a:rPr lang="lv-LV" sz="2400" dirty="0"/>
              <a:t>Darba procesa un darbību pārskatīšana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Font typeface="Wingdings 3" charset="2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Darba izpildes izvērtēšana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6901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D8A6FA-8CAF-4566-8075-7FBD2B39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44337"/>
              </p:ext>
            </p:extLst>
          </p:nvPr>
        </p:nvGraphicFramePr>
        <p:xfrm>
          <a:off x="0" y="121487"/>
          <a:ext cx="12192001" cy="639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859">
                  <a:extLst>
                    <a:ext uri="{9D8B030D-6E8A-4147-A177-3AD203B41FA5}">
                      <a16:colId xmlns:a16="http://schemas.microsoft.com/office/drawing/2014/main" val="2714423224"/>
                    </a:ext>
                  </a:extLst>
                </a:gridCol>
                <a:gridCol w="1586953">
                  <a:extLst>
                    <a:ext uri="{9D8B030D-6E8A-4147-A177-3AD203B41FA5}">
                      <a16:colId xmlns:a16="http://schemas.microsoft.com/office/drawing/2014/main" val="2616166389"/>
                    </a:ext>
                  </a:extLst>
                </a:gridCol>
                <a:gridCol w="1386199">
                  <a:extLst>
                    <a:ext uri="{9D8B030D-6E8A-4147-A177-3AD203B41FA5}">
                      <a16:colId xmlns:a16="http://schemas.microsoft.com/office/drawing/2014/main" val="1519154509"/>
                    </a:ext>
                  </a:extLst>
                </a:gridCol>
                <a:gridCol w="1863635">
                  <a:extLst>
                    <a:ext uri="{9D8B030D-6E8A-4147-A177-3AD203B41FA5}">
                      <a16:colId xmlns:a16="http://schemas.microsoft.com/office/drawing/2014/main" val="1649772201"/>
                    </a:ext>
                  </a:extLst>
                </a:gridCol>
                <a:gridCol w="5338355">
                  <a:extLst>
                    <a:ext uri="{9D8B030D-6E8A-4147-A177-3AD203B41FA5}">
                      <a16:colId xmlns:a16="http://schemas.microsoft.com/office/drawing/2014/main" val="1202056501"/>
                    </a:ext>
                  </a:extLst>
                </a:gridCol>
              </a:tblGrid>
              <a:tr h="40789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Risks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Novērtējums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Rīcība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Pretpasākumi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Kontroles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pasākumi</a:t>
                      </a:r>
                      <a:endParaRPr lang="lv-L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403698"/>
                  </a:ext>
                </a:extLst>
              </a:tr>
              <a:tr h="50589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Varbūtība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Ietekme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Riska vērtība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216088"/>
                  </a:ext>
                </a:extLst>
              </a:tr>
              <a:tr h="689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Korupcijas risks iepirkumos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Veidot komisij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(vairākas “acis”)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Pētīt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tirgu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Dokumentēt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datus un lēmumus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Analizēt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datus par piegādātājiem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199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Jaunā darbinieka nezināšanas risks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2 =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Iepazīstināšana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organizāciju, kultūru, iekšējiem noteikumiem, tradīcijām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Darbā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ievadīšanas programma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Neformāls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darbaudzinātājs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Apmācības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276889"/>
                  </a:ext>
                </a:extLst>
              </a:tr>
              <a:tr h="108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Informācijas drošības risks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Skaidra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informācijas drošības politika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Amatiem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ierobežota pieejamība informācijai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Fiziski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noslēgta vide, kurā uzglabā datus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lv-LV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Periodiskas 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neplānotas pārbaudes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106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380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">
              <a:srgbClr val="92D050">
                <a:alpha val="88000"/>
                <a:lumMod val="84000"/>
              </a:srgb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B5D8-A03C-4FB0-8A6E-70C2558A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5869960" cy="899890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00B050"/>
                </a:solidFill>
              </a:rPr>
              <a:t>Aicinājums dalībniekiem</a:t>
            </a:r>
            <a:br>
              <a:rPr lang="lv-LV" b="1" dirty="0">
                <a:solidFill>
                  <a:srgbClr val="00B050"/>
                </a:solidFill>
              </a:rPr>
            </a:b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3D21-A5D4-47AC-9E94-EDBE0DB8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69" y="3429000"/>
            <a:ext cx="10015437" cy="3428999"/>
          </a:xfrm>
        </p:spPr>
        <p:txBody>
          <a:bodyPr>
            <a:normAutofit fontScale="92500" lnSpcReduction="20000"/>
          </a:bodyPr>
          <a:lstStyle/>
          <a:p>
            <a:r>
              <a:rPr lang="lv-LV" sz="4600" dirty="0"/>
              <a:t>Ierakstīt virsrakstu 3.ailē «Pretpasākumi»</a:t>
            </a:r>
          </a:p>
          <a:p>
            <a:r>
              <a:rPr lang="lv-LV" sz="4600" dirty="0"/>
              <a:t>Aizpildīt 3.aili un ierakstīt iepretī katram riskam vismaz 2 pasākumus, kas risku mazina, ierobežo vai novērš</a:t>
            </a:r>
          </a:p>
          <a:p>
            <a:endParaRPr lang="lv-LV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C018D-546A-458A-BEB2-47B6B2CAAC89}"/>
              </a:ext>
            </a:extLst>
          </p:cNvPr>
          <p:cNvSpPr/>
          <p:nvPr/>
        </p:nvSpPr>
        <p:spPr>
          <a:xfrm>
            <a:off x="8462885" y="1165411"/>
            <a:ext cx="3041727" cy="1936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0B72A1-C4E5-4A81-8FCC-3873D6185AAA}"/>
              </a:ext>
            </a:extLst>
          </p:cNvPr>
          <p:cNvCxnSpPr>
            <a:cxnSpLocks/>
          </p:cNvCxnSpPr>
          <p:nvPr/>
        </p:nvCxnSpPr>
        <p:spPr>
          <a:xfrm>
            <a:off x="9581145" y="1165411"/>
            <a:ext cx="0" cy="1936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2262D9-451B-4A77-BC19-D1B8F2E7F3C0}"/>
              </a:ext>
            </a:extLst>
          </p:cNvPr>
          <p:cNvCxnSpPr>
            <a:cxnSpLocks/>
          </p:cNvCxnSpPr>
          <p:nvPr/>
        </p:nvCxnSpPr>
        <p:spPr>
          <a:xfrm>
            <a:off x="10416988" y="1165411"/>
            <a:ext cx="0" cy="1936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8F7C17-DE29-4D46-8A38-4885BAD8D4E1}"/>
              </a:ext>
            </a:extLst>
          </p:cNvPr>
          <p:cNvCxnSpPr>
            <a:cxnSpLocks/>
          </p:cNvCxnSpPr>
          <p:nvPr/>
        </p:nvCxnSpPr>
        <p:spPr>
          <a:xfrm>
            <a:off x="8498541" y="1721224"/>
            <a:ext cx="30060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E0344C-D638-4428-AA2D-1BCDF4A23DC0}"/>
              </a:ext>
            </a:extLst>
          </p:cNvPr>
          <p:cNvCxnSpPr>
            <a:cxnSpLocks/>
          </p:cNvCxnSpPr>
          <p:nvPr/>
        </p:nvCxnSpPr>
        <p:spPr>
          <a:xfrm>
            <a:off x="9807388" y="1524000"/>
            <a:ext cx="0" cy="1577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41F98B-BFC1-485B-B8F5-41752BF12098}"/>
              </a:ext>
            </a:extLst>
          </p:cNvPr>
          <p:cNvCxnSpPr>
            <a:cxnSpLocks/>
          </p:cNvCxnSpPr>
          <p:nvPr/>
        </p:nvCxnSpPr>
        <p:spPr>
          <a:xfrm>
            <a:off x="10148047" y="1524000"/>
            <a:ext cx="0" cy="1577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CBEBDB-80FB-42D4-8E02-7748E164812D}"/>
              </a:ext>
            </a:extLst>
          </p:cNvPr>
          <p:cNvCxnSpPr/>
          <p:nvPr/>
        </p:nvCxnSpPr>
        <p:spPr>
          <a:xfrm>
            <a:off x="9581145" y="1524000"/>
            <a:ext cx="8358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94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243840"/>
            <a:ext cx="9823858" cy="6261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b="1" dirty="0" err="1" smtClean="0"/>
              <a:t>Diskusija</a:t>
            </a:r>
            <a:r>
              <a:rPr lang="en-GB" sz="4400" b="1" dirty="0" smtClean="0"/>
              <a:t> un </a:t>
            </a:r>
            <a:r>
              <a:rPr lang="en-GB" sz="4400" b="1" dirty="0" err="1" smtClean="0"/>
              <a:t>pieredzes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apmaiņa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mazās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grupās</a:t>
            </a:r>
            <a:r>
              <a:rPr lang="en-GB" sz="4400" b="1" dirty="0" smtClean="0"/>
              <a:t> par </a:t>
            </a:r>
            <a:r>
              <a:rPr lang="en-GB" sz="4400" b="1" dirty="0" err="1" smtClean="0"/>
              <a:t>tēmu</a:t>
            </a:r>
            <a:endParaRPr lang="en-GB" sz="4400" b="1" dirty="0" smtClean="0"/>
          </a:p>
          <a:p>
            <a:pPr marL="0" indent="0" algn="ctr">
              <a:buNone/>
            </a:pPr>
            <a:endParaRPr lang="en-GB" sz="6600" b="1" dirty="0" smtClean="0"/>
          </a:p>
          <a:p>
            <a:pPr marL="0" indent="0" algn="ctr">
              <a:buNone/>
            </a:pPr>
            <a:r>
              <a:rPr lang="en-GB" sz="6600" b="1" dirty="0" smtClean="0"/>
              <a:t>“</a:t>
            </a:r>
            <a:r>
              <a:rPr lang="en-GB" sz="6600" b="1" dirty="0" err="1" smtClean="0"/>
              <a:t>Risku</a:t>
            </a:r>
            <a:r>
              <a:rPr lang="en-GB" sz="6600" b="1" dirty="0" smtClean="0"/>
              <a:t> </a:t>
            </a:r>
            <a:r>
              <a:rPr lang="en-GB" sz="6600" b="1" dirty="0" err="1" smtClean="0"/>
              <a:t>pārvaldība</a:t>
            </a:r>
            <a:r>
              <a:rPr lang="en-GB" sz="6600" b="1" dirty="0" smtClean="0"/>
              <a:t> </a:t>
            </a:r>
          </a:p>
          <a:p>
            <a:pPr marL="0" indent="0" algn="ctr">
              <a:buNone/>
            </a:pPr>
            <a:r>
              <a:rPr lang="en-GB" sz="4700" dirty="0" err="1" smtClean="0"/>
              <a:t>ilgstošas</a:t>
            </a:r>
            <a:r>
              <a:rPr lang="en-GB" sz="4700" dirty="0" smtClean="0"/>
              <a:t> </a:t>
            </a:r>
            <a:r>
              <a:rPr lang="en-GB" sz="4700" dirty="0" err="1" smtClean="0"/>
              <a:t>sociālās</a:t>
            </a:r>
            <a:r>
              <a:rPr lang="en-GB" sz="4700" dirty="0" smtClean="0"/>
              <a:t> </a:t>
            </a:r>
            <a:r>
              <a:rPr lang="en-GB" sz="4700" dirty="0" err="1" smtClean="0"/>
              <a:t>aprūpes</a:t>
            </a:r>
            <a:r>
              <a:rPr lang="en-GB" sz="4700" dirty="0" smtClean="0"/>
              <a:t> un </a:t>
            </a:r>
            <a:r>
              <a:rPr lang="en-GB" sz="4700" dirty="0" err="1" smtClean="0"/>
              <a:t>rehabilitācijas</a:t>
            </a:r>
            <a:r>
              <a:rPr lang="en-GB" sz="4700" dirty="0" smtClean="0"/>
              <a:t> </a:t>
            </a:r>
            <a:r>
              <a:rPr lang="en-GB" sz="4700" dirty="0" err="1" smtClean="0"/>
              <a:t>iestādē</a:t>
            </a:r>
            <a:r>
              <a:rPr lang="en-GB" sz="6600" b="1" dirty="0" smtClean="0"/>
              <a:t>”</a:t>
            </a:r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err="1" smtClean="0"/>
              <a:t>Kādi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riski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identificēti</a:t>
            </a:r>
            <a:r>
              <a:rPr lang="en-GB" sz="2800" b="1" dirty="0" smtClean="0"/>
              <a:t>?</a:t>
            </a:r>
          </a:p>
          <a:p>
            <a:pPr marL="0" indent="0">
              <a:buNone/>
            </a:pPr>
            <a:r>
              <a:rPr lang="en-GB" sz="2800" b="1" dirty="0" err="1" smtClean="0"/>
              <a:t>Kurus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uztver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kā</a:t>
            </a:r>
            <a:r>
              <a:rPr lang="en-GB" sz="2800" b="1" dirty="0" smtClean="0"/>
              <a:t> A </a:t>
            </a:r>
            <a:r>
              <a:rPr lang="en-GB" sz="2800" b="1" dirty="0" err="1" smtClean="0"/>
              <a:t>līmeņa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riskus</a:t>
            </a:r>
            <a:r>
              <a:rPr lang="en-GB" sz="2800" b="1" dirty="0" smtClean="0"/>
              <a:t>? </a:t>
            </a:r>
            <a:r>
              <a:rPr lang="en-GB" sz="2800" b="1" dirty="0" err="1" smtClean="0"/>
              <a:t>Kāds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pamatojums</a:t>
            </a:r>
            <a:r>
              <a:rPr lang="en-GB" sz="2800" b="1" dirty="0" smtClean="0"/>
              <a:t>?</a:t>
            </a:r>
          </a:p>
          <a:p>
            <a:pPr marL="0" indent="0">
              <a:buNone/>
            </a:pPr>
            <a:r>
              <a:rPr lang="en-GB" sz="2800" b="1" dirty="0" err="1" smtClean="0"/>
              <a:t>Kādas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pretdarbības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palīdz</a:t>
            </a:r>
            <a:r>
              <a:rPr lang="en-GB" sz="2800" b="1" dirty="0" smtClean="0"/>
              <a:t>?</a:t>
            </a:r>
          </a:p>
          <a:p>
            <a:pPr marL="0" indent="0">
              <a:buNone/>
            </a:pPr>
            <a:endParaRPr lang="en-GB" sz="2800" b="1" dirty="0" smtClean="0"/>
          </a:p>
          <a:p>
            <a:pPr marL="0" indent="0" algn="ctr">
              <a:buNone/>
            </a:pP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36506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DD59-D972-42BF-BC60-FFB7734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37" y="306334"/>
            <a:ext cx="5447975" cy="643926"/>
          </a:xfrm>
        </p:spPr>
        <p:txBody>
          <a:bodyPr>
            <a:normAutofit/>
          </a:bodyPr>
          <a:lstStyle/>
          <a:p>
            <a:r>
              <a:rPr lang="en-GB" dirty="0" err="1" smtClean="0"/>
              <a:t>Risku</a:t>
            </a:r>
            <a:r>
              <a:rPr lang="en-GB" dirty="0" smtClean="0"/>
              <a:t> </a:t>
            </a:r>
            <a:r>
              <a:rPr lang="en-GB" dirty="0" err="1" smtClean="0"/>
              <a:t>pārvaldība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92807-41D2-4578-944D-745BFB9B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3044"/>
            <a:ext cx="11165062" cy="5084956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>
                <a:solidFill>
                  <a:schemeClr val="tx1"/>
                </a:solidFill>
              </a:rPr>
              <a:t>Izv</a:t>
            </a:r>
            <a:r>
              <a:rPr lang="en-GB" sz="2400" dirty="0" err="1" smtClean="0">
                <a:solidFill>
                  <a:schemeClr val="tx1"/>
                </a:solidFill>
              </a:rPr>
              <a:t>eidot</a:t>
            </a:r>
            <a:r>
              <a:rPr lang="lv-LV" sz="2400" dirty="0" smtClean="0">
                <a:solidFill>
                  <a:schemeClr val="tx1"/>
                </a:solidFill>
              </a:rPr>
              <a:t> </a:t>
            </a:r>
            <a:r>
              <a:rPr lang="lv-LV" sz="2400" dirty="0">
                <a:solidFill>
                  <a:schemeClr val="tx1"/>
                </a:solidFill>
              </a:rPr>
              <a:t>mazo grupu (5-6 dalībnieki) </a:t>
            </a:r>
          </a:p>
          <a:p>
            <a:r>
              <a:rPr lang="lv-LV" sz="2400" dirty="0">
                <a:solidFill>
                  <a:schemeClr val="tx1"/>
                </a:solidFill>
              </a:rPr>
              <a:t>Iepazīšanās – vārds, </a:t>
            </a:r>
            <a:r>
              <a:rPr lang="lv-LV" sz="2400" dirty="0" smtClean="0">
                <a:solidFill>
                  <a:schemeClr val="tx1"/>
                </a:solidFill>
              </a:rPr>
              <a:t>atziņa </a:t>
            </a:r>
            <a:r>
              <a:rPr lang="lv-LV" sz="2400" dirty="0">
                <a:solidFill>
                  <a:schemeClr val="tx1"/>
                </a:solidFill>
              </a:rPr>
              <a:t>no profesionālās </a:t>
            </a:r>
            <a:r>
              <a:rPr lang="lv-LV" sz="2400" dirty="0" smtClean="0">
                <a:solidFill>
                  <a:schemeClr val="tx1"/>
                </a:solidFill>
              </a:rPr>
              <a:t>pieredzes</a:t>
            </a:r>
            <a:endParaRPr lang="lv-LV" sz="2400" dirty="0">
              <a:solidFill>
                <a:schemeClr val="tx1"/>
              </a:solidFill>
            </a:endParaRPr>
          </a:p>
          <a:p>
            <a:r>
              <a:rPr lang="lv-LV" sz="2400" dirty="0">
                <a:solidFill>
                  <a:schemeClr val="tx1"/>
                </a:solidFill>
              </a:rPr>
              <a:t>Pārrunāt dažādus </a:t>
            </a:r>
            <a:r>
              <a:rPr lang="lv-LV" sz="2400" dirty="0" smtClean="0">
                <a:solidFill>
                  <a:schemeClr val="tx1"/>
                </a:solidFill>
              </a:rPr>
              <a:t>riskus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V</a:t>
            </a:r>
            <a:r>
              <a:rPr lang="lv-LV" sz="2400" dirty="0" smtClean="0">
                <a:solidFill>
                  <a:schemeClr val="tx1"/>
                </a:solidFill>
              </a:rPr>
              <a:t>ienoties </a:t>
            </a:r>
            <a:r>
              <a:rPr lang="lv-LV" sz="2400" dirty="0">
                <a:solidFill>
                  <a:schemeClr val="tx1"/>
                </a:solidFill>
              </a:rPr>
              <a:t>un fiksēt vismaz 2-3 </a:t>
            </a:r>
            <a:r>
              <a:rPr lang="lv-LV" sz="2400" dirty="0" smtClean="0">
                <a:solidFill>
                  <a:schemeClr val="tx1"/>
                </a:solidFill>
              </a:rPr>
              <a:t>riskus</a:t>
            </a:r>
            <a:r>
              <a:rPr lang="lv-LV" sz="2400" dirty="0">
                <a:solidFill>
                  <a:schemeClr val="tx1"/>
                </a:solidFill>
              </a:rPr>
              <a:t>, kuru iestāšanās varbūtība vai ietekme vērtējamas kā «Augsta/Ļoti augsta»</a:t>
            </a:r>
          </a:p>
          <a:p>
            <a:r>
              <a:rPr lang="lv-LV" sz="2400" dirty="0">
                <a:solidFill>
                  <a:schemeClr val="tx1"/>
                </a:solidFill>
              </a:rPr>
              <a:t>Apmainīties ar pieredzi, kā dažādi SPS šos svarīgākos riskus mazina, </a:t>
            </a:r>
            <a:r>
              <a:rPr lang="lv-LV" sz="2400" dirty="0" smtClean="0">
                <a:solidFill>
                  <a:schemeClr val="tx1"/>
                </a:solidFill>
              </a:rPr>
              <a:t>ierobežo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            </a:t>
            </a:r>
            <a:r>
              <a:rPr lang="lv-LV" sz="2400" b="1" dirty="0" smtClean="0">
                <a:solidFill>
                  <a:schemeClr val="tx1"/>
                </a:solidFill>
              </a:rPr>
              <a:t>SALASĀMĀ ROKRAKSTĀ</a:t>
            </a:r>
            <a:r>
              <a:rPr lang="en-GB" sz="2400" b="1" dirty="0" smtClean="0">
                <a:solidFill>
                  <a:schemeClr val="tx1"/>
                </a:solidFill>
              </a:rPr>
              <a:t>!</a:t>
            </a:r>
            <a:endParaRPr lang="lv-LV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       1.  </a:t>
            </a:r>
            <a:r>
              <a:rPr lang="en-GB" sz="2400" dirty="0" err="1" smtClean="0">
                <a:solidFill>
                  <a:schemeClr val="tx1"/>
                </a:solidFill>
              </a:rPr>
              <a:t>Attēlot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lv-LV" sz="2400" dirty="0" smtClean="0">
                <a:solidFill>
                  <a:schemeClr val="tx1"/>
                </a:solidFill>
              </a:rPr>
              <a:t>pārrunāto </a:t>
            </a:r>
            <a:r>
              <a:rPr lang="en-GB" sz="2400" dirty="0" smtClean="0">
                <a:solidFill>
                  <a:schemeClr val="tx1"/>
                </a:solidFill>
              </a:rPr>
              <a:t>(</a:t>
            </a:r>
            <a:r>
              <a:rPr lang="lv-LV" sz="2400" dirty="0" smtClean="0">
                <a:solidFill>
                  <a:schemeClr val="tx1"/>
                </a:solidFill>
              </a:rPr>
              <a:t>tabulā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vai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matricā</a:t>
            </a:r>
            <a:r>
              <a:rPr lang="en-GB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       2. </a:t>
            </a:r>
            <a:r>
              <a:rPr lang="en-GB" sz="2400" dirty="0" err="1" smtClean="0">
                <a:solidFill>
                  <a:schemeClr val="tx1"/>
                </a:solidFill>
              </a:rPr>
              <a:t>Īsi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dokumentēt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iespējamos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pretpasākumus</a:t>
            </a:r>
            <a:endParaRPr lang="lv-LV" sz="2400" dirty="0">
              <a:solidFill>
                <a:schemeClr val="tx1"/>
              </a:solidFill>
            </a:endParaRPr>
          </a:p>
          <a:p>
            <a:r>
              <a:rPr lang="lv-LV" sz="2400" dirty="0">
                <a:solidFill>
                  <a:schemeClr val="tx1"/>
                </a:solidFill>
              </a:rPr>
              <a:t>Izlikt darba rezultātu pie sienas, lai citas grupas var iepazīties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3793BD-7957-4D8A-B384-EB64741BB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203669"/>
              </p:ext>
            </p:extLst>
          </p:nvPr>
        </p:nvGraphicFramePr>
        <p:xfrm>
          <a:off x="8139320" y="-19844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D3E79785-A6D5-4FF3-B717-C538CA78B20A}"/>
              </a:ext>
            </a:extLst>
          </p:cNvPr>
          <p:cNvSpPr/>
          <p:nvPr/>
        </p:nvSpPr>
        <p:spPr>
          <a:xfrm rot="18636329">
            <a:off x="7020885" y="453719"/>
            <a:ext cx="2639065" cy="986118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Informācija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445DD1E-2EA9-421A-B3A0-E289C7430F32}"/>
              </a:ext>
            </a:extLst>
          </p:cNvPr>
          <p:cNvSpPr/>
          <p:nvPr/>
        </p:nvSpPr>
        <p:spPr>
          <a:xfrm rot="3148546">
            <a:off x="9964099" y="436802"/>
            <a:ext cx="2714691" cy="979613"/>
          </a:xfrm>
          <a:prstGeom prst="leftRightArrow">
            <a:avLst>
              <a:gd name="adj1" fmla="val 50000"/>
              <a:gd name="adj2" fmla="val 609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un saziņa</a:t>
            </a:r>
          </a:p>
        </p:txBody>
      </p:sp>
    </p:spTree>
    <p:extLst>
      <p:ext uri="{BB962C8B-B14F-4D97-AF65-F5344CB8AC3E}">
        <p14:creationId xmlns:p14="http://schemas.microsoft.com/office/powerpoint/2010/main" val="41230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5D6-7234-434F-B566-211BBC4E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42550"/>
            <a:ext cx="8911687" cy="1280890"/>
          </a:xfrm>
        </p:spPr>
        <p:txBody>
          <a:bodyPr/>
          <a:lstStyle/>
          <a:p>
            <a:r>
              <a:rPr lang="lv-LV" altLang="lv-LV" dirty="0"/>
              <a:t>Mans CV</a:t>
            </a:r>
            <a:br>
              <a:rPr lang="lv-LV" altLang="lv-LV" dirty="0"/>
            </a:br>
            <a:r>
              <a:rPr lang="lv-LV" altLang="lv-LV" dirty="0"/>
              <a:t>Publiskā daļa</a:t>
            </a:r>
            <a:endParaRPr lang="lv-LV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5E8B8F-92EE-431F-B1D3-4ED9FBB81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96" y="1455294"/>
            <a:ext cx="6972958" cy="3937417"/>
          </a:xfrm>
        </p:spPr>
        <p:txBody>
          <a:bodyPr>
            <a:normAutofit/>
          </a:bodyPr>
          <a:lstStyle/>
          <a:p>
            <a:pPr marL="447675" lvl="0" indent="-44767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None/>
            </a:pPr>
            <a:r>
              <a:rPr lang="lv-LV" altLang="lv-LV" sz="3200" b="1" dirty="0">
                <a:solidFill>
                  <a:srgbClr val="292929"/>
                </a:solidFill>
                <a:latin typeface="Times New Roman" panose="02020603050405020304" pitchFamily="18" charset="0"/>
              </a:rPr>
              <a:t>Pieredze</a:t>
            </a:r>
          </a:p>
          <a:p>
            <a:pPr marL="447675" lvl="0" indent="-44767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n"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Pašlaik - KVS ieviešana LV &amp; LT</a:t>
            </a:r>
          </a:p>
          <a:p>
            <a:pPr marL="447675" lvl="0" indent="-44767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n"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Vairāk nekā 15 gadi  LM, </a:t>
            </a:r>
            <a:r>
              <a:rPr lang="lv-LV" altLang="lv-LV" sz="2800" dirty="0" smtClean="0">
                <a:solidFill>
                  <a:srgbClr val="292929"/>
                </a:solidFill>
                <a:latin typeface="Times New Roman" panose="02020603050405020304" pitchFamily="18" charset="0"/>
              </a:rPr>
              <a:t>t.sk</a:t>
            </a: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., </a:t>
            </a:r>
            <a:endParaRPr lang="en-GB" altLang="lv-LV" sz="2800" dirty="0" smtClean="0">
              <a:solidFill>
                <a:srgbClr val="292929"/>
              </a:solidFill>
              <a:latin typeface="Times New Roman" panose="02020603050405020304" pitchFamily="18" charset="0"/>
            </a:endParaRPr>
          </a:p>
          <a:p>
            <a:pPr marL="0" lvl="0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None/>
            </a:pPr>
            <a:r>
              <a:rPr lang="en-GB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 </a:t>
            </a:r>
            <a:r>
              <a:rPr lang="en-GB" altLang="lv-LV" sz="2800" dirty="0" smtClean="0">
                <a:solidFill>
                  <a:srgbClr val="292929"/>
                </a:solidFill>
                <a:latin typeface="Times New Roman" panose="02020603050405020304" pitchFamily="18" charset="0"/>
              </a:rPr>
              <a:t>     </a:t>
            </a:r>
            <a:r>
              <a:rPr lang="lv-LV" altLang="lv-LV" sz="2800" dirty="0" smtClean="0">
                <a:solidFill>
                  <a:srgbClr val="292929"/>
                </a:solidFill>
                <a:latin typeface="Times New Roman" panose="02020603050405020304" pitchFamily="18" charset="0"/>
              </a:rPr>
              <a:t>arī </a:t>
            </a: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KV jautājumi</a:t>
            </a:r>
          </a:p>
          <a:p>
            <a:pPr marL="447675" lvl="0" indent="-44767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n"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Gandrīz 20 g. auditā (efektivitātes, </a:t>
            </a:r>
          </a:p>
          <a:p>
            <a:pPr marL="0" lvl="0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None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     funkciju, ES fondu projektu auditi)</a:t>
            </a:r>
          </a:p>
          <a:p>
            <a:pPr marL="447675" lvl="0" indent="-44767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n"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8 g. SIA “3V” valdē</a:t>
            </a:r>
          </a:p>
          <a:p>
            <a:pPr marL="0" lvl="0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None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	apmācības, konsultācijas, audits</a:t>
            </a:r>
          </a:p>
          <a:p>
            <a:pPr marL="0" lvl="0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None/>
            </a:pPr>
            <a:r>
              <a:rPr lang="lv-LV" altLang="lv-LV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V</a:t>
            </a: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IRZĪBA-</a:t>
            </a:r>
            <a:r>
              <a:rPr lang="lv-LV" altLang="lv-LV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ĒRTĪGI-</a:t>
            </a:r>
            <a:r>
              <a:rPr lang="lv-LV" altLang="lv-LV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IEGLI </a:t>
            </a:r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F77F8-DCED-4247-9CD8-A7611CD8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73" y="0"/>
            <a:ext cx="6119827" cy="4077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A5A386-8389-4B11-B02F-261A14232B20}"/>
              </a:ext>
            </a:extLst>
          </p:cNvPr>
          <p:cNvSpPr/>
          <p:nvPr/>
        </p:nvSpPr>
        <p:spPr>
          <a:xfrm>
            <a:off x="4167266" y="5456420"/>
            <a:ext cx="8024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lv-LV" altLang="lv-LV" sz="3200" b="1" dirty="0">
                <a:latin typeface="Times New Roman" panose="02020603050405020304" pitchFamily="18" charset="0"/>
              </a:rPr>
              <a:t>Izglītība</a:t>
            </a:r>
            <a:r>
              <a:rPr lang="lv-LV" altLang="lv-LV" sz="2000" dirty="0">
                <a:latin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lv-LV" altLang="lv-LV" sz="2800" dirty="0">
                <a:latin typeface="Times New Roman" panose="02020603050405020304" pitchFamily="18" charset="0"/>
              </a:rPr>
              <a:t>Mg. matemātikā, LVU; sociālais darbs, “Attīstība”; Mg. uzņēmējdarbības vadībā, Turība</a:t>
            </a:r>
          </a:p>
        </p:txBody>
      </p:sp>
    </p:spTree>
    <p:extLst>
      <p:ext uri="{BB962C8B-B14F-4D97-AF65-F5344CB8AC3E}">
        <p14:creationId xmlns:p14="http://schemas.microsoft.com/office/powerpoint/2010/main" val="4156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3445726"/>
            <a:ext cx="8911687" cy="246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b="1" dirty="0" err="1" smtClean="0">
                <a:solidFill>
                  <a:srgbClr val="D67C10"/>
                </a:solidFill>
              </a:rPr>
              <a:t>Pusdienu</a:t>
            </a:r>
            <a:r>
              <a:rPr lang="en-GB" sz="5400" b="1" dirty="0" smtClean="0">
                <a:solidFill>
                  <a:srgbClr val="D67C10"/>
                </a:solidFill>
              </a:rPr>
              <a:t> </a:t>
            </a:r>
            <a:r>
              <a:rPr lang="en-GB" sz="5400" b="1" dirty="0" err="1">
                <a:solidFill>
                  <a:srgbClr val="D67C10"/>
                </a:solidFill>
              </a:rPr>
              <a:t>pārtraukums</a:t>
            </a:r>
            <a:r>
              <a:rPr lang="en-GB" sz="5400" b="1" dirty="0">
                <a:solidFill>
                  <a:srgbClr val="D67C10"/>
                </a:solidFill>
              </a:rPr>
              <a:t> </a:t>
            </a:r>
            <a:endParaRPr lang="en-GB" sz="5400" b="1" dirty="0" smtClean="0">
              <a:solidFill>
                <a:srgbClr val="D67C10"/>
              </a:solidFill>
            </a:endParaRPr>
          </a:p>
          <a:p>
            <a:pPr marL="0" indent="0" algn="r">
              <a:buNone/>
            </a:pPr>
            <a:r>
              <a:rPr lang="en-GB" sz="5400" b="1" dirty="0" err="1" smtClean="0">
                <a:solidFill>
                  <a:srgbClr val="D67C10"/>
                </a:solidFill>
              </a:rPr>
              <a:t>līdz</a:t>
            </a:r>
            <a:r>
              <a:rPr lang="en-GB" sz="5400" b="1" dirty="0" smtClean="0">
                <a:solidFill>
                  <a:srgbClr val="D67C10"/>
                </a:solidFill>
              </a:rPr>
              <a:t> 13:00</a:t>
            </a:r>
            <a:endParaRPr lang="en-GB" sz="5400" b="1" dirty="0">
              <a:solidFill>
                <a:srgbClr val="D67C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870A-D69E-4960-B7DE-6580F913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556" y="2330605"/>
            <a:ext cx="9300116" cy="2475571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>
                <a:solidFill>
                  <a:srgbClr val="EE8A12"/>
                </a:solidFill>
              </a:rPr>
              <a:t>HIV infekciju, seksuālo transmisīvo infekciju, </a:t>
            </a:r>
            <a:r>
              <a:rPr lang="en-GB" sz="3200" b="1" dirty="0" smtClean="0">
                <a:solidFill>
                  <a:srgbClr val="EE8A12"/>
                </a:solidFill>
              </a:rPr>
              <a:t/>
            </a:r>
            <a:br>
              <a:rPr lang="en-GB" sz="3200" b="1" dirty="0" smtClean="0">
                <a:solidFill>
                  <a:srgbClr val="EE8A12"/>
                </a:solidFill>
              </a:rPr>
            </a:br>
            <a:r>
              <a:rPr lang="lv-LV" sz="3200" b="1" dirty="0" smtClean="0">
                <a:solidFill>
                  <a:srgbClr val="EE8A12"/>
                </a:solidFill>
              </a:rPr>
              <a:t>B </a:t>
            </a:r>
            <a:r>
              <a:rPr lang="lv-LV" sz="3200" b="1" dirty="0">
                <a:solidFill>
                  <a:srgbClr val="EE8A12"/>
                </a:solidFill>
              </a:rPr>
              <a:t>un C hepatīta, tuberkulozes</a:t>
            </a:r>
            <a:r>
              <a:rPr lang="lv-LV" sz="4000" b="1" dirty="0">
                <a:solidFill>
                  <a:srgbClr val="EE8A12"/>
                </a:solidFill>
              </a:rPr>
              <a:t> izplatības ierobežošanas pasākumu nodrošināšana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AFEA-0E11-4160-8744-FE76CDC3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56" y="5073805"/>
            <a:ext cx="9054790" cy="1706136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lv-LV" sz="3800" b="1" dirty="0" smtClean="0">
                <a:solidFill>
                  <a:srgbClr val="FF0000"/>
                </a:solidFill>
              </a:rPr>
              <a:t>A.Brila</a:t>
            </a:r>
            <a:endParaRPr lang="en-GB" sz="38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600" dirty="0">
                <a:solidFill>
                  <a:srgbClr val="FF0000"/>
                </a:solidFill>
              </a:rPr>
              <a:t>Slimību profilakses un kontroles centra </a:t>
            </a:r>
            <a:endParaRPr lang="en-GB" sz="2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600" dirty="0" smtClean="0">
                <a:solidFill>
                  <a:srgbClr val="FF0000"/>
                </a:solidFill>
              </a:rPr>
              <a:t>Infekcijas </a:t>
            </a:r>
            <a:r>
              <a:rPr lang="lv-LV" sz="2600" dirty="0">
                <a:solidFill>
                  <a:srgbClr val="FF0000"/>
                </a:solidFill>
              </a:rPr>
              <a:t>slimību riska analīzes un profilakses departamenta </a:t>
            </a:r>
            <a:endParaRPr lang="en-GB" sz="2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600" dirty="0" smtClean="0">
                <a:solidFill>
                  <a:srgbClr val="FF0000"/>
                </a:solidFill>
              </a:rPr>
              <a:t>Infekcijas </a:t>
            </a:r>
            <a:r>
              <a:rPr lang="lv-LV" sz="2600" dirty="0">
                <a:solidFill>
                  <a:srgbClr val="FF0000"/>
                </a:solidFill>
              </a:rPr>
              <a:t>slimību profilakses un pretepidēmijas pasākumu nodaļas vadītāja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72FDAE-AC21-4A1A-8139-179E3E43E22B}"/>
              </a:ext>
            </a:extLst>
          </p:cNvPr>
          <p:cNvGraphicFramePr>
            <a:graphicFrameLocks/>
          </p:cNvGraphicFramePr>
          <p:nvPr/>
        </p:nvGraphicFramePr>
        <p:xfrm>
          <a:off x="8536900" y="-74950"/>
          <a:ext cx="3582648" cy="178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1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870A-D69E-4960-B7DE-6580F913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454" y="2966225"/>
            <a:ext cx="9384618" cy="12266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err="1" smtClean="0">
                <a:solidFill>
                  <a:srgbClr val="EE8A12"/>
                </a:solidFill>
              </a:rPr>
              <a:t>Ikdienas</a:t>
            </a:r>
            <a:r>
              <a:rPr lang="en-GB" sz="4800" b="1" dirty="0" smtClean="0">
                <a:solidFill>
                  <a:srgbClr val="EE8A12"/>
                </a:solidFill>
              </a:rPr>
              <a:t> </a:t>
            </a:r>
            <a:r>
              <a:rPr lang="en-GB" sz="4800" b="1" dirty="0" err="1">
                <a:solidFill>
                  <a:srgbClr val="EE8A12"/>
                </a:solidFill>
              </a:rPr>
              <a:t>kontroles</a:t>
            </a:r>
            <a:r>
              <a:rPr lang="en-GB" sz="4800" b="1" dirty="0">
                <a:solidFill>
                  <a:srgbClr val="EE8A12"/>
                </a:solidFill>
              </a:rPr>
              <a:t> </a:t>
            </a:r>
            <a:r>
              <a:rPr lang="en-GB" sz="4800" b="1" dirty="0" err="1">
                <a:solidFill>
                  <a:srgbClr val="EE8A12"/>
                </a:solidFill>
              </a:rPr>
              <a:t>aktivitātes</a:t>
            </a:r>
            <a:r>
              <a:rPr lang="en-GB" sz="4800" b="1" dirty="0">
                <a:solidFill>
                  <a:srgbClr val="EE8A12"/>
                </a:solidFill>
              </a:rPr>
              <a:t> </a:t>
            </a:r>
            <a:endParaRPr lang="lv-LV" sz="4800" b="1" dirty="0">
              <a:solidFill>
                <a:srgbClr val="EE8A1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AFEA-0E11-4160-8744-FE76CDC3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454" y="5051502"/>
            <a:ext cx="9181666" cy="166409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2800" b="1" dirty="0" err="1" smtClean="0">
                <a:solidFill>
                  <a:srgbClr val="FF0000"/>
                </a:solidFill>
              </a:rPr>
              <a:t>Solvita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Rudoviča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800" dirty="0" smtClean="0">
                <a:solidFill>
                  <a:srgbClr val="FF0000"/>
                </a:solidFill>
              </a:rPr>
              <a:t>Rīgas </a:t>
            </a:r>
            <a:r>
              <a:rPr lang="lv-LV" sz="2800" dirty="0">
                <a:solidFill>
                  <a:srgbClr val="FF0000"/>
                </a:solidFill>
              </a:rPr>
              <a:t>sociālā aprūpes centra “Mežciems” direktore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72FDAE-AC21-4A1A-8139-179E3E43E22B}"/>
              </a:ext>
            </a:extLst>
          </p:cNvPr>
          <p:cNvGraphicFramePr>
            <a:graphicFrameLocks/>
          </p:cNvGraphicFramePr>
          <p:nvPr/>
        </p:nvGraphicFramePr>
        <p:xfrm>
          <a:off x="8536900" y="-74950"/>
          <a:ext cx="3582648" cy="178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9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A34A-1C77-410B-B69F-99887B80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Uzraudzība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55DEA-BB37-475B-B1CF-E5B4A898D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318" y="3101788"/>
            <a:ext cx="9299293" cy="2263516"/>
          </a:xfrm>
        </p:spPr>
        <p:txBody>
          <a:bodyPr/>
          <a:lstStyle/>
          <a:p>
            <a:r>
              <a:rPr lang="lv-LV" altLang="lv-LV" sz="3200" dirty="0"/>
              <a:t>Nepārtrauktā uzraudzība ikdienā</a:t>
            </a:r>
          </a:p>
          <a:p>
            <a:r>
              <a:rPr lang="lv-LV" altLang="lv-LV" sz="3200" dirty="0"/>
              <a:t>Papildu novērtējumi, padziļināta vērtēšana</a:t>
            </a:r>
          </a:p>
          <a:p>
            <a:r>
              <a:rPr lang="lv-LV" altLang="lv-LV" sz="3200" dirty="0"/>
              <a:t>Trūkumu savlaicīga novēršana</a:t>
            </a:r>
          </a:p>
          <a:p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3F628A-1EC8-44EB-97DB-5A668F182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204601"/>
              </p:ext>
            </p:extLst>
          </p:nvPr>
        </p:nvGraphicFramePr>
        <p:xfrm>
          <a:off x="8364025" y="189571"/>
          <a:ext cx="3582648" cy="284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A34A-1C77-410B-B69F-99887B80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Uzraudzības rīki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3F628A-1EC8-44EB-97DB-5A668F182AFA}"/>
              </a:ext>
            </a:extLst>
          </p:cNvPr>
          <p:cNvGraphicFramePr>
            <a:graphicFrameLocks/>
          </p:cNvGraphicFramePr>
          <p:nvPr/>
        </p:nvGraphicFramePr>
        <p:xfrm>
          <a:off x="8609352" y="0"/>
          <a:ext cx="3582648" cy="226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183818F6-B4F3-48A0-875A-3FAC467AB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5570" y="1904999"/>
            <a:ext cx="6560853" cy="46571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v-LV" altLang="lv-LV" sz="2800" dirty="0"/>
              <a:t>“4 acu princips”</a:t>
            </a:r>
          </a:p>
          <a:p>
            <a:pPr>
              <a:lnSpc>
                <a:spcPct val="90000"/>
              </a:lnSpc>
            </a:pPr>
            <a:r>
              <a:rPr lang="lv-LV" altLang="lv-LV" sz="2800" dirty="0"/>
              <a:t>Funkciju nošķiršana</a:t>
            </a:r>
          </a:p>
          <a:p>
            <a:pPr>
              <a:lnSpc>
                <a:spcPct val="90000"/>
              </a:lnSpc>
            </a:pPr>
            <a:r>
              <a:rPr lang="lv-LV" altLang="lv-LV" sz="2800" dirty="0" smtClean="0"/>
              <a:t>Plāni </a:t>
            </a:r>
            <a:r>
              <a:rPr lang="lv-LV" altLang="lv-LV" sz="2800" dirty="0"/>
              <a:t>un atskaites</a:t>
            </a:r>
          </a:p>
          <a:p>
            <a:pPr>
              <a:lnSpc>
                <a:spcPct val="90000"/>
              </a:lnSpc>
            </a:pPr>
            <a:r>
              <a:rPr lang="lv-LV" altLang="lv-LV" sz="2800" dirty="0"/>
              <a:t>Vadītāju sanāksmes</a:t>
            </a:r>
          </a:p>
          <a:p>
            <a:pPr>
              <a:lnSpc>
                <a:spcPct val="90000"/>
              </a:lnSpc>
            </a:pPr>
            <a:r>
              <a:rPr lang="lv-LV" altLang="lv-LV" sz="2800" dirty="0"/>
              <a:t>Darba grupas, komisijas</a:t>
            </a:r>
          </a:p>
          <a:p>
            <a:pPr>
              <a:lnSpc>
                <a:spcPct val="90000"/>
              </a:lnSpc>
            </a:pPr>
            <a:r>
              <a:rPr lang="lv-LV" altLang="lv-LV" sz="2800" dirty="0"/>
              <a:t>Ārējās un iekšējās pārbaudes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lv-LV" sz="2800" dirty="0" smtClean="0"/>
              <a:t>L</a:t>
            </a:r>
            <a:r>
              <a:rPr lang="lv-LV" altLang="lv-LV" sz="2800" dirty="0" smtClean="0"/>
              <a:t>ēmumu </a:t>
            </a:r>
            <a:r>
              <a:rPr lang="lv-LV" altLang="lv-LV" sz="2800" dirty="0"/>
              <a:t>izpildes kontrole</a:t>
            </a:r>
          </a:p>
          <a:p>
            <a:pPr eaLnBrk="1" hangingPunct="1">
              <a:lnSpc>
                <a:spcPct val="90000"/>
              </a:lnSpc>
            </a:pPr>
            <a:r>
              <a:rPr lang="lv-LV" altLang="lv-LV" sz="2800" dirty="0" smtClean="0"/>
              <a:t>u.c</a:t>
            </a:r>
            <a:r>
              <a:rPr lang="lv-LV" altLang="lv-LV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756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A34A-1C77-410B-B69F-99887B80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Uzraudzības rīki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3F628A-1EC8-44EB-97DB-5A668F182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314836"/>
              </p:ext>
            </p:extLst>
          </p:nvPr>
        </p:nvGraphicFramePr>
        <p:xfrm>
          <a:off x="8609352" y="152400"/>
          <a:ext cx="3582648" cy="255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2C70F26B-E61B-45C8-B967-ED978860F8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0253" y="1577788"/>
            <a:ext cx="7308594" cy="51278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lv-LV" altLang="lv-LV" sz="3200" dirty="0"/>
              <a:t>Kvalitātes vadības sistēma</a:t>
            </a:r>
          </a:p>
          <a:p>
            <a:pPr eaLnBrk="1" hangingPunct="1"/>
            <a:r>
              <a:rPr lang="lv-LV" altLang="lv-LV" sz="3200" dirty="0"/>
              <a:t>Produkta/pakalpojuma kvalitātes pārbaude</a:t>
            </a:r>
          </a:p>
          <a:p>
            <a:pPr eaLnBrk="1" hangingPunct="1"/>
            <a:r>
              <a:rPr lang="lv-LV" altLang="lv-LV" sz="3200" dirty="0"/>
              <a:t>Procedūru rokasgrāmatas</a:t>
            </a:r>
          </a:p>
          <a:p>
            <a:pPr eaLnBrk="1" hangingPunct="1"/>
            <a:r>
              <a:rPr lang="lv-LV" altLang="lv-LV" sz="3200" dirty="0"/>
              <a:t>Pašnovērtējums</a:t>
            </a:r>
          </a:p>
          <a:p>
            <a:pPr eaLnBrk="1" hangingPunct="1"/>
            <a:r>
              <a:rPr lang="lv-LV" altLang="lv-LV" sz="3200" dirty="0"/>
              <a:t>Iesniegumu un sūdzību analīze</a:t>
            </a:r>
          </a:p>
          <a:p>
            <a:pPr eaLnBrk="1" hangingPunct="1"/>
            <a:r>
              <a:rPr lang="lv-LV" altLang="lv-LV" sz="3200" dirty="0"/>
              <a:t>Klientu un piederīgo aptauju analīze</a:t>
            </a:r>
          </a:p>
          <a:p>
            <a:pPr eaLnBrk="1" hangingPunct="1"/>
            <a:r>
              <a:rPr lang="lv-LV" altLang="lv-LV" sz="3200" dirty="0"/>
              <a:t>Informācija publiskajā telpā, medijos </a:t>
            </a:r>
          </a:p>
          <a:p>
            <a:pPr eaLnBrk="1" hangingPunct="1"/>
            <a:r>
              <a:rPr lang="lv-LV" altLang="lv-LV" sz="3200" dirty="0"/>
              <a:t>u.c.</a:t>
            </a:r>
            <a:endParaRPr lang="en-US" altLang="lv-LV" sz="3200" dirty="0"/>
          </a:p>
        </p:txBody>
      </p:sp>
    </p:spTree>
    <p:extLst>
      <p:ext uri="{BB962C8B-B14F-4D97-AF65-F5344CB8AC3E}">
        <p14:creationId xmlns:p14="http://schemas.microsoft.com/office/powerpoint/2010/main" val="1164385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6CAA-A0DB-4B0C-8126-3147210C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041" y="1561171"/>
            <a:ext cx="9252042" cy="2352907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lv-LV" b="1" dirty="0" smtClean="0">
                <a:solidFill>
                  <a:srgbClr val="D67C10"/>
                </a:solidFill>
              </a:rPr>
              <a:t>Aprūpes </a:t>
            </a:r>
            <a:r>
              <a:rPr lang="lv-LV" b="1" dirty="0">
                <a:solidFill>
                  <a:srgbClr val="D67C10"/>
                </a:solidFill>
              </a:rPr>
              <a:t>un rehabilitācijas procesa uzraudzība ikdienā</a:t>
            </a:r>
            <a:endParaRPr lang="en-GB" b="1" dirty="0">
              <a:solidFill>
                <a:srgbClr val="D67C1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5FC29-D5A0-4CAA-B145-3AFEE8D8C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066" y="4814353"/>
            <a:ext cx="6444932" cy="1765942"/>
          </a:xfrm>
        </p:spPr>
        <p:txBody>
          <a:bodyPr/>
          <a:lstStyle/>
          <a:p>
            <a:pPr marL="0" indent="0" algn="r">
              <a:buNone/>
            </a:pPr>
            <a:r>
              <a:rPr lang="lv-LV" sz="3200" b="1" dirty="0">
                <a:solidFill>
                  <a:srgbClr val="FF0000"/>
                </a:solidFill>
              </a:rPr>
              <a:t>Solvita </a:t>
            </a:r>
            <a:r>
              <a:rPr lang="lv-LV" sz="3200" b="1" dirty="0" err="1">
                <a:solidFill>
                  <a:srgbClr val="FF0000"/>
                </a:solidFill>
              </a:rPr>
              <a:t>Rudoviča</a:t>
            </a:r>
            <a:endParaRPr lang="lv-LV" sz="32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3200" dirty="0">
                <a:solidFill>
                  <a:srgbClr val="FF0000"/>
                </a:solidFill>
              </a:rPr>
              <a:t>RSAC «Mežciems» direktore</a:t>
            </a:r>
          </a:p>
          <a:p>
            <a:pPr algn="r"/>
            <a:endParaRPr lang="lv-LV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3F628A-1EC8-44EB-97DB-5A668F182AFA}"/>
              </a:ext>
            </a:extLst>
          </p:cNvPr>
          <p:cNvGraphicFramePr>
            <a:graphicFrameLocks/>
          </p:cNvGraphicFramePr>
          <p:nvPr/>
        </p:nvGraphicFramePr>
        <p:xfrm>
          <a:off x="8609352" y="0"/>
          <a:ext cx="3582648" cy="226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572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506" y="4805817"/>
            <a:ext cx="8911687" cy="1896065"/>
          </a:xfrm>
        </p:spPr>
        <p:txBody>
          <a:bodyPr>
            <a:normAutofit/>
          </a:bodyPr>
          <a:lstStyle/>
          <a:p>
            <a:pPr algn="r"/>
            <a:r>
              <a:rPr lang="lv-LV" b="1" dirty="0" smtClean="0">
                <a:solidFill>
                  <a:srgbClr val="FF0000"/>
                </a:solidFill>
              </a:rPr>
              <a:t>L.Namniece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lv-LV" sz="3100" dirty="0">
                <a:solidFill>
                  <a:srgbClr val="FF0000"/>
                </a:solidFill>
              </a:rPr>
              <a:t>Tiesībsarga biroja Pilsonisko un politisko tiesību nodaļas Prevencijas daļas vadītāja </a:t>
            </a:r>
            <a:endParaRPr lang="en-GB" sz="31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088" y="2133600"/>
            <a:ext cx="7958524" cy="186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400" b="1" dirty="0">
                <a:solidFill>
                  <a:srgbClr val="D67C10"/>
                </a:solidFill>
              </a:rPr>
              <a:t>Novērojumi un ieteikumi, nodrošinot ilgstošo aprūpi</a:t>
            </a:r>
            <a:endParaRPr lang="en-GB" sz="4400" b="1" dirty="0">
              <a:solidFill>
                <a:srgbClr val="D67C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636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DD59-D972-42BF-BC60-FFB7734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63" y="2815780"/>
            <a:ext cx="7829191" cy="104050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solidFill>
                  <a:srgbClr val="D67C10"/>
                </a:solidFill>
              </a:rPr>
              <a:t>Informācija un saziņa kā resurss</a:t>
            </a:r>
            <a:r>
              <a:rPr lang="lv-LV" dirty="0">
                <a:solidFill>
                  <a:srgbClr val="D67C10"/>
                </a:solidFill>
              </a:rPr>
              <a:t/>
            </a:r>
            <a:br>
              <a:rPr lang="lv-LV" dirty="0">
                <a:solidFill>
                  <a:srgbClr val="D67C10"/>
                </a:solidFill>
              </a:rPr>
            </a:br>
            <a:endParaRPr lang="lv-LV" dirty="0">
              <a:solidFill>
                <a:srgbClr val="D67C1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3793BD-7957-4D8A-B384-EB64741BBBBF}"/>
              </a:ext>
            </a:extLst>
          </p:cNvPr>
          <p:cNvGraphicFramePr>
            <a:graphicFrameLocks/>
          </p:cNvGraphicFramePr>
          <p:nvPr/>
        </p:nvGraphicFramePr>
        <p:xfrm>
          <a:off x="8139320" y="-19844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D3E79785-A6D5-4FF3-B717-C538CA78B20A}"/>
              </a:ext>
            </a:extLst>
          </p:cNvPr>
          <p:cNvSpPr/>
          <p:nvPr/>
        </p:nvSpPr>
        <p:spPr>
          <a:xfrm rot="18636329">
            <a:off x="7020885" y="453719"/>
            <a:ext cx="2639065" cy="986118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Informācija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445DD1E-2EA9-421A-B3A0-E289C7430F32}"/>
              </a:ext>
            </a:extLst>
          </p:cNvPr>
          <p:cNvSpPr/>
          <p:nvPr/>
        </p:nvSpPr>
        <p:spPr>
          <a:xfrm rot="3148546">
            <a:off x="9964099" y="436802"/>
            <a:ext cx="2714691" cy="979613"/>
          </a:xfrm>
          <a:prstGeom prst="leftRightArrow">
            <a:avLst>
              <a:gd name="adj1" fmla="val 50000"/>
              <a:gd name="adj2" fmla="val 609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un saziņa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064C66-DCBC-41A0-9306-FA894E13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38" y="4338638"/>
            <a:ext cx="8718550" cy="1724025"/>
          </a:xfrm>
        </p:spPr>
        <p:txBody>
          <a:bodyPr/>
          <a:lstStyle/>
          <a:p>
            <a:pPr marL="0" indent="0" algn="r">
              <a:buNone/>
            </a:pPr>
            <a:r>
              <a:rPr lang="lv-LV" sz="3200" b="1" dirty="0">
                <a:solidFill>
                  <a:srgbClr val="FF0000"/>
                </a:solidFill>
              </a:rPr>
              <a:t>Solvita </a:t>
            </a:r>
            <a:r>
              <a:rPr lang="lv-LV" sz="3200" b="1" dirty="0" err="1">
                <a:solidFill>
                  <a:srgbClr val="FF0000"/>
                </a:solidFill>
              </a:rPr>
              <a:t>Rudoviča</a:t>
            </a:r>
            <a:endParaRPr lang="lv-LV" sz="32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3200" dirty="0">
                <a:solidFill>
                  <a:srgbClr val="FF0000"/>
                </a:solidFill>
              </a:rPr>
              <a:t>RSAC «Mežciems» direktore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448504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DD59-D972-42BF-BC60-FFB7734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29" y="2933808"/>
            <a:ext cx="9353083" cy="1412536"/>
          </a:xfrm>
        </p:spPr>
        <p:txBody>
          <a:bodyPr>
            <a:normAutofit/>
          </a:bodyPr>
          <a:lstStyle/>
          <a:p>
            <a:pPr algn="ctr"/>
            <a:r>
              <a:rPr lang="lv-LV" b="1" dirty="0">
                <a:solidFill>
                  <a:srgbClr val="D67C10"/>
                </a:solidFill>
              </a:rPr>
              <a:t>Dalībnieku atgriezeniskā saite kā resurss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92807-41D2-4578-944D-745BFB9B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647" y="4624372"/>
            <a:ext cx="6866965" cy="87995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lv-LV" sz="2400" b="1" dirty="0">
                <a:solidFill>
                  <a:srgbClr val="FF0000"/>
                </a:solidFill>
              </a:rPr>
              <a:t>Aija </a:t>
            </a:r>
            <a:r>
              <a:rPr lang="lv-LV" sz="2400" b="1" dirty="0" err="1">
                <a:solidFill>
                  <a:srgbClr val="FF0000"/>
                </a:solidFill>
              </a:rPr>
              <a:t>Rieba</a:t>
            </a:r>
            <a:endParaRPr lang="lv-LV" sz="24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400" dirty="0">
                <a:solidFill>
                  <a:srgbClr val="FF0000"/>
                </a:solidFill>
              </a:rPr>
              <a:t>SIA «Trīs V» valdes locekle</a:t>
            </a:r>
          </a:p>
          <a:p>
            <a:pPr marL="0" indent="0">
              <a:buNone/>
            </a:pPr>
            <a:endParaRPr lang="lv-LV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3793BD-7957-4D8A-B384-EB64741BBBBF}"/>
              </a:ext>
            </a:extLst>
          </p:cNvPr>
          <p:cNvGraphicFramePr>
            <a:graphicFrameLocks/>
          </p:cNvGraphicFramePr>
          <p:nvPr/>
        </p:nvGraphicFramePr>
        <p:xfrm>
          <a:off x="8139320" y="-19844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D3E79785-A6D5-4FF3-B717-C538CA78B20A}"/>
              </a:ext>
            </a:extLst>
          </p:cNvPr>
          <p:cNvSpPr/>
          <p:nvPr/>
        </p:nvSpPr>
        <p:spPr>
          <a:xfrm rot="18636329">
            <a:off x="7020885" y="453719"/>
            <a:ext cx="2639065" cy="986118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Informācija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445DD1E-2EA9-421A-B3A0-E289C7430F32}"/>
              </a:ext>
            </a:extLst>
          </p:cNvPr>
          <p:cNvSpPr/>
          <p:nvPr/>
        </p:nvSpPr>
        <p:spPr>
          <a:xfrm rot="3148546">
            <a:off x="9964099" y="436802"/>
            <a:ext cx="2714691" cy="979613"/>
          </a:xfrm>
          <a:prstGeom prst="leftRightArrow">
            <a:avLst>
              <a:gd name="adj1" fmla="val 50000"/>
              <a:gd name="adj2" fmla="val 609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un saziņa</a:t>
            </a:r>
          </a:p>
        </p:txBody>
      </p:sp>
    </p:spTree>
    <p:extLst>
      <p:ext uri="{BB962C8B-B14F-4D97-AF65-F5344CB8AC3E}">
        <p14:creationId xmlns:p14="http://schemas.microsoft.com/office/powerpoint/2010/main" val="33843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CB99-EB49-4EE2-8B7C-5AD7D660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592" y="127107"/>
            <a:ext cx="5476407" cy="667372"/>
          </a:xfrm>
        </p:spPr>
        <p:txBody>
          <a:bodyPr/>
          <a:lstStyle/>
          <a:p>
            <a:r>
              <a:rPr lang="lv-LV" altLang="lv-LV" dirty="0"/>
              <a:t>Mans CV  Privātā daļa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FF60E0-2468-4E69-9B7B-97390C34A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592" y="2769433"/>
            <a:ext cx="5446426" cy="4084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D4314-B323-4A02-A092-3B038FA9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9" y="127107"/>
            <a:ext cx="5803292" cy="43597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9DDDD5-9DB6-40EA-A5CA-E1311D74D841}"/>
              </a:ext>
            </a:extLst>
          </p:cNvPr>
          <p:cNvSpPr/>
          <p:nvPr/>
        </p:nvSpPr>
        <p:spPr>
          <a:xfrm>
            <a:off x="1484025" y="4811843"/>
            <a:ext cx="48389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altLang="lv-LV" sz="2800" dirty="0">
                <a:latin typeface="Times New Roman" panose="02020603050405020304" pitchFamily="18" charset="0"/>
              </a:rPr>
              <a:t>Kustība, stabilitāte un izturība =   </a:t>
            </a:r>
            <a:r>
              <a:rPr lang="lv-LV" altLang="lv-LV" sz="2800" dirty="0" err="1">
                <a:latin typeface="Times New Roman" panose="02020603050405020304" pitchFamily="18" charset="0"/>
              </a:rPr>
              <a:t>velo+camino</a:t>
            </a:r>
            <a:endParaRPr lang="lv-LV" altLang="lv-LV" sz="2800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altLang="lv-LV" sz="2800" dirty="0">
                <a:latin typeface="Times New Roman" panose="02020603050405020304" pitchFamily="18" charset="0"/>
              </a:rPr>
              <a:t>Patika mācīt/-ies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altLang="lv-LV" sz="2800" dirty="0">
                <a:latin typeface="Times New Roman" panose="02020603050405020304" pitchFamily="18" charset="0"/>
              </a:rPr>
              <a:t>Vadu sociālā atbalsta grupas </a:t>
            </a:r>
            <a:endParaRPr lang="en-US" altLang="lv-LV" sz="2800" dirty="0"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DEE328-165F-457A-B064-98D368538B16}"/>
              </a:ext>
            </a:extLst>
          </p:cNvPr>
          <p:cNvSpPr/>
          <p:nvPr/>
        </p:nvSpPr>
        <p:spPr>
          <a:xfrm>
            <a:off x="6460761" y="794479"/>
            <a:ext cx="5446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altLang="lv-LV" sz="2800" dirty="0">
                <a:latin typeface="Times New Roman" panose="02020603050405020304" pitchFamily="18" charset="0"/>
              </a:rPr>
              <a:t>Patstāvīgu dzīvi uzsākuši 3 pieauguši bērni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altLang="lv-LV" sz="2800" dirty="0">
                <a:latin typeface="Times New Roman" panose="02020603050405020304" pitchFamily="18" charset="0"/>
              </a:rPr>
              <a:t>Draugi, ar kuriem lepojos</a:t>
            </a:r>
          </a:p>
        </p:txBody>
      </p:sp>
    </p:spTree>
    <p:extLst>
      <p:ext uri="{BB962C8B-B14F-4D97-AF65-F5344CB8AC3E}">
        <p14:creationId xmlns:p14="http://schemas.microsoft.com/office/powerpoint/2010/main" val="17246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D702-6FD5-4874-B30C-C2A03B78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840F14-3E5A-4950-96E9-C14B11196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025142"/>
              </p:ext>
            </p:extLst>
          </p:nvPr>
        </p:nvGraphicFramePr>
        <p:xfrm>
          <a:off x="211874" y="0"/>
          <a:ext cx="11879765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4739">
                  <a:extLst>
                    <a:ext uri="{9D8B030D-6E8A-4147-A177-3AD203B41FA5}">
                      <a16:colId xmlns:a16="http://schemas.microsoft.com/office/drawing/2014/main" val="2536521439"/>
                    </a:ext>
                  </a:extLst>
                </a:gridCol>
                <a:gridCol w="2103518">
                  <a:extLst>
                    <a:ext uri="{9D8B030D-6E8A-4147-A177-3AD203B41FA5}">
                      <a16:colId xmlns:a16="http://schemas.microsoft.com/office/drawing/2014/main" val="3421763461"/>
                    </a:ext>
                  </a:extLst>
                </a:gridCol>
                <a:gridCol w="2271508">
                  <a:extLst>
                    <a:ext uri="{9D8B030D-6E8A-4147-A177-3AD203B41FA5}">
                      <a16:colId xmlns:a16="http://schemas.microsoft.com/office/drawing/2014/main" val="1706903685"/>
                    </a:ext>
                  </a:extLst>
                </a:gridCol>
              </a:tblGrid>
              <a:tr h="696104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Tēmas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Man VISVAIRĀK noderēja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Mani VISMAZĀK interesēja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03367"/>
                  </a:ext>
                </a:extLst>
              </a:tr>
              <a:tr h="674622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Aktualitātes Latvijas  Pašvaldību SA institūciju apvienības darbā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943671"/>
                  </a:ext>
                </a:extLst>
              </a:tr>
              <a:tr h="491244">
                <a:tc>
                  <a:txBody>
                    <a:bodyPr/>
                    <a:lstStyle/>
                    <a:p>
                      <a:r>
                        <a:rPr lang="lv-LV" sz="1800" dirty="0"/>
                        <a:t>Sociālo pakalpojumu aktualitātes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642858"/>
                  </a:ext>
                </a:extLst>
              </a:tr>
              <a:tr h="454621">
                <a:tc>
                  <a:txBody>
                    <a:bodyPr/>
                    <a:lstStyle/>
                    <a:p>
                      <a:r>
                        <a:rPr lang="lv-LV" sz="1800" dirty="0"/>
                        <a:t>Prasības sociālo pakalpojumu sniedzējiem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477284"/>
                  </a:ext>
                </a:extLst>
              </a:tr>
              <a:tr h="488013">
                <a:tc>
                  <a:txBody>
                    <a:bodyPr/>
                    <a:lstStyle/>
                    <a:p>
                      <a:r>
                        <a:rPr lang="lv-LV" sz="1800" dirty="0"/>
                        <a:t>LM “Sociālo pakalpojumu sniedzēju pašnovērtējuma metodika”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77143"/>
                  </a:ext>
                </a:extLst>
              </a:tr>
              <a:tr h="425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/>
                        <a:t>Kvalitātes standarts  </a:t>
                      </a:r>
                      <a:r>
                        <a:rPr lang="lv-LV" sz="1800" dirty="0" err="1"/>
                        <a:t>eQuass</a:t>
                      </a:r>
                      <a:endParaRPr lang="lv-LV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042102"/>
                  </a:ext>
                </a:extLst>
              </a:tr>
              <a:tr h="508638">
                <a:tc>
                  <a:txBody>
                    <a:bodyPr/>
                    <a:lstStyle/>
                    <a:p>
                      <a:r>
                        <a:rPr lang="lv-LV" sz="1800" dirty="0"/>
                        <a:t>Iekšējās kontroles sistēmas izveide, uzturēšana un pilnveide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21709"/>
                  </a:ext>
                </a:extLst>
              </a:tr>
              <a:tr h="4490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Risku pārvaldība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92152"/>
                  </a:ext>
                </a:extLst>
              </a:tr>
              <a:tr h="460497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Slimību izplatības ierobežošanas pasākumu nodrošināšana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(SPKC)</a:t>
                      </a:r>
                      <a:endParaRPr lang="lv-LV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64629"/>
                  </a:ext>
                </a:extLst>
              </a:tr>
              <a:tr h="491244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Ikdienas kontroles aktivitātes </a:t>
                      </a:r>
                      <a:endParaRPr lang="lv-LV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818732"/>
                  </a:ext>
                </a:extLst>
              </a:tr>
              <a:tr h="491244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Aprūpes un rehabilitācijas procesa uzraudzība ikdienā</a:t>
                      </a:r>
                      <a:endParaRPr lang="lv-LV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02739"/>
                  </a:ext>
                </a:extLst>
              </a:tr>
              <a:tr h="685513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Novērojumi un ieteikumi, nodrošinot ilgstošo aprūpi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Tiesībsargs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9100"/>
                  </a:ext>
                </a:extLst>
              </a:tr>
              <a:tr h="542051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Informācija un saziņa kā resurss</a:t>
                      </a:r>
                      <a:endParaRPr lang="lv-LV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0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6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364D61-7A89-40E4-BD0E-F07EB2F90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994"/>
            <a:ext cx="5096942" cy="4755781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852C9B-673A-45BD-ABD7-667931CEF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625622"/>
              </p:ext>
            </p:extLst>
          </p:nvPr>
        </p:nvGraphicFramePr>
        <p:xfrm>
          <a:off x="1843790" y="629587"/>
          <a:ext cx="9660823" cy="622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75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Līdera</a:t>
            </a:r>
            <a:r>
              <a:rPr lang="en-GB" dirty="0" smtClean="0"/>
              <a:t> 12 </a:t>
            </a:r>
            <a:r>
              <a:rPr lang="en-GB" dirty="0" err="1" smtClean="0"/>
              <a:t>dimensijas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791416" y="1396299"/>
            <a:ext cx="5397190" cy="51717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>
            <a:stCxn id="8" idx="0"/>
            <a:endCxn id="8" idx="4"/>
          </p:cNvCxnSpPr>
          <p:nvPr/>
        </p:nvCxnSpPr>
        <p:spPr>
          <a:xfrm>
            <a:off x="6490011" y="1396299"/>
            <a:ext cx="0" cy="517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</p:cNvCxnSpPr>
          <p:nvPr/>
        </p:nvCxnSpPr>
        <p:spPr>
          <a:xfrm flipH="1" flipV="1">
            <a:off x="3791416" y="3980985"/>
            <a:ext cx="5397190" cy="1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107259" y="1784195"/>
            <a:ext cx="2832409" cy="4355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059044" y="2832410"/>
            <a:ext cx="4828478" cy="2352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74167" y="1630473"/>
            <a:ext cx="2631688" cy="4663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59405" y="2677189"/>
            <a:ext cx="4728117" cy="2641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0E9B-75F7-46F1-B631-D5FA5F41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294" y="177070"/>
            <a:ext cx="9513252" cy="635730"/>
          </a:xfrm>
        </p:spPr>
        <p:txBody>
          <a:bodyPr>
            <a:normAutofit fontScale="90000"/>
          </a:bodyPr>
          <a:lstStyle/>
          <a:p>
            <a:r>
              <a:rPr lang="lv-LV" altLang="lv-LV" dirty="0"/>
              <a:t>Līdera 12 dimensijas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1C10D-B7E4-4015-8FAD-5E23B087A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160" y="812800"/>
            <a:ext cx="9875520" cy="6045200"/>
          </a:xfrm>
        </p:spPr>
        <p:txBody>
          <a:bodyPr>
            <a:normAutofit lnSpcReduction="10000"/>
          </a:bodyPr>
          <a:lstStyle/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spējas veidot un komunicēt vīziju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pienākumu deleģēšanas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iedvesmošanas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personiskās un citu cilvēku uzvedības </a:t>
            </a:r>
            <a:r>
              <a:rPr lang="lv-LV" altLang="lv-LV" sz="2200" dirty="0" err="1"/>
              <a:t>dizainēšanas</a:t>
            </a:r>
            <a:r>
              <a:rPr lang="lv-LV" altLang="lv-LV" sz="2200" dirty="0"/>
              <a:t>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motivēšanas un atgriezeniskās saites nodrošināšanas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komandas veidošanas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globālās domāšanas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interešu dažādība- līdzsvarota privātā dzīve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orientācija uz ārējo vidi (klientiem, piegādātājiem)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neatlaidība, izturība, sīkstums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augsta emocionālā inteliģence*)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noturība (elastīgums) pret stresu - spējas un prasmes līdzsvarot dzīves izaicinājumus</a:t>
            </a:r>
            <a:endParaRPr lang="en-US" altLang="lv-LV" sz="2200" dirty="0"/>
          </a:p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lv-LV" altLang="lv-LV" sz="2000" dirty="0">
                <a:latin typeface="Times New Roman" panose="02020603050405020304" pitchFamily="18" charset="0"/>
              </a:rPr>
              <a:t>*) </a:t>
            </a:r>
            <a:r>
              <a:rPr lang="lv-LV" altLang="lv-LV" sz="2200" dirty="0">
                <a:latin typeface="Times New Roman" panose="02020603050405020304" pitchFamily="18" charset="0"/>
              </a:rPr>
              <a:t>emociju apzināšanās; emociju kontrole (savu un citu); </a:t>
            </a:r>
            <a:r>
              <a:rPr lang="lv-LV" altLang="lv-LV" sz="2200" dirty="0" err="1">
                <a:latin typeface="Times New Roman" panose="02020603050405020304" pitchFamily="18" charset="0"/>
              </a:rPr>
              <a:t>pašmotivācija</a:t>
            </a:r>
            <a:r>
              <a:rPr lang="lv-LV" altLang="lv-LV" sz="2200" dirty="0">
                <a:latin typeface="Times New Roman" panose="02020603050405020304" pitchFamily="18" charset="0"/>
              </a:rPr>
              <a:t>; empātija; </a:t>
            </a:r>
            <a:r>
              <a:rPr lang="lv-LV" altLang="lv-LV" sz="2200" dirty="0" err="1">
                <a:latin typeface="Times New Roman" panose="02020603050405020304" pitchFamily="18" charset="0"/>
              </a:rPr>
              <a:t>starppersonu</a:t>
            </a:r>
            <a:r>
              <a:rPr lang="lv-LV" altLang="lv-LV" sz="2200" dirty="0">
                <a:latin typeface="Times New Roman" panose="02020603050405020304" pitchFamily="18" charset="0"/>
              </a:rPr>
              <a:t> komunikācijas prasmes; prasme izkopt citu cilvēku emocijas</a:t>
            </a:r>
            <a:endParaRPr lang="en-US" altLang="lv-LV" sz="2200" i="1" dirty="0"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19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0CFC-EA81-44AB-9ADF-5F0B0B3D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800" dirty="0"/>
              <a:t/>
            </a:r>
            <a:br>
              <a:rPr lang="lv-LV" sz="4800" dirty="0"/>
            </a:br>
            <a:endParaRPr lang="lv-LV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6910-966E-4D4A-9544-EC57FA52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576" y="3004456"/>
            <a:ext cx="8683035" cy="2906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6000" dirty="0"/>
              <a:t>Paldies par līdzdalību!</a:t>
            </a:r>
          </a:p>
        </p:txBody>
      </p:sp>
    </p:spTree>
    <p:extLst>
      <p:ext uri="{BB962C8B-B14F-4D97-AF65-F5344CB8AC3E}">
        <p14:creationId xmlns:p14="http://schemas.microsoft.com/office/powerpoint/2010/main" val="7443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FF7B-5C99-42AF-A4BC-7FCEBBAF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168" y="2550695"/>
            <a:ext cx="8392444" cy="2226686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Kvalitātes jautājuma dažādie aspekti</a:t>
            </a:r>
            <a:br>
              <a:rPr lang="lv-LV" b="1" dirty="0"/>
            </a:br>
            <a:endParaRPr lang="lv-LV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85898-9AA1-4AC9-A910-B78BFE7AC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v-LV" sz="2400" dirty="0" err="1"/>
              <a:t>Aija.Rieba</a:t>
            </a:r>
            <a:r>
              <a:rPr lang="lv-LV" sz="2400" dirty="0"/>
              <a:t>@ gmail.com</a:t>
            </a:r>
          </a:p>
          <a:p>
            <a:pPr algn="r"/>
            <a:r>
              <a:rPr lang="lv-LV" sz="2400" dirty="0"/>
              <a:t>Tālr. 29212651</a:t>
            </a:r>
          </a:p>
        </p:txBody>
      </p:sp>
    </p:spTree>
    <p:extLst>
      <p:ext uri="{BB962C8B-B14F-4D97-AF65-F5344CB8AC3E}">
        <p14:creationId xmlns:p14="http://schemas.microsoft.com/office/powerpoint/2010/main" val="381518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6657-EBD2-4F94-ABAA-CF45949F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Kvalitātes jautājuma dažādie aspekti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CE4517-F912-482D-A9EF-440CE408F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577" y="1971040"/>
            <a:ext cx="8909355" cy="3778250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E804B2D-8666-4A28-B62A-20779CD5E340}"/>
              </a:ext>
            </a:extLst>
          </p:cNvPr>
          <p:cNvSpPr/>
          <p:nvPr/>
        </p:nvSpPr>
        <p:spPr>
          <a:xfrm>
            <a:off x="3701851" y="2376170"/>
            <a:ext cx="4968926" cy="3667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Pakalpojums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57B06-D5F6-482C-BFCC-DCE5208361F1}"/>
              </a:ext>
            </a:extLst>
          </p:cNvPr>
          <p:cNvSpPr/>
          <p:nvPr/>
        </p:nvSpPr>
        <p:spPr>
          <a:xfrm>
            <a:off x="8851403" y="5600700"/>
            <a:ext cx="2288937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97982-661E-47F5-A1BE-7BC3EE545899}"/>
              </a:ext>
            </a:extLst>
          </p:cNvPr>
          <p:cNvSpPr/>
          <p:nvPr/>
        </p:nvSpPr>
        <p:spPr>
          <a:xfrm>
            <a:off x="6415253" y="1350645"/>
            <a:ext cx="1891684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Laiks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0A637-2C88-4E3C-BD02-3F769C0C6161}"/>
              </a:ext>
            </a:extLst>
          </p:cNvPr>
          <p:cNvSpPr/>
          <p:nvPr/>
        </p:nvSpPr>
        <p:spPr>
          <a:xfrm>
            <a:off x="1232288" y="5632450"/>
            <a:ext cx="2288937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Resursi</a:t>
            </a:r>
          </a:p>
        </p:txBody>
      </p:sp>
    </p:spTree>
    <p:extLst>
      <p:ext uri="{BB962C8B-B14F-4D97-AF65-F5344CB8AC3E}">
        <p14:creationId xmlns:p14="http://schemas.microsoft.com/office/powerpoint/2010/main" val="342770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6657-EBD2-4F94-ABAA-CF45949F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Kvalitātes jautājuma dažādie aspekti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CE4517-F912-482D-A9EF-440CE408F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235" y="2133600"/>
            <a:ext cx="8909355" cy="3778250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E804B2D-8666-4A28-B62A-20779CD5E340}"/>
              </a:ext>
            </a:extLst>
          </p:cNvPr>
          <p:cNvSpPr/>
          <p:nvPr/>
        </p:nvSpPr>
        <p:spPr>
          <a:xfrm>
            <a:off x="3701851" y="2376170"/>
            <a:ext cx="4968926" cy="3667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Pakalpojuma kvalitāte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57B06-D5F6-482C-BFCC-DCE5208361F1}"/>
              </a:ext>
            </a:extLst>
          </p:cNvPr>
          <p:cNvSpPr/>
          <p:nvPr/>
        </p:nvSpPr>
        <p:spPr>
          <a:xfrm>
            <a:off x="8851403" y="5600700"/>
            <a:ext cx="2288937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Sadarbības partneri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97982-661E-47F5-A1BE-7BC3EE545899}"/>
              </a:ext>
            </a:extLst>
          </p:cNvPr>
          <p:cNvSpPr/>
          <p:nvPr/>
        </p:nvSpPr>
        <p:spPr>
          <a:xfrm>
            <a:off x="6171413" y="1559560"/>
            <a:ext cx="1891684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Vadītājs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0A637-2C88-4E3C-BD02-3F769C0C6161}"/>
              </a:ext>
            </a:extLst>
          </p:cNvPr>
          <p:cNvSpPr/>
          <p:nvPr/>
        </p:nvSpPr>
        <p:spPr>
          <a:xfrm>
            <a:off x="1232288" y="5632450"/>
            <a:ext cx="2288937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Darbinieki</a:t>
            </a:r>
          </a:p>
        </p:txBody>
      </p:sp>
    </p:spTree>
    <p:extLst>
      <p:ext uri="{BB962C8B-B14F-4D97-AF65-F5344CB8AC3E}">
        <p14:creationId xmlns:p14="http://schemas.microsoft.com/office/powerpoint/2010/main" val="2958617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1996</TotalTime>
  <Words>2395</Words>
  <Application>Microsoft Office PowerPoint</Application>
  <PresentationFormat>Widescreen</PresentationFormat>
  <Paragraphs>628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Unicode MS</vt:lpstr>
      <vt:lpstr>Calibri</vt:lpstr>
      <vt:lpstr>Century Gothic</vt:lpstr>
      <vt:lpstr>Times New Roman</vt:lpstr>
      <vt:lpstr>Wingdings</vt:lpstr>
      <vt:lpstr>Wingdings 3</vt:lpstr>
      <vt:lpstr>Wisp</vt:lpstr>
      <vt:lpstr>Slide</vt:lpstr>
      <vt:lpstr>Kā nodrošināt sociālo pakalpojumu kvalitāti </vt:lpstr>
      <vt:lpstr>Semināra mērķis un uzdevumi</vt:lpstr>
      <vt:lpstr>Semināra tēmas jeb kā strādāsim</vt:lpstr>
      <vt:lpstr>Iepazīsimies! </vt:lpstr>
      <vt:lpstr>Mans CV Publiskā daļa</vt:lpstr>
      <vt:lpstr>Mans CV  Privātā daļa</vt:lpstr>
      <vt:lpstr>Kvalitātes jautājuma dažādie aspekti </vt:lpstr>
      <vt:lpstr>Kvalitātes jautājuma dažādie aspekti</vt:lpstr>
      <vt:lpstr>Kvalitātes jautājuma dažādie aspekti</vt:lpstr>
      <vt:lpstr>Kvalitātes jautājuma dažādie aspekti</vt:lpstr>
      <vt:lpstr>Kvalitātes jautājuma dažādie aspekti</vt:lpstr>
      <vt:lpstr>PowerPoint Presentation</vt:lpstr>
      <vt:lpstr>PowerPoint Presentation</vt:lpstr>
      <vt:lpstr>PowerPoint Presentation</vt:lpstr>
      <vt:lpstr>PowerPoint Presentation</vt:lpstr>
      <vt:lpstr>Specifiskās prasības</vt:lpstr>
      <vt:lpstr>PowerPoint Presentation</vt:lpstr>
      <vt:lpstr>http://lm.gov.lv/lv/es-finansejums/lm-istenotie-projekti/2007-2013-gads </vt:lpstr>
      <vt:lpstr>PowerPoint Presentation</vt:lpstr>
      <vt:lpstr>PowerPoint Presentation</vt:lpstr>
      <vt:lpstr>PowerPoint Presentation</vt:lpstr>
      <vt:lpstr>PowerPoint Presentation</vt:lpstr>
      <vt:lpstr>10 principi: </vt:lpstr>
      <vt:lpstr>PowerPoint Presentation</vt:lpstr>
      <vt:lpstr>Noderīgi informācijas avoti</vt:lpstr>
      <vt:lpstr>PowerPoint Presentation</vt:lpstr>
      <vt:lpstr>Iekšējā kontrole ir process, pasākumu kopums</vt:lpstr>
      <vt:lpstr>PowerPoint Presentation</vt:lpstr>
      <vt:lpstr>        Informācija un saziņa</vt:lpstr>
      <vt:lpstr>Atbildības sadalījums IKS ietvaros</vt:lpstr>
      <vt:lpstr>Kontroles efektivitātes ierobežojumi</vt:lpstr>
      <vt:lpstr>Plānošana</vt:lpstr>
      <vt:lpstr>Kontroles vidi lielā mērā  nosaka vadības </vt:lpstr>
      <vt:lpstr>Kontroles vide</vt:lpstr>
      <vt:lpstr>Uz pārkāpumiem uzvedinoši apstākļi</vt:lpstr>
      <vt:lpstr>Risks ir … </vt:lpstr>
      <vt:lpstr>Riski ilgstošas sociālās  aprūpes un rehabilitācijas iestādē</vt:lpstr>
      <vt:lpstr>Aicinājums dalībniekiem </vt:lpstr>
      <vt:lpstr>Risku pārvaldības mērķis – apzināties un vadīt riskus</vt:lpstr>
      <vt:lpstr>Risku novērtēšana</vt:lpstr>
      <vt:lpstr>Risku matrica</vt:lpstr>
      <vt:lpstr>PowerPoint Presentation</vt:lpstr>
      <vt:lpstr>Aicinājums dalībniekiem </vt:lpstr>
      <vt:lpstr>Paņēmieni un procedūras  riska novēršanai un mērķu sasniegšanai</vt:lpstr>
      <vt:lpstr>Kontroles pasākumi </vt:lpstr>
      <vt:lpstr>PowerPoint Presentation</vt:lpstr>
      <vt:lpstr>Aicinājums dalībniekiem </vt:lpstr>
      <vt:lpstr>PowerPoint Presentation</vt:lpstr>
      <vt:lpstr>Risku pārvaldība</vt:lpstr>
      <vt:lpstr>PowerPoint Presentation</vt:lpstr>
      <vt:lpstr>HIV infekciju, seksuālo transmisīvo infekciju,  B un C hepatīta, tuberkulozes izplatības ierobežošanas pasākumu nodrošināšana</vt:lpstr>
      <vt:lpstr>Ikdienas kontroles aktivitātes </vt:lpstr>
      <vt:lpstr>Uzraudzība</vt:lpstr>
      <vt:lpstr>Uzraudzības rīki</vt:lpstr>
      <vt:lpstr>Uzraudzības rīki</vt:lpstr>
      <vt:lpstr>  Aprūpes un rehabilitācijas procesa uzraudzība ikdienā</vt:lpstr>
      <vt:lpstr>L.Namniece Tiesībsarga biroja Pilsonisko un politisko tiesību nodaļas Prevencijas daļas vadītāja </vt:lpstr>
      <vt:lpstr>Informācija un saziņa kā resurss </vt:lpstr>
      <vt:lpstr>Dalībnieku atgriezeniskā saite kā resurss </vt:lpstr>
      <vt:lpstr>PowerPoint Presentation</vt:lpstr>
      <vt:lpstr>PowerPoint Presentation</vt:lpstr>
      <vt:lpstr>Līdera 12 dimensijas</vt:lpstr>
      <vt:lpstr>Līdera 12 dimensijas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 nodrošināt sociālo pakalpojumu kvalitāti</dc:title>
  <dc:creator>Aija</dc:creator>
  <cp:lastModifiedBy>Aija</cp:lastModifiedBy>
  <cp:revision>185</cp:revision>
  <cp:lastPrinted>2019-06-11T16:57:48Z</cp:lastPrinted>
  <dcterms:created xsi:type="dcterms:W3CDTF">2019-05-21T09:52:34Z</dcterms:created>
  <dcterms:modified xsi:type="dcterms:W3CDTF">2019-10-27T13:42:41Z</dcterms:modified>
</cp:coreProperties>
</file>