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chart3.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0" r:id="rId1"/>
  </p:sldMasterIdLst>
  <p:notesMasterIdLst>
    <p:notesMasterId r:id="rId50"/>
  </p:notesMasterIdLst>
  <p:handoutMasterIdLst>
    <p:handoutMasterId r:id="rId51"/>
  </p:handoutMasterIdLst>
  <p:sldIdLst>
    <p:sldId id="274" r:id="rId2"/>
    <p:sldId id="321" r:id="rId3"/>
    <p:sldId id="271" r:id="rId4"/>
    <p:sldId id="262" r:id="rId5"/>
    <p:sldId id="287" r:id="rId6"/>
    <p:sldId id="348" r:id="rId7"/>
    <p:sldId id="347" r:id="rId8"/>
    <p:sldId id="258" r:id="rId9"/>
    <p:sldId id="323" r:id="rId10"/>
    <p:sldId id="345" r:id="rId11"/>
    <p:sldId id="342" r:id="rId12"/>
    <p:sldId id="327" r:id="rId13"/>
    <p:sldId id="338" r:id="rId14"/>
    <p:sldId id="304" r:id="rId15"/>
    <p:sldId id="322" r:id="rId16"/>
    <p:sldId id="346" r:id="rId17"/>
    <p:sldId id="340" r:id="rId18"/>
    <p:sldId id="357" r:id="rId19"/>
    <p:sldId id="355" r:id="rId20"/>
    <p:sldId id="352" r:id="rId21"/>
    <p:sldId id="350" r:id="rId22"/>
    <p:sldId id="324" r:id="rId23"/>
    <p:sldId id="356" r:id="rId24"/>
    <p:sldId id="353" r:id="rId25"/>
    <p:sldId id="354" r:id="rId26"/>
    <p:sldId id="351" r:id="rId27"/>
    <p:sldId id="317" r:id="rId28"/>
    <p:sldId id="315" r:id="rId29"/>
    <p:sldId id="334" r:id="rId30"/>
    <p:sldId id="331" r:id="rId31"/>
    <p:sldId id="329" r:id="rId32"/>
    <p:sldId id="330" r:id="rId33"/>
    <p:sldId id="335" r:id="rId34"/>
    <p:sldId id="318" r:id="rId35"/>
    <p:sldId id="320" r:id="rId36"/>
    <p:sldId id="332" r:id="rId37"/>
    <p:sldId id="319" r:id="rId38"/>
    <p:sldId id="316" r:id="rId39"/>
    <p:sldId id="333" r:id="rId40"/>
    <p:sldId id="312" r:id="rId41"/>
    <p:sldId id="314" r:id="rId42"/>
    <p:sldId id="339" r:id="rId43"/>
    <p:sldId id="336" r:id="rId44"/>
    <p:sldId id="337" r:id="rId45"/>
    <p:sldId id="341" r:id="rId46"/>
    <p:sldId id="325" r:id="rId47"/>
    <p:sldId id="275" r:id="rId48"/>
    <p:sldId id="328" r:id="rId49"/>
  </p:sldIdLst>
  <p:sldSz cx="9144000" cy="6858000" type="screen4x3"/>
  <p:notesSz cx="6858000" cy="91440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52" autoAdjust="0"/>
    <p:restoredTop sz="97536" autoAdjust="0"/>
  </p:normalViewPr>
  <p:slideViewPr>
    <p:cSldViewPr>
      <p:cViewPr varScale="1">
        <p:scale>
          <a:sx n="72" d="100"/>
          <a:sy n="72" d="100"/>
        </p:scale>
        <p:origin x="1464"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2.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4947998868328944"/>
          <c:y val="0.102332239720035"/>
          <c:w val="0.45784431244751139"/>
          <c:h val="0.85162226596675406"/>
        </c:manualLayout>
      </c:layout>
      <c:pieChart>
        <c:varyColors val="1"/>
        <c:ser>
          <c:idx val="0"/>
          <c:order val="0"/>
          <c:tx>
            <c:strRef>
              <c:f>Lapa1!$B$1</c:f>
              <c:strCache>
                <c:ptCount val="1"/>
                <c:pt idx="0">
                  <c:v>Tirdzniecība</c:v>
                </c:pt>
              </c:strCache>
            </c:strRef>
          </c:tx>
          <c:dPt>
            <c:idx val="0"/>
            <c:bubble3D val="0"/>
            <c:explosion val="15"/>
            <c:spPr>
              <a:solidFill>
                <a:schemeClr val="accent1"/>
              </a:solidFill>
              <a:ln w="19050">
                <a:solidFill>
                  <a:schemeClr val="lt1"/>
                </a:solidFill>
              </a:ln>
              <a:effectLst/>
            </c:spPr>
            <c:extLst>
              <c:ext xmlns:c16="http://schemas.microsoft.com/office/drawing/2014/chart" uri="{C3380CC4-5D6E-409C-BE32-E72D297353CC}">
                <c16:uniqueId val="{00000001-E59C-4B36-9E77-C954E6E8294D}"/>
              </c:ext>
            </c:extLst>
          </c:dPt>
          <c:dPt>
            <c:idx val="1"/>
            <c:bubble3D val="0"/>
            <c:explosion val="28"/>
            <c:spPr>
              <a:solidFill>
                <a:schemeClr val="accent2"/>
              </a:solidFill>
              <a:ln w="19050">
                <a:solidFill>
                  <a:schemeClr val="lt1"/>
                </a:solidFill>
              </a:ln>
              <a:effectLst/>
            </c:spPr>
            <c:extLst>
              <c:ext xmlns:c16="http://schemas.microsoft.com/office/drawing/2014/chart" uri="{C3380CC4-5D6E-409C-BE32-E72D297353CC}">
                <c16:uniqueId val="{00000002-E59C-4B36-9E77-C954E6E8294D}"/>
              </c:ext>
            </c:extLst>
          </c:dPt>
          <c:dPt>
            <c:idx val="2"/>
            <c:bubble3D val="0"/>
            <c:explosion val="22"/>
            <c:spPr>
              <a:solidFill>
                <a:schemeClr val="accent3"/>
              </a:solidFill>
              <a:ln w="19050">
                <a:solidFill>
                  <a:schemeClr val="lt1"/>
                </a:solidFill>
              </a:ln>
              <a:effectLst/>
            </c:spPr>
            <c:extLst>
              <c:ext xmlns:c16="http://schemas.microsoft.com/office/drawing/2014/chart" uri="{C3380CC4-5D6E-409C-BE32-E72D297353CC}">
                <c16:uniqueId val="{00000006-E59C-4B36-9E77-C954E6E8294D}"/>
              </c:ext>
            </c:extLst>
          </c:dPt>
          <c:dPt>
            <c:idx val="3"/>
            <c:bubble3D val="0"/>
            <c:explosion val="22"/>
            <c:spPr>
              <a:solidFill>
                <a:schemeClr val="accent4"/>
              </a:solidFill>
              <a:ln w="19050">
                <a:solidFill>
                  <a:schemeClr val="lt1"/>
                </a:solidFill>
              </a:ln>
              <a:effectLst/>
            </c:spPr>
            <c:extLst>
              <c:ext xmlns:c16="http://schemas.microsoft.com/office/drawing/2014/chart" uri="{C3380CC4-5D6E-409C-BE32-E72D297353CC}">
                <c16:uniqueId val="{00000007-E59C-4B36-9E77-C954E6E8294D}"/>
              </c:ext>
            </c:extLst>
          </c:dPt>
          <c:dPt>
            <c:idx val="4"/>
            <c:bubble3D val="0"/>
            <c:explosion val="18"/>
            <c:spPr>
              <a:solidFill>
                <a:schemeClr val="accent5"/>
              </a:solidFill>
              <a:ln w="19050">
                <a:solidFill>
                  <a:schemeClr val="lt1"/>
                </a:solidFill>
              </a:ln>
              <a:effectLst/>
            </c:spPr>
            <c:extLst>
              <c:ext xmlns:c16="http://schemas.microsoft.com/office/drawing/2014/chart" uri="{C3380CC4-5D6E-409C-BE32-E72D297353CC}">
                <c16:uniqueId val="{00000008-E59C-4B36-9E77-C954E6E8294D}"/>
              </c:ext>
            </c:extLst>
          </c:dPt>
          <c:dPt>
            <c:idx val="5"/>
            <c:bubble3D val="0"/>
            <c:explosion val="28"/>
            <c:spPr>
              <a:solidFill>
                <a:schemeClr val="accent6"/>
              </a:solidFill>
              <a:ln w="19050">
                <a:solidFill>
                  <a:schemeClr val="lt1"/>
                </a:solidFill>
              </a:ln>
              <a:effectLst/>
            </c:spPr>
            <c:extLst>
              <c:ext xmlns:c16="http://schemas.microsoft.com/office/drawing/2014/chart" uri="{C3380CC4-5D6E-409C-BE32-E72D297353CC}">
                <c16:uniqueId val="{00000005-E59C-4B36-9E77-C954E6E8294D}"/>
              </c:ext>
            </c:extLst>
          </c:dPt>
          <c:dPt>
            <c:idx val="6"/>
            <c:bubble3D val="0"/>
            <c:explosion val="27"/>
            <c:spPr>
              <a:solidFill>
                <a:schemeClr val="accent1">
                  <a:lumMod val="60000"/>
                </a:schemeClr>
              </a:solidFill>
              <a:ln w="19050">
                <a:solidFill>
                  <a:schemeClr val="lt1"/>
                </a:solidFill>
              </a:ln>
              <a:effectLst/>
            </c:spPr>
            <c:extLst>
              <c:ext xmlns:c16="http://schemas.microsoft.com/office/drawing/2014/chart" uri="{C3380CC4-5D6E-409C-BE32-E72D297353CC}">
                <c16:uniqueId val="{00000004-E59C-4B36-9E77-C954E6E8294D}"/>
              </c:ext>
            </c:extLst>
          </c:dPt>
          <c:dPt>
            <c:idx val="7"/>
            <c:bubble3D val="0"/>
            <c:explosion val="18"/>
            <c:spPr>
              <a:solidFill>
                <a:schemeClr val="accent2">
                  <a:lumMod val="60000"/>
                </a:schemeClr>
              </a:solidFill>
              <a:ln w="19050">
                <a:solidFill>
                  <a:schemeClr val="lt1"/>
                </a:solidFill>
              </a:ln>
              <a:effectLst/>
            </c:spPr>
            <c:extLst>
              <c:ext xmlns:c16="http://schemas.microsoft.com/office/drawing/2014/chart" uri="{C3380CC4-5D6E-409C-BE32-E72D297353CC}">
                <c16:uniqueId val="{00000003-E59C-4B36-9E77-C954E6E8294D}"/>
              </c:ext>
            </c:extLst>
          </c:dPt>
          <c:dLbls>
            <c:dLbl>
              <c:idx val="0"/>
              <c:tx>
                <c:rich>
                  <a:bodyPr/>
                  <a:lstStyle/>
                  <a:p>
                    <a:fld id="{7DA17B5A-2CFB-4A5D-A604-E8A0C316696B}" type="CATEGORYNAME">
                      <a:rPr lang="en-US" b="1"/>
                      <a:pPr/>
                      <a:t>[KATEGORIJAS NOSAUKUMS]</a:t>
                    </a:fld>
                    <a:r>
                      <a:rPr lang="en-US" baseline="0" dirty="0"/>
                      <a:t>
</a:t>
                    </a:r>
                  </a:p>
                </c:rich>
              </c:tx>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E59C-4B36-9E77-C954E6E8294D}"/>
                </c:ext>
              </c:extLst>
            </c:dLbl>
            <c:dLbl>
              <c:idx val="1"/>
              <c:layout>
                <c:manualLayout>
                  <c:x val="2.0160536429013359E-2"/>
                  <c:y val="-9.7374982838817985E-17"/>
                </c:manualLayout>
              </c:layout>
              <c:tx>
                <c:rich>
                  <a:bodyPr/>
                  <a:lstStyle/>
                  <a:p>
                    <a:fld id="{25C4437B-ACC4-47D1-8F07-3E1AB965CB4B}" type="CATEGORYNAME">
                      <a:rPr lang="en-US" b="1"/>
                      <a:pPr/>
                      <a:t>[KATEGORIJAS NOSAUKUMS]</a:t>
                    </a:fld>
                    <a:r>
                      <a:rPr lang="en-US" baseline="0" dirty="0"/>
                      <a:t>
</a:t>
                    </a:r>
                  </a:p>
                </c:rich>
              </c:tx>
              <c:dLblPos val="bestFit"/>
              <c:showLegendKey val="0"/>
              <c:showVal val="0"/>
              <c:showCatName val="1"/>
              <c:showSerName val="0"/>
              <c:showPercent val="1"/>
              <c:showBubbleSize val="0"/>
              <c:extLst>
                <c:ext xmlns:c15="http://schemas.microsoft.com/office/drawing/2012/chart" uri="{CE6537A1-D6FC-4f65-9D91-7224C49458BB}">
                  <c15:layout>
                    <c:manualLayout>
                      <c:w val="0.17214005534652252"/>
                      <c:h val="8.0985833762882556E-2"/>
                    </c:manualLayout>
                  </c15:layout>
                  <c15:dlblFieldTable/>
                  <c15:showDataLabelsRange val="0"/>
                </c:ext>
                <c:ext xmlns:c16="http://schemas.microsoft.com/office/drawing/2014/chart" uri="{C3380CC4-5D6E-409C-BE32-E72D297353CC}">
                  <c16:uniqueId val="{00000002-E59C-4B36-9E77-C954E6E8294D}"/>
                </c:ext>
              </c:extLst>
            </c:dLbl>
            <c:dLbl>
              <c:idx val="2"/>
              <c:tx>
                <c:rich>
                  <a:bodyPr/>
                  <a:lstStyle/>
                  <a:p>
                    <a:fld id="{4B0B4D3C-A18B-440D-AC55-111AED72DBB0}" type="CATEGORYNAME">
                      <a:rPr lang="lv-LV" b="1"/>
                      <a:pPr/>
                      <a:t>[KATEGORIJAS NOSAUKUMS]</a:t>
                    </a:fld>
                    <a:r>
                      <a:rPr lang="lv-LV" baseline="0" dirty="0"/>
                      <a:t>
</a:t>
                    </a:r>
                  </a:p>
                </c:rich>
              </c:tx>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E59C-4B36-9E77-C954E6E8294D}"/>
                </c:ext>
              </c:extLst>
            </c:dLbl>
            <c:dLbl>
              <c:idx val="3"/>
              <c:tx>
                <c:rich>
                  <a:bodyPr/>
                  <a:lstStyle/>
                  <a:p>
                    <a:fld id="{60C804C4-AF45-47FB-A6BD-255143CBF2BC}" type="CATEGORYNAME">
                      <a:rPr lang="en-US" b="1"/>
                      <a:pPr/>
                      <a:t>[KATEGORIJAS NOSAUKUMS]</a:t>
                    </a:fld>
                    <a:r>
                      <a:rPr lang="en-US" baseline="0" dirty="0"/>
                      <a:t>
</a:t>
                    </a:r>
                  </a:p>
                </c:rich>
              </c:tx>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E59C-4B36-9E77-C954E6E8294D}"/>
                </c:ext>
              </c:extLst>
            </c:dLbl>
            <c:dLbl>
              <c:idx val="4"/>
              <c:tx>
                <c:rich>
                  <a:bodyPr/>
                  <a:lstStyle/>
                  <a:p>
                    <a:fld id="{572C2676-DA25-4CB1-A74B-98AB0060B13E}" type="CATEGORYNAME">
                      <a:rPr lang="en-US" b="1"/>
                      <a:pPr/>
                      <a:t>[KATEGORIJAS NOSAUKUMS]</a:t>
                    </a:fld>
                    <a:r>
                      <a:rPr lang="en-US" baseline="0" dirty="0"/>
                      <a:t>
</a:t>
                    </a:r>
                  </a:p>
                </c:rich>
              </c:tx>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E59C-4B36-9E77-C954E6E8294D}"/>
                </c:ext>
              </c:extLst>
            </c:dLbl>
            <c:dLbl>
              <c:idx val="5"/>
              <c:tx>
                <c:rich>
                  <a:bodyPr/>
                  <a:lstStyle/>
                  <a:p>
                    <a:fld id="{0AD2A466-F8BC-4B1E-ABD6-6A30258E47AF}" type="CATEGORYNAME">
                      <a:rPr lang="en-US" b="1"/>
                      <a:pPr/>
                      <a:t>[KATEGORIJAS NOSAUKUMS]</a:t>
                    </a:fld>
                    <a:r>
                      <a:rPr lang="en-US" baseline="0" dirty="0"/>
                      <a:t>
</a:t>
                    </a:r>
                  </a:p>
                </c:rich>
              </c:tx>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E59C-4B36-9E77-C954E6E8294D}"/>
                </c:ext>
              </c:extLst>
            </c:dLbl>
            <c:dLbl>
              <c:idx val="6"/>
              <c:tx>
                <c:rich>
                  <a:bodyPr/>
                  <a:lstStyle/>
                  <a:p>
                    <a:fld id="{5E8CC0DF-7530-406F-B92E-305F3C3FB95D}" type="CATEGORYNAME">
                      <a:rPr lang="en-US" b="1"/>
                      <a:pPr/>
                      <a:t>[KATEGORIJAS NOSAUKUMS]</a:t>
                    </a:fld>
                    <a:r>
                      <a:rPr lang="en-US" baseline="0" dirty="0"/>
                      <a:t>
</a:t>
                    </a:r>
                  </a:p>
                </c:rich>
              </c:tx>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E59C-4B36-9E77-C954E6E8294D}"/>
                </c:ext>
              </c:extLst>
            </c:dLbl>
            <c:dLbl>
              <c:idx val="7"/>
              <c:layout>
                <c:manualLayout>
                  <c:x val="-4.4801192064474757E-3"/>
                  <c:y val="-1.8589984201650096E-2"/>
                </c:manualLayout>
              </c:layout>
              <c:tx>
                <c:rich>
                  <a:bodyPr/>
                  <a:lstStyle/>
                  <a:p>
                    <a:fld id="{FBC75C22-7FCB-47FB-BAE0-D0823BD69C06}" type="CATEGORYNAME">
                      <a:rPr lang="en-US" b="1"/>
                      <a:pPr/>
                      <a:t>[KATEGORIJAS NOSAUKUMS]</a:t>
                    </a:fld>
                    <a:r>
                      <a:rPr lang="en-US" baseline="0" dirty="0"/>
                      <a:t>
</a:t>
                    </a:r>
                  </a:p>
                </c:rich>
              </c:tx>
              <c:dLblPos val="bestFit"/>
              <c:showLegendKey val="0"/>
              <c:showVal val="0"/>
              <c:showCatName val="1"/>
              <c:showSerName val="0"/>
              <c:showPercent val="1"/>
              <c:showBubbleSize val="0"/>
              <c:extLst>
                <c:ext xmlns:c15="http://schemas.microsoft.com/office/drawing/2012/chart" uri="{CE6537A1-D6FC-4f65-9D91-7224C49458BB}">
                  <c15:layout>
                    <c:manualLayout>
                      <c:w val="0.16500819944126682"/>
                      <c:h val="8.0276110406522591E-2"/>
                    </c:manualLayout>
                  </c15:layout>
                  <c15:dlblFieldTable/>
                  <c15:showDataLabelsRange val="0"/>
                </c:ext>
                <c:ext xmlns:c16="http://schemas.microsoft.com/office/drawing/2014/chart" uri="{C3380CC4-5D6E-409C-BE32-E72D297353CC}">
                  <c16:uniqueId val="{00000003-E59C-4B36-9E77-C954E6E8294D}"/>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lv-LV"/>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Lapa1!$A$2:$A$9</c:f>
              <c:strCache>
                <c:ptCount val="8"/>
                <c:pt idx="0">
                  <c:v>Atlīdzība 56%</c:v>
                </c:pt>
                <c:pt idx="1">
                  <c:v>Ēdināšana 17%</c:v>
                </c:pt>
                <c:pt idx="2">
                  <c:v>Pamatlīdzekļi 2%</c:v>
                </c:pt>
                <c:pt idx="3">
                  <c:v>Komunālie pakalpojumi 6%</c:v>
                </c:pt>
                <c:pt idx="4">
                  <c:v>Remonti 2%</c:v>
                </c:pt>
                <c:pt idx="5">
                  <c:v>Medikamenti 2%</c:v>
                </c:pt>
                <c:pt idx="6">
                  <c:v>Higiēnas preces 4%</c:v>
                </c:pt>
                <c:pt idx="7">
                  <c:v>Pārējie izdevumi 11%</c:v>
                </c:pt>
              </c:strCache>
            </c:strRef>
          </c:cat>
          <c:val>
            <c:numRef>
              <c:f>Lapa1!$B$2:$B$9</c:f>
              <c:numCache>
                <c:formatCode>0%</c:formatCode>
                <c:ptCount val="8"/>
                <c:pt idx="0">
                  <c:v>0.56000000000000005</c:v>
                </c:pt>
                <c:pt idx="1">
                  <c:v>0.17</c:v>
                </c:pt>
                <c:pt idx="2">
                  <c:v>0.02</c:v>
                </c:pt>
                <c:pt idx="3">
                  <c:v>0.06</c:v>
                </c:pt>
                <c:pt idx="4">
                  <c:v>0.02</c:v>
                </c:pt>
                <c:pt idx="5">
                  <c:v>0.02</c:v>
                </c:pt>
                <c:pt idx="6">
                  <c:v>0.04</c:v>
                </c:pt>
                <c:pt idx="7">
                  <c:v>0.11</c:v>
                </c:pt>
              </c:numCache>
            </c:numRef>
          </c:val>
          <c:extLst>
            <c:ext xmlns:c16="http://schemas.microsoft.com/office/drawing/2014/chart" uri="{C3380CC4-5D6E-409C-BE32-E72D297353CC}">
              <c16:uniqueId val="{00000000-E59C-4B36-9E77-C954E6E8294D}"/>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v-LV"/>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view3D>
    <c:floor>
      <c:thickness val="0"/>
    </c:floor>
    <c:sideWall>
      <c:thickness val="0"/>
    </c:sideWall>
    <c:backWall>
      <c:thickness val="0"/>
    </c:backWall>
    <c:plotArea>
      <c:layout>
        <c:manualLayout>
          <c:layoutTarget val="inner"/>
          <c:xMode val="edge"/>
          <c:yMode val="edge"/>
          <c:x val="0.13418180441328187"/>
          <c:y val="9.3055555555555738E-2"/>
          <c:w val="0.84214599826580661"/>
          <c:h val="0.81388888888888944"/>
        </c:manualLayout>
      </c:layout>
      <c:pie3DChart>
        <c:varyColors val="1"/>
        <c:dLbls>
          <c:showLegendKey val="0"/>
          <c:showVal val="0"/>
          <c:showCatName val="0"/>
          <c:showSerName val="0"/>
          <c:showPercent val="0"/>
          <c:showBubbleSize val="0"/>
          <c:showLeaderLines val="0"/>
        </c:dLbls>
      </c:pie3DChart>
    </c:plotArea>
    <c:plotVisOnly val="1"/>
    <c:dispBlanksAs val="zero"/>
    <c:showDLblsOverMax val="0"/>
  </c:chart>
  <c:txPr>
    <a:bodyPr/>
    <a:lstStyle/>
    <a:p>
      <a:pPr>
        <a:defRPr sz="1800"/>
      </a:pPr>
      <a:endParaRPr lang="lv-LV"/>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rAngAx val="0"/>
    </c:view3D>
    <c:floor>
      <c:thickness val="0"/>
    </c:floor>
    <c:sideWall>
      <c:thickness val="0"/>
    </c:sideWall>
    <c:backWall>
      <c:thickness val="0"/>
    </c:backWall>
    <c:plotArea>
      <c:layout>
        <c:manualLayout>
          <c:layoutTarget val="inner"/>
          <c:xMode val="edge"/>
          <c:yMode val="edge"/>
          <c:x val="0.13418180441328187"/>
          <c:y val="9.3055555555555738E-2"/>
          <c:w val="0.84214599826580661"/>
          <c:h val="0.81388888888888944"/>
        </c:manualLayout>
      </c:layout>
      <c:pie3DChart>
        <c:varyColors val="1"/>
        <c:dLbls>
          <c:showLegendKey val="0"/>
          <c:showVal val="0"/>
          <c:showCatName val="0"/>
          <c:showSerName val="0"/>
          <c:showPercent val="0"/>
          <c:showBubbleSize val="0"/>
          <c:showLeaderLines val="0"/>
        </c:dLbls>
      </c:pie3DChart>
    </c:plotArea>
    <c:plotVisOnly val="1"/>
    <c:dispBlanksAs val="zero"/>
    <c:showDLblsOverMax val="0"/>
  </c:chart>
  <c:txPr>
    <a:bodyPr/>
    <a:lstStyle/>
    <a:p>
      <a:pPr>
        <a:defRPr sz="1800"/>
      </a:pPr>
      <a:endParaRPr lang="lv-LV"/>
    </a:p>
  </c:txPr>
  <c:externalData r:id="rId2">
    <c:autoUpdate val="0"/>
  </c:externalData>
  <c:userShapes r:id="rId3"/>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1" Type="http://schemas.openxmlformats.org/officeDocument/2006/relationships/image" Target="../media/image11.tmp"/></Relationships>
</file>

<file path=ppt/drawings/drawing1.xml><?xml version="1.0" encoding="utf-8"?>
<c:userShapes xmlns:c="http://schemas.openxmlformats.org/drawingml/2006/chart">
  <cdr:relSizeAnchor xmlns:cdr="http://schemas.openxmlformats.org/drawingml/2006/chartDrawing">
    <cdr:from>
      <cdr:x>0.09215</cdr:x>
      <cdr:y>0</cdr:y>
    </cdr:from>
    <cdr:to>
      <cdr:x>0.86419</cdr:x>
      <cdr:y>0.99321</cdr:y>
    </cdr:to>
    <cdr:pic>
      <cdr:nvPicPr>
        <cdr:cNvPr id="3" name="Attēls 2">
          <a:extLst xmlns:a="http://schemas.openxmlformats.org/drawingml/2006/main">
            <a:ext uri="{FF2B5EF4-FFF2-40B4-BE49-F238E27FC236}">
              <a16:creationId xmlns:a16="http://schemas.microsoft.com/office/drawing/2014/main" id="{AA45F646-84AE-4674-B202-E6D5738F9472}"/>
            </a:ext>
          </a:extLst>
        </cdr:cNvPr>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783704" y="0"/>
          <a:ext cx="6565552" cy="4540944"/>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0.26997</cdr:x>
      <cdr:y>0.10841</cdr:y>
    </cdr:from>
    <cdr:to>
      <cdr:x>0.37749</cdr:x>
      <cdr:y>0.30841</cdr:y>
    </cdr:to>
    <cdr:sp macro="" textlink="">
      <cdr:nvSpPr>
        <cdr:cNvPr id="4" name="TextBox 3"/>
        <cdr:cNvSpPr txBox="1"/>
      </cdr:nvSpPr>
      <cdr:spPr>
        <a:xfrm xmlns:a="http://schemas.openxmlformats.org/drawingml/2006/main">
          <a:off x="2295872" y="495672"/>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lv-LV"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Galvenes vietturis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lv-LV"/>
          </a:p>
        </p:txBody>
      </p:sp>
      <p:sp>
        <p:nvSpPr>
          <p:cNvPr id="3" name="Datuma vietturis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CE04653-86FB-4E54-BC07-D4A381A3346C}" type="datetimeFigureOut">
              <a:rPr lang="lv-LV" smtClean="0"/>
              <a:pPr/>
              <a:t>11.06.2019</a:t>
            </a:fld>
            <a:endParaRPr lang="lv-LV"/>
          </a:p>
        </p:txBody>
      </p:sp>
      <p:sp>
        <p:nvSpPr>
          <p:cNvPr id="4" name="Kājenes vietturis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lv-LV"/>
          </a:p>
        </p:txBody>
      </p:sp>
      <p:sp>
        <p:nvSpPr>
          <p:cNvPr id="5" name="Slaida numura vietturis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0DFDBCA-CE5E-43BE-9400-01029AF1D8ED}" type="slidenum">
              <a:rPr lang="lv-LV" smtClean="0"/>
              <a:pPr/>
              <a:t>‹#›</a:t>
            </a:fld>
            <a:endParaRPr lang="lv-LV"/>
          </a:p>
        </p:txBody>
      </p:sp>
    </p:spTree>
    <p:extLst>
      <p:ext uri="{BB962C8B-B14F-4D97-AF65-F5344CB8AC3E}">
        <p14:creationId xmlns:p14="http://schemas.microsoft.com/office/powerpoint/2010/main" val="13621875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Galvenes vietturis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lv-LV"/>
          </a:p>
        </p:txBody>
      </p:sp>
      <p:sp>
        <p:nvSpPr>
          <p:cNvPr id="3" name="Datuma vietturis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05BCDC0-C6AD-4B63-8553-2101AC55DF96}" type="datetimeFigureOut">
              <a:rPr lang="lv-LV" smtClean="0"/>
              <a:pPr/>
              <a:t>11.06.2019</a:t>
            </a:fld>
            <a:endParaRPr lang="lv-LV"/>
          </a:p>
        </p:txBody>
      </p:sp>
      <p:sp>
        <p:nvSpPr>
          <p:cNvPr id="4" name="Slaida attēla vietturi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lv-LV"/>
          </a:p>
        </p:txBody>
      </p:sp>
      <p:sp>
        <p:nvSpPr>
          <p:cNvPr id="5" name="Piezīmju vietturi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6" name="Kājenes vietturis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lv-LV"/>
          </a:p>
        </p:txBody>
      </p:sp>
      <p:sp>
        <p:nvSpPr>
          <p:cNvPr id="7" name="Slaida numura vietturis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900F55-5943-4599-8C76-944527B17B1F}" type="slidenum">
              <a:rPr lang="lv-LV" smtClean="0"/>
              <a:pPr/>
              <a:t>‹#›</a:t>
            </a:fld>
            <a:endParaRPr lang="lv-LV"/>
          </a:p>
        </p:txBody>
      </p:sp>
    </p:spTree>
    <p:extLst>
      <p:ext uri="{BB962C8B-B14F-4D97-AF65-F5344CB8AC3E}">
        <p14:creationId xmlns:p14="http://schemas.microsoft.com/office/powerpoint/2010/main" val="1156631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u-RU" dirty="0"/>
          </a:p>
        </p:txBody>
      </p:sp>
      <p:sp>
        <p:nvSpPr>
          <p:cNvPr id="4" name="Slide Number Placeholder 3"/>
          <p:cNvSpPr>
            <a:spLocks noGrp="1"/>
          </p:cNvSpPr>
          <p:nvPr>
            <p:ph type="sldNum" sz="quarter" idx="10"/>
          </p:nvPr>
        </p:nvSpPr>
        <p:spPr/>
        <p:txBody>
          <a:bodyPr/>
          <a:lstStyle/>
          <a:p>
            <a:fld id="{A7900F55-5943-4599-8C76-944527B17B1F}" type="slidenum">
              <a:rPr lang="lv-LV" smtClean="0"/>
              <a:pPr/>
              <a:t>39</a:t>
            </a:fld>
            <a:endParaRPr lang="lv-LV"/>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41013C3C-41DF-42AA-8949-966885A35728}" type="datetimeFigureOut">
              <a:rPr lang="lv-LV" smtClean="0"/>
              <a:pPr/>
              <a:t>11.06.2019</a:t>
            </a:fld>
            <a:endParaRPr lang="lv-LV" dirty="0"/>
          </a:p>
        </p:txBody>
      </p:sp>
      <p:sp>
        <p:nvSpPr>
          <p:cNvPr id="17" name="Footer Placeholder 16"/>
          <p:cNvSpPr>
            <a:spLocks noGrp="1"/>
          </p:cNvSpPr>
          <p:nvPr>
            <p:ph type="ftr" sz="quarter" idx="11"/>
          </p:nvPr>
        </p:nvSpPr>
        <p:spPr/>
        <p:txBody>
          <a:bodyPr/>
          <a:lstStyle/>
          <a:p>
            <a:endParaRPr lang="lv-LV" dirty="0"/>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FB2C4A07-A89B-495F-ADF1-31F72FE81539}" type="slidenum">
              <a:rPr lang="lv-LV" smtClean="0"/>
              <a:pPr/>
              <a:t>‹#›</a:t>
            </a:fld>
            <a:endParaRPr lang="lv-LV" dirty="0"/>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1013C3C-41DF-42AA-8949-966885A35728}" type="datetimeFigureOut">
              <a:rPr lang="lv-LV" smtClean="0"/>
              <a:pPr/>
              <a:t>11.06.2019</a:t>
            </a:fld>
            <a:endParaRPr lang="lv-LV" dirty="0"/>
          </a:p>
        </p:txBody>
      </p:sp>
      <p:sp>
        <p:nvSpPr>
          <p:cNvPr id="5" name="Footer Placeholder 4"/>
          <p:cNvSpPr>
            <a:spLocks noGrp="1"/>
          </p:cNvSpPr>
          <p:nvPr>
            <p:ph type="ftr" sz="quarter" idx="11"/>
          </p:nvPr>
        </p:nvSpPr>
        <p:spPr/>
        <p:txBody>
          <a:bodyPr/>
          <a:lstStyle/>
          <a:p>
            <a:endParaRPr lang="lv-LV" dirty="0"/>
          </a:p>
        </p:txBody>
      </p:sp>
      <p:sp>
        <p:nvSpPr>
          <p:cNvPr id="6" name="Slide Number Placeholder 5"/>
          <p:cNvSpPr>
            <a:spLocks noGrp="1"/>
          </p:cNvSpPr>
          <p:nvPr>
            <p:ph type="sldNum" sz="quarter" idx="12"/>
          </p:nvPr>
        </p:nvSpPr>
        <p:spPr/>
        <p:txBody>
          <a:bodyPr/>
          <a:lstStyle/>
          <a:p>
            <a:fld id="{FB2C4A07-A89B-495F-ADF1-31F72FE81539}" type="slidenum">
              <a:rPr lang="lv-LV" smtClean="0"/>
              <a:pPr/>
              <a:t>‹#›</a:t>
            </a:fld>
            <a:endParaRPr lang="lv-LV" dirty="0"/>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6" name="Slide Number Placeholder 5"/>
          <p:cNvSpPr>
            <a:spLocks noGrp="1"/>
          </p:cNvSpPr>
          <p:nvPr>
            <p:ph type="sldNum" sz="quarter" idx="12"/>
          </p:nvPr>
        </p:nvSpPr>
        <p:spPr>
          <a:xfrm>
            <a:off x="6915912" y="3009901"/>
            <a:ext cx="457200" cy="441325"/>
          </a:xfrm>
        </p:spPr>
        <p:txBody>
          <a:bodyPr/>
          <a:lstStyle/>
          <a:p>
            <a:fld id="{FB2C4A07-A89B-495F-ADF1-31F72FE81539}" type="slidenum">
              <a:rPr lang="lv-LV" smtClean="0"/>
              <a:pPr/>
              <a:t>‹#›</a:t>
            </a:fld>
            <a:endParaRPr lang="lv-LV" dirty="0"/>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1013C3C-41DF-42AA-8949-966885A35728}" type="datetimeFigureOut">
              <a:rPr lang="lv-LV" smtClean="0"/>
              <a:pPr/>
              <a:t>11.06.2019</a:t>
            </a:fld>
            <a:endParaRPr lang="lv-LV" dirty="0"/>
          </a:p>
        </p:txBody>
      </p:sp>
      <p:sp>
        <p:nvSpPr>
          <p:cNvPr id="5" name="Footer Placeholder 4"/>
          <p:cNvSpPr>
            <a:spLocks noGrp="1"/>
          </p:cNvSpPr>
          <p:nvPr>
            <p:ph type="ftr" sz="quarter" idx="11"/>
          </p:nvPr>
        </p:nvSpPr>
        <p:spPr/>
        <p:txBody>
          <a:bodyPr/>
          <a:lstStyle/>
          <a:p>
            <a:endParaRPr lang="lv-LV" dirty="0"/>
          </a:p>
        </p:txBody>
      </p:sp>
      <p:sp>
        <p:nvSpPr>
          <p:cNvPr id="2" name="Vertical Title 1"/>
          <p:cNvSpPr>
            <a:spLocks noGrp="1"/>
          </p:cNvSpPr>
          <p:nvPr>
            <p:ph type="title" orient="vert"/>
          </p:nvPr>
        </p:nvSpPr>
        <p:spPr>
          <a:xfrm>
            <a:off x="7391400" y="304801"/>
            <a:ext cx="1447800" cy="5851525"/>
          </a:xfrm>
        </p:spPr>
        <p:txBody>
          <a:bodyPr vert="eaVert"/>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41013C3C-41DF-42AA-8949-966885A35728}" type="datetimeFigureOut">
              <a:rPr lang="lv-LV" smtClean="0"/>
              <a:pPr/>
              <a:t>11.06.2019</a:t>
            </a:fld>
            <a:endParaRPr lang="lv-LV" dirty="0"/>
          </a:p>
        </p:txBody>
      </p:sp>
      <p:sp>
        <p:nvSpPr>
          <p:cNvPr id="5" name="Footer Placeholder 4"/>
          <p:cNvSpPr>
            <a:spLocks noGrp="1"/>
          </p:cNvSpPr>
          <p:nvPr>
            <p:ph type="ftr" sz="quarter" idx="11"/>
          </p:nvPr>
        </p:nvSpPr>
        <p:spPr/>
        <p:txBody>
          <a:bodyPr/>
          <a:lstStyle/>
          <a:p>
            <a:endParaRPr lang="lv-LV" dirty="0"/>
          </a:p>
        </p:txBody>
      </p:sp>
      <p:sp>
        <p:nvSpPr>
          <p:cNvPr id="6" name="Slide Number Placeholder 5"/>
          <p:cNvSpPr>
            <a:spLocks noGrp="1"/>
          </p:cNvSpPr>
          <p:nvPr>
            <p:ph type="sldNum" sz="quarter" idx="12"/>
          </p:nvPr>
        </p:nvSpPr>
        <p:spPr>
          <a:xfrm>
            <a:off x="4361688" y="1026372"/>
            <a:ext cx="457200" cy="441325"/>
          </a:xfrm>
        </p:spPr>
        <p:txBody>
          <a:bodyPr/>
          <a:lstStyle/>
          <a:p>
            <a:fld id="{FB2C4A07-A89B-495F-ADF1-31F72FE81539}" type="slidenum">
              <a:rPr lang="lv-LV" smtClean="0"/>
              <a:pPr/>
              <a:t>‹#›</a:t>
            </a:fld>
            <a:endParaRPr lang="lv-LV" dirty="0"/>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lv-LV" dirty="0"/>
          </a:p>
        </p:txBody>
      </p:sp>
      <p:sp>
        <p:nvSpPr>
          <p:cNvPr id="4" name="Date Placeholder 3"/>
          <p:cNvSpPr>
            <a:spLocks noGrp="1"/>
          </p:cNvSpPr>
          <p:nvPr>
            <p:ph type="dt" sz="half" idx="10"/>
          </p:nvPr>
        </p:nvSpPr>
        <p:spPr/>
        <p:txBody>
          <a:bodyPr/>
          <a:lstStyle/>
          <a:p>
            <a:fld id="{41013C3C-41DF-42AA-8949-966885A35728}" type="datetimeFigureOut">
              <a:rPr lang="lv-LV" smtClean="0"/>
              <a:pPr/>
              <a:t>11.06.2019</a:t>
            </a:fld>
            <a:endParaRPr lang="lv-LV" dirty="0"/>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FB2C4A07-A89B-495F-ADF1-31F72FE81539}" type="slidenum">
              <a:rPr lang="lv-LV" smtClean="0"/>
              <a:pPr/>
              <a:t>‹#›</a:t>
            </a:fld>
            <a:endParaRPr lang="lv-LV" dirty="0"/>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a:t>Click to edit Master title style</a:t>
            </a:r>
          </a:p>
        </p:txBody>
      </p:sp>
      <p:sp>
        <p:nvSpPr>
          <p:cNvPr id="5" name="Date Placeholder 4"/>
          <p:cNvSpPr>
            <a:spLocks noGrp="1"/>
          </p:cNvSpPr>
          <p:nvPr>
            <p:ph type="dt" sz="half" idx="10"/>
          </p:nvPr>
        </p:nvSpPr>
        <p:spPr>
          <a:xfrm>
            <a:off x="5791200" y="6409944"/>
            <a:ext cx="3044952" cy="365760"/>
          </a:xfrm>
        </p:spPr>
        <p:txBody>
          <a:bodyPr/>
          <a:lstStyle/>
          <a:p>
            <a:fld id="{41013C3C-41DF-42AA-8949-966885A35728}" type="datetimeFigureOut">
              <a:rPr lang="lv-LV" smtClean="0"/>
              <a:pPr/>
              <a:t>11.06.2019</a:t>
            </a:fld>
            <a:endParaRPr lang="lv-LV" dirty="0"/>
          </a:p>
        </p:txBody>
      </p:sp>
      <p:sp>
        <p:nvSpPr>
          <p:cNvPr id="6" name="Footer Placeholder 5"/>
          <p:cNvSpPr>
            <a:spLocks noGrp="1"/>
          </p:cNvSpPr>
          <p:nvPr>
            <p:ph type="ftr" sz="quarter" idx="11"/>
          </p:nvPr>
        </p:nvSpPr>
        <p:spPr/>
        <p:txBody>
          <a:bodyPr/>
          <a:lstStyle/>
          <a:p>
            <a:endParaRPr lang="lv-LV" dirty="0"/>
          </a:p>
        </p:txBody>
      </p:sp>
      <p:sp>
        <p:nvSpPr>
          <p:cNvPr id="7" name="Slide Number Placeholder 6"/>
          <p:cNvSpPr>
            <a:spLocks noGrp="1"/>
          </p:cNvSpPr>
          <p:nvPr>
            <p:ph type="sldNum" sz="quarter" idx="12"/>
          </p:nvPr>
        </p:nvSpPr>
        <p:spPr/>
        <p:txBody>
          <a:bodyPr/>
          <a:lstStyle/>
          <a:p>
            <a:fld id="{FB2C4A07-A89B-495F-ADF1-31F72FE81539}" type="slidenum">
              <a:rPr lang="lv-LV" smtClean="0"/>
              <a:pPr/>
              <a:t>‹#›</a:t>
            </a:fld>
            <a:endParaRPr lang="lv-LV" dirty="0"/>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41013C3C-41DF-42AA-8949-966885A35728}" type="datetimeFigureOut">
              <a:rPr lang="lv-LV" smtClean="0"/>
              <a:pPr/>
              <a:t>11.06.2019</a:t>
            </a:fld>
            <a:endParaRPr lang="lv-LV" dirty="0"/>
          </a:p>
        </p:txBody>
      </p:sp>
      <p:sp>
        <p:nvSpPr>
          <p:cNvPr id="8" name="Footer Placeholder 7"/>
          <p:cNvSpPr>
            <a:spLocks noGrp="1"/>
          </p:cNvSpPr>
          <p:nvPr>
            <p:ph type="ftr" sz="quarter" idx="11"/>
          </p:nvPr>
        </p:nvSpPr>
        <p:spPr>
          <a:xfrm>
            <a:off x="304800" y="6409944"/>
            <a:ext cx="3581400" cy="365760"/>
          </a:xfrm>
        </p:spPr>
        <p:txBody>
          <a:bodyPr/>
          <a:lstStyle/>
          <a:p>
            <a:endParaRPr lang="lv-LV" dirty="0"/>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FB2C4A07-A89B-495F-ADF1-31F72FE81539}" type="slidenum">
              <a:rPr lang="lv-LV" smtClean="0"/>
              <a:pPr/>
              <a:t>‹#›</a:t>
            </a:fld>
            <a:endParaRPr lang="lv-LV" dirty="0"/>
          </a:p>
        </p:txBody>
      </p:sp>
      <p:sp>
        <p:nvSpPr>
          <p:cNvPr id="23" name="Title 22"/>
          <p:cNvSpPr>
            <a:spLocks noGrp="1"/>
          </p:cNvSpPr>
          <p:nvPr>
            <p:ph type="title"/>
          </p:nvPr>
        </p:nvSpPr>
        <p:spPr/>
        <p:txBody>
          <a:bodyPr rtlCol="0" anchor="b" anchorCtr="0"/>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41013C3C-41DF-42AA-8949-966885A35728}" type="datetimeFigureOut">
              <a:rPr lang="lv-LV" smtClean="0"/>
              <a:pPr/>
              <a:t>11.06.2019</a:t>
            </a:fld>
            <a:endParaRPr lang="lv-LV" dirty="0"/>
          </a:p>
        </p:txBody>
      </p:sp>
      <p:sp>
        <p:nvSpPr>
          <p:cNvPr id="4" name="Footer Placeholder 3"/>
          <p:cNvSpPr>
            <a:spLocks noGrp="1"/>
          </p:cNvSpPr>
          <p:nvPr>
            <p:ph type="ftr" sz="quarter" idx="11"/>
          </p:nvPr>
        </p:nvSpPr>
        <p:spPr/>
        <p:txBody>
          <a:bodyPr/>
          <a:lstStyle/>
          <a:p>
            <a:endParaRPr lang="lv-LV" dirty="0"/>
          </a:p>
        </p:txBody>
      </p:sp>
      <p:sp>
        <p:nvSpPr>
          <p:cNvPr id="5" name="Slide Number Placeholder 4"/>
          <p:cNvSpPr>
            <a:spLocks noGrp="1"/>
          </p:cNvSpPr>
          <p:nvPr>
            <p:ph type="sldNum" sz="quarter" idx="12"/>
          </p:nvPr>
        </p:nvSpPr>
        <p:spPr>
          <a:xfrm>
            <a:off x="4343400" y="1036020"/>
            <a:ext cx="457200" cy="441325"/>
          </a:xfrm>
        </p:spPr>
        <p:txBody>
          <a:bodyPr/>
          <a:lstStyle/>
          <a:p>
            <a:fld id="{FB2C4A07-A89B-495F-ADF1-31F72FE81539}" type="slidenum">
              <a:rPr lang="lv-LV" smtClean="0"/>
              <a:pPr/>
              <a:t>‹#›</a:t>
            </a:fld>
            <a:endParaRPr lang="lv-LV"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41013C3C-41DF-42AA-8949-966885A35728}" type="datetimeFigureOut">
              <a:rPr lang="lv-LV" smtClean="0"/>
              <a:pPr/>
              <a:t>11.06.2019</a:t>
            </a:fld>
            <a:endParaRPr lang="lv-LV" dirty="0"/>
          </a:p>
        </p:txBody>
      </p:sp>
      <p:sp>
        <p:nvSpPr>
          <p:cNvPr id="3" name="Footer Placeholder 2"/>
          <p:cNvSpPr>
            <a:spLocks noGrp="1"/>
          </p:cNvSpPr>
          <p:nvPr>
            <p:ph type="ftr" sz="quarter" idx="11"/>
          </p:nvPr>
        </p:nvSpPr>
        <p:spPr/>
        <p:txBody>
          <a:bodyPr/>
          <a:lstStyle/>
          <a:p>
            <a:endParaRPr lang="lv-LV" dirty="0"/>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FB2C4A07-A89B-495F-ADF1-31F72FE81539}" type="slidenum">
              <a:rPr lang="lv-LV" smtClean="0"/>
              <a:pPr/>
              <a:t>‹#›</a:t>
            </a:fld>
            <a:endParaRPr lang="lv-LV"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a:t>Click to edit Master title style</a:t>
            </a:r>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FB2C4A07-A89B-495F-ADF1-31F72FE81539}" type="slidenum">
              <a:rPr lang="lv-LV" smtClean="0"/>
              <a:pPr/>
              <a:t>‹#›</a:t>
            </a:fld>
            <a:endParaRPr lang="lv-LV" dirty="0"/>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Date Placeholder 4"/>
          <p:cNvSpPr>
            <a:spLocks noGrp="1"/>
          </p:cNvSpPr>
          <p:nvPr>
            <p:ph type="dt" sz="half" idx="10"/>
          </p:nvPr>
        </p:nvSpPr>
        <p:spPr/>
        <p:txBody>
          <a:bodyPr/>
          <a:lstStyle/>
          <a:p>
            <a:fld id="{41013C3C-41DF-42AA-8949-966885A35728}" type="datetimeFigureOut">
              <a:rPr lang="lv-LV" smtClean="0"/>
              <a:pPr/>
              <a:t>11.06.2019</a:t>
            </a:fld>
            <a:endParaRPr lang="lv-LV" dirty="0"/>
          </a:p>
        </p:txBody>
      </p:sp>
      <p:sp>
        <p:nvSpPr>
          <p:cNvPr id="6" name="Footer Placeholder 5"/>
          <p:cNvSpPr>
            <a:spLocks noGrp="1"/>
          </p:cNvSpPr>
          <p:nvPr>
            <p:ph type="ftr" sz="quarter" idx="11"/>
          </p:nvPr>
        </p:nvSpPr>
        <p:spPr>
          <a:xfrm>
            <a:off x="301752" y="6410848"/>
            <a:ext cx="3383280" cy="365760"/>
          </a:xfrm>
        </p:spPr>
        <p:txBody>
          <a:bodyPr/>
          <a:lstStyle/>
          <a:p>
            <a:endParaRPr lang="lv-LV"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7" name="Slide Number Placeholder 6"/>
          <p:cNvSpPr>
            <a:spLocks noGrp="1"/>
          </p:cNvSpPr>
          <p:nvPr>
            <p:ph type="sldNum" sz="quarter" idx="12"/>
          </p:nvPr>
        </p:nvSpPr>
        <p:spPr>
          <a:xfrm>
            <a:off x="1371600" y="312738"/>
            <a:ext cx="457200" cy="441325"/>
          </a:xfrm>
        </p:spPr>
        <p:txBody>
          <a:bodyPr/>
          <a:lstStyle/>
          <a:p>
            <a:fld id="{FB2C4A07-A89B-495F-ADF1-31F72FE81539}" type="slidenum">
              <a:rPr lang="lv-LV" smtClean="0"/>
              <a:pPr/>
              <a:t>‹#›</a:t>
            </a:fld>
            <a:endParaRPr lang="lv-LV" dirty="0"/>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a:t>Click to edit Master title style</a:t>
            </a:r>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dirty="0"/>
              <a:t>Click icon to add picture</a:t>
            </a:r>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Date Placeholder 4"/>
          <p:cNvSpPr>
            <a:spLocks noGrp="1"/>
          </p:cNvSpPr>
          <p:nvPr>
            <p:ph type="dt" sz="half" idx="10"/>
          </p:nvPr>
        </p:nvSpPr>
        <p:spPr>
          <a:xfrm>
            <a:off x="5788152" y="6404984"/>
            <a:ext cx="3044952" cy="365760"/>
          </a:xfrm>
        </p:spPr>
        <p:txBody>
          <a:bodyPr/>
          <a:lstStyle/>
          <a:p>
            <a:fld id="{41013C3C-41DF-42AA-8949-966885A35728}" type="datetimeFigureOut">
              <a:rPr lang="lv-LV" smtClean="0"/>
              <a:pPr/>
              <a:t>11.06.2019</a:t>
            </a:fld>
            <a:endParaRPr lang="lv-LV" dirty="0"/>
          </a:p>
        </p:txBody>
      </p:sp>
      <p:sp>
        <p:nvSpPr>
          <p:cNvPr id="6" name="Footer Placeholder 5"/>
          <p:cNvSpPr>
            <a:spLocks noGrp="1"/>
          </p:cNvSpPr>
          <p:nvPr>
            <p:ph type="ftr" sz="quarter" idx="11"/>
          </p:nvPr>
        </p:nvSpPr>
        <p:spPr>
          <a:xfrm>
            <a:off x="301752" y="6410848"/>
            <a:ext cx="3584448" cy="365760"/>
          </a:xfrm>
        </p:spPr>
        <p:txBody>
          <a:bodyPr/>
          <a:lstStyle/>
          <a:p>
            <a:endParaRPr lang="lv-LV"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41013C3C-41DF-42AA-8949-966885A35728}" type="datetimeFigureOut">
              <a:rPr lang="lv-LV" smtClean="0"/>
              <a:pPr/>
              <a:t>11.06.2019</a:t>
            </a:fld>
            <a:endParaRPr lang="lv-LV" dirty="0"/>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lv-LV" dirty="0"/>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FB2C4A07-A89B-495F-ADF1-31F72FE81539}" type="slidenum">
              <a:rPr lang="lv-LV" smtClean="0"/>
              <a:pPr/>
              <a:t>‹#›</a:t>
            </a:fld>
            <a:endParaRPr lang="lv-LV" dirty="0"/>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xml"/><Relationship Id="rId5" Type="http://schemas.openxmlformats.org/officeDocument/2006/relationships/image" Target="../media/image31.jpeg"/><Relationship Id="rId4" Type="http://schemas.openxmlformats.org/officeDocument/2006/relationships/image" Target="../media/image30.jpeg"/></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xml"/><Relationship Id="rId5" Type="http://schemas.openxmlformats.org/officeDocument/2006/relationships/image" Target="../media/image35.jpeg"/><Relationship Id="rId4" Type="http://schemas.openxmlformats.org/officeDocument/2006/relationships/image" Target="../media/image34.jpeg"/></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3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xml"/><Relationship Id="rId5" Type="http://schemas.openxmlformats.org/officeDocument/2006/relationships/image" Target="../media/image52.jpeg"/><Relationship Id="rId4" Type="http://schemas.openxmlformats.org/officeDocument/2006/relationships/image" Target="../media/image51.jpeg"/></Relationships>
</file>

<file path=ppt/slides/_rels/slide3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eg"/></Relationships>
</file>

<file path=ppt/slides/_rels/slide3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xml"/><Relationship Id="rId5" Type="http://schemas.openxmlformats.org/officeDocument/2006/relationships/image" Target="../media/image62.jpeg"/><Relationship Id="rId4" Type="http://schemas.openxmlformats.org/officeDocument/2006/relationships/image" Target="../media/image61.jpeg"/></Relationships>
</file>

<file path=ppt/slides/_rels/slide3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2.xml"/><Relationship Id="rId5" Type="http://schemas.openxmlformats.org/officeDocument/2006/relationships/image" Target="../media/image70.jpeg"/><Relationship Id="rId4" Type="http://schemas.openxmlformats.org/officeDocument/2006/relationships/image" Target="../media/image69.jpeg"/></Relationships>
</file>

<file path=ppt/slides/_rels/slide4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1.xml"/><Relationship Id="rId5" Type="http://schemas.openxmlformats.org/officeDocument/2006/relationships/image" Target="../media/image74.jpeg"/><Relationship Id="rId4" Type="http://schemas.openxmlformats.org/officeDocument/2006/relationships/image" Target="../media/image73.jpeg"/></Relationships>
</file>

<file path=ppt/slides/_rels/slide4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1.xml"/><Relationship Id="rId5" Type="http://schemas.openxmlformats.org/officeDocument/2006/relationships/image" Target="../media/image78.jpeg"/><Relationship Id="rId4" Type="http://schemas.openxmlformats.org/officeDocument/2006/relationships/image" Target="../media/image77.jpeg"/></Relationships>
</file>

<file path=ppt/slides/_rels/slide4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5" Type="http://schemas.openxmlformats.org/officeDocument/2006/relationships/image" Target="../media/image83.jpeg"/><Relationship Id="rId4" Type="http://schemas.openxmlformats.org/officeDocument/2006/relationships/image" Target="../media/image82.jpeg"/></Relationships>
</file>

<file path=ppt/slides/_rels/slide4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4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hyperlink" Target="http://www.mezciems.lv/"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9512" y="241338"/>
            <a:ext cx="8784976" cy="1819510"/>
          </a:xfrm>
        </p:spPr>
        <p:txBody>
          <a:bodyPr>
            <a:normAutofit fontScale="90000"/>
          </a:bodyPr>
          <a:lstStyle/>
          <a:p>
            <a:pPr fontAlgn="auto">
              <a:spcAft>
                <a:spcPts val="0"/>
              </a:spcAft>
              <a:defRPr/>
            </a:pPr>
            <a:r>
              <a:rPr lang="lv-LV" b="1" dirty="0">
                <a:solidFill>
                  <a:schemeClr val="accent3">
                    <a:lumMod val="50000"/>
                  </a:schemeClr>
                </a:solidFill>
              </a:rPr>
              <a:t>Rīgas sociālās aprūpes centrs «Mežciems» un</a:t>
            </a:r>
            <a:br>
              <a:rPr lang="lv-LV" b="1" dirty="0">
                <a:solidFill>
                  <a:schemeClr val="accent3">
                    <a:lumMod val="50000"/>
                  </a:schemeClr>
                </a:solidFill>
              </a:rPr>
            </a:br>
            <a:r>
              <a:rPr lang="lv-LV" b="1" dirty="0">
                <a:solidFill>
                  <a:schemeClr val="accent3">
                    <a:lumMod val="50000"/>
                  </a:schemeClr>
                </a:solidFill>
              </a:rPr>
              <a:t>sociālā rehabilitācija institūcijā</a:t>
            </a:r>
          </a:p>
        </p:txBody>
      </p:sp>
      <p:pic>
        <p:nvPicPr>
          <p:cNvPr id="3" name="Attēls 2">
            <a:extLst>
              <a:ext uri="{FF2B5EF4-FFF2-40B4-BE49-F238E27FC236}">
                <a16:creationId xmlns:a16="http://schemas.microsoft.com/office/drawing/2014/main" id="{7040AF0C-7556-4C89-9437-DD7234B70441}"/>
              </a:ext>
            </a:extLst>
          </p:cNvPr>
          <p:cNvPicPr>
            <a:picLocks noChangeAspect="1"/>
          </p:cNvPicPr>
          <p:nvPr/>
        </p:nvPicPr>
        <p:blipFill>
          <a:blip r:embed="rId2" cstate="print"/>
          <a:stretch>
            <a:fillRect/>
          </a:stretch>
        </p:blipFill>
        <p:spPr>
          <a:xfrm>
            <a:off x="683568" y="2492897"/>
            <a:ext cx="7848872" cy="3888432"/>
          </a:xfrm>
          <a:prstGeom prst="rect">
            <a:avLst/>
          </a:prstGeom>
        </p:spPr>
      </p:pic>
    </p:spTree>
    <p:extLst>
      <p:ext uri="{BB962C8B-B14F-4D97-AF65-F5344CB8AC3E}">
        <p14:creationId xmlns:p14="http://schemas.microsoft.com/office/powerpoint/2010/main" val="26777970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052174" cy="896144"/>
          </a:xfrm>
        </p:spPr>
        <p:txBody>
          <a:bodyPr>
            <a:noAutofit/>
          </a:bodyPr>
          <a:lstStyle/>
          <a:p>
            <a:r>
              <a:rPr lang="lv-LV" sz="2800" b="1" dirty="0">
                <a:solidFill>
                  <a:schemeClr val="accent3">
                    <a:lumMod val="50000"/>
                  </a:schemeClr>
                </a:solidFill>
                <a:cs typeface="Arial" panose="020B0604020202020204" pitchFamily="34" charset="0"/>
              </a:rPr>
              <a:t>Apstiprinātais budžets </a:t>
            </a:r>
            <a:br>
              <a:rPr lang="lv-LV" sz="2800" b="1" dirty="0">
                <a:solidFill>
                  <a:schemeClr val="accent3">
                    <a:lumMod val="50000"/>
                  </a:schemeClr>
                </a:solidFill>
                <a:cs typeface="Arial" panose="020B0604020202020204" pitchFamily="34" charset="0"/>
              </a:rPr>
            </a:br>
            <a:r>
              <a:rPr lang="lv-LV" sz="2800" b="1" dirty="0">
                <a:solidFill>
                  <a:schemeClr val="accent3">
                    <a:lumMod val="50000"/>
                  </a:schemeClr>
                </a:solidFill>
                <a:cs typeface="Arial" panose="020B0604020202020204" pitchFamily="34" charset="0"/>
              </a:rPr>
              <a:t>2019. gadā 2 207 584 EU</a:t>
            </a:r>
            <a:r>
              <a:rPr lang="lv-LV" sz="2800" b="1" dirty="0">
                <a:solidFill>
                  <a:schemeClr val="accent3">
                    <a:lumMod val="50000"/>
                  </a:schemeClr>
                </a:solidFill>
              </a:rPr>
              <a:t>R</a:t>
            </a:r>
          </a:p>
        </p:txBody>
      </p:sp>
      <p:graphicFrame>
        <p:nvGraphicFramePr>
          <p:cNvPr id="8" name="Satura vietturis 7">
            <a:extLst>
              <a:ext uri="{FF2B5EF4-FFF2-40B4-BE49-F238E27FC236}">
                <a16:creationId xmlns:a16="http://schemas.microsoft.com/office/drawing/2014/main" id="{38FA46F9-D7E9-4DDE-96E4-46B91BA114F3}"/>
              </a:ext>
            </a:extLst>
          </p:cNvPr>
          <p:cNvGraphicFramePr>
            <a:graphicFrameLocks noGrp="1"/>
          </p:cNvGraphicFramePr>
          <p:nvPr>
            <p:ph sz="quarter" idx="1"/>
            <p:extLst>
              <p:ext uri="{D42A27DB-BD31-4B8C-83A1-F6EECF244321}">
                <p14:modId xmlns:p14="http://schemas.microsoft.com/office/powerpoint/2010/main" val="833166638"/>
              </p:ext>
            </p:extLst>
          </p:nvPr>
        </p:nvGraphicFramePr>
        <p:xfrm>
          <a:off x="301625" y="1527174"/>
          <a:ext cx="8504238" cy="478214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695412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052174" cy="824136"/>
          </a:xfrm>
        </p:spPr>
        <p:txBody>
          <a:bodyPr>
            <a:normAutofit/>
          </a:bodyPr>
          <a:lstStyle/>
          <a:p>
            <a:r>
              <a:rPr lang="lv-LV" b="1" dirty="0">
                <a:solidFill>
                  <a:schemeClr val="accent3">
                    <a:lumMod val="50000"/>
                  </a:schemeClr>
                </a:solidFill>
                <a:cs typeface="Arial" panose="020B0604020202020204" pitchFamily="34" charset="0"/>
              </a:rPr>
              <a:t>RSAC “Mežciems” ieņēmumi</a:t>
            </a:r>
            <a:endParaRPr lang="lv-LV" b="1" dirty="0">
              <a:solidFill>
                <a:schemeClr val="accent3">
                  <a:lumMod val="50000"/>
                </a:schemeClr>
              </a:solidFill>
            </a:endParaRPr>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2760769680"/>
              </p:ext>
            </p:extLst>
          </p:nvPr>
        </p:nvGraphicFramePr>
        <p:xfrm>
          <a:off x="395536" y="1628800"/>
          <a:ext cx="8504238" cy="4572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ontent Placeholder 3">
            <a:extLst>
              <a:ext uri="{FF2B5EF4-FFF2-40B4-BE49-F238E27FC236}">
                <a16:creationId xmlns:a16="http://schemas.microsoft.com/office/drawing/2014/main" id="{DD1B5287-70A9-4BC2-8D52-2D0823909321}"/>
              </a:ext>
            </a:extLst>
          </p:cNvPr>
          <p:cNvGraphicFramePr>
            <a:graphicFrameLocks/>
          </p:cNvGraphicFramePr>
          <p:nvPr>
            <p:extLst>
              <p:ext uri="{D42A27DB-BD31-4B8C-83A1-F6EECF244321}">
                <p14:modId xmlns:p14="http://schemas.microsoft.com/office/powerpoint/2010/main" val="3124246579"/>
              </p:ext>
            </p:extLst>
          </p:nvPr>
        </p:nvGraphicFramePr>
        <p:xfrm>
          <a:off x="547936" y="1781200"/>
          <a:ext cx="8504238" cy="4572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981037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680120"/>
          </a:xfrm>
        </p:spPr>
        <p:txBody>
          <a:bodyPr/>
          <a:lstStyle/>
          <a:p>
            <a:r>
              <a:rPr lang="lv-LV" b="1" dirty="0">
                <a:solidFill>
                  <a:schemeClr val="accent3">
                    <a:lumMod val="50000"/>
                  </a:schemeClr>
                </a:solidFill>
              </a:rPr>
              <a:t>Darbinieki</a:t>
            </a:r>
          </a:p>
        </p:txBody>
      </p:sp>
      <p:sp>
        <p:nvSpPr>
          <p:cNvPr id="3" name="Content Placeholder 2"/>
          <p:cNvSpPr>
            <a:spLocks noGrp="1"/>
          </p:cNvSpPr>
          <p:nvPr>
            <p:ph sz="quarter" idx="1"/>
          </p:nvPr>
        </p:nvSpPr>
        <p:spPr>
          <a:xfrm>
            <a:off x="179512" y="1412776"/>
            <a:ext cx="8964488" cy="4686272"/>
          </a:xfrm>
        </p:spPr>
        <p:txBody>
          <a:bodyPr>
            <a:normAutofit fontScale="77500" lnSpcReduction="20000"/>
          </a:bodyPr>
          <a:lstStyle/>
          <a:p>
            <a:pPr marL="0" indent="0">
              <a:buNone/>
            </a:pPr>
            <a:r>
              <a:rPr lang="lv-LV" dirty="0"/>
              <a:t>Atbilstoši apstiprinātajam amatu un algu sarakstam (129,75 amata vietas):</a:t>
            </a:r>
          </a:p>
          <a:p>
            <a:r>
              <a:rPr lang="lv-LV" dirty="0"/>
              <a:t>Administrācija – 3</a:t>
            </a:r>
          </a:p>
          <a:p>
            <a:r>
              <a:rPr lang="lv-LV" dirty="0"/>
              <a:t>Finanšu un plānošanas speciālisti – 2</a:t>
            </a:r>
          </a:p>
          <a:p>
            <a:r>
              <a:rPr lang="lv-LV" dirty="0"/>
              <a:t>Sociālā darba speciālisti – 10</a:t>
            </a:r>
          </a:p>
          <a:p>
            <a:r>
              <a:rPr lang="lv-LV" dirty="0"/>
              <a:t>Sociālās aprūpes darbinieki – aprūpētāji – 77,25</a:t>
            </a:r>
          </a:p>
          <a:p>
            <a:r>
              <a:rPr lang="lv-LV" dirty="0"/>
              <a:t>Brīvā laika aktivitāšu nodrošinātāji – 1.75</a:t>
            </a:r>
          </a:p>
          <a:p>
            <a:r>
              <a:rPr lang="lv-LV" dirty="0"/>
              <a:t>Veselības aprūpes speciālisti – 10.25</a:t>
            </a:r>
          </a:p>
          <a:p>
            <a:r>
              <a:rPr lang="lv-LV" dirty="0"/>
              <a:t>Uzkopšanas un apkalpojošā darba veicēji – 17.00</a:t>
            </a:r>
          </a:p>
          <a:p>
            <a:r>
              <a:rPr lang="lv-LV" dirty="0"/>
              <a:t>Saimnieciski tehniskais personāls – 8.5</a:t>
            </a:r>
          </a:p>
          <a:p>
            <a:endParaRPr lang="lv-LV" dirty="0"/>
          </a:p>
          <a:p>
            <a:pPr marL="0" indent="0">
              <a:buNone/>
            </a:pPr>
            <a:r>
              <a:rPr lang="lv-LV" dirty="0"/>
              <a:t>Darbinieki kopā 140 + 21 skolēns (vasaras periodā - katru mēnesi 7):</a:t>
            </a:r>
          </a:p>
          <a:p>
            <a:r>
              <a:rPr lang="lv-LV" dirty="0"/>
              <a:t>23 – vīrieši;</a:t>
            </a:r>
          </a:p>
          <a:p>
            <a:r>
              <a:rPr lang="lv-LV" dirty="0"/>
              <a:t>117 sievietes.</a:t>
            </a:r>
          </a:p>
        </p:txBody>
      </p:sp>
    </p:spTree>
    <p:extLst>
      <p:ext uri="{BB962C8B-B14F-4D97-AF65-F5344CB8AC3E}">
        <p14:creationId xmlns:p14="http://schemas.microsoft.com/office/powerpoint/2010/main" val="14981063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CA227ABB-96A7-427D-9E36-F797DB574ECD}"/>
              </a:ext>
            </a:extLst>
          </p:cNvPr>
          <p:cNvSpPr>
            <a:spLocks noGrp="1"/>
          </p:cNvSpPr>
          <p:nvPr>
            <p:ph type="title"/>
          </p:nvPr>
        </p:nvSpPr>
        <p:spPr/>
        <p:txBody>
          <a:bodyPr>
            <a:normAutofit/>
          </a:bodyPr>
          <a:lstStyle/>
          <a:p>
            <a:r>
              <a:rPr lang="lv-LV" sz="3200" b="1" dirty="0">
                <a:solidFill>
                  <a:schemeClr val="accent3">
                    <a:lumMod val="50000"/>
                  </a:schemeClr>
                </a:solidFill>
              </a:rPr>
              <a:t>Darbinieku vecums</a:t>
            </a:r>
          </a:p>
        </p:txBody>
      </p:sp>
      <p:pic>
        <p:nvPicPr>
          <p:cNvPr id="4" name="Satura vietturis 3">
            <a:extLst>
              <a:ext uri="{FF2B5EF4-FFF2-40B4-BE49-F238E27FC236}">
                <a16:creationId xmlns:a16="http://schemas.microsoft.com/office/drawing/2014/main" id="{4E66A5A2-E7B2-47CB-A142-C8F237605C7A}"/>
              </a:ext>
            </a:extLst>
          </p:cNvPr>
          <p:cNvPicPr>
            <a:picLocks noGrp="1" noChangeAspect="1"/>
          </p:cNvPicPr>
          <p:nvPr>
            <p:ph sz="quarter" idx="1"/>
          </p:nvPr>
        </p:nvPicPr>
        <p:blipFill>
          <a:blip r:embed="rId2" cstate="print"/>
          <a:stretch>
            <a:fillRect/>
          </a:stretch>
        </p:blipFill>
        <p:spPr>
          <a:xfrm>
            <a:off x="1187624" y="1700808"/>
            <a:ext cx="6912768" cy="3413976"/>
          </a:xfrm>
          <a:prstGeom prst="rect">
            <a:avLst/>
          </a:prstGeom>
          <a:ln>
            <a:noFill/>
          </a:ln>
          <a:effectLst>
            <a:softEdge rad="112500"/>
          </a:effectLst>
        </p:spPr>
      </p:pic>
    </p:spTree>
    <p:extLst>
      <p:ext uri="{BB962C8B-B14F-4D97-AF65-F5344CB8AC3E}">
        <p14:creationId xmlns:p14="http://schemas.microsoft.com/office/powerpoint/2010/main" val="22126898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608112"/>
          </a:xfrm>
        </p:spPr>
        <p:txBody>
          <a:bodyPr/>
          <a:lstStyle/>
          <a:p>
            <a:r>
              <a:rPr lang="lv-LV" sz="3200" b="1" dirty="0">
                <a:solidFill>
                  <a:schemeClr val="accent3">
                    <a:lumMod val="50000"/>
                  </a:schemeClr>
                </a:solidFill>
              </a:rPr>
              <a:t>Darbinieku darba stāžs aprūpes centr</a:t>
            </a:r>
            <a:r>
              <a:rPr lang="lv-LV" b="1" dirty="0">
                <a:solidFill>
                  <a:schemeClr val="accent3">
                    <a:lumMod val="50000"/>
                  </a:schemeClr>
                </a:solidFill>
              </a:rPr>
              <a:t>ā</a:t>
            </a:r>
          </a:p>
        </p:txBody>
      </p:sp>
      <p:pic>
        <p:nvPicPr>
          <p:cNvPr id="5" name="Satura vietturis 4">
            <a:extLst>
              <a:ext uri="{FF2B5EF4-FFF2-40B4-BE49-F238E27FC236}">
                <a16:creationId xmlns:a16="http://schemas.microsoft.com/office/drawing/2014/main" id="{B1DE4894-D2B5-44A4-BBEA-92E050101BE4}"/>
              </a:ext>
            </a:extLst>
          </p:cNvPr>
          <p:cNvPicPr>
            <a:picLocks noGrp="1" noChangeAspect="1"/>
          </p:cNvPicPr>
          <p:nvPr>
            <p:ph sz="quarter" idx="1"/>
          </p:nvPr>
        </p:nvPicPr>
        <p:blipFill>
          <a:blip r:embed="rId2" cstate="print"/>
          <a:stretch>
            <a:fillRect/>
          </a:stretch>
        </p:blipFill>
        <p:spPr>
          <a:xfrm>
            <a:off x="1115616" y="1700808"/>
            <a:ext cx="6912768" cy="4104455"/>
          </a:xfrm>
          <a:prstGeom prst="rect">
            <a:avLst/>
          </a:prstGeom>
          <a:ln>
            <a:noFill/>
          </a:ln>
          <a:effectLst>
            <a:softEdge rad="112500"/>
          </a:effectLst>
        </p:spPr>
      </p:pic>
    </p:spTree>
    <p:extLst>
      <p:ext uri="{BB962C8B-B14F-4D97-AF65-F5344CB8AC3E}">
        <p14:creationId xmlns:p14="http://schemas.microsoft.com/office/powerpoint/2010/main" val="10438680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2437E70C-9D1C-4B40-BDB6-06E4D99A278A}"/>
              </a:ext>
            </a:extLst>
          </p:cNvPr>
          <p:cNvSpPr>
            <a:spLocks noGrp="1"/>
          </p:cNvSpPr>
          <p:nvPr>
            <p:ph type="title"/>
          </p:nvPr>
        </p:nvSpPr>
        <p:spPr>
          <a:xfrm>
            <a:off x="301752" y="228600"/>
            <a:ext cx="8534400" cy="613864"/>
          </a:xfrm>
        </p:spPr>
        <p:txBody>
          <a:bodyPr>
            <a:normAutofit/>
          </a:bodyPr>
          <a:lstStyle/>
          <a:p>
            <a:r>
              <a:rPr lang="lv-LV" sz="3200" b="1" dirty="0">
                <a:solidFill>
                  <a:schemeClr val="accent3">
                    <a:lumMod val="50000"/>
                  </a:schemeClr>
                </a:solidFill>
                <a:latin typeface="Times New Roman" panose="02020603050405020304" pitchFamily="18" charset="0"/>
                <a:cs typeface="Times New Roman" panose="02020603050405020304" pitchFamily="18" charset="0"/>
              </a:rPr>
              <a:t>Ikdienas darbs ar klientiem</a:t>
            </a:r>
            <a:endParaRPr lang="lv-LV" sz="3200" dirty="0">
              <a:solidFill>
                <a:schemeClr val="accent3">
                  <a:lumMod val="50000"/>
                </a:schemeClr>
              </a:solidFill>
            </a:endParaRPr>
          </a:p>
        </p:txBody>
      </p:sp>
      <p:pic>
        <p:nvPicPr>
          <p:cNvPr id="5" name="Attēls 4">
            <a:extLst>
              <a:ext uri="{FF2B5EF4-FFF2-40B4-BE49-F238E27FC236}">
                <a16:creationId xmlns:a16="http://schemas.microsoft.com/office/drawing/2014/main" id="{4C15B4C3-2F7D-43EB-B15E-B437A96759BF}"/>
              </a:ext>
            </a:extLst>
          </p:cNvPr>
          <p:cNvPicPr>
            <a:picLocks noChangeAspect="1"/>
          </p:cNvPicPr>
          <p:nvPr/>
        </p:nvPicPr>
        <p:blipFill>
          <a:blip r:embed="rId2" cstate="print"/>
          <a:stretch>
            <a:fillRect/>
          </a:stretch>
        </p:blipFill>
        <p:spPr>
          <a:xfrm>
            <a:off x="6444208" y="1412776"/>
            <a:ext cx="2476307" cy="2376264"/>
          </a:xfrm>
          <a:prstGeom prst="rect">
            <a:avLst/>
          </a:prstGeom>
          <a:ln>
            <a:noFill/>
          </a:ln>
          <a:effectLst>
            <a:softEdge rad="112500"/>
          </a:effectLst>
        </p:spPr>
      </p:pic>
      <p:pic>
        <p:nvPicPr>
          <p:cNvPr id="6" name="Attēls 5">
            <a:extLst>
              <a:ext uri="{FF2B5EF4-FFF2-40B4-BE49-F238E27FC236}">
                <a16:creationId xmlns:a16="http://schemas.microsoft.com/office/drawing/2014/main" id="{03DAAD17-0197-4BF6-831E-6C84C9E6C6A9}"/>
              </a:ext>
            </a:extLst>
          </p:cNvPr>
          <p:cNvPicPr>
            <a:picLocks noChangeAspect="1"/>
          </p:cNvPicPr>
          <p:nvPr/>
        </p:nvPicPr>
        <p:blipFill>
          <a:blip r:embed="rId3" cstate="print"/>
          <a:stretch>
            <a:fillRect/>
          </a:stretch>
        </p:blipFill>
        <p:spPr>
          <a:xfrm>
            <a:off x="5796136" y="1412776"/>
            <a:ext cx="455236" cy="4968552"/>
          </a:xfrm>
          <a:prstGeom prst="rect">
            <a:avLst/>
          </a:prstGeom>
        </p:spPr>
      </p:pic>
      <p:sp>
        <p:nvSpPr>
          <p:cNvPr id="9" name="Satura vietturis 8">
            <a:extLst>
              <a:ext uri="{FF2B5EF4-FFF2-40B4-BE49-F238E27FC236}">
                <a16:creationId xmlns:a16="http://schemas.microsoft.com/office/drawing/2014/main" id="{07BB2346-C73F-4750-8B7B-4BCB8AE2E037}"/>
              </a:ext>
            </a:extLst>
          </p:cNvPr>
          <p:cNvSpPr>
            <a:spLocks noGrp="1"/>
          </p:cNvSpPr>
          <p:nvPr>
            <p:ph sz="quarter" idx="1"/>
          </p:nvPr>
        </p:nvSpPr>
        <p:spPr>
          <a:xfrm>
            <a:off x="323528" y="908720"/>
            <a:ext cx="8503920" cy="5478828"/>
          </a:xfrm>
        </p:spPr>
        <p:txBody>
          <a:bodyPr>
            <a:noAutofit/>
          </a:bodyPr>
          <a:lstStyle/>
          <a:p>
            <a:pPr marL="0" indent="0">
              <a:spcBef>
                <a:spcPts val="100"/>
              </a:spcBef>
              <a:spcAft>
                <a:spcPts val="100"/>
              </a:spcAft>
              <a:buNone/>
            </a:pPr>
            <a:endParaRPr lang="lv-LV" sz="2000" u="sng" dirty="0">
              <a:latin typeface="Times New Roman" panose="02020603050405020304" pitchFamily="18" charset="0"/>
              <a:cs typeface="Times New Roman" panose="02020603050405020304" pitchFamily="18" charset="0"/>
            </a:endParaRPr>
          </a:p>
          <a:p>
            <a:pPr>
              <a:spcBef>
                <a:spcPts val="100"/>
              </a:spcBef>
              <a:spcAft>
                <a:spcPts val="100"/>
              </a:spcAft>
            </a:pPr>
            <a:r>
              <a:rPr lang="lv-LV" sz="1800" dirty="0">
                <a:latin typeface="Times New Roman" panose="02020603050405020304" pitchFamily="18" charset="0"/>
                <a:cs typeface="Times New Roman" panose="02020603050405020304" pitchFamily="18" charset="0"/>
              </a:rPr>
              <a:t>sociālie darbinieki - 3</a:t>
            </a:r>
          </a:p>
          <a:p>
            <a:pPr>
              <a:spcBef>
                <a:spcPts val="100"/>
              </a:spcBef>
              <a:spcAft>
                <a:spcPts val="100"/>
              </a:spcAft>
            </a:pPr>
            <a:r>
              <a:rPr lang="lv-LV" sz="1800" dirty="0">
                <a:latin typeface="Times New Roman" panose="02020603050405020304" pitchFamily="18" charset="0"/>
                <a:cs typeface="Times New Roman" panose="02020603050405020304" pitchFamily="18" charset="0"/>
              </a:rPr>
              <a:t>sociālais rehabilitētājs - 1</a:t>
            </a:r>
          </a:p>
          <a:p>
            <a:pPr>
              <a:spcBef>
                <a:spcPts val="100"/>
              </a:spcBef>
              <a:spcAft>
                <a:spcPts val="100"/>
              </a:spcAft>
            </a:pPr>
            <a:r>
              <a:rPr lang="lv-LV" sz="1800" dirty="0">
                <a:latin typeface="Times New Roman" panose="02020603050405020304" pitchFamily="18" charset="0"/>
                <a:cs typeface="Times New Roman" panose="02020603050405020304" pitchFamily="18" charset="0"/>
              </a:rPr>
              <a:t>sociālie aprūpētāji - 4</a:t>
            </a:r>
          </a:p>
          <a:p>
            <a:pPr>
              <a:spcBef>
                <a:spcPts val="100"/>
              </a:spcBef>
              <a:spcAft>
                <a:spcPts val="100"/>
              </a:spcAft>
            </a:pPr>
            <a:r>
              <a:rPr lang="lv-LV" sz="1800" dirty="0">
                <a:latin typeface="Times New Roman" panose="02020603050405020304" pitchFamily="18" charset="0"/>
                <a:cs typeface="Times New Roman" panose="02020603050405020304" pitchFamily="18" charset="0"/>
              </a:rPr>
              <a:t>kultūras pasākumu organizators – 1</a:t>
            </a:r>
          </a:p>
          <a:p>
            <a:pPr>
              <a:spcBef>
                <a:spcPts val="100"/>
              </a:spcBef>
              <a:spcAft>
                <a:spcPts val="100"/>
              </a:spcAft>
            </a:pPr>
            <a:r>
              <a:rPr lang="lv-LV" sz="1800" dirty="0">
                <a:latin typeface="Times New Roman" panose="02020603050405020304" pitchFamily="18" charset="0"/>
                <a:cs typeface="Times New Roman" panose="02020603050405020304" pitchFamily="18" charset="0"/>
              </a:rPr>
              <a:t>radošo nodarbību vadītājs - 1</a:t>
            </a:r>
          </a:p>
          <a:p>
            <a:pPr>
              <a:spcBef>
                <a:spcPts val="100"/>
              </a:spcBef>
              <a:spcAft>
                <a:spcPts val="100"/>
              </a:spcAft>
            </a:pPr>
            <a:r>
              <a:rPr lang="lv-LV" sz="1800" dirty="0">
                <a:latin typeface="Times New Roman" panose="02020603050405020304" pitchFamily="18" charset="0"/>
                <a:cs typeface="Times New Roman" panose="02020603050405020304" pitchFamily="18" charset="0"/>
              </a:rPr>
              <a:t>medicīnas māsas – 9</a:t>
            </a:r>
          </a:p>
          <a:p>
            <a:pPr>
              <a:spcBef>
                <a:spcPts val="100"/>
              </a:spcBef>
              <a:spcAft>
                <a:spcPts val="100"/>
              </a:spcAft>
            </a:pPr>
            <a:r>
              <a:rPr lang="lv-LV" sz="1800" dirty="0">
                <a:latin typeface="Times New Roman" panose="02020603050405020304" pitchFamily="18" charset="0"/>
                <a:cs typeface="Times New Roman" panose="02020603050405020304" pitchFamily="18" charset="0"/>
              </a:rPr>
              <a:t>fizioterapeits - 1</a:t>
            </a:r>
          </a:p>
          <a:p>
            <a:pPr>
              <a:spcBef>
                <a:spcPts val="100"/>
              </a:spcBef>
              <a:spcAft>
                <a:spcPts val="100"/>
              </a:spcAft>
            </a:pPr>
            <a:r>
              <a:rPr lang="lv-LV" sz="1800" dirty="0">
                <a:latin typeface="Times New Roman" panose="02020603050405020304" pitchFamily="18" charset="0"/>
                <a:cs typeface="Times New Roman" panose="02020603050405020304" pitchFamily="18" charset="0"/>
              </a:rPr>
              <a:t>masieris - 1</a:t>
            </a:r>
          </a:p>
          <a:p>
            <a:pPr>
              <a:spcBef>
                <a:spcPts val="100"/>
              </a:spcBef>
              <a:spcAft>
                <a:spcPts val="100"/>
              </a:spcAft>
            </a:pPr>
            <a:r>
              <a:rPr lang="lv-LV" sz="1800" dirty="0">
                <a:latin typeface="Times New Roman" panose="02020603050405020304" pitchFamily="18" charset="0"/>
                <a:cs typeface="Times New Roman" panose="02020603050405020304" pitchFamily="18" charset="0"/>
              </a:rPr>
              <a:t>nagu kopšanas speciālists – </a:t>
            </a:r>
            <a:r>
              <a:rPr lang="lv-LV" sz="1800" dirty="0" err="1">
                <a:latin typeface="Times New Roman" panose="02020603050405020304" pitchFamily="18" charset="0"/>
                <a:cs typeface="Times New Roman" panose="02020603050405020304" pitchFamily="18" charset="0"/>
              </a:rPr>
              <a:t>podologs</a:t>
            </a:r>
            <a:r>
              <a:rPr lang="lv-LV" sz="1800" dirty="0">
                <a:latin typeface="Times New Roman" panose="02020603050405020304" pitchFamily="18" charset="0"/>
                <a:cs typeface="Times New Roman" panose="02020603050405020304" pitchFamily="18" charset="0"/>
              </a:rPr>
              <a:t> 0.5</a:t>
            </a:r>
          </a:p>
          <a:p>
            <a:pPr>
              <a:spcBef>
                <a:spcPts val="100"/>
              </a:spcBef>
              <a:spcAft>
                <a:spcPts val="100"/>
              </a:spcAft>
            </a:pPr>
            <a:r>
              <a:rPr lang="lv-LV" sz="1800" dirty="0">
                <a:latin typeface="Times New Roman" panose="02020603050405020304" pitchFamily="18" charset="0"/>
                <a:cs typeface="Times New Roman" panose="02020603050405020304" pitchFamily="18" charset="0"/>
              </a:rPr>
              <a:t>frizieris - 1</a:t>
            </a:r>
          </a:p>
          <a:p>
            <a:pPr>
              <a:spcBef>
                <a:spcPts val="100"/>
              </a:spcBef>
              <a:spcAft>
                <a:spcPts val="100"/>
              </a:spcAft>
            </a:pPr>
            <a:r>
              <a:rPr lang="lv-LV" sz="1800" dirty="0">
                <a:latin typeface="Times New Roman" panose="02020603050405020304" pitchFamily="18" charset="0"/>
                <a:cs typeface="Times New Roman" panose="02020603050405020304" pitchFamily="18" charset="0"/>
              </a:rPr>
              <a:t>aprūpētāji – 83</a:t>
            </a:r>
          </a:p>
          <a:p>
            <a:pPr marL="0" indent="0">
              <a:spcBef>
                <a:spcPts val="100"/>
              </a:spcBef>
              <a:spcAft>
                <a:spcPts val="100"/>
              </a:spcAft>
              <a:buNone/>
            </a:pPr>
            <a:r>
              <a:rPr lang="lv-LV" sz="1800" u="sng" dirty="0">
                <a:latin typeface="Times New Roman" panose="02020603050405020304" pitchFamily="18" charset="0"/>
                <a:cs typeface="Times New Roman" panose="02020603050405020304" pitchFamily="18" charset="0"/>
              </a:rPr>
              <a:t>Piesaistītie speciālisti:</a:t>
            </a:r>
          </a:p>
          <a:p>
            <a:pPr>
              <a:spcBef>
                <a:spcPts val="100"/>
              </a:spcBef>
              <a:spcAft>
                <a:spcPts val="100"/>
              </a:spcAft>
            </a:pPr>
            <a:r>
              <a:rPr lang="lv-LV" sz="1800" dirty="0">
                <a:latin typeface="Times New Roman" panose="02020603050405020304" pitchFamily="18" charset="0"/>
                <a:cs typeface="Times New Roman" panose="02020603050405020304" pitchFamily="18" charset="0"/>
              </a:rPr>
              <a:t>ģimenes ārsts u.c. veselības aprūpes speciālisti</a:t>
            </a:r>
          </a:p>
          <a:p>
            <a:pPr>
              <a:spcBef>
                <a:spcPts val="100"/>
              </a:spcBef>
              <a:spcAft>
                <a:spcPts val="100"/>
              </a:spcAft>
            </a:pPr>
            <a:r>
              <a:rPr lang="lv-LV" sz="1800" dirty="0">
                <a:latin typeface="Times New Roman" panose="02020603050405020304" pitchFamily="18" charset="0"/>
                <a:cs typeface="Times New Roman" panose="02020603050405020304" pitchFamily="18" charset="0"/>
              </a:rPr>
              <a:t>kanisterapijas speciālists</a:t>
            </a:r>
          </a:p>
          <a:p>
            <a:pPr>
              <a:spcBef>
                <a:spcPts val="100"/>
              </a:spcBef>
              <a:spcAft>
                <a:spcPts val="100"/>
              </a:spcAft>
            </a:pPr>
            <a:r>
              <a:rPr lang="lv-LV" sz="1800" dirty="0">
                <a:latin typeface="Times New Roman" panose="02020603050405020304" pitchFamily="18" charset="0"/>
                <a:cs typeface="Times New Roman" panose="02020603050405020304" pitchFamily="18" charset="0"/>
              </a:rPr>
              <a:t>mūzikas pulciņa vadītājs</a:t>
            </a:r>
          </a:p>
          <a:p>
            <a:pPr>
              <a:spcBef>
                <a:spcPts val="100"/>
              </a:spcBef>
              <a:spcAft>
                <a:spcPts val="100"/>
              </a:spcAft>
            </a:pPr>
            <a:r>
              <a:rPr lang="lv-LV" sz="1800" dirty="0">
                <a:latin typeface="Times New Roman" panose="02020603050405020304" pitchFamily="18" charset="0"/>
                <a:cs typeface="Times New Roman" panose="02020603050405020304" pitchFamily="18" charset="0"/>
              </a:rPr>
              <a:t>deju un kustību terapeits</a:t>
            </a:r>
          </a:p>
          <a:p>
            <a:pPr>
              <a:spcBef>
                <a:spcPts val="100"/>
              </a:spcBef>
              <a:spcAft>
                <a:spcPts val="100"/>
              </a:spcAft>
            </a:pPr>
            <a:r>
              <a:rPr lang="lv-LV" sz="1800" dirty="0">
                <a:latin typeface="Times New Roman" panose="02020603050405020304" pitchFamily="18" charset="0"/>
                <a:cs typeface="Times New Roman" panose="02020603050405020304" pitchFamily="18" charset="0"/>
              </a:rPr>
              <a:t>keramikas pulciņa vadītājs</a:t>
            </a:r>
          </a:p>
        </p:txBody>
      </p:sp>
    </p:spTree>
    <p:extLst>
      <p:ext uri="{BB962C8B-B14F-4D97-AF65-F5344CB8AC3E}">
        <p14:creationId xmlns:p14="http://schemas.microsoft.com/office/powerpoint/2010/main" val="29246136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2437E70C-9D1C-4B40-BDB6-06E4D99A278A}"/>
              </a:ext>
            </a:extLst>
          </p:cNvPr>
          <p:cNvSpPr>
            <a:spLocks noGrp="1"/>
          </p:cNvSpPr>
          <p:nvPr>
            <p:ph type="title"/>
          </p:nvPr>
        </p:nvSpPr>
        <p:spPr>
          <a:xfrm>
            <a:off x="301752" y="228600"/>
            <a:ext cx="8534400" cy="613864"/>
          </a:xfrm>
        </p:spPr>
        <p:txBody>
          <a:bodyPr>
            <a:normAutofit/>
          </a:bodyPr>
          <a:lstStyle/>
          <a:p>
            <a:r>
              <a:rPr lang="lv-LV" sz="3200" b="1" dirty="0">
                <a:solidFill>
                  <a:schemeClr val="accent3">
                    <a:lumMod val="50000"/>
                  </a:schemeClr>
                </a:solidFill>
                <a:latin typeface="Times New Roman" panose="02020603050405020304" pitchFamily="18" charset="0"/>
                <a:cs typeface="Times New Roman" panose="02020603050405020304" pitchFamily="18" charset="0"/>
              </a:rPr>
              <a:t>Projektu realizēšana un citi papildus resursi</a:t>
            </a:r>
            <a:endParaRPr lang="lv-LV" sz="3200" dirty="0">
              <a:solidFill>
                <a:schemeClr val="accent3">
                  <a:lumMod val="50000"/>
                </a:schemeClr>
              </a:solidFill>
            </a:endParaRPr>
          </a:p>
        </p:txBody>
      </p:sp>
      <p:sp>
        <p:nvSpPr>
          <p:cNvPr id="9" name="Satura vietturis 8">
            <a:extLst>
              <a:ext uri="{FF2B5EF4-FFF2-40B4-BE49-F238E27FC236}">
                <a16:creationId xmlns:a16="http://schemas.microsoft.com/office/drawing/2014/main" id="{07BB2346-C73F-4750-8B7B-4BCB8AE2E037}"/>
              </a:ext>
            </a:extLst>
          </p:cNvPr>
          <p:cNvSpPr>
            <a:spLocks noGrp="1"/>
          </p:cNvSpPr>
          <p:nvPr>
            <p:ph sz="quarter" idx="1"/>
          </p:nvPr>
        </p:nvSpPr>
        <p:spPr>
          <a:xfrm>
            <a:off x="179512" y="1268760"/>
            <a:ext cx="8964488" cy="5112568"/>
          </a:xfrm>
        </p:spPr>
        <p:txBody>
          <a:bodyPr>
            <a:noAutofit/>
          </a:bodyPr>
          <a:lstStyle/>
          <a:p>
            <a:pPr>
              <a:spcBef>
                <a:spcPts val="0"/>
              </a:spcBef>
            </a:pPr>
            <a:r>
              <a:rPr lang="lv-LV" sz="2000" b="1" dirty="0">
                <a:latin typeface="Times New Roman" panose="02020603050405020304" pitchFamily="18" charset="0"/>
                <a:cs typeface="Times New Roman" panose="02020603050405020304" pitchFamily="18" charset="0"/>
              </a:rPr>
              <a:t>Projekti;</a:t>
            </a:r>
          </a:p>
          <a:p>
            <a:pPr>
              <a:spcBef>
                <a:spcPts val="0"/>
              </a:spcBef>
            </a:pPr>
            <a:r>
              <a:rPr lang="lv-LV" sz="2000" b="1" dirty="0">
                <a:latin typeface="Times New Roman" panose="02020603050405020304" pitchFamily="18" charset="0"/>
                <a:cs typeface="Times New Roman" panose="02020603050405020304" pitchFamily="18" charset="0"/>
              </a:rPr>
              <a:t>Ziedojumi (sadarbībā ar NVO);</a:t>
            </a:r>
          </a:p>
          <a:p>
            <a:pPr>
              <a:spcBef>
                <a:spcPts val="100"/>
              </a:spcBef>
              <a:spcAft>
                <a:spcPts val="100"/>
              </a:spcAft>
            </a:pPr>
            <a:r>
              <a:rPr lang="lv-LV" sz="2000" b="1" u="sng" dirty="0">
                <a:latin typeface="Times New Roman" panose="02020603050405020304" pitchFamily="18" charset="0"/>
                <a:cs typeface="Times New Roman" panose="02020603050405020304" pitchFamily="18" charset="0"/>
              </a:rPr>
              <a:t>Brīvprātīgie.</a:t>
            </a:r>
          </a:p>
          <a:p>
            <a:pPr>
              <a:spcBef>
                <a:spcPts val="100"/>
              </a:spcBef>
              <a:spcAft>
                <a:spcPts val="100"/>
              </a:spcAft>
            </a:pPr>
            <a:endParaRPr lang="lv-LV" sz="2000" b="1" u="sng" dirty="0">
              <a:latin typeface="Times New Roman" panose="02020603050405020304" pitchFamily="18" charset="0"/>
              <a:cs typeface="Times New Roman" panose="02020603050405020304" pitchFamily="18" charset="0"/>
            </a:endParaRPr>
          </a:p>
          <a:p>
            <a:pPr marL="0" indent="0">
              <a:spcBef>
                <a:spcPts val="100"/>
              </a:spcBef>
              <a:spcAft>
                <a:spcPts val="100"/>
              </a:spcAft>
              <a:buNone/>
            </a:pPr>
            <a:r>
              <a:rPr lang="lv-LV" sz="2000" dirty="0">
                <a:latin typeface="Times New Roman" panose="02020603050405020304" pitchFamily="18" charset="0"/>
                <a:cs typeface="Times New Roman" panose="02020603050405020304" pitchFamily="18" charset="0"/>
              </a:rPr>
              <a:t>Finanšu resursu piesaistei un dažādu aktivitāšu nodrošināšanai Centra iedzīvotājiem tiek realizēti dažādi projekti:</a:t>
            </a:r>
          </a:p>
          <a:p>
            <a:pPr marL="0" indent="0">
              <a:spcBef>
                <a:spcPts val="100"/>
              </a:spcBef>
              <a:spcAft>
                <a:spcPts val="100"/>
              </a:spcAft>
              <a:buNone/>
            </a:pPr>
            <a:r>
              <a:rPr lang="lv-LV" sz="2000" b="1" dirty="0">
                <a:latin typeface="Times New Roman" panose="02020603050405020304" pitchFamily="18" charset="0"/>
                <a:cs typeface="Times New Roman" panose="02020603050405020304" pitchFamily="18" charset="0"/>
              </a:rPr>
              <a:t>2019.gadā realizējam:</a:t>
            </a:r>
          </a:p>
          <a:p>
            <a:pPr>
              <a:spcBef>
                <a:spcPts val="100"/>
              </a:spcBef>
              <a:spcAft>
                <a:spcPts val="100"/>
              </a:spcAft>
            </a:pPr>
            <a:r>
              <a:rPr lang="lv-LV" sz="2000" dirty="0">
                <a:latin typeface="Times New Roman" panose="02020603050405020304" pitchFamily="18" charset="0"/>
                <a:cs typeface="Times New Roman" panose="02020603050405020304" pitchFamily="18" charset="0"/>
              </a:rPr>
              <a:t>IKSD integrācijas projekts «Nāc ciemos!»;</a:t>
            </a:r>
          </a:p>
          <a:p>
            <a:pPr>
              <a:spcBef>
                <a:spcPts val="100"/>
              </a:spcBef>
              <a:spcAft>
                <a:spcPts val="100"/>
              </a:spcAft>
            </a:pPr>
            <a:r>
              <a:rPr lang="lv-LV" sz="2000" dirty="0">
                <a:latin typeface="Times New Roman" panose="02020603050405020304" pitchFamily="18" charset="0"/>
                <a:cs typeface="Times New Roman" panose="02020603050405020304" pitchFamily="18" charset="0"/>
              </a:rPr>
              <a:t>IKSD brīvprātīgā darba programmas projekts «Brīvprātīgais – Tevi gaida!»</a:t>
            </a:r>
          </a:p>
          <a:p>
            <a:pPr marL="0" indent="0">
              <a:spcBef>
                <a:spcPts val="100"/>
              </a:spcBef>
              <a:spcAft>
                <a:spcPts val="100"/>
              </a:spcAft>
              <a:buNone/>
            </a:pPr>
            <a:endParaRPr lang="lv-LV" sz="2000" dirty="0">
              <a:latin typeface="Times New Roman" panose="02020603050405020304" pitchFamily="18" charset="0"/>
              <a:cs typeface="Times New Roman" panose="02020603050405020304" pitchFamily="18" charset="0"/>
            </a:endParaRPr>
          </a:p>
          <a:p>
            <a:pPr marL="0" indent="0">
              <a:spcBef>
                <a:spcPts val="100"/>
              </a:spcBef>
              <a:spcAft>
                <a:spcPts val="100"/>
              </a:spcAft>
              <a:buNone/>
            </a:pPr>
            <a:r>
              <a:rPr lang="lv-LV" sz="2000" dirty="0">
                <a:latin typeface="Times New Roman" panose="02020603050405020304" pitchFamily="18" charset="0"/>
                <a:cs typeface="Times New Roman" panose="02020603050405020304" pitchFamily="18" charset="0"/>
              </a:rPr>
              <a:t>Centra darbinieki palīdz iesaistīties klientiem arī citu iestāžu un organizāciju rīkotajos projektos un aktivitātē, piemēram, biedrības «NSUS» rīkotajās akcijās kā «Eņģeļu pasts», biedrības «Trepes» gadskārtu svinēšanas tradīciju pasākumos u.c.</a:t>
            </a:r>
          </a:p>
          <a:p>
            <a:pPr marL="0" indent="0">
              <a:spcBef>
                <a:spcPts val="100"/>
              </a:spcBef>
              <a:spcAft>
                <a:spcPts val="100"/>
              </a:spcAft>
              <a:buNone/>
            </a:pPr>
            <a:endParaRPr lang="lv-LV" sz="1800" dirty="0"/>
          </a:p>
        </p:txBody>
      </p:sp>
      <p:pic>
        <p:nvPicPr>
          <p:cNvPr id="4" name="Picture 2" descr="C:\Users\vgricaicuks\Desktop\volunteers.jpg">
            <a:extLst>
              <a:ext uri="{FF2B5EF4-FFF2-40B4-BE49-F238E27FC236}">
                <a16:creationId xmlns:a16="http://schemas.microsoft.com/office/drawing/2014/main" id="{4AA49C0E-0D1E-4FA0-BC0D-F00CFD41CB6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5548493"/>
            <a:ext cx="1509311" cy="83347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2" descr="C:\Users\vgricaicuks\Desktop\volunteers.jpg">
            <a:extLst>
              <a:ext uri="{FF2B5EF4-FFF2-40B4-BE49-F238E27FC236}">
                <a16:creationId xmlns:a16="http://schemas.microsoft.com/office/drawing/2014/main" id="{F64BD96B-F84C-41A9-AC8A-A7AA6E42A3E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2339752" y="5547858"/>
            <a:ext cx="1474735" cy="83347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2" descr="C:\Users\vgricaicuks\Desktop\volunteers.jpg">
            <a:extLst>
              <a:ext uri="{FF2B5EF4-FFF2-40B4-BE49-F238E27FC236}">
                <a16:creationId xmlns:a16="http://schemas.microsoft.com/office/drawing/2014/main" id="{54288498-BC96-4C29-A18B-25F9DEF20D1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3888" y="5547858"/>
            <a:ext cx="1368152" cy="83347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2" descr="C:\Users\vgricaicuks\Desktop\volunteers.jpg">
            <a:extLst>
              <a:ext uri="{FF2B5EF4-FFF2-40B4-BE49-F238E27FC236}">
                <a16:creationId xmlns:a16="http://schemas.microsoft.com/office/drawing/2014/main" id="{C0ACAF59-10B3-4F1F-B09E-A7A2BE33B96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4681441" y="5547858"/>
            <a:ext cx="1474735" cy="83347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2" descr="C:\Users\vgricaicuks\Desktop\volunteers.jpg">
            <a:extLst>
              <a:ext uri="{FF2B5EF4-FFF2-40B4-BE49-F238E27FC236}">
                <a16:creationId xmlns:a16="http://schemas.microsoft.com/office/drawing/2014/main" id="{FD93C24B-95E6-4CEE-B60F-96FE515894B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3009" y="5547858"/>
            <a:ext cx="1368152" cy="83347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51729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CA227ABB-96A7-427D-9E36-F797DB574ECD}"/>
              </a:ext>
            </a:extLst>
          </p:cNvPr>
          <p:cNvSpPr>
            <a:spLocks noGrp="1"/>
          </p:cNvSpPr>
          <p:nvPr>
            <p:ph type="title"/>
          </p:nvPr>
        </p:nvSpPr>
        <p:spPr/>
        <p:txBody>
          <a:bodyPr>
            <a:normAutofit/>
          </a:bodyPr>
          <a:lstStyle/>
          <a:p>
            <a:r>
              <a:rPr lang="lv-LV" sz="3200" b="1" dirty="0">
                <a:solidFill>
                  <a:schemeClr val="accent3">
                    <a:lumMod val="50000"/>
                  </a:schemeClr>
                </a:solidFill>
              </a:rPr>
              <a:t>BRĪVPRĀTĪGIE</a:t>
            </a:r>
          </a:p>
        </p:txBody>
      </p:sp>
      <p:pic>
        <p:nvPicPr>
          <p:cNvPr id="8194" name="Picture 2" descr="C:\Users\admin\Desktop\New folder (2)\2413.jpg"/>
          <p:cNvPicPr>
            <a:picLocks noChangeAspect="1" noChangeArrowheads="1"/>
          </p:cNvPicPr>
          <p:nvPr/>
        </p:nvPicPr>
        <p:blipFill>
          <a:blip r:embed="rId2" cstate="print"/>
          <a:srcRect t="12879"/>
          <a:stretch>
            <a:fillRect/>
          </a:stretch>
        </p:blipFill>
        <p:spPr bwMode="auto">
          <a:xfrm>
            <a:off x="572508" y="1556792"/>
            <a:ext cx="7992888" cy="4634381"/>
          </a:xfrm>
          <a:prstGeom prst="rect">
            <a:avLst/>
          </a:prstGeom>
          <a:ln>
            <a:noFill/>
          </a:ln>
          <a:effectLst>
            <a:softEdge rad="112500"/>
          </a:effectLst>
        </p:spPr>
      </p:pic>
    </p:spTree>
    <p:extLst>
      <p:ext uri="{BB962C8B-B14F-4D97-AF65-F5344CB8AC3E}">
        <p14:creationId xmlns:p14="http://schemas.microsoft.com/office/powerpoint/2010/main" val="22126898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C5BB0662-BDCE-4F6D-9E2E-832E3066BC30}"/>
              </a:ext>
            </a:extLst>
          </p:cNvPr>
          <p:cNvSpPr>
            <a:spLocks noGrp="1"/>
          </p:cNvSpPr>
          <p:nvPr>
            <p:ph type="title"/>
          </p:nvPr>
        </p:nvSpPr>
        <p:spPr>
          <a:xfrm>
            <a:off x="301752" y="228600"/>
            <a:ext cx="8534400" cy="608112"/>
          </a:xfrm>
        </p:spPr>
        <p:txBody>
          <a:bodyPr>
            <a:normAutofit fontScale="90000"/>
          </a:bodyPr>
          <a:lstStyle/>
          <a:p>
            <a:r>
              <a:rPr lang="it-IT" sz="3400" b="1" dirty="0">
                <a:solidFill>
                  <a:srgbClr val="84AA33">
                    <a:lumMod val="50000"/>
                  </a:srgbClr>
                </a:solidFill>
                <a:latin typeface="Times New Roman" panose="02020603050405020304" pitchFamily="18" charset="0"/>
                <a:cs typeface="Times New Roman" panose="02020603050405020304" pitchFamily="18" charset="0"/>
              </a:rPr>
              <a:t>Sociālā rehabilitācija </a:t>
            </a:r>
            <a:endParaRPr lang="lv-LV" sz="3200" dirty="0">
              <a:solidFill>
                <a:schemeClr val="accent3">
                  <a:lumMod val="50000"/>
                </a:schemeClr>
              </a:solidFill>
            </a:endParaRPr>
          </a:p>
        </p:txBody>
      </p:sp>
      <p:sp>
        <p:nvSpPr>
          <p:cNvPr id="3" name="Satura vietturis 2">
            <a:extLst>
              <a:ext uri="{FF2B5EF4-FFF2-40B4-BE49-F238E27FC236}">
                <a16:creationId xmlns:a16="http://schemas.microsoft.com/office/drawing/2014/main" id="{9C1526C2-D027-4FB8-8FD0-5E954B490C27}"/>
              </a:ext>
            </a:extLst>
          </p:cNvPr>
          <p:cNvSpPr>
            <a:spLocks noGrp="1"/>
          </p:cNvSpPr>
          <p:nvPr>
            <p:ph sz="quarter" idx="1"/>
          </p:nvPr>
        </p:nvSpPr>
        <p:spPr>
          <a:xfrm>
            <a:off x="301752" y="1340768"/>
            <a:ext cx="8503920" cy="4758280"/>
          </a:xfrm>
        </p:spPr>
        <p:txBody>
          <a:bodyPr>
            <a:normAutofit/>
          </a:bodyPr>
          <a:lstStyle/>
          <a:p>
            <a:pPr marL="273050" indent="-273050"/>
            <a:r>
              <a:rPr lang="lv-LV" sz="2000" dirty="0">
                <a:latin typeface="Arial" pitchFamily="34" charset="0"/>
                <a:cs typeface="Arial" pitchFamily="34" charset="0"/>
              </a:rPr>
              <a:t>Sociālā rehabilitācija ir vērsta uz cilvēka spēju </a:t>
            </a:r>
            <a:r>
              <a:rPr lang="lv-LV" sz="2000" u="sng" dirty="0">
                <a:latin typeface="Arial" pitchFamily="34" charset="0"/>
                <a:cs typeface="Arial" pitchFamily="34" charset="0"/>
              </a:rPr>
              <a:t>attīstīšanu, uzturēšanu vai saglabāšanu</a:t>
            </a:r>
            <a:r>
              <a:rPr lang="lv-LV" sz="2000" dirty="0">
                <a:latin typeface="Arial" pitchFamily="34" charset="0"/>
                <a:cs typeface="Arial" pitchFamily="34" charset="0"/>
              </a:rPr>
              <a:t>, vēršot uzmanību gan uz katra cilvēka iekšējiem, gan ārējiem resursiem, viņa interesēm, lai uzlabotu dzīves kvalitāti.</a:t>
            </a:r>
          </a:p>
        </p:txBody>
      </p:sp>
      <p:pic>
        <p:nvPicPr>
          <p:cNvPr id="5" name="Attēls 4">
            <a:extLst>
              <a:ext uri="{FF2B5EF4-FFF2-40B4-BE49-F238E27FC236}">
                <a16:creationId xmlns:a16="http://schemas.microsoft.com/office/drawing/2014/main" id="{B949F5BB-0A95-4CBA-8C74-D9F253533B7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653" b="14167"/>
          <a:stretch/>
        </p:blipFill>
        <p:spPr>
          <a:xfrm>
            <a:off x="1043608" y="2564904"/>
            <a:ext cx="7344816" cy="3882000"/>
          </a:xfrm>
          <a:prstGeom prst="rect">
            <a:avLst/>
          </a:prstGeom>
          <a:ln>
            <a:noFill/>
          </a:ln>
          <a:effectLst>
            <a:softEdge rad="112500"/>
          </a:effectLst>
        </p:spPr>
      </p:pic>
    </p:spTree>
    <p:extLst>
      <p:ext uri="{BB962C8B-B14F-4D97-AF65-F5344CB8AC3E}">
        <p14:creationId xmlns:p14="http://schemas.microsoft.com/office/powerpoint/2010/main" val="5390380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C5BB0662-BDCE-4F6D-9E2E-832E3066BC30}"/>
              </a:ext>
            </a:extLst>
          </p:cNvPr>
          <p:cNvSpPr>
            <a:spLocks noGrp="1"/>
          </p:cNvSpPr>
          <p:nvPr>
            <p:ph type="title"/>
          </p:nvPr>
        </p:nvSpPr>
        <p:spPr>
          <a:xfrm>
            <a:off x="301752" y="228600"/>
            <a:ext cx="8534400" cy="608112"/>
          </a:xfrm>
        </p:spPr>
        <p:txBody>
          <a:bodyPr>
            <a:normAutofit/>
          </a:bodyPr>
          <a:lstStyle/>
          <a:p>
            <a:r>
              <a:rPr lang="lv-LV" sz="3200" b="1" dirty="0">
                <a:solidFill>
                  <a:schemeClr val="accent3">
                    <a:lumMod val="50000"/>
                  </a:schemeClr>
                </a:solidFill>
                <a:latin typeface="Times New Roman" panose="02020603050405020304" pitchFamily="18" charset="0"/>
                <a:cs typeface="Times New Roman" panose="02020603050405020304" pitchFamily="18" charset="0"/>
              </a:rPr>
              <a:t>Sociālās rehabilitācijas pakalpojums</a:t>
            </a:r>
            <a:endParaRPr lang="lv-LV" sz="3200" dirty="0">
              <a:solidFill>
                <a:schemeClr val="accent3">
                  <a:lumMod val="50000"/>
                </a:schemeClr>
              </a:solidFill>
            </a:endParaRPr>
          </a:p>
        </p:txBody>
      </p:sp>
      <p:sp>
        <p:nvSpPr>
          <p:cNvPr id="3" name="Satura vietturis 2">
            <a:extLst>
              <a:ext uri="{FF2B5EF4-FFF2-40B4-BE49-F238E27FC236}">
                <a16:creationId xmlns:a16="http://schemas.microsoft.com/office/drawing/2014/main" id="{9C1526C2-D027-4FB8-8FD0-5E954B490C27}"/>
              </a:ext>
            </a:extLst>
          </p:cNvPr>
          <p:cNvSpPr>
            <a:spLocks noGrp="1"/>
          </p:cNvSpPr>
          <p:nvPr>
            <p:ph sz="quarter" idx="1"/>
          </p:nvPr>
        </p:nvSpPr>
        <p:spPr>
          <a:xfrm>
            <a:off x="301752" y="1340768"/>
            <a:ext cx="8503920" cy="4758280"/>
          </a:xfrm>
        </p:spPr>
        <p:txBody>
          <a:bodyPr>
            <a:normAutofit/>
          </a:bodyPr>
          <a:lstStyle/>
          <a:p>
            <a:pPr marL="273050" lvl="0" indent="-273050">
              <a:buClrTx/>
              <a:buSzTx/>
              <a:buFont typeface="Arial" pitchFamily="34" charset="0"/>
              <a:buChar char="•"/>
            </a:pPr>
            <a:r>
              <a:rPr lang="lv-LV" sz="2000" b="1" dirty="0">
                <a:latin typeface="Arial" panose="020B0604020202020204" pitchFamily="34" charset="0"/>
                <a:cs typeface="Arial" panose="020B0604020202020204" pitchFamily="34" charset="0"/>
              </a:rPr>
              <a:t>Sociālās rehabilitācijas pakalpojums —</a:t>
            </a:r>
            <a:r>
              <a:rPr lang="lv-LV" sz="2000" dirty="0">
                <a:latin typeface="Arial" panose="020B0604020202020204" pitchFamily="34" charset="0"/>
                <a:cs typeface="Arial" panose="020B0604020202020204" pitchFamily="34" charset="0"/>
              </a:rPr>
              <a:t> pasākumu kopums, kas vērsts uz sociālās funkcionēšanas spēju atjaunošanu vai uzlabošanu, lai nodrošinātu sociālā statusa atgūšanu un iekļaušanos sabiedrībā, un ietver sevī pakalpojumus personas dzīvesvietā un sociālās aprūpes un sociālās rehabilitācijas institūcijā vai dzīvesvietā vai sociālās aprūpes un sociālās rehabilitācijas institūcijā;</a:t>
            </a:r>
            <a:endParaRPr lang="lv-LV" sz="2000" dirty="0">
              <a:solidFill>
                <a:prstClr val="black"/>
              </a:solidFill>
              <a:latin typeface="Arial" panose="020B0604020202020204" pitchFamily="34" charset="0"/>
              <a:cs typeface="Arial" pitchFamily="34" charset="0"/>
            </a:endParaRPr>
          </a:p>
          <a:p>
            <a:pPr marL="273050" lvl="0" indent="-273050">
              <a:buClrTx/>
              <a:buSzTx/>
              <a:buFont typeface="Arial" pitchFamily="34" charset="0"/>
              <a:buChar char="•"/>
            </a:pPr>
            <a:endParaRPr lang="lv-LV" sz="1900" dirty="0">
              <a:solidFill>
                <a:prstClr val="black"/>
              </a:solidFill>
              <a:latin typeface="Arial" pitchFamily="34" charset="0"/>
              <a:cs typeface="Arial" pitchFamily="34" charset="0"/>
            </a:endParaRPr>
          </a:p>
          <a:p>
            <a:pPr marL="273050" lvl="0" indent="-273050">
              <a:buClrTx/>
              <a:buSzTx/>
              <a:buFont typeface="Arial" pitchFamily="34" charset="0"/>
              <a:buChar char="•"/>
            </a:pPr>
            <a:r>
              <a:rPr lang="lv-LV" sz="2000" dirty="0">
                <a:solidFill>
                  <a:prstClr val="black"/>
                </a:solidFill>
                <a:latin typeface="Arial" pitchFamily="34" charset="0"/>
                <a:cs typeface="Arial" pitchFamily="34" charset="0"/>
              </a:rPr>
              <a:t>Palīdzēt rast risinājumus, lai cilvēks varētu dzīvot pēc iespējas pilnvērtīgāk, neskatoties uz tā funkcionālo traucējumu pakāpi un veidu;</a:t>
            </a:r>
          </a:p>
          <a:p>
            <a:pPr marL="0" lvl="0" indent="0">
              <a:buClrTx/>
              <a:buSzTx/>
              <a:buNone/>
            </a:pPr>
            <a:r>
              <a:rPr lang="lv-LV" sz="2000" dirty="0">
                <a:solidFill>
                  <a:prstClr val="black"/>
                </a:solidFill>
                <a:latin typeface="Arial" pitchFamily="34" charset="0"/>
                <a:cs typeface="Arial" pitchFamily="34" charset="0"/>
              </a:rPr>
              <a:t> </a:t>
            </a:r>
          </a:p>
          <a:p>
            <a:pPr marL="273050" lvl="0" indent="-273050">
              <a:buClrTx/>
              <a:buSzTx/>
              <a:buFont typeface="Arial" pitchFamily="34" charset="0"/>
              <a:buChar char="•"/>
            </a:pPr>
            <a:r>
              <a:rPr lang="lv-LV" sz="2000" dirty="0">
                <a:solidFill>
                  <a:prstClr val="black"/>
                </a:solidFill>
                <a:latin typeface="Arial" pitchFamily="34" charset="0"/>
                <a:cs typeface="Arial" pitchFamily="34" charset="0"/>
              </a:rPr>
              <a:t>Aktīvā novecošana;</a:t>
            </a:r>
          </a:p>
          <a:p>
            <a:pPr marL="273050" lvl="0" indent="-273050">
              <a:buClrTx/>
              <a:buSzTx/>
              <a:buFont typeface="Arial" pitchFamily="34" charset="0"/>
              <a:buChar char="•"/>
            </a:pPr>
            <a:endParaRPr lang="lv-LV" sz="2000" dirty="0">
              <a:solidFill>
                <a:prstClr val="black"/>
              </a:solidFill>
              <a:latin typeface="Arial" pitchFamily="34" charset="0"/>
              <a:cs typeface="Arial" pitchFamily="34" charset="0"/>
            </a:endParaRPr>
          </a:p>
          <a:p>
            <a:pPr marL="273050" lvl="0" indent="-273050">
              <a:buClrTx/>
              <a:buSzTx/>
              <a:buFont typeface="Arial" pitchFamily="34" charset="0"/>
              <a:buChar char="•"/>
            </a:pPr>
            <a:r>
              <a:rPr lang="lv-LV" sz="2000" dirty="0">
                <a:solidFill>
                  <a:prstClr val="black"/>
                </a:solidFill>
                <a:latin typeface="Arial" pitchFamily="34" charset="0"/>
                <a:cs typeface="Arial" pitchFamily="34" charset="0"/>
              </a:rPr>
              <a:t>PRASME PIEMĒROT/PIELĀGOT!</a:t>
            </a:r>
          </a:p>
        </p:txBody>
      </p:sp>
    </p:spTree>
    <p:extLst>
      <p:ext uri="{BB962C8B-B14F-4D97-AF65-F5344CB8AC3E}">
        <p14:creationId xmlns:p14="http://schemas.microsoft.com/office/powerpoint/2010/main" val="3459367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9513" y="1628800"/>
            <a:ext cx="8784976" cy="4752528"/>
          </a:xfrm>
          <a:prstGeom prst="rect">
            <a:avLst/>
          </a:prstGeom>
          <a:ln>
            <a:noFill/>
          </a:ln>
          <a:effectLst>
            <a:softEdge rad="112500"/>
          </a:effectLst>
        </p:spPr>
      </p:pic>
    </p:spTree>
    <p:extLst>
      <p:ext uri="{BB962C8B-B14F-4D97-AF65-F5344CB8AC3E}">
        <p14:creationId xmlns:p14="http://schemas.microsoft.com/office/powerpoint/2010/main" val="36359185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C5BB0662-BDCE-4F6D-9E2E-832E3066BC30}"/>
              </a:ext>
            </a:extLst>
          </p:cNvPr>
          <p:cNvSpPr>
            <a:spLocks noGrp="1"/>
          </p:cNvSpPr>
          <p:nvPr>
            <p:ph type="title"/>
          </p:nvPr>
        </p:nvSpPr>
        <p:spPr>
          <a:xfrm>
            <a:off x="301752" y="228600"/>
            <a:ext cx="8534400" cy="608112"/>
          </a:xfrm>
        </p:spPr>
        <p:txBody>
          <a:bodyPr>
            <a:normAutofit/>
          </a:bodyPr>
          <a:lstStyle/>
          <a:p>
            <a:r>
              <a:rPr lang="lv-LV" sz="3200" b="1" dirty="0">
                <a:solidFill>
                  <a:srgbClr val="84AA33">
                    <a:lumMod val="50000"/>
                  </a:srgbClr>
                </a:solidFill>
                <a:latin typeface="Times New Roman" panose="02020603050405020304" pitchFamily="18" charset="0"/>
                <a:cs typeface="Times New Roman" panose="02020603050405020304" pitchFamily="18" charset="0"/>
              </a:rPr>
              <a:t>Efektīva rehabilitācijas procesa pamatprincipi</a:t>
            </a:r>
            <a:endParaRPr lang="lv-LV" sz="3200" dirty="0">
              <a:solidFill>
                <a:schemeClr val="accent3">
                  <a:lumMod val="50000"/>
                </a:schemeClr>
              </a:solidFill>
            </a:endParaRPr>
          </a:p>
        </p:txBody>
      </p:sp>
      <p:sp>
        <p:nvSpPr>
          <p:cNvPr id="3" name="Satura vietturis 2">
            <a:extLst>
              <a:ext uri="{FF2B5EF4-FFF2-40B4-BE49-F238E27FC236}">
                <a16:creationId xmlns:a16="http://schemas.microsoft.com/office/drawing/2014/main" id="{9C1526C2-D027-4FB8-8FD0-5E954B490C27}"/>
              </a:ext>
            </a:extLst>
          </p:cNvPr>
          <p:cNvSpPr>
            <a:spLocks noGrp="1"/>
          </p:cNvSpPr>
          <p:nvPr>
            <p:ph sz="quarter" idx="1"/>
          </p:nvPr>
        </p:nvSpPr>
        <p:spPr>
          <a:xfrm>
            <a:off x="301752" y="1340768"/>
            <a:ext cx="8503920" cy="4758280"/>
          </a:xfrm>
        </p:spPr>
        <p:txBody>
          <a:bodyPr>
            <a:noAutofit/>
          </a:bodyPr>
          <a:lstStyle/>
          <a:p>
            <a:pPr>
              <a:spcBef>
                <a:spcPts val="0"/>
              </a:spcBef>
            </a:pPr>
            <a:r>
              <a:rPr lang="lv-LV" sz="2200" dirty="0">
                <a:latin typeface="Times New Roman" panose="02020603050405020304" pitchFamily="18" charset="0"/>
                <a:cs typeface="Times New Roman" panose="02020603050405020304" pitchFamily="18" charset="0"/>
              </a:rPr>
              <a:t>Klienta vispārīgās kapacitātes racionāla novērtēšana;</a:t>
            </a:r>
          </a:p>
          <a:p>
            <a:pPr>
              <a:spcBef>
                <a:spcPts val="0"/>
              </a:spcBef>
            </a:pPr>
            <a:r>
              <a:rPr lang="lv-LV" sz="2200" dirty="0">
                <a:latin typeface="Times New Roman" panose="02020603050405020304" pitchFamily="18" charset="0"/>
                <a:cs typeface="Times New Roman" panose="02020603050405020304" pitchFamily="18" charset="0"/>
              </a:rPr>
              <a:t>Personīgo aizspriedumu izslēgšana (</a:t>
            </a:r>
            <a:r>
              <a:rPr lang="lv-LV" sz="2200" dirty="0" err="1">
                <a:latin typeface="Times New Roman" panose="02020603050405020304" pitchFamily="18" charset="0"/>
                <a:cs typeface="Times New Roman" panose="02020603050405020304" pitchFamily="18" charset="0"/>
              </a:rPr>
              <a:t>steriotipu</a:t>
            </a:r>
            <a:r>
              <a:rPr lang="lv-LV" sz="2200" dirty="0">
                <a:latin typeface="Times New Roman" panose="02020603050405020304" pitchFamily="18" charset="0"/>
                <a:cs typeface="Times New Roman" panose="02020603050405020304" pitchFamily="18" charset="0"/>
              </a:rPr>
              <a:t>/aizspriedumu, iesīkstējušu uzskatu u.c.);</a:t>
            </a:r>
          </a:p>
          <a:p>
            <a:pPr>
              <a:spcBef>
                <a:spcPts val="0"/>
              </a:spcBef>
            </a:pPr>
            <a:r>
              <a:rPr lang="lv-LV" sz="2200" dirty="0">
                <a:latin typeface="Times New Roman" panose="02020603050405020304" pitchFamily="18" charset="0"/>
                <a:cs typeface="Times New Roman" panose="02020603050405020304" pitchFamily="18" charset="0"/>
              </a:rPr>
              <a:t>Efektīva </a:t>
            </a:r>
            <a:r>
              <a:rPr lang="lv-LV" sz="2200" dirty="0" err="1">
                <a:latin typeface="Times New Roman" panose="02020603050405020304" pitchFamily="18" charset="0"/>
                <a:cs typeface="Times New Roman" panose="02020603050405020304" pitchFamily="18" charset="0"/>
              </a:rPr>
              <a:t>starpprofesionālā</a:t>
            </a:r>
            <a:r>
              <a:rPr lang="lv-LV" sz="2200" dirty="0">
                <a:latin typeface="Times New Roman" panose="02020603050405020304" pitchFamily="18" charset="0"/>
                <a:cs typeface="Times New Roman" panose="02020603050405020304" pitchFamily="18" charset="0"/>
              </a:rPr>
              <a:t> sadarbība;</a:t>
            </a:r>
          </a:p>
          <a:p>
            <a:pPr>
              <a:spcBef>
                <a:spcPts val="0"/>
              </a:spcBef>
            </a:pPr>
            <a:r>
              <a:rPr lang="lv-LV" sz="2200" dirty="0">
                <a:latin typeface="Times New Roman" panose="02020603050405020304" pitchFamily="18" charset="0"/>
                <a:cs typeface="Times New Roman" panose="02020603050405020304" pitchFamily="18" charset="0"/>
              </a:rPr>
              <a:t>Dažādu speciālistu piesaiste;</a:t>
            </a:r>
          </a:p>
          <a:p>
            <a:pPr>
              <a:spcBef>
                <a:spcPts val="0"/>
              </a:spcBef>
            </a:pPr>
            <a:r>
              <a:rPr lang="lv-LV" sz="2200" dirty="0">
                <a:latin typeface="Times New Roman" panose="02020603050405020304" pitchFamily="18" charset="0"/>
                <a:cs typeface="Times New Roman" panose="02020603050405020304" pitchFamily="18" charset="0"/>
              </a:rPr>
              <a:t>Atsevišķu profesionālo jomu darbības elementu izmantošana – mākslas terapija (mūzika, deja), </a:t>
            </a:r>
            <a:r>
              <a:rPr lang="lv-LV" sz="2200" dirty="0" err="1">
                <a:latin typeface="Times New Roman" panose="02020603050405020304" pitchFamily="18" charset="0"/>
                <a:cs typeface="Times New Roman" panose="02020603050405020304" pitchFamily="18" charset="0"/>
              </a:rPr>
              <a:t>kanisterapija</a:t>
            </a:r>
            <a:r>
              <a:rPr lang="lv-LV" sz="2200" dirty="0">
                <a:latin typeface="Times New Roman" panose="02020603050405020304" pitchFamily="18" charset="0"/>
                <a:cs typeface="Times New Roman" panose="02020603050405020304" pitchFamily="18" charset="0"/>
              </a:rPr>
              <a:t>, smieklu joga u.c.</a:t>
            </a:r>
          </a:p>
          <a:p>
            <a:pPr>
              <a:spcBef>
                <a:spcPts val="0"/>
              </a:spcBef>
            </a:pPr>
            <a:r>
              <a:rPr lang="lv-LV" sz="2200" dirty="0">
                <a:latin typeface="Times New Roman" panose="02020603050405020304" pitchFamily="18" charset="0"/>
                <a:cs typeface="Times New Roman" panose="02020603050405020304" pitchFamily="18" charset="0"/>
              </a:rPr>
              <a:t>Personīgo prasmju, iemaņu, zināšanu pielietošana;</a:t>
            </a:r>
          </a:p>
          <a:p>
            <a:pPr>
              <a:spcBef>
                <a:spcPts val="0"/>
              </a:spcBef>
            </a:pPr>
            <a:r>
              <a:rPr lang="lv-LV" sz="2200" dirty="0">
                <a:latin typeface="Times New Roman" panose="02020603050405020304" pitchFamily="18" charset="0"/>
                <a:cs typeface="Times New Roman" panose="02020603050405020304" pitchFamily="18" charset="0"/>
              </a:rPr>
              <a:t>Modernu/mūsdienīgu </a:t>
            </a:r>
            <a:r>
              <a:rPr lang="lv-LV" sz="2200" dirty="0" err="1">
                <a:latin typeface="Times New Roman" panose="02020603050405020304" pitchFamily="18" charset="0"/>
                <a:cs typeface="Times New Roman" panose="02020603050405020304" pitchFamily="18" charset="0"/>
              </a:rPr>
              <a:t>tehnoloğiju</a:t>
            </a:r>
            <a:r>
              <a:rPr lang="lv-LV" sz="2200" dirty="0">
                <a:latin typeface="Times New Roman" panose="02020603050405020304" pitchFamily="18" charset="0"/>
                <a:cs typeface="Times New Roman" panose="02020603050405020304" pitchFamily="18" charset="0"/>
              </a:rPr>
              <a:t> izmantošana (</a:t>
            </a:r>
            <a:r>
              <a:rPr lang="lv-LV" sz="2200" dirty="0" err="1">
                <a:latin typeface="Times New Roman" panose="02020603050405020304" pitchFamily="18" charset="0"/>
                <a:cs typeface="Times New Roman" panose="02020603050405020304" pitchFamily="18" charset="0"/>
              </a:rPr>
              <a:t>Smart</a:t>
            </a:r>
            <a:r>
              <a:rPr lang="lv-LV" sz="2200" dirty="0">
                <a:latin typeface="Times New Roman" panose="02020603050405020304" pitchFamily="18" charset="0"/>
                <a:cs typeface="Times New Roman" panose="02020603050405020304" pitchFamily="18" charset="0"/>
              </a:rPr>
              <a:t> </a:t>
            </a:r>
            <a:r>
              <a:rPr lang="lv-LV" sz="2200" dirty="0" err="1">
                <a:latin typeface="Times New Roman" panose="02020603050405020304" pitchFamily="18" charset="0"/>
                <a:cs typeface="Times New Roman" panose="02020603050405020304" pitchFamily="18" charset="0"/>
              </a:rPr>
              <a:t>box</a:t>
            </a:r>
            <a:r>
              <a:rPr lang="lv-LV" sz="2200" dirty="0">
                <a:latin typeface="Times New Roman" panose="02020603050405020304" pitchFamily="18" charset="0"/>
                <a:cs typeface="Times New Roman" panose="02020603050405020304" pitchFamily="18" charset="0"/>
              </a:rPr>
              <a:t>, digitālo audio reproducēšana no SD, zibatmiņas);</a:t>
            </a:r>
          </a:p>
          <a:p>
            <a:pPr>
              <a:spcBef>
                <a:spcPts val="0"/>
              </a:spcBef>
            </a:pPr>
            <a:r>
              <a:rPr lang="lv-LV" sz="2200" dirty="0">
                <a:latin typeface="Times New Roman" panose="02020603050405020304" pitchFamily="18" charset="0"/>
                <a:cs typeface="Times New Roman" panose="02020603050405020304" pitchFamily="18" charset="0"/>
              </a:rPr>
              <a:t>Klientu un viņu piederīgo aptauja, aptaujas rezultātu analīze;</a:t>
            </a:r>
          </a:p>
          <a:p>
            <a:pPr>
              <a:spcBef>
                <a:spcPts val="0"/>
              </a:spcBef>
            </a:pPr>
            <a:r>
              <a:rPr lang="lv-LV" sz="2200" dirty="0">
                <a:latin typeface="Times New Roman" panose="02020603050405020304" pitchFamily="18" charset="0"/>
                <a:cs typeface="Times New Roman" panose="02020603050405020304" pitchFamily="18" charset="0"/>
              </a:rPr>
              <a:t>Inovācijas, elastība.</a:t>
            </a:r>
          </a:p>
        </p:txBody>
      </p:sp>
      <p:pic>
        <p:nvPicPr>
          <p:cNvPr id="6" name="Picture 3" descr="C:\Users\vgricaicuks\Desktop\New folder\IMG_20180523_134157.jpg">
            <a:extLst>
              <a:ext uri="{FF2B5EF4-FFF2-40B4-BE49-F238E27FC236}">
                <a16:creationId xmlns:a16="http://schemas.microsoft.com/office/drawing/2014/main" id="{94E9A8AD-E7E2-425E-A4A3-B0202383C707}"/>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2461" r="2274" b="2824"/>
          <a:stretch/>
        </p:blipFill>
        <p:spPr bwMode="auto">
          <a:xfrm>
            <a:off x="7205493" y="4941168"/>
            <a:ext cx="1635731" cy="15841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21341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C5BB0662-BDCE-4F6D-9E2E-832E3066BC30}"/>
              </a:ext>
            </a:extLst>
          </p:cNvPr>
          <p:cNvSpPr>
            <a:spLocks noGrp="1"/>
          </p:cNvSpPr>
          <p:nvPr>
            <p:ph type="title"/>
          </p:nvPr>
        </p:nvSpPr>
        <p:spPr>
          <a:xfrm>
            <a:off x="301752" y="228600"/>
            <a:ext cx="8534400" cy="608112"/>
          </a:xfrm>
        </p:spPr>
        <p:txBody>
          <a:bodyPr>
            <a:normAutofit/>
          </a:bodyPr>
          <a:lstStyle/>
          <a:p>
            <a:r>
              <a:rPr lang="lv-LV" sz="3200" b="1" dirty="0">
                <a:solidFill>
                  <a:schemeClr val="accent3">
                    <a:lumMod val="50000"/>
                  </a:schemeClr>
                </a:solidFill>
                <a:latin typeface="Times New Roman" panose="02020603050405020304" pitchFamily="18" charset="0"/>
                <a:cs typeface="Times New Roman" panose="02020603050405020304" pitchFamily="18" charset="0"/>
              </a:rPr>
              <a:t>Rehabilitācijas formas</a:t>
            </a:r>
            <a:endParaRPr lang="lv-LV" sz="3200" dirty="0">
              <a:solidFill>
                <a:schemeClr val="accent3">
                  <a:lumMod val="50000"/>
                </a:schemeClr>
              </a:solidFill>
            </a:endParaRPr>
          </a:p>
        </p:txBody>
      </p:sp>
      <p:sp>
        <p:nvSpPr>
          <p:cNvPr id="3" name="Satura vietturis 2">
            <a:extLst>
              <a:ext uri="{FF2B5EF4-FFF2-40B4-BE49-F238E27FC236}">
                <a16:creationId xmlns:a16="http://schemas.microsoft.com/office/drawing/2014/main" id="{9C1526C2-D027-4FB8-8FD0-5E954B490C27}"/>
              </a:ext>
            </a:extLst>
          </p:cNvPr>
          <p:cNvSpPr>
            <a:spLocks noGrp="1"/>
          </p:cNvSpPr>
          <p:nvPr>
            <p:ph sz="quarter" idx="1"/>
          </p:nvPr>
        </p:nvSpPr>
        <p:spPr>
          <a:xfrm>
            <a:off x="301752" y="1340768"/>
            <a:ext cx="8503920" cy="4758280"/>
          </a:xfrm>
        </p:spPr>
        <p:txBody>
          <a:bodyPr>
            <a:normAutofit/>
          </a:bodyPr>
          <a:lstStyle/>
          <a:p>
            <a:pPr>
              <a:spcBef>
                <a:spcPts val="100"/>
              </a:spcBef>
              <a:spcAft>
                <a:spcPts val="100"/>
              </a:spcAft>
            </a:pPr>
            <a:r>
              <a:rPr lang="lv-LV" sz="2400" dirty="0">
                <a:latin typeface="Arial" pitchFamily="34" charset="0"/>
                <a:cs typeface="Arial" pitchFamily="34" charset="0"/>
              </a:rPr>
              <a:t>Rehabilitācija sociālās aprūpes procesa ietvaros;</a:t>
            </a:r>
          </a:p>
          <a:p>
            <a:pPr>
              <a:spcBef>
                <a:spcPts val="100"/>
              </a:spcBef>
              <a:spcAft>
                <a:spcPts val="100"/>
              </a:spcAft>
            </a:pPr>
            <a:endParaRPr lang="lv-LV" sz="800" dirty="0">
              <a:latin typeface="Arial" pitchFamily="34" charset="0"/>
              <a:cs typeface="Arial" pitchFamily="34" charset="0"/>
            </a:endParaRPr>
          </a:p>
          <a:p>
            <a:pPr>
              <a:spcBef>
                <a:spcPts val="100"/>
              </a:spcBef>
              <a:spcAft>
                <a:spcPts val="100"/>
              </a:spcAft>
            </a:pPr>
            <a:r>
              <a:rPr lang="lv-LV" sz="2400" dirty="0">
                <a:latin typeface="Arial" pitchFamily="34" charset="0"/>
                <a:cs typeface="Arial" pitchFamily="34" charset="0"/>
              </a:rPr>
              <a:t>Rehabilitācija grupā;</a:t>
            </a:r>
          </a:p>
          <a:p>
            <a:pPr>
              <a:spcBef>
                <a:spcPts val="100"/>
              </a:spcBef>
              <a:spcAft>
                <a:spcPts val="100"/>
              </a:spcAft>
            </a:pPr>
            <a:endParaRPr lang="lv-LV" sz="800" dirty="0">
              <a:latin typeface="Arial" pitchFamily="34" charset="0"/>
              <a:cs typeface="Arial" pitchFamily="34" charset="0"/>
            </a:endParaRPr>
          </a:p>
          <a:p>
            <a:pPr>
              <a:spcBef>
                <a:spcPts val="100"/>
              </a:spcBef>
              <a:spcAft>
                <a:spcPts val="100"/>
              </a:spcAft>
            </a:pPr>
            <a:r>
              <a:rPr lang="lv-LV" sz="2400" dirty="0">
                <a:latin typeface="Arial" pitchFamily="34" charset="0"/>
                <a:cs typeface="Arial" pitchFamily="34" charset="0"/>
              </a:rPr>
              <a:t>Individuālā rehabilitācija.</a:t>
            </a:r>
          </a:p>
        </p:txBody>
      </p:sp>
      <p:pic>
        <p:nvPicPr>
          <p:cNvPr id="5" name="Attēls 4">
            <a:extLst>
              <a:ext uri="{FF2B5EF4-FFF2-40B4-BE49-F238E27FC236}">
                <a16:creationId xmlns:a16="http://schemas.microsoft.com/office/drawing/2014/main" id="{AE91923C-D2CB-4042-A5DA-5E3F00314B18}"/>
              </a:ext>
            </a:extLst>
          </p:cNvPr>
          <p:cNvPicPr>
            <a:picLocks noChangeAspect="1"/>
          </p:cNvPicPr>
          <p:nvPr/>
        </p:nvPicPr>
        <p:blipFill rotWithShape="1">
          <a:blip r:embed="rId2">
            <a:extLst>
              <a:ext uri="{28A0092B-C50C-407E-A947-70E740481C1C}">
                <a14:useLocalDpi xmlns:a14="http://schemas.microsoft.com/office/drawing/2010/main" val="0"/>
              </a:ext>
            </a:extLst>
          </a:blip>
          <a:srcRect t="13435" b="19388"/>
          <a:stretch/>
        </p:blipFill>
        <p:spPr>
          <a:xfrm>
            <a:off x="773292" y="2852936"/>
            <a:ext cx="7560839" cy="3521931"/>
          </a:xfrm>
          <a:prstGeom prst="rect">
            <a:avLst/>
          </a:prstGeom>
          <a:ln>
            <a:noFill/>
          </a:ln>
          <a:effectLst>
            <a:softEdge rad="112500"/>
          </a:effectLst>
        </p:spPr>
      </p:pic>
    </p:spTree>
    <p:extLst>
      <p:ext uri="{BB962C8B-B14F-4D97-AF65-F5344CB8AC3E}">
        <p14:creationId xmlns:p14="http://schemas.microsoft.com/office/powerpoint/2010/main" val="41767426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C5BB0662-BDCE-4F6D-9E2E-832E3066BC30}"/>
              </a:ext>
            </a:extLst>
          </p:cNvPr>
          <p:cNvSpPr>
            <a:spLocks noGrp="1"/>
          </p:cNvSpPr>
          <p:nvPr>
            <p:ph type="title"/>
          </p:nvPr>
        </p:nvSpPr>
        <p:spPr>
          <a:xfrm>
            <a:off x="301752" y="228600"/>
            <a:ext cx="8534400" cy="530352"/>
          </a:xfrm>
        </p:spPr>
        <p:txBody>
          <a:bodyPr>
            <a:normAutofit fontScale="90000"/>
          </a:bodyPr>
          <a:lstStyle/>
          <a:p>
            <a:r>
              <a:rPr lang="lv-LV" sz="3200" b="1" dirty="0">
                <a:solidFill>
                  <a:schemeClr val="accent3">
                    <a:lumMod val="50000"/>
                  </a:schemeClr>
                </a:solidFill>
                <a:latin typeface="Times New Roman" panose="02020603050405020304" pitchFamily="18" charset="0"/>
                <a:cs typeface="Times New Roman" panose="02020603050405020304" pitchFamily="18" charset="0"/>
              </a:rPr>
              <a:t>Aktivitātes sociālās aprūpes centrā un ārpus tā</a:t>
            </a:r>
            <a:endParaRPr lang="lv-LV" sz="3200" dirty="0">
              <a:solidFill>
                <a:schemeClr val="accent3">
                  <a:lumMod val="50000"/>
                </a:schemeClr>
              </a:solidFill>
            </a:endParaRPr>
          </a:p>
        </p:txBody>
      </p:sp>
      <p:sp>
        <p:nvSpPr>
          <p:cNvPr id="3" name="Satura vietturis 2">
            <a:extLst>
              <a:ext uri="{FF2B5EF4-FFF2-40B4-BE49-F238E27FC236}">
                <a16:creationId xmlns:a16="http://schemas.microsoft.com/office/drawing/2014/main" id="{9C1526C2-D027-4FB8-8FD0-5E954B490C27}"/>
              </a:ext>
            </a:extLst>
          </p:cNvPr>
          <p:cNvSpPr>
            <a:spLocks noGrp="1"/>
          </p:cNvSpPr>
          <p:nvPr>
            <p:ph sz="quarter" idx="1"/>
          </p:nvPr>
        </p:nvSpPr>
        <p:spPr>
          <a:xfrm>
            <a:off x="301752" y="908720"/>
            <a:ext cx="8503920" cy="5472608"/>
          </a:xfrm>
        </p:spPr>
        <p:txBody>
          <a:bodyPr>
            <a:noAutofit/>
          </a:bodyPr>
          <a:lstStyle/>
          <a:p>
            <a:pPr marL="0" indent="0">
              <a:spcBef>
                <a:spcPts val="100"/>
              </a:spcBef>
              <a:spcAft>
                <a:spcPts val="100"/>
              </a:spcAft>
              <a:buNone/>
            </a:pPr>
            <a:r>
              <a:rPr lang="lv-LV" sz="2000" dirty="0">
                <a:latin typeface="Arial" pitchFamily="34" charset="0"/>
                <a:cs typeface="Arial" pitchFamily="34" charset="0"/>
              </a:rPr>
              <a:t>Aktivitātes piemērotas senioriem un personām ar invaliditāti:</a:t>
            </a:r>
          </a:p>
          <a:p>
            <a:pPr marL="609600" indent="-342900">
              <a:spcBef>
                <a:spcPts val="100"/>
              </a:spcBef>
              <a:spcAft>
                <a:spcPts val="100"/>
              </a:spcAft>
              <a:buFont typeface="Wingdings" panose="05000000000000000000" pitchFamily="2" charset="2"/>
              <a:buChar char="Ø"/>
            </a:pPr>
            <a:r>
              <a:rPr lang="lv-LV" sz="2000" dirty="0">
                <a:latin typeface="Arial" pitchFamily="34" charset="0"/>
                <a:cs typeface="Arial" pitchFamily="34" charset="0"/>
              </a:rPr>
              <a:t>vingrošana (grupās, individuāli) fizioterapeita vadībā;</a:t>
            </a:r>
          </a:p>
          <a:p>
            <a:pPr marL="609600" indent="-342900">
              <a:spcBef>
                <a:spcPts val="100"/>
              </a:spcBef>
              <a:spcAft>
                <a:spcPts val="100"/>
              </a:spcAft>
              <a:buFont typeface="Wingdings" panose="05000000000000000000" pitchFamily="2" charset="2"/>
              <a:buChar char="Ø"/>
            </a:pPr>
            <a:r>
              <a:rPr lang="lv-LV" sz="2000" dirty="0">
                <a:latin typeface="Arial" pitchFamily="34" charset="0"/>
                <a:cs typeface="Arial" pitchFamily="34" charset="0"/>
              </a:rPr>
              <a:t>izbraukumi (koncerti, ekskursijas, muzeju apmeklējums);</a:t>
            </a:r>
          </a:p>
          <a:p>
            <a:pPr marL="609600" indent="-342900">
              <a:spcBef>
                <a:spcPts val="100"/>
              </a:spcBef>
              <a:spcAft>
                <a:spcPts val="100"/>
              </a:spcAft>
              <a:buFont typeface="Wingdings" panose="05000000000000000000" pitchFamily="2" charset="2"/>
              <a:buChar char="Ø"/>
            </a:pPr>
            <a:r>
              <a:rPr lang="lv-LV" sz="2000" dirty="0">
                <a:latin typeface="Arial" pitchFamily="34" charset="0"/>
                <a:cs typeface="Arial" pitchFamily="34" charset="0"/>
              </a:rPr>
              <a:t>radošās nodarbības – rokdarbi; </a:t>
            </a:r>
          </a:p>
          <a:p>
            <a:pPr marL="609600" indent="-342900">
              <a:spcBef>
                <a:spcPts val="100"/>
              </a:spcBef>
              <a:spcAft>
                <a:spcPts val="100"/>
              </a:spcAft>
              <a:buFont typeface="Wingdings" panose="05000000000000000000" pitchFamily="2" charset="2"/>
              <a:buChar char="Ø"/>
            </a:pPr>
            <a:r>
              <a:rPr lang="lv-LV" sz="2000" dirty="0" err="1">
                <a:latin typeface="Arial" pitchFamily="34" charset="0"/>
                <a:cs typeface="Arial" pitchFamily="34" charset="0"/>
              </a:rPr>
              <a:t>scrapbooking</a:t>
            </a:r>
            <a:r>
              <a:rPr lang="lv-LV" sz="2000" dirty="0">
                <a:latin typeface="Arial" pitchFamily="34" charset="0"/>
                <a:cs typeface="Arial" pitchFamily="34" charset="0"/>
              </a:rPr>
              <a:t> darbnīca;</a:t>
            </a:r>
          </a:p>
          <a:p>
            <a:pPr marL="609600" indent="-342900">
              <a:spcBef>
                <a:spcPts val="100"/>
              </a:spcBef>
              <a:spcAft>
                <a:spcPts val="100"/>
              </a:spcAft>
              <a:buFont typeface="Wingdings" panose="05000000000000000000" pitchFamily="2" charset="2"/>
              <a:buChar char="Ø"/>
            </a:pPr>
            <a:r>
              <a:rPr lang="lv-LV" sz="2000" dirty="0" err="1">
                <a:latin typeface="Arial" pitchFamily="34" charset="0"/>
                <a:cs typeface="Arial" pitchFamily="34" charset="0"/>
              </a:rPr>
              <a:t>kanisterapija</a:t>
            </a:r>
            <a:r>
              <a:rPr lang="lv-LV" sz="2000" dirty="0">
                <a:latin typeface="Arial" pitchFamily="34" charset="0"/>
                <a:cs typeface="Arial" pitchFamily="34" charset="0"/>
              </a:rPr>
              <a:t>; </a:t>
            </a:r>
          </a:p>
          <a:p>
            <a:pPr marL="609600" indent="-342900">
              <a:spcBef>
                <a:spcPts val="100"/>
              </a:spcBef>
              <a:spcAft>
                <a:spcPts val="100"/>
              </a:spcAft>
              <a:buFont typeface="Wingdings" panose="05000000000000000000" pitchFamily="2" charset="2"/>
              <a:buChar char="Ø"/>
            </a:pPr>
            <a:r>
              <a:rPr lang="lv-LV" sz="2000" dirty="0">
                <a:latin typeface="Arial" pitchFamily="34" charset="0"/>
                <a:cs typeface="Arial" pitchFamily="34" charset="0"/>
              </a:rPr>
              <a:t>keramika; </a:t>
            </a:r>
          </a:p>
          <a:p>
            <a:pPr marL="609600" indent="-342900">
              <a:spcBef>
                <a:spcPts val="100"/>
              </a:spcBef>
              <a:spcAft>
                <a:spcPts val="100"/>
              </a:spcAft>
              <a:buFont typeface="Wingdings" panose="05000000000000000000" pitchFamily="2" charset="2"/>
              <a:buChar char="Ø"/>
            </a:pPr>
            <a:r>
              <a:rPr lang="lv-LV" sz="2000" dirty="0">
                <a:latin typeface="Arial" pitchFamily="34" charset="0"/>
                <a:cs typeface="Arial" pitchFamily="34" charset="0"/>
              </a:rPr>
              <a:t>svētku svinēšana;</a:t>
            </a:r>
          </a:p>
          <a:p>
            <a:pPr marL="609600" indent="-342900">
              <a:spcBef>
                <a:spcPts val="100"/>
              </a:spcBef>
              <a:spcAft>
                <a:spcPts val="100"/>
              </a:spcAft>
              <a:buFont typeface="Wingdings" panose="05000000000000000000" pitchFamily="2" charset="2"/>
              <a:buChar char="Ø"/>
            </a:pPr>
            <a:r>
              <a:rPr lang="lv-LV" sz="2000" dirty="0">
                <a:latin typeface="Arial" pitchFamily="34" charset="0"/>
                <a:cs typeface="Arial" pitchFamily="34" charset="0"/>
              </a:rPr>
              <a:t>sporta spēles - </a:t>
            </a:r>
            <a:r>
              <a:rPr lang="lv-LV" sz="2000" dirty="0" err="1">
                <a:latin typeface="Arial" pitchFamily="34" charset="0"/>
                <a:cs typeface="Arial" pitchFamily="34" charset="0"/>
              </a:rPr>
              <a:t>Boccia</a:t>
            </a:r>
            <a:r>
              <a:rPr lang="lv-LV" sz="2000" dirty="0">
                <a:latin typeface="Arial" pitchFamily="34" charset="0"/>
                <a:cs typeface="Arial" pitchFamily="34" charset="0"/>
              </a:rPr>
              <a:t>, </a:t>
            </a:r>
            <a:r>
              <a:rPr lang="lv-LV" sz="2000" dirty="0" err="1">
                <a:latin typeface="Arial" pitchFamily="34" charset="0"/>
                <a:cs typeface="Arial" pitchFamily="34" charset="0"/>
              </a:rPr>
              <a:t>petenka</a:t>
            </a:r>
            <a:r>
              <a:rPr lang="lv-LV" sz="2000" dirty="0">
                <a:latin typeface="Arial" pitchFamily="34" charset="0"/>
                <a:cs typeface="Arial" pitchFamily="34" charset="0"/>
              </a:rPr>
              <a:t>;</a:t>
            </a:r>
          </a:p>
          <a:p>
            <a:pPr marL="609600" indent="-342900">
              <a:spcBef>
                <a:spcPts val="100"/>
              </a:spcBef>
              <a:spcAft>
                <a:spcPts val="100"/>
              </a:spcAft>
              <a:buFont typeface="Wingdings" panose="05000000000000000000" pitchFamily="2" charset="2"/>
              <a:buChar char="Ø"/>
            </a:pPr>
            <a:r>
              <a:rPr lang="lv-LV" sz="2000" dirty="0">
                <a:latin typeface="Arial" pitchFamily="34" charset="0"/>
                <a:cs typeface="Arial" pitchFamily="34" charset="0"/>
              </a:rPr>
              <a:t>deju un kustību terapija;</a:t>
            </a:r>
          </a:p>
          <a:p>
            <a:pPr marL="609600" indent="-342900">
              <a:spcBef>
                <a:spcPts val="100"/>
              </a:spcBef>
              <a:spcAft>
                <a:spcPts val="100"/>
              </a:spcAft>
              <a:buFont typeface="Wingdings" panose="05000000000000000000" pitchFamily="2" charset="2"/>
              <a:buChar char="Ø"/>
            </a:pPr>
            <a:r>
              <a:rPr lang="lv-LV" sz="2000" dirty="0">
                <a:latin typeface="Arial" pitchFamily="34" charset="0"/>
                <a:cs typeface="Arial" pitchFamily="34" charset="0"/>
              </a:rPr>
              <a:t>dziedāšanas nodarbības;</a:t>
            </a:r>
          </a:p>
          <a:p>
            <a:pPr marL="609600" indent="-342900">
              <a:spcBef>
                <a:spcPts val="100"/>
              </a:spcBef>
              <a:spcAft>
                <a:spcPts val="100"/>
              </a:spcAft>
              <a:buFont typeface="Wingdings" panose="05000000000000000000" pitchFamily="2" charset="2"/>
              <a:buChar char="Ø"/>
            </a:pPr>
            <a:r>
              <a:rPr lang="lv-LV" sz="2000" dirty="0">
                <a:latin typeface="Arial" pitchFamily="34" charset="0"/>
                <a:cs typeface="Arial" pitchFamily="34" charset="0"/>
              </a:rPr>
              <a:t>galda spēles;</a:t>
            </a:r>
          </a:p>
          <a:p>
            <a:pPr marL="609600" indent="-342900">
              <a:spcBef>
                <a:spcPts val="100"/>
              </a:spcBef>
              <a:spcAft>
                <a:spcPts val="100"/>
              </a:spcAft>
              <a:buFont typeface="Wingdings" panose="05000000000000000000" pitchFamily="2" charset="2"/>
              <a:buChar char="Ø"/>
            </a:pPr>
            <a:r>
              <a:rPr lang="lv-LV" sz="2000" dirty="0">
                <a:latin typeface="Arial" pitchFamily="34" charset="0"/>
                <a:cs typeface="Arial" pitchFamily="34" charset="0"/>
              </a:rPr>
              <a:t>novuss, dambrete;</a:t>
            </a:r>
          </a:p>
          <a:p>
            <a:pPr marL="609600" indent="-342900">
              <a:spcBef>
                <a:spcPts val="100"/>
              </a:spcBef>
              <a:spcAft>
                <a:spcPts val="100"/>
              </a:spcAft>
              <a:buFont typeface="Wingdings" panose="05000000000000000000" pitchFamily="2" charset="2"/>
              <a:buChar char="Ø"/>
            </a:pPr>
            <a:r>
              <a:rPr lang="lv-LV" sz="2000" dirty="0">
                <a:latin typeface="Arial" pitchFamily="34" charset="0"/>
                <a:cs typeface="Arial" pitchFamily="34" charset="0"/>
              </a:rPr>
              <a:t>nūjošana;</a:t>
            </a:r>
          </a:p>
          <a:p>
            <a:pPr marL="609600" indent="-342900">
              <a:spcBef>
                <a:spcPts val="100"/>
              </a:spcBef>
              <a:spcAft>
                <a:spcPts val="100"/>
              </a:spcAft>
              <a:buFont typeface="Wingdings" panose="05000000000000000000" pitchFamily="2" charset="2"/>
              <a:buChar char="Ø"/>
            </a:pPr>
            <a:r>
              <a:rPr lang="lv-LV" sz="2000" dirty="0">
                <a:latin typeface="Arial" pitchFamily="34" charset="0"/>
                <a:cs typeface="Arial" pitchFamily="34" charset="0"/>
              </a:rPr>
              <a:t>darba terapija;</a:t>
            </a:r>
          </a:p>
          <a:p>
            <a:pPr marL="609600" indent="-342900">
              <a:spcBef>
                <a:spcPts val="100"/>
              </a:spcBef>
              <a:spcAft>
                <a:spcPts val="100"/>
              </a:spcAft>
              <a:buFont typeface="Wingdings" panose="05000000000000000000" pitchFamily="2" charset="2"/>
              <a:buChar char="Ø"/>
            </a:pPr>
            <a:r>
              <a:rPr lang="lv-LV" sz="2000" dirty="0">
                <a:latin typeface="Arial" pitchFamily="34" charset="0"/>
                <a:cs typeface="Arial" pitchFamily="34" charset="0"/>
              </a:rPr>
              <a:t>atmiņas un prāta treniņi; </a:t>
            </a:r>
          </a:p>
          <a:p>
            <a:pPr marL="609600" indent="-342900">
              <a:spcBef>
                <a:spcPts val="100"/>
              </a:spcBef>
              <a:spcAft>
                <a:spcPts val="100"/>
              </a:spcAft>
              <a:buFont typeface="Wingdings" panose="05000000000000000000" pitchFamily="2" charset="2"/>
              <a:buChar char="Ø"/>
            </a:pPr>
            <a:r>
              <a:rPr lang="lv-LV" sz="2000" dirty="0">
                <a:latin typeface="Arial" pitchFamily="34" charset="0"/>
                <a:cs typeface="Arial" pitchFamily="34" charset="0"/>
              </a:rPr>
              <a:t>u.c. </a:t>
            </a:r>
            <a:endParaRPr lang="lv-LV" sz="2000" dirty="0"/>
          </a:p>
        </p:txBody>
      </p:sp>
      <p:pic>
        <p:nvPicPr>
          <p:cNvPr id="5" name="Attēls 4">
            <a:extLst>
              <a:ext uri="{FF2B5EF4-FFF2-40B4-BE49-F238E27FC236}">
                <a16:creationId xmlns:a16="http://schemas.microsoft.com/office/drawing/2014/main" id="{9EC209C3-0D75-43E9-BFC1-3954DD9A8985}"/>
              </a:ext>
            </a:extLst>
          </p:cNvPr>
          <p:cNvPicPr>
            <a:picLocks noChangeAspect="1"/>
          </p:cNvPicPr>
          <p:nvPr/>
        </p:nvPicPr>
        <p:blipFill>
          <a:blip r:embed="rId2"/>
          <a:stretch>
            <a:fillRect/>
          </a:stretch>
        </p:blipFill>
        <p:spPr>
          <a:xfrm>
            <a:off x="5364088" y="2620913"/>
            <a:ext cx="3779912" cy="4237087"/>
          </a:xfrm>
          <a:prstGeom prst="rect">
            <a:avLst/>
          </a:prstGeom>
        </p:spPr>
      </p:pic>
    </p:spTree>
    <p:extLst>
      <p:ext uri="{BB962C8B-B14F-4D97-AF65-F5344CB8AC3E}">
        <p14:creationId xmlns:p14="http://schemas.microsoft.com/office/powerpoint/2010/main" val="12641219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C5BB0662-BDCE-4F6D-9E2E-832E3066BC30}"/>
              </a:ext>
            </a:extLst>
          </p:cNvPr>
          <p:cNvSpPr>
            <a:spLocks noGrp="1"/>
          </p:cNvSpPr>
          <p:nvPr>
            <p:ph type="title"/>
          </p:nvPr>
        </p:nvSpPr>
        <p:spPr>
          <a:xfrm>
            <a:off x="301752" y="228600"/>
            <a:ext cx="8534400" cy="608112"/>
          </a:xfrm>
        </p:spPr>
        <p:txBody>
          <a:bodyPr>
            <a:normAutofit fontScale="90000"/>
          </a:bodyPr>
          <a:lstStyle/>
          <a:p>
            <a:r>
              <a:rPr lang="lv-LV" sz="3400" b="1" dirty="0">
                <a:solidFill>
                  <a:srgbClr val="84AA33">
                    <a:lumMod val="50000"/>
                  </a:srgbClr>
                </a:solidFill>
                <a:latin typeface="Times New Roman" panose="02020603050405020304" pitchFamily="18" charset="0"/>
                <a:cs typeface="Times New Roman" panose="02020603050405020304" pitchFamily="18" charset="0"/>
              </a:rPr>
              <a:t>Sociālās rehabilitācijas raksturojums</a:t>
            </a:r>
            <a:endParaRPr lang="lv-LV" sz="3200" dirty="0">
              <a:solidFill>
                <a:schemeClr val="accent3">
                  <a:lumMod val="50000"/>
                </a:schemeClr>
              </a:solidFill>
            </a:endParaRPr>
          </a:p>
        </p:txBody>
      </p:sp>
      <p:sp>
        <p:nvSpPr>
          <p:cNvPr id="3" name="Satura vietturis 2">
            <a:extLst>
              <a:ext uri="{FF2B5EF4-FFF2-40B4-BE49-F238E27FC236}">
                <a16:creationId xmlns:a16="http://schemas.microsoft.com/office/drawing/2014/main" id="{9C1526C2-D027-4FB8-8FD0-5E954B490C27}"/>
              </a:ext>
            </a:extLst>
          </p:cNvPr>
          <p:cNvSpPr>
            <a:spLocks noGrp="1"/>
          </p:cNvSpPr>
          <p:nvPr>
            <p:ph sz="quarter" idx="1"/>
          </p:nvPr>
        </p:nvSpPr>
        <p:spPr>
          <a:xfrm>
            <a:off x="301752" y="1340768"/>
            <a:ext cx="8503920" cy="4758280"/>
          </a:xfrm>
        </p:spPr>
        <p:txBody>
          <a:bodyPr>
            <a:normAutofit/>
          </a:bodyPr>
          <a:lstStyle/>
          <a:p>
            <a:pPr marL="273050" indent="-273050"/>
            <a:r>
              <a:rPr lang="lv-LV" sz="2000" dirty="0">
                <a:latin typeface="Arial" pitchFamily="34" charset="0"/>
                <a:cs typeface="Arial" pitchFamily="34" charset="0"/>
              </a:rPr>
              <a:t>Sociālā rehabilitācija - </a:t>
            </a:r>
            <a:r>
              <a:rPr lang="lv-LV" sz="2000" b="1" dirty="0">
                <a:latin typeface="Arial" pitchFamily="34" charset="0"/>
                <a:cs typeface="Arial" pitchFamily="34" charset="0"/>
              </a:rPr>
              <a:t>paradokss</a:t>
            </a:r>
            <a:r>
              <a:rPr lang="lv-LV" sz="2000" dirty="0">
                <a:latin typeface="Arial" pitchFamily="34" charset="0"/>
                <a:cs typeface="Arial" pitchFamily="34" charset="0"/>
              </a:rPr>
              <a:t>, jo pēc savas būtības tā ir gan sociālā darba daļa, gan pati ietver procesu, kurā tiek veikts sociālais darbs. </a:t>
            </a:r>
          </a:p>
        </p:txBody>
      </p:sp>
      <p:pic>
        <p:nvPicPr>
          <p:cNvPr id="6" name="Picture 2" descr="C:\Users\admin\Desktop\2.3.jpg">
            <a:extLst>
              <a:ext uri="{FF2B5EF4-FFF2-40B4-BE49-F238E27FC236}">
                <a16:creationId xmlns:a16="http://schemas.microsoft.com/office/drawing/2014/main" id="{22B3871D-BDAF-4696-B06D-A618D905F8FE}"/>
              </a:ext>
            </a:extLst>
          </p:cNvPr>
          <p:cNvPicPr>
            <a:picLocks noChangeAspect="1" noChangeArrowheads="1"/>
          </p:cNvPicPr>
          <p:nvPr/>
        </p:nvPicPr>
        <p:blipFill>
          <a:blip r:embed="rId2" cstate="print"/>
          <a:srcRect/>
          <a:stretch>
            <a:fillRect/>
          </a:stretch>
        </p:blipFill>
        <p:spPr bwMode="auto">
          <a:xfrm>
            <a:off x="1475656" y="2420888"/>
            <a:ext cx="6629400" cy="4007072"/>
          </a:xfrm>
          <a:prstGeom prst="rect">
            <a:avLst/>
          </a:prstGeom>
          <a:ln>
            <a:noFill/>
          </a:ln>
          <a:effectLst>
            <a:softEdge rad="112500"/>
          </a:effectLst>
        </p:spPr>
      </p:pic>
    </p:spTree>
    <p:extLst>
      <p:ext uri="{BB962C8B-B14F-4D97-AF65-F5344CB8AC3E}">
        <p14:creationId xmlns:p14="http://schemas.microsoft.com/office/powerpoint/2010/main" val="37580274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C5BB0662-BDCE-4F6D-9E2E-832E3066BC30}"/>
              </a:ext>
            </a:extLst>
          </p:cNvPr>
          <p:cNvSpPr>
            <a:spLocks noGrp="1"/>
          </p:cNvSpPr>
          <p:nvPr>
            <p:ph type="title"/>
          </p:nvPr>
        </p:nvSpPr>
        <p:spPr>
          <a:xfrm>
            <a:off x="301752" y="228600"/>
            <a:ext cx="8534400" cy="608112"/>
          </a:xfrm>
        </p:spPr>
        <p:txBody>
          <a:bodyPr>
            <a:normAutofit/>
          </a:bodyPr>
          <a:lstStyle/>
          <a:p>
            <a:r>
              <a:rPr lang="lv-LV" sz="3200" b="1" dirty="0">
                <a:solidFill>
                  <a:schemeClr val="accent3">
                    <a:lumMod val="50000"/>
                  </a:schemeClr>
                </a:solidFill>
                <a:latin typeface="Times New Roman" panose="02020603050405020304" pitchFamily="18" charset="0"/>
                <a:cs typeface="Times New Roman" panose="02020603050405020304" pitchFamily="18" charset="0"/>
              </a:rPr>
              <a:t>Daudzpusība, daudzveidība, </a:t>
            </a:r>
            <a:r>
              <a:rPr lang="lv-LV" sz="3200" b="1" dirty="0" err="1">
                <a:solidFill>
                  <a:schemeClr val="accent3">
                    <a:lumMod val="50000"/>
                  </a:schemeClr>
                </a:solidFill>
                <a:latin typeface="Times New Roman" panose="02020603050405020304" pitchFamily="18" charset="0"/>
                <a:cs typeface="Times New Roman" panose="02020603050405020304" pitchFamily="18" charset="0"/>
              </a:rPr>
              <a:t>integrativitāte</a:t>
            </a:r>
            <a:r>
              <a:rPr lang="lv-LV" sz="3200" b="1" dirty="0">
                <a:solidFill>
                  <a:schemeClr val="accent3">
                    <a:lumMod val="50000"/>
                  </a:schemeClr>
                </a:solidFill>
                <a:latin typeface="Times New Roman" panose="02020603050405020304" pitchFamily="18" charset="0"/>
                <a:cs typeface="Times New Roman" panose="02020603050405020304" pitchFamily="18" charset="0"/>
              </a:rPr>
              <a:t>...</a:t>
            </a:r>
            <a:endParaRPr lang="lv-LV" sz="3200" dirty="0">
              <a:solidFill>
                <a:schemeClr val="accent3">
                  <a:lumMod val="50000"/>
                </a:schemeClr>
              </a:solidFill>
            </a:endParaRPr>
          </a:p>
        </p:txBody>
      </p:sp>
      <p:sp>
        <p:nvSpPr>
          <p:cNvPr id="3" name="Satura vietturis 2">
            <a:extLst>
              <a:ext uri="{FF2B5EF4-FFF2-40B4-BE49-F238E27FC236}">
                <a16:creationId xmlns:a16="http://schemas.microsoft.com/office/drawing/2014/main" id="{9C1526C2-D027-4FB8-8FD0-5E954B490C27}"/>
              </a:ext>
            </a:extLst>
          </p:cNvPr>
          <p:cNvSpPr>
            <a:spLocks noGrp="1"/>
          </p:cNvSpPr>
          <p:nvPr>
            <p:ph sz="quarter" idx="1"/>
          </p:nvPr>
        </p:nvSpPr>
        <p:spPr>
          <a:xfrm>
            <a:off x="301752" y="1340768"/>
            <a:ext cx="8503920" cy="4758280"/>
          </a:xfrm>
        </p:spPr>
        <p:txBody>
          <a:bodyPr>
            <a:normAutofit/>
          </a:bodyPr>
          <a:lstStyle/>
          <a:p>
            <a:pPr marL="273050" indent="-273050"/>
            <a:r>
              <a:rPr lang="lv-LV" sz="2000" dirty="0">
                <a:latin typeface="Arial" pitchFamily="34" charset="0"/>
                <a:cs typeface="Arial" pitchFamily="34" charset="0"/>
              </a:rPr>
              <a:t>Sociālajai rehabilitācijai ir jābūt pietiekami daudzpusīgai, daudzveidīgai, </a:t>
            </a:r>
            <a:r>
              <a:rPr lang="lv-LV" sz="2000" dirty="0" err="1">
                <a:latin typeface="Arial" pitchFamily="34" charset="0"/>
                <a:cs typeface="Arial" pitchFamily="34" charset="0"/>
              </a:rPr>
              <a:t>integratīvai</a:t>
            </a:r>
            <a:r>
              <a:rPr lang="lv-LV" sz="2000" dirty="0">
                <a:latin typeface="Arial" pitchFamily="34" charset="0"/>
                <a:cs typeface="Arial" pitchFamily="34" charset="0"/>
              </a:rPr>
              <a:t>, lai tā spētu šo nozīmīgo uzdevumu veikt - palīdzēt cilvēkam pēc iespējas ilgāk, pilnvērtīgāk sociāli funkcionēt un ietver sevī arī aktīvo novecošanu.</a:t>
            </a:r>
          </a:p>
          <a:p>
            <a:pPr marL="273050" indent="-273050"/>
            <a:endParaRPr lang="lv-LV" sz="2000" dirty="0">
              <a:latin typeface="Arial" pitchFamily="34" charset="0"/>
              <a:cs typeface="Arial" pitchFamily="34" charset="0"/>
            </a:endParaRPr>
          </a:p>
          <a:p>
            <a:pPr marL="273050" indent="-273050"/>
            <a:r>
              <a:rPr lang="lv-LV" sz="2000" dirty="0">
                <a:latin typeface="Arial" pitchFamily="34" charset="0"/>
                <a:cs typeface="Arial" pitchFamily="34" charset="0"/>
              </a:rPr>
              <a:t>Persona šajā kontekstā sevī ietver neizmērojami plašu sociālo grupu raksturojumu iezīmes - bērni ar īpašām vajadzībām, seniori aprūpes institūcijās vai mājās, cilvēki ar invaliditāti.</a:t>
            </a:r>
          </a:p>
        </p:txBody>
      </p:sp>
      <p:pic>
        <p:nvPicPr>
          <p:cNvPr id="5" name="Picture 2" descr="C:\Users\admin\Desktop\IMG_0419.JPG">
            <a:extLst>
              <a:ext uri="{FF2B5EF4-FFF2-40B4-BE49-F238E27FC236}">
                <a16:creationId xmlns:a16="http://schemas.microsoft.com/office/drawing/2014/main" id="{A3EC13D5-464A-4E37-B48C-140C20882BBA}"/>
              </a:ext>
            </a:extLst>
          </p:cNvPr>
          <p:cNvPicPr>
            <a:picLocks noChangeAspect="1" noChangeArrowheads="1"/>
          </p:cNvPicPr>
          <p:nvPr/>
        </p:nvPicPr>
        <p:blipFill>
          <a:blip r:embed="rId2" cstate="print"/>
          <a:srcRect t="8362" b="20557"/>
          <a:stretch>
            <a:fillRect/>
          </a:stretch>
        </p:blipFill>
        <p:spPr bwMode="auto">
          <a:xfrm>
            <a:off x="1833729" y="3958141"/>
            <a:ext cx="5439965" cy="2696344"/>
          </a:xfrm>
          <a:prstGeom prst="rect">
            <a:avLst/>
          </a:prstGeom>
          <a:ln>
            <a:noFill/>
          </a:ln>
          <a:effectLst>
            <a:softEdge rad="112500"/>
          </a:effectLst>
        </p:spPr>
      </p:pic>
    </p:spTree>
    <p:extLst>
      <p:ext uri="{BB962C8B-B14F-4D97-AF65-F5344CB8AC3E}">
        <p14:creationId xmlns:p14="http://schemas.microsoft.com/office/powerpoint/2010/main" val="22962421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C5BB0662-BDCE-4F6D-9E2E-832E3066BC30}"/>
              </a:ext>
            </a:extLst>
          </p:cNvPr>
          <p:cNvSpPr>
            <a:spLocks noGrp="1"/>
          </p:cNvSpPr>
          <p:nvPr>
            <p:ph type="title"/>
          </p:nvPr>
        </p:nvSpPr>
        <p:spPr>
          <a:xfrm>
            <a:off x="301752" y="228600"/>
            <a:ext cx="8534400" cy="608112"/>
          </a:xfrm>
        </p:spPr>
        <p:txBody>
          <a:bodyPr>
            <a:normAutofit/>
          </a:bodyPr>
          <a:lstStyle/>
          <a:p>
            <a:r>
              <a:rPr lang="lv-LV" sz="3200" b="1" dirty="0" err="1">
                <a:solidFill>
                  <a:srgbClr val="84AA33">
                    <a:lumMod val="50000"/>
                  </a:srgbClr>
                </a:solidFill>
                <a:latin typeface="Times New Roman" panose="02020603050405020304" pitchFamily="18" charset="0"/>
                <a:cs typeface="Times New Roman" panose="02020603050405020304" pitchFamily="18" charset="0"/>
              </a:rPr>
              <a:t>Integratīvā</a:t>
            </a:r>
            <a:r>
              <a:rPr lang="lv-LV" sz="3200" b="1" dirty="0">
                <a:solidFill>
                  <a:srgbClr val="84AA33">
                    <a:lumMod val="50000"/>
                  </a:srgbClr>
                </a:solidFill>
                <a:latin typeface="Times New Roman" panose="02020603050405020304" pitchFamily="18" charset="0"/>
                <a:cs typeface="Times New Roman" panose="02020603050405020304" pitchFamily="18" charset="0"/>
              </a:rPr>
              <a:t> sociālā rehabilitācija</a:t>
            </a:r>
            <a:endParaRPr lang="lv-LV" sz="3200" dirty="0">
              <a:solidFill>
                <a:schemeClr val="accent3">
                  <a:lumMod val="50000"/>
                </a:schemeClr>
              </a:solidFill>
            </a:endParaRPr>
          </a:p>
        </p:txBody>
      </p:sp>
      <p:sp>
        <p:nvSpPr>
          <p:cNvPr id="3" name="Satura vietturis 2">
            <a:extLst>
              <a:ext uri="{FF2B5EF4-FFF2-40B4-BE49-F238E27FC236}">
                <a16:creationId xmlns:a16="http://schemas.microsoft.com/office/drawing/2014/main" id="{9C1526C2-D027-4FB8-8FD0-5E954B490C27}"/>
              </a:ext>
            </a:extLst>
          </p:cNvPr>
          <p:cNvSpPr>
            <a:spLocks noGrp="1"/>
          </p:cNvSpPr>
          <p:nvPr>
            <p:ph sz="quarter" idx="1"/>
          </p:nvPr>
        </p:nvSpPr>
        <p:spPr>
          <a:xfrm>
            <a:off x="301752" y="1628800"/>
            <a:ext cx="8503920" cy="4470248"/>
          </a:xfrm>
        </p:spPr>
        <p:txBody>
          <a:bodyPr>
            <a:normAutofit/>
          </a:bodyPr>
          <a:lstStyle/>
          <a:p>
            <a:pPr>
              <a:spcBef>
                <a:spcPts val="0"/>
              </a:spcBef>
            </a:pPr>
            <a:r>
              <a:rPr lang="lv-LV" sz="2200" b="1" dirty="0" err="1">
                <a:latin typeface="Times New Roman" panose="02020603050405020304" pitchFamily="18" charset="0"/>
                <a:cs typeface="Times New Roman" panose="02020603050405020304" pitchFamily="18" charset="0"/>
              </a:rPr>
              <a:t>Integratīvā</a:t>
            </a:r>
            <a:r>
              <a:rPr lang="lv-LV" sz="2200" b="1" dirty="0">
                <a:latin typeface="Times New Roman" panose="02020603050405020304" pitchFamily="18" charset="0"/>
                <a:cs typeface="Times New Roman" panose="02020603050405020304" pitchFamily="18" charset="0"/>
              </a:rPr>
              <a:t> sociālā rehabilitācija</a:t>
            </a:r>
            <a:r>
              <a:rPr lang="lv-LV" sz="2200" dirty="0">
                <a:latin typeface="Times New Roman" panose="02020603050405020304" pitchFamily="18" charset="0"/>
                <a:cs typeface="Times New Roman" panose="02020603050405020304" pitchFamily="18" charset="0"/>
              </a:rPr>
              <a:t>, tā ir dažādu palīdzošo elementu kopums, tai skaitā arī kardināli pretēju, iespējams, arī zinātniski </a:t>
            </a:r>
            <a:r>
              <a:rPr lang="lv-LV" sz="2200" dirty="0" err="1">
                <a:latin typeface="Times New Roman" panose="02020603050405020304" pitchFamily="18" charset="0"/>
                <a:cs typeface="Times New Roman" panose="02020603050405020304" pitchFamily="18" charset="0"/>
              </a:rPr>
              <a:t>antagonisku</a:t>
            </a:r>
            <a:r>
              <a:rPr lang="lv-LV" sz="2200" dirty="0">
                <a:latin typeface="Times New Roman" panose="02020603050405020304" pitchFamily="18" charset="0"/>
                <a:cs typeface="Times New Roman" panose="02020603050405020304" pitchFamily="18" charset="0"/>
              </a:rPr>
              <a:t>, kas ir primāri balstīta uz konkrēta cilvēka vajadzībām, ar uzdevumu pēc iespējas efektīvāk veicināt konkrētās personas pilnvērtīgu sociālo funkcionēšanu. </a:t>
            </a:r>
          </a:p>
          <a:p>
            <a:pPr>
              <a:spcBef>
                <a:spcPts val="0"/>
              </a:spcBef>
            </a:pPr>
            <a:endParaRPr lang="lv-LV" sz="2200" dirty="0">
              <a:latin typeface="Times New Roman" panose="02020603050405020304" pitchFamily="18" charset="0"/>
              <a:cs typeface="Times New Roman" panose="02020603050405020304" pitchFamily="18" charset="0"/>
            </a:endParaRPr>
          </a:p>
          <a:p>
            <a:pPr>
              <a:spcBef>
                <a:spcPts val="0"/>
              </a:spcBef>
            </a:pPr>
            <a:r>
              <a:rPr lang="lv-LV" sz="2200" dirty="0">
                <a:latin typeface="Times New Roman" panose="02020603050405020304" pitchFamily="18" charset="0"/>
                <a:cs typeface="Times New Roman" panose="02020603050405020304" pitchFamily="18" charset="0"/>
              </a:rPr>
              <a:t>Ar vārdu </a:t>
            </a:r>
            <a:r>
              <a:rPr lang="lv-LV" sz="2200" dirty="0" err="1">
                <a:latin typeface="Times New Roman" panose="02020603050405020304" pitchFamily="18" charset="0"/>
                <a:cs typeface="Times New Roman" panose="02020603050405020304" pitchFamily="18" charset="0"/>
              </a:rPr>
              <a:t>integratīvs</a:t>
            </a:r>
            <a:r>
              <a:rPr lang="lv-LV" sz="2200" dirty="0">
                <a:latin typeface="Times New Roman" panose="02020603050405020304" pitchFamily="18" charset="0"/>
                <a:cs typeface="Times New Roman" panose="02020603050405020304" pitchFamily="18" charset="0"/>
              </a:rPr>
              <a:t> tiek parādīta sociālās rehabilitācijas patiesā, noteicošā, nozīmīgā un koordinējošā funkcija attiecībā uz izvirzīto uzdevumu.</a:t>
            </a:r>
          </a:p>
        </p:txBody>
      </p:sp>
    </p:spTree>
    <p:extLst>
      <p:ext uri="{BB962C8B-B14F-4D97-AF65-F5344CB8AC3E}">
        <p14:creationId xmlns:p14="http://schemas.microsoft.com/office/powerpoint/2010/main" val="34860642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atura vietturis 2">
            <a:extLst>
              <a:ext uri="{FF2B5EF4-FFF2-40B4-BE49-F238E27FC236}">
                <a16:creationId xmlns:a16="http://schemas.microsoft.com/office/drawing/2014/main" id="{9C1526C2-D027-4FB8-8FD0-5E954B490C27}"/>
              </a:ext>
            </a:extLst>
          </p:cNvPr>
          <p:cNvSpPr>
            <a:spLocks noGrp="1"/>
          </p:cNvSpPr>
          <p:nvPr>
            <p:ph sz="quarter" idx="1"/>
          </p:nvPr>
        </p:nvSpPr>
        <p:spPr>
          <a:xfrm>
            <a:off x="216032" y="1340768"/>
            <a:ext cx="8761080" cy="4758280"/>
          </a:xfrm>
        </p:spPr>
        <p:txBody>
          <a:bodyPr>
            <a:normAutofit/>
          </a:bodyPr>
          <a:lstStyle/>
          <a:p>
            <a:pPr>
              <a:spcBef>
                <a:spcPts val="100"/>
              </a:spcBef>
              <a:spcAft>
                <a:spcPts val="100"/>
              </a:spcAft>
            </a:pPr>
            <a:r>
              <a:rPr lang="lv-LV" sz="2200" dirty="0">
                <a:latin typeface="Arial" pitchFamily="34" charset="0"/>
                <a:cs typeface="Arial" pitchFamily="34" charset="0"/>
              </a:rPr>
              <a:t>Klientu </a:t>
            </a:r>
            <a:r>
              <a:rPr lang="lv-LV" sz="2200" dirty="0" err="1">
                <a:latin typeface="Arial" pitchFamily="34" charset="0"/>
                <a:cs typeface="Arial" pitchFamily="34" charset="0"/>
              </a:rPr>
              <a:t>subkulturālā</a:t>
            </a:r>
            <a:r>
              <a:rPr lang="lv-LV" sz="2200" dirty="0">
                <a:latin typeface="Arial" pitchFamily="34" charset="0"/>
                <a:cs typeface="Arial" pitchFamily="34" charset="0"/>
              </a:rPr>
              <a:t> pieredze, personiskās spējas, intereses un vēl daudzi citi tiem piemītošie nosacījumi ir tik atšķirīgi, ka padara sociālo rehabilitāciju par procesu ar nemitīgu improvizāciju.</a:t>
            </a:r>
          </a:p>
          <a:p>
            <a:pPr>
              <a:spcBef>
                <a:spcPts val="100"/>
              </a:spcBef>
              <a:spcAft>
                <a:spcPts val="100"/>
              </a:spcAft>
            </a:pPr>
            <a:endParaRPr lang="lv-LV" sz="2200" dirty="0">
              <a:latin typeface="Arial" pitchFamily="34" charset="0"/>
              <a:cs typeface="Arial" pitchFamily="34" charset="0"/>
            </a:endParaRPr>
          </a:p>
          <a:p>
            <a:pPr>
              <a:spcBef>
                <a:spcPts val="100"/>
              </a:spcBef>
              <a:spcAft>
                <a:spcPts val="100"/>
              </a:spcAft>
            </a:pPr>
            <a:r>
              <a:rPr lang="lv-LV" sz="2200" dirty="0">
                <a:latin typeface="Arial" pitchFamily="34" charset="0"/>
                <a:cs typeface="Arial" pitchFamily="34" charset="0"/>
              </a:rPr>
              <a:t>Improvizāciju, kuras atslēga ir </a:t>
            </a:r>
            <a:r>
              <a:rPr lang="lv-LV" sz="2200" dirty="0" err="1">
                <a:latin typeface="Arial" pitchFamily="34" charset="0"/>
                <a:cs typeface="Arial" pitchFamily="34" charset="0"/>
              </a:rPr>
              <a:t>kreativitāte</a:t>
            </a:r>
            <a:r>
              <a:rPr lang="lv-LV" sz="2200" dirty="0">
                <a:latin typeface="Arial" pitchFamily="34" charset="0"/>
                <a:cs typeface="Arial" pitchFamily="34" charset="0"/>
              </a:rPr>
              <a:t>. </a:t>
            </a:r>
          </a:p>
          <a:p>
            <a:pPr>
              <a:spcBef>
                <a:spcPts val="100"/>
              </a:spcBef>
              <a:spcAft>
                <a:spcPts val="100"/>
              </a:spcAft>
            </a:pPr>
            <a:endParaRPr lang="lv-LV" sz="2200" dirty="0">
              <a:latin typeface="Arial" pitchFamily="34" charset="0"/>
              <a:cs typeface="Arial" pitchFamily="34" charset="0"/>
            </a:endParaRPr>
          </a:p>
          <a:p>
            <a:pPr>
              <a:spcBef>
                <a:spcPts val="100"/>
              </a:spcBef>
              <a:spcAft>
                <a:spcPts val="100"/>
              </a:spcAft>
            </a:pPr>
            <a:r>
              <a:rPr lang="lv-LV" sz="2200" dirty="0" err="1">
                <a:latin typeface="Arial" pitchFamily="34" charset="0"/>
                <a:cs typeface="Arial" pitchFamily="34" charset="0"/>
              </a:rPr>
              <a:t>Kreativitāte</a:t>
            </a:r>
            <a:r>
              <a:rPr lang="lv-LV" sz="2200" dirty="0">
                <a:latin typeface="Arial" pitchFamily="34" charset="0"/>
                <a:cs typeface="Arial" pitchFamily="34" charset="0"/>
              </a:rPr>
              <a:t> padara </a:t>
            </a:r>
            <a:r>
              <a:rPr lang="lv-LV" sz="2200" dirty="0" err="1">
                <a:latin typeface="Arial" pitchFamily="34" charset="0"/>
                <a:cs typeface="Arial" pitchFamily="34" charset="0"/>
              </a:rPr>
              <a:t>integratīvo</a:t>
            </a:r>
            <a:r>
              <a:rPr lang="lv-LV" sz="2200" dirty="0">
                <a:latin typeface="Arial" pitchFamily="34" charset="0"/>
                <a:cs typeface="Arial" pitchFamily="34" charset="0"/>
              </a:rPr>
              <a:t> sociālo rehabilitāciju par efektīvu sociālā darba paradigmu.</a:t>
            </a:r>
          </a:p>
        </p:txBody>
      </p:sp>
      <p:pic>
        <p:nvPicPr>
          <p:cNvPr id="4" name="Attēls 3">
            <a:extLst>
              <a:ext uri="{FF2B5EF4-FFF2-40B4-BE49-F238E27FC236}">
                <a16:creationId xmlns:a16="http://schemas.microsoft.com/office/drawing/2014/main" id="{E6CFCAC0-9FBB-4B69-B399-882B06378AF4}"/>
              </a:ext>
            </a:extLst>
          </p:cNvPr>
          <p:cNvPicPr>
            <a:picLocks noChangeAspect="1"/>
          </p:cNvPicPr>
          <p:nvPr/>
        </p:nvPicPr>
        <p:blipFill>
          <a:blip r:embed="rId2"/>
          <a:stretch>
            <a:fillRect/>
          </a:stretch>
        </p:blipFill>
        <p:spPr>
          <a:xfrm>
            <a:off x="216032" y="225295"/>
            <a:ext cx="8675360" cy="938865"/>
          </a:xfrm>
          <a:prstGeom prst="rect">
            <a:avLst/>
          </a:prstGeom>
        </p:spPr>
      </p:pic>
      <p:pic>
        <p:nvPicPr>
          <p:cNvPr id="8" name="Picture 2" descr="C:\Users\vgricaicuks\Desktop\New folder\IMG_20180523_134149.jpg">
            <a:extLst>
              <a:ext uri="{FF2B5EF4-FFF2-40B4-BE49-F238E27FC236}">
                <a16:creationId xmlns:a16="http://schemas.microsoft.com/office/drawing/2014/main" id="{9CA1C727-5313-47ED-873E-34E4880C0850}"/>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932040" y="4158806"/>
            <a:ext cx="2586615" cy="19402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71018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5" name="Picture 7" descr="C:\Users\Lietotajs\Desktop\DSC01533.JPG"/>
          <p:cNvPicPr>
            <a:picLocks noChangeAspect="1" noChangeArrowheads="1"/>
          </p:cNvPicPr>
          <p:nvPr/>
        </p:nvPicPr>
        <p:blipFill>
          <a:blip r:embed="rId2" cstate="print"/>
          <a:srcRect/>
          <a:stretch>
            <a:fillRect/>
          </a:stretch>
        </p:blipFill>
        <p:spPr bwMode="auto">
          <a:xfrm>
            <a:off x="179512" y="980728"/>
            <a:ext cx="4320480" cy="280140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7416" name="Picture 8" descr="C:\Users\Lietotajs\Desktop\DSC01371.JPG"/>
          <p:cNvPicPr>
            <a:picLocks noChangeAspect="1" noChangeArrowheads="1"/>
          </p:cNvPicPr>
          <p:nvPr/>
        </p:nvPicPr>
        <p:blipFill rotWithShape="1">
          <a:blip r:embed="rId3" cstate="print"/>
          <a:srcRect l="3972" r="5630"/>
          <a:stretch/>
        </p:blipFill>
        <p:spPr bwMode="auto">
          <a:xfrm>
            <a:off x="4644008" y="3717032"/>
            <a:ext cx="4176464" cy="27813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Virsraksts 1">
            <a:extLst>
              <a:ext uri="{FF2B5EF4-FFF2-40B4-BE49-F238E27FC236}">
                <a16:creationId xmlns:a16="http://schemas.microsoft.com/office/drawing/2014/main" id="{5A9BBA0D-4C96-48EE-9ADC-2F3884C6EA02}"/>
              </a:ext>
            </a:extLst>
          </p:cNvPr>
          <p:cNvSpPr>
            <a:spLocks noGrp="1"/>
          </p:cNvSpPr>
          <p:nvPr>
            <p:ph type="ctrTitle"/>
          </p:nvPr>
        </p:nvSpPr>
        <p:spPr>
          <a:xfrm>
            <a:off x="685800" y="381000"/>
            <a:ext cx="7772400" cy="599728"/>
          </a:xfrm>
        </p:spPr>
        <p:txBody>
          <a:bodyPr>
            <a:normAutofit/>
          </a:bodyPr>
          <a:lstStyle/>
          <a:p>
            <a:r>
              <a:rPr lang="lv-LV" sz="3200" b="1" dirty="0">
                <a:solidFill>
                  <a:schemeClr val="accent3">
                    <a:lumMod val="50000"/>
                  </a:schemeClr>
                </a:solidFill>
              </a:rPr>
              <a:t>Radošās aktivitātes</a:t>
            </a:r>
          </a:p>
        </p:txBody>
      </p:sp>
      <p:pic>
        <p:nvPicPr>
          <p:cNvPr id="2050" name="Picture 2" descr="C:\Users\admin\Desktop\24.jpg"/>
          <p:cNvPicPr>
            <a:picLocks noChangeAspect="1" noChangeArrowheads="1"/>
          </p:cNvPicPr>
          <p:nvPr/>
        </p:nvPicPr>
        <p:blipFill>
          <a:blip r:embed="rId4" cstate="print"/>
          <a:srcRect/>
          <a:stretch>
            <a:fillRect/>
          </a:stretch>
        </p:blipFill>
        <p:spPr bwMode="auto">
          <a:xfrm>
            <a:off x="4644008" y="1052736"/>
            <a:ext cx="4104456" cy="2664296"/>
          </a:xfrm>
          <a:prstGeom prst="rect">
            <a:avLst/>
          </a:prstGeom>
          <a:ln>
            <a:noFill/>
          </a:ln>
          <a:effectLst>
            <a:softEdge rad="112500"/>
          </a:effectLst>
        </p:spPr>
      </p:pic>
      <p:pic>
        <p:nvPicPr>
          <p:cNvPr id="2051" name="Picture 3" descr="C:\Users\admin\Desktop\24.b.JPG"/>
          <p:cNvPicPr>
            <a:picLocks noChangeAspect="1" noChangeArrowheads="1"/>
          </p:cNvPicPr>
          <p:nvPr/>
        </p:nvPicPr>
        <p:blipFill>
          <a:blip r:embed="rId5" cstate="print"/>
          <a:srcRect b="12925"/>
          <a:stretch>
            <a:fillRect/>
          </a:stretch>
        </p:blipFill>
        <p:spPr bwMode="auto">
          <a:xfrm>
            <a:off x="251520" y="3789040"/>
            <a:ext cx="4189966" cy="2736304"/>
          </a:xfrm>
          <a:prstGeom prst="rect">
            <a:avLst/>
          </a:prstGeom>
          <a:ln>
            <a:noFill/>
          </a:ln>
          <a:effectLst>
            <a:softEdge rad="112500"/>
          </a:effectLst>
        </p:spPr>
      </p:pic>
    </p:spTree>
    <p:extLst>
      <p:ext uri="{BB962C8B-B14F-4D97-AF65-F5344CB8AC3E}">
        <p14:creationId xmlns:p14="http://schemas.microsoft.com/office/powerpoint/2010/main" val="33269001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C:\Users\Lietotajs\Pictures\2015.foto_nesakaartotas\Apļveida adīšana_jūlijs_2015. FOTO\IMG_0885.JPG"/>
          <p:cNvPicPr>
            <a:picLocks noChangeAspect="1" noChangeArrowheads="1"/>
          </p:cNvPicPr>
          <p:nvPr/>
        </p:nvPicPr>
        <p:blipFill rotWithShape="1">
          <a:blip r:embed="rId2" cstate="print"/>
          <a:srcRect l="12696"/>
          <a:stretch/>
        </p:blipFill>
        <p:spPr bwMode="auto">
          <a:xfrm>
            <a:off x="323528" y="1268760"/>
            <a:ext cx="4248472" cy="259228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Virsraksts 1">
            <a:extLst>
              <a:ext uri="{FF2B5EF4-FFF2-40B4-BE49-F238E27FC236}">
                <a16:creationId xmlns:a16="http://schemas.microsoft.com/office/drawing/2014/main" id="{9BB7BE77-828F-446A-A3EA-FE303EED69ED}"/>
              </a:ext>
            </a:extLst>
          </p:cNvPr>
          <p:cNvSpPr>
            <a:spLocks noGrp="1"/>
          </p:cNvSpPr>
          <p:nvPr>
            <p:ph type="ctrTitle"/>
          </p:nvPr>
        </p:nvSpPr>
        <p:spPr>
          <a:xfrm>
            <a:off x="685800" y="260648"/>
            <a:ext cx="7772400" cy="792088"/>
          </a:xfrm>
        </p:spPr>
        <p:txBody>
          <a:bodyPr>
            <a:normAutofit/>
          </a:bodyPr>
          <a:lstStyle/>
          <a:p>
            <a:r>
              <a:rPr lang="lv-LV" sz="3200" b="1" dirty="0">
                <a:solidFill>
                  <a:schemeClr val="accent5">
                    <a:lumMod val="50000"/>
                  </a:schemeClr>
                </a:solidFill>
              </a:rPr>
              <a:t>Rokdarbi, </a:t>
            </a:r>
            <a:r>
              <a:rPr lang="lv-LV" sz="3200" b="1" dirty="0" err="1">
                <a:solidFill>
                  <a:schemeClr val="accent5">
                    <a:lumMod val="50000"/>
                  </a:schemeClr>
                </a:solidFill>
              </a:rPr>
              <a:t>floristika</a:t>
            </a:r>
            <a:endParaRPr lang="lv-LV" sz="3200" b="1" dirty="0">
              <a:solidFill>
                <a:schemeClr val="accent5">
                  <a:lumMod val="50000"/>
                </a:schemeClr>
              </a:solidFill>
            </a:endParaRPr>
          </a:p>
        </p:txBody>
      </p:sp>
      <p:pic>
        <p:nvPicPr>
          <p:cNvPr id="1027" name="Picture 3" descr="C:\Users\admin\Desktop\40.JPG"/>
          <p:cNvPicPr>
            <a:picLocks noChangeAspect="1" noChangeArrowheads="1"/>
          </p:cNvPicPr>
          <p:nvPr/>
        </p:nvPicPr>
        <p:blipFill>
          <a:blip r:embed="rId3" cstate="print"/>
          <a:srcRect/>
          <a:stretch>
            <a:fillRect/>
          </a:stretch>
        </p:blipFill>
        <p:spPr bwMode="auto">
          <a:xfrm>
            <a:off x="323529" y="3861048"/>
            <a:ext cx="4248472" cy="2736304"/>
          </a:xfrm>
          <a:prstGeom prst="rect">
            <a:avLst/>
          </a:prstGeom>
          <a:ln>
            <a:noFill/>
          </a:ln>
          <a:effectLst>
            <a:softEdge rad="112500"/>
          </a:effectLst>
        </p:spPr>
      </p:pic>
      <p:pic>
        <p:nvPicPr>
          <p:cNvPr id="1028" name="Picture 4" descr="C:\Users\admin\Desktop\33.JPG"/>
          <p:cNvPicPr>
            <a:picLocks noChangeAspect="1" noChangeArrowheads="1"/>
          </p:cNvPicPr>
          <p:nvPr/>
        </p:nvPicPr>
        <p:blipFill>
          <a:blip r:embed="rId4" cstate="print"/>
          <a:srcRect t="49114" b="3261"/>
          <a:stretch>
            <a:fillRect/>
          </a:stretch>
        </p:blipFill>
        <p:spPr bwMode="auto">
          <a:xfrm>
            <a:off x="4572000" y="1268760"/>
            <a:ext cx="4248472" cy="2592288"/>
          </a:xfrm>
          <a:prstGeom prst="rect">
            <a:avLst/>
          </a:prstGeom>
          <a:ln>
            <a:noFill/>
          </a:ln>
          <a:effectLst>
            <a:softEdge rad="112500"/>
          </a:effectLst>
        </p:spPr>
      </p:pic>
      <p:pic>
        <p:nvPicPr>
          <p:cNvPr id="1029" name="Picture 5" descr="C:\Users\admin\Desktop\43.JPG"/>
          <p:cNvPicPr>
            <a:picLocks noChangeAspect="1" noChangeArrowheads="1"/>
          </p:cNvPicPr>
          <p:nvPr/>
        </p:nvPicPr>
        <p:blipFill>
          <a:blip r:embed="rId5" cstate="print"/>
          <a:srcRect/>
          <a:stretch>
            <a:fillRect/>
          </a:stretch>
        </p:blipFill>
        <p:spPr bwMode="auto">
          <a:xfrm>
            <a:off x="4572000" y="3861048"/>
            <a:ext cx="4248472" cy="2736304"/>
          </a:xfrm>
          <a:prstGeom prst="rect">
            <a:avLst/>
          </a:prstGeom>
          <a:ln>
            <a:noFill/>
          </a:ln>
          <a:effectLst>
            <a:softEdge rad="112500"/>
          </a:effectLst>
        </p:spPr>
      </p:pic>
    </p:spTree>
    <p:extLst>
      <p:ext uri="{BB962C8B-B14F-4D97-AF65-F5344CB8AC3E}">
        <p14:creationId xmlns:p14="http://schemas.microsoft.com/office/powerpoint/2010/main" val="32596618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AE85ECC1-CEAD-4E08-BBEA-8B585067676B}"/>
              </a:ext>
            </a:extLst>
          </p:cNvPr>
          <p:cNvSpPr>
            <a:spLocks noGrp="1"/>
          </p:cNvSpPr>
          <p:nvPr>
            <p:ph type="title"/>
          </p:nvPr>
        </p:nvSpPr>
        <p:spPr/>
        <p:txBody>
          <a:bodyPr>
            <a:normAutofit/>
          </a:bodyPr>
          <a:lstStyle/>
          <a:p>
            <a:r>
              <a:rPr lang="lv-LV" sz="3200" b="1" dirty="0">
                <a:solidFill>
                  <a:schemeClr val="accent3">
                    <a:lumMod val="50000"/>
                  </a:schemeClr>
                </a:solidFill>
              </a:rPr>
              <a:t>Dziedāšana</a:t>
            </a:r>
          </a:p>
        </p:txBody>
      </p:sp>
      <p:sp>
        <p:nvSpPr>
          <p:cNvPr id="3" name="Satura vietturis 2">
            <a:extLst>
              <a:ext uri="{FF2B5EF4-FFF2-40B4-BE49-F238E27FC236}">
                <a16:creationId xmlns:a16="http://schemas.microsoft.com/office/drawing/2014/main" id="{0600AD54-3465-4FE0-9F94-9D8AF2D58C10}"/>
              </a:ext>
            </a:extLst>
          </p:cNvPr>
          <p:cNvSpPr>
            <a:spLocks noGrp="1"/>
          </p:cNvSpPr>
          <p:nvPr>
            <p:ph sz="quarter" idx="1"/>
          </p:nvPr>
        </p:nvSpPr>
        <p:spPr/>
        <p:txBody>
          <a:bodyPr/>
          <a:lstStyle/>
          <a:p>
            <a:endParaRPr lang="lv-LV" dirty="0"/>
          </a:p>
        </p:txBody>
      </p:sp>
      <p:pic>
        <p:nvPicPr>
          <p:cNvPr id="3074" name="Picture 2" descr="C:\Users\admin\Desktop\23.b.JPG"/>
          <p:cNvPicPr>
            <a:picLocks noChangeAspect="1" noChangeArrowheads="1"/>
          </p:cNvPicPr>
          <p:nvPr/>
        </p:nvPicPr>
        <p:blipFill>
          <a:blip r:embed="rId2" cstate="print"/>
          <a:srcRect t="13514"/>
          <a:stretch>
            <a:fillRect/>
          </a:stretch>
        </p:blipFill>
        <p:spPr bwMode="auto">
          <a:xfrm>
            <a:off x="323527" y="1130283"/>
            <a:ext cx="4248473" cy="2658757"/>
          </a:xfrm>
          <a:prstGeom prst="rect">
            <a:avLst/>
          </a:prstGeom>
          <a:ln>
            <a:noFill/>
          </a:ln>
          <a:effectLst>
            <a:softEdge rad="112500"/>
          </a:effectLst>
        </p:spPr>
      </p:pic>
      <p:pic>
        <p:nvPicPr>
          <p:cNvPr id="3075" name="Picture 3" descr="C:\Users\admin\Desktop\DSC08733.JPG"/>
          <p:cNvPicPr>
            <a:picLocks noChangeAspect="1" noChangeArrowheads="1"/>
          </p:cNvPicPr>
          <p:nvPr/>
        </p:nvPicPr>
        <p:blipFill>
          <a:blip r:embed="rId3" cstate="print"/>
          <a:srcRect t="25003" b="29992"/>
          <a:stretch>
            <a:fillRect/>
          </a:stretch>
        </p:blipFill>
        <p:spPr bwMode="auto">
          <a:xfrm>
            <a:off x="323528" y="3861048"/>
            <a:ext cx="8496944" cy="2640317"/>
          </a:xfrm>
          <a:prstGeom prst="rect">
            <a:avLst/>
          </a:prstGeom>
          <a:ln>
            <a:noFill/>
          </a:ln>
          <a:effectLst>
            <a:softEdge rad="112500"/>
          </a:effectLst>
        </p:spPr>
      </p:pic>
      <p:pic>
        <p:nvPicPr>
          <p:cNvPr id="3076" name="Picture 4" descr="C:\Users\admin\Desktop\IMG_0450.JPG"/>
          <p:cNvPicPr>
            <a:picLocks noChangeAspect="1" noChangeArrowheads="1"/>
          </p:cNvPicPr>
          <p:nvPr/>
        </p:nvPicPr>
        <p:blipFill>
          <a:blip r:embed="rId4" cstate="print"/>
          <a:srcRect t="15895"/>
          <a:stretch>
            <a:fillRect/>
          </a:stretch>
        </p:blipFill>
        <p:spPr bwMode="auto">
          <a:xfrm>
            <a:off x="4716016" y="1124744"/>
            <a:ext cx="4056184" cy="2646094"/>
          </a:xfrm>
          <a:prstGeom prst="rect">
            <a:avLst/>
          </a:prstGeom>
          <a:ln>
            <a:noFill/>
          </a:ln>
          <a:effectLst>
            <a:softEdge rad="112500"/>
          </a:effectLst>
        </p:spPr>
      </p:pic>
    </p:spTree>
    <p:extLst>
      <p:ext uri="{BB962C8B-B14F-4D97-AF65-F5344CB8AC3E}">
        <p14:creationId xmlns:p14="http://schemas.microsoft.com/office/powerpoint/2010/main" val="5131397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p:txBody>
          <a:bodyPr/>
          <a:lstStyle/>
          <a:p>
            <a:r>
              <a:rPr lang="lv-LV" b="1" dirty="0">
                <a:solidFill>
                  <a:schemeClr val="accent3">
                    <a:lumMod val="50000"/>
                  </a:schemeClr>
                </a:solidFill>
              </a:rPr>
              <a:t>Moto</a:t>
            </a:r>
          </a:p>
        </p:txBody>
      </p:sp>
      <p:sp>
        <p:nvSpPr>
          <p:cNvPr id="3" name="Satura vietturis 2"/>
          <p:cNvSpPr>
            <a:spLocks noGrp="1"/>
          </p:cNvSpPr>
          <p:nvPr>
            <p:ph sz="quarter" idx="1"/>
          </p:nvPr>
        </p:nvSpPr>
        <p:spPr>
          <a:xfrm>
            <a:off x="207518" y="1340768"/>
            <a:ext cx="8756970" cy="945232"/>
          </a:xfrm>
        </p:spPr>
        <p:txBody>
          <a:bodyPr>
            <a:normAutofit fontScale="92500" lnSpcReduction="10000"/>
          </a:bodyPr>
          <a:lstStyle/>
          <a:p>
            <a:pPr marL="0" indent="0" algn="ctr">
              <a:buNone/>
            </a:pPr>
            <a:endParaRPr lang="lv-LV" b="1" dirty="0"/>
          </a:p>
          <a:p>
            <a:pPr marL="0" indent="0" algn="ctr">
              <a:buNone/>
            </a:pPr>
            <a:r>
              <a:rPr lang="lv-LV" sz="3000" b="1" dirty="0"/>
              <a:t>Palīdzēt citiem, tā ir privilēģija un laime!</a:t>
            </a:r>
          </a:p>
        </p:txBody>
      </p:sp>
      <p:pic>
        <p:nvPicPr>
          <p:cNvPr id="4" name="Attēls 3">
            <a:extLst>
              <a:ext uri="{FF2B5EF4-FFF2-40B4-BE49-F238E27FC236}">
                <a16:creationId xmlns:a16="http://schemas.microsoft.com/office/drawing/2014/main" id="{416F3A78-F853-4DA6-941F-1EF2D3F77DC2}"/>
              </a:ext>
            </a:extLst>
          </p:cNvPr>
          <p:cNvPicPr>
            <a:picLocks noChangeAspect="1"/>
          </p:cNvPicPr>
          <p:nvPr/>
        </p:nvPicPr>
        <p:blipFill>
          <a:blip r:embed="rId2" cstate="print"/>
          <a:stretch>
            <a:fillRect/>
          </a:stretch>
        </p:blipFill>
        <p:spPr>
          <a:xfrm>
            <a:off x="207518" y="2286000"/>
            <a:ext cx="8756970" cy="4023320"/>
          </a:xfrm>
          <a:prstGeom prst="rect">
            <a:avLst/>
          </a:prstGeom>
        </p:spPr>
      </p:pic>
    </p:spTree>
    <p:extLst>
      <p:ext uri="{BB962C8B-B14F-4D97-AF65-F5344CB8AC3E}">
        <p14:creationId xmlns:p14="http://schemas.microsoft.com/office/powerpoint/2010/main" val="16059997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9F7AF729-244F-4334-9A61-9307812ED4EC}"/>
              </a:ext>
            </a:extLst>
          </p:cNvPr>
          <p:cNvSpPr>
            <a:spLocks noGrp="1"/>
          </p:cNvSpPr>
          <p:nvPr>
            <p:ph type="title"/>
          </p:nvPr>
        </p:nvSpPr>
        <p:spPr>
          <a:xfrm>
            <a:off x="301752" y="228600"/>
            <a:ext cx="8534400" cy="536104"/>
          </a:xfrm>
        </p:spPr>
        <p:txBody>
          <a:bodyPr>
            <a:noAutofit/>
          </a:bodyPr>
          <a:lstStyle/>
          <a:p>
            <a:r>
              <a:rPr lang="lv-LV" sz="3200" b="1" dirty="0">
                <a:solidFill>
                  <a:schemeClr val="accent3">
                    <a:lumMod val="50000"/>
                  </a:schemeClr>
                </a:solidFill>
              </a:rPr>
              <a:t>Atmiņas un prāta treniņi</a:t>
            </a:r>
          </a:p>
        </p:txBody>
      </p:sp>
      <p:pic>
        <p:nvPicPr>
          <p:cNvPr id="1027" name="Picture 3" descr="C:\Users\admin\Desktop\New folder (2)\2.5.jpg"/>
          <p:cNvPicPr>
            <a:picLocks noChangeAspect="1" noChangeArrowheads="1"/>
          </p:cNvPicPr>
          <p:nvPr/>
        </p:nvPicPr>
        <p:blipFill>
          <a:blip r:embed="rId2" cstate="print"/>
          <a:srcRect b="15348"/>
          <a:stretch>
            <a:fillRect/>
          </a:stretch>
        </p:blipFill>
        <p:spPr bwMode="auto">
          <a:xfrm>
            <a:off x="467544" y="1556792"/>
            <a:ext cx="8136904" cy="4918700"/>
          </a:xfrm>
          <a:prstGeom prst="rect">
            <a:avLst/>
          </a:prstGeom>
          <a:ln>
            <a:noFill/>
          </a:ln>
          <a:effectLst>
            <a:softEdge rad="112500"/>
          </a:effectLst>
        </p:spPr>
      </p:pic>
    </p:spTree>
    <p:extLst>
      <p:ext uri="{BB962C8B-B14F-4D97-AF65-F5344CB8AC3E}">
        <p14:creationId xmlns:p14="http://schemas.microsoft.com/office/powerpoint/2010/main" val="14453128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0A95191E-780A-4376-8168-93E94572BFA7}"/>
              </a:ext>
            </a:extLst>
          </p:cNvPr>
          <p:cNvSpPr>
            <a:spLocks noGrp="1"/>
          </p:cNvSpPr>
          <p:nvPr>
            <p:ph type="title"/>
          </p:nvPr>
        </p:nvSpPr>
        <p:spPr>
          <a:xfrm>
            <a:off x="323528" y="260648"/>
            <a:ext cx="8534400" cy="758952"/>
          </a:xfrm>
        </p:spPr>
        <p:txBody>
          <a:bodyPr>
            <a:normAutofit/>
          </a:bodyPr>
          <a:lstStyle/>
          <a:p>
            <a:r>
              <a:rPr lang="lv-LV" sz="3200" b="1" dirty="0">
                <a:solidFill>
                  <a:schemeClr val="accent3">
                    <a:lumMod val="50000"/>
                  </a:schemeClr>
                </a:solidFill>
              </a:rPr>
              <a:t>Fiziskās aktivitātes</a:t>
            </a:r>
          </a:p>
        </p:txBody>
      </p:sp>
      <p:pic>
        <p:nvPicPr>
          <p:cNvPr id="4" name="Satura vietturis 3">
            <a:extLst>
              <a:ext uri="{FF2B5EF4-FFF2-40B4-BE49-F238E27FC236}">
                <a16:creationId xmlns:a16="http://schemas.microsoft.com/office/drawing/2014/main" id="{7D061DCA-5372-4CFA-9C6B-4EE65CEDA4FC}"/>
              </a:ext>
            </a:extLst>
          </p:cNvPr>
          <p:cNvPicPr>
            <a:picLocks noGrp="1" noChangeAspect="1"/>
          </p:cNvPicPr>
          <p:nvPr>
            <p:ph sz="quarter" idx="1"/>
          </p:nvPr>
        </p:nvPicPr>
        <p:blipFill>
          <a:blip r:embed="rId2" cstate="print"/>
          <a:stretch>
            <a:fillRect/>
          </a:stretch>
        </p:blipFill>
        <p:spPr>
          <a:xfrm>
            <a:off x="179512" y="1124744"/>
            <a:ext cx="4464495" cy="2520280"/>
          </a:xfrm>
          <a:prstGeom prst="rect">
            <a:avLst/>
          </a:prstGeom>
          <a:ln>
            <a:noFill/>
          </a:ln>
          <a:effectLst>
            <a:softEdge rad="112500"/>
          </a:effectLst>
        </p:spPr>
      </p:pic>
      <p:pic>
        <p:nvPicPr>
          <p:cNvPr id="5" name="Attēls 4">
            <a:extLst>
              <a:ext uri="{FF2B5EF4-FFF2-40B4-BE49-F238E27FC236}">
                <a16:creationId xmlns:a16="http://schemas.microsoft.com/office/drawing/2014/main" id="{89CEC4F6-8140-40D4-8ABC-081EC875434B}"/>
              </a:ext>
            </a:extLst>
          </p:cNvPr>
          <p:cNvPicPr>
            <a:picLocks noChangeAspect="1"/>
          </p:cNvPicPr>
          <p:nvPr/>
        </p:nvPicPr>
        <p:blipFill>
          <a:blip r:embed="rId3" cstate="print"/>
          <a:stretch>
            <a:fillRect/>
          </a:stretch>
        </p:blipFill>
        <p:spPr>
          <a:xfrm>
            <a:off x="4644008" y="1196752"/>
            <a:ext cx="4320481" cy="2520281"/>
          </a:xfrm>
          <a:prstGeom prst="rect">
            <a:avLst/>
          </a:prstGeom>
          <a:ln>
            <a:noFill/>
          </a:ln>
          <a:effectLst>
            <a:softEdge rad="112500"/>
          </a:effectLst>
        </p:spPr>
      </p:pic>
      <p:pic>
        <p:nvPicPr>
          <p:cNvPr id="2051" name="Picture 3" descr="C:\Users\admin\Desktop\New folder (2)\10.JPG"/>
          <p:cNvPicPr>
            <a:picLocks noChangeAspect="1" noChangeArrowheads="1"/>
          </p:cNvPicPr>
          <p:nvPr/>
        </p:nvPicPr>
        <p:blipFill>
          <a:blip r:embed="rId4" cstate="print"/>
          <a:srcRect t="7273" b="7879"/>
          <a:stretch>
            <a:fillRect/>
          </a:stretch>
        </p:blipFill>
        <p:spPr bwMode="auto">
          <a:xfrm>
            <a:off x="4644008" y="3717032"/>
            <a:ext cx="4320480" cy="2808312"/>
          </a:xfrm>
          <a:prstGeom prst="rect">
            <a:avLst/>
          </a:prstGeom>
          <a:ln>
            <a:noFill/>
          </a:ln>
          <a:effectLst>
            <a:softEdge rad="112500"/>
          </a:effectLst>
        </p:spPr>
      </p:pic>
      <p:pic>
        <p:nvPicPr>
          <p:cNvPr id="2052" name="Picture 4" descr="C:\Users\admin\Desktop\New folder (2)\4.b.JPG"/>
          <p:cNvPicPr>
            <a:picLocks noChangeAspect="1" noChangeArrowheads="1"/>
          </p:cNvPicPr>
          <p:nvPr/>
        </p:nvPicPr>
        <p:blipFill>
          <a:blip r:embed="rId5" cstate="print"/>
          <a:srcRect b="12727"/>
          <a:stretch>
            <a:fillRect/>
          </a:stretch>
        </p:blipFill>
        <p:spPr bwMode="auto">
          <a:xfrm>
            <a:off x="179512" y="3645024"/>
            <a:ext cx="4464496" cy="2880320"/>
          </a:xfrm>
          <a:prstGeom prst="rect">
            <a:avLst/>
          </a:prstGeom>
          <a:ln>
            <a:noFill/>
          </a:ln>
          <a:effectLst>
            <a:softEdge rad="112500"/>
          </a:effectLst>
        </p:spPr>
      </p:pic>
    </p:spTree>
    <p:extLst>
      <p:ext uri="{BB962C8B-B14F-4D97-AF65-F5344CB8AC3E}">
        <p14:creationId xmlns:p14="http://schemas.microsoft.com/office/powerpoint/2010/main" val="28932689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685642A-FE94-4D9D-8C8C-B548A4058E6D}"/>
              </a:ext>
            </a:extLst>
          </p:cNvPr>
          <p:cNvSpPr>
            <a:spLocks noGrp="1"/>
          </p:cNvSpPr>
          <p:nvPr>
            <p:ph type="title"/>
          </p:nvPr>
        </p:nvSpPr>
        <p:spPr/>
        <p:txBody>
          <a:bodyPr>
            <a:normAutofit/>
          </a:bodyPr>
          <a:lstStyle/>
          <a:p>
            <a:r>
              <a:rPr lang="lv-LV" sz="3200" b="1" dirty="0">
                <a:solidFill>
                  <a:schemeClr val="accent3">
                    <a:lumMod val="50000"/>
                  </a:schemeClr>
                </a:solidFill>
              </a:rPr>
              <a:t>Smieklu joga</a:t>
            </a:r>
          </a:p>
        </p:txBody>
      </p:sp>
      <p:sp>
        <p:nvSpPr>
          <p:cNvPr id="3" name="Satura vietturis 2">
            <a:extLst>
              <a:ext uri="{FF2B5EF4-FFF2-40B4-BE49-F238E27FC236}">
                <a16:creationId xmlns:a16="http://schemas.microsoft.com/office/drawing/2014/main" id="{2B953E1F-BD31-4376-9BD8-C6C7447E6567}"/>
              </a:ext>
            </a:extLst>
          </p:cNvPr>
          <p:cNvSpPr>
            <a:spLocks noGrp="1"/>
          </p:cNvSpPr>
          <p:nvPr>
            <p:ph sz="quarter" idx="1"/>
          </p:nvPr>
        </p:nvSpPr>
        <p:spPr/>
        <p:txBody>
          <a:bodyPr/>
          <a:lstStyle/>
          <a:p>
            <a:endParaRPr lang="lv-LV" dirty="0"/>
          </a:p>
        </p:txBody>
      </p:sp>
      <p:pic>
        <p:nvPicPr>
          <p:cNvPr id="3074" name="Picture 2" descr="C:\Users\admin\Desktop\New folder (2)\70.JPG"/>
          <p:cNvPicPr>
            <a:picLocks noChangeAspect="1" noChangeArrowheads="1"/>
          </p:cNvPicPr>
          <p:nvPr/>
        </p:nvPicPr>
        <p:blipFill>
          <a:blip r:embed="rId2" cstate="print"/>
          <a:srcRect t="26168"/>
          <a:stretch>
            <a:fillRect/>
          </a:stretch>
        </p:blipFill>
        <p:spPr bwMode="auto">
          <a:xfrm>
            <a:off x="251520" y="1484784"/>
            <a:ext cx="8582624" cy="4752528"/>
          </a:xfrm>
          <a:prstGeom prst="rect">
            <a:avLst/>
          </a:prstGeom>
          <a:ln>
            <a:noFill/>
          </a:ln>
          <a:effectLst>
            <a:softEdge rad="112500"/>
          </a:effectLst>
        </p:spPr>
      </p:pic>
    </p:spTree>
    <p:extLst>
      <p:ext uri="{BB962C8B-B14F-4D97-AF65-F5344CB8AC3E}">
        <p14:creationId xmlns:p14="http://schemas.microsoft.com/office/powerpoint/2010/main" val="29562264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7E2F2C1-E455-4EB1-BBF0-2BE813365820}"/>
              </a:ext>
            </a:extLst>
          </p:cNvPr>
          <p:cNvSpPr>
            <a:spLocks noGrp="1"/>
          </p:cNvSpPr>
          <p:nvPr>
            <p:ph type="title"/>
          </p:nvPr>
        </p:nvSpPr>
        <p:spPr/>
        <p:txBody>
          <a:bodyPr>
            <a:normAutofit/>
          </a:bodyPr>
          <a:lstStyle/>
          <a:p>
            <a:r>
              <a:rPr lang="lv-LV" sz="3200" b="1" dirty="0">
                <a:solidFill>
                  <a:schemeClr val="accent3">
                    <a:lumMod val="50000"/>
                  </a:schemeClr>
                </a:solidFill>
              </a:rPr>
              <a:t>Svētku svinēšana</a:t>
            </a:r>
          </a:p>
        </p:txBody>
      </p:sp>
      <p:pic>
        <p:nvPicPr>
          <p:cNvPr id="4098" name="Picture 2" descr="C:\Users\admin\Desktop\New folder (2)\7.b.JPG"/>
          <p:cNvPicPr>
            <a:picLocks noChangeAspect="1" noChangeArrowheads="1"/>
          </p:cNvPicPr>
          <p:nvPr/>
        </p:nvPicPr>
        <p:blipFill>
          <a:blip r:embed="rId2" cstate="print"/>
          <a:srcRect t="27646"/>
          <a:stretch>
            <a:fillRect/>
          </a:stretch>
        </p:blipFill>
        <p:spPr bwMode="auto">
          <a:xfrm>
            <a:off x="4572000" y="1412776"/>
            <a:ext cx="4370736" cy="2160240"/>
          </a:xfrm>
          <a:prstGeom prst="rect">
            <a:avLst/>
          </a:prstGeom>
          <a:ln>
            <a:noFill/>
          </a:ln>
          <a:effectLst>
            <a:softEdge rad="112500"/>
          </a:effectLst>
        </p:spPr>
      </p:pic>
      <p:pic>
        <p:nvPicPr>
          <p:cNvPr id="4099" name="Picture 3" descr="C:\Users\admin\Desktop\New folder (2)\9.b.JPG"/>
          <p:cNvPicPr>
            <a:picLocks noChangeAspect="1" noChangeArrowheads="1"/>
          </p:cNvPicPr>
          <p:nvPr/>
        </p:nvPicPr>
        <p:blipFill>
          <a:blip r:embed="rId3" cstate="print"/>
          <a:srcRect/>
          <a:stretch>
            <a:fillRect/>
          </a:stretch>
        </p:blipFill>
        <p:spPr bwMode="auto">
          <a:xfrm>
            <a:off x="179512" y="3717032"/>
            <a:ext cx="4317059" cy="2873712"/>
          </a:xfrm>
          <a:prstGeom prst="rect">
            <a:avLst/>
          </a:prstGeom>
          <a:ln>
            <a:noFill/>
          </a:ln>
          <a:effectLst>
            <a:softEdge rad="112500"/>
          </a:effectLst>
        </p:spPr>
      </p:pic>
      <p:pic>
        <p:nvPicPr>
          <p:cNvPr id="4100" name="Picture 4" descr="C:\Users\admin\Desktop\New folder (2)\18.b.jpg"/>
          <p:cNvPicPr>
            <a:picLocks noChangeAspect="1" noChangeArrowheads="1"/>
          </p:cNvPicPr>
          <p:nvPr/>
        </p:nvPicPr>
        <p:blipFill>
          <a:blip r:embed="rId4" cstate="print"/>
          <a:srcRect t="25499"/>
          <a:stretch>
            <a:fillRect/>
          </a:stretch>
        </p:blipFill>
        <p:spPr bwMode="auto">
          <a:xfrm>
            <a:off x="179512" y="1412776"/>
            <a:ext cx="4346686" cy="2160240"/>
          </a:xfrm>
          <a:prstGeom prst="rect">
            <a:avLst/>
          </a:prstGeom>
          <a:ln>
            <a:noFill/>
          </a:ln>
          <a:effectLst>
            <a:softEdge rad="112500"/>
          </a:effectLst>
        </p:spPr>
      </p:pic>
      <p:pic>
        <p:nvPicPr>
          <p:cNvPr id="4101" name="Picture 5" descr="C:\Users\admin\Desktop\New folder (2)\72.JPG"/>
          <p:cNvPicPr>
            <a:picLocks noChangeAspect="1" noChangeArrowheads="1"/>
          </p:cNvPicPr>
          <p:nvPr/>
        </p:nvPicPr>
        <p:blipFill>
          <a:blip r:embed="rId5" cstate="print"/>
          <a:srcRect t="5925"/>
          <a:stretch>
            <a:fillRect/>
          </a:stretch>
        </p:blipFill>
        <p:spPr bwMode="auto">
          <a:xfrm>
            <a:off x="4572000" y="3717032"/>
            <a:ext cx="4338845" cy="2880320"/>
          </a:xfrm>
          <a:prstGeom prst="rect">
            <a:avLst/>
          </a:prstGeom>
          <a:ln>
            <a:noFill/>
          </a:ln>
          <a:effectLst>
            <a:softEdge rad="112500"/>
          </a:effectLst>
        </p:spPr>
      </p:pic>
    </p:spTree>
    <p:extLst>
      <p:ext uri="{BB962C8B-B14F-4D97-AF65-F5344CB8AC3E}">
        <p14:creationId xmlns:p14="http://schemas.microsoft.com/office/powerpoint/2010/main" val="29788669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E92FFDAD-2748-460C-A105-4A3C672052DC}"/>
              </a:ext>
            </a:extLst>
          </p:cNvPr>
          <p:cNvSpPr>
            <a:spLocks noGrp="1"/>
          </p:cNvSpPr>
          <p:nvPr>
            <p:ph type="ctrTitle"/>
          </p:nvPr>
        </p:nvSpPr>
        <p:spPr>
          <a:xfrm>
            <a:off x="685800" y="188640"/>
            <a:ext cx="7772400" cy="576064"/>
          </a:xfrm>
        </p:spPr>
        <p:txBody>
          <a:bodyPr>
            <a:noAutofit/>
          </a:bodyPr>
          <a:lstStyle/>
          <a:p>
            <a:r>
              <a:rPr lang="lv-LV" sz="3200" b="1" dirty="0">
                <a:solidFill>
                  <a:schemeClr val="accent3">
                    <a:lumMod val="50000"/>
                  </a:schemeClr>
                </a:solidFill>
              </a:rPr>
              <a:t>Galda spēles</a:t>
            </a:r>
          </a:p>
        </p:txBody>
      </p:sp>
      <p:pic>
        <p:nvPicPr>
          <p:cNvPr id="6" name="Picture 4" descr="C:\Users\admin\Desktop\New folder (2)\1.b.jpg"/>
          <p:cNvPicPr>
            <a:picLocks noChangeAspect="1" noChangeArrowheads="1"/>
          </p:cNvPicPr>
          <p:nvPr/>
        </p:nvPicPr>
        <p:blipFill>
          <a:blip r:embed="rId2" cstate="print"/>
          <a:srcRect t="23300" b="4961"/>
          <a:stretch>
            <a:fillRect/>
          </a:stretch>
        </p:blipFill>
        <p:spPr bwMode="auto">
          <a:xfrm>
            <a:off x="179512" y="980728"/>
            <a:ext cx="4497730" cy="2088232"/>
          </a:xfrm>
          <a:prstGeom prst="rect">
            <a:avLst/>
          </a:prstGeom>
          <a:ln>
            <a:noFill/>
          </a:ln>
          <a:effectLst>
            <a:softEdge rad="112500"/>
          </a:effectLst>
        </p:spPr>
      </p:pic>
      <p:pic>
        <p:nvPicPr>
          <p:cNvPr id="5122" name="Picture 2" descr="C:\Users\admin\Desktop\New folder (2)\IMG_20180512_134346.jpg"/>
          <p:cNvPicPr>
            <a:picLocks noChangeAspect="1" noChangeArrowheads="1"/>
          </p:cNvPicPr>
          <p:nvPr/>
        </p:nvPicPr>
        <p:blipFill>
          <a:blip r:embed="rId3" cstate="print"/>
          <a:srcRect t="5663" b="23553"/>
          <a:stretch>
            <a:fillRect/>
          </a:stretch>
        </p:blipFill>
        <p:spPr bwMode="auto">
          <a:xfrm>
            <a:off x="179512" y="3212976"/>
            <a:ext cx="4464496" cy="3513119"/>
          </a:xfrm>
          <a:prstGeom prst="rect">
            <a:avLst/>
          </a:prstGeom>
          <a:ln>
            <a:noFill/>
          </a:ln>
          <a:effectLst>
            <a:softEdge rad="112500"/>
          </a:effectLst>
        </p:spPr>
      </p:pic>
      <p:pic>
        <p:nvPicPr>
          <p:cNvPr id="5123" name="Picture 3" descr="C:\Users\admin\Desktop\New folder (2)\DSC08558.JPG"/>
          <p:cNvPicPr>
            <a:picLocks noChangeAspect="1" noChangeArrowheads="1"/>
          </p:cNvPicPr>
          <p:nvPr/>
        </p:nvPicPr>
        <p:blipFill>
          <a:blip r:embed="rId4" cstate="print"/>
          <a:srcRect t="14616"/>
          <a:stretch>
            <a:fillRect/>
          </a:stretch>
        </p:blipFill>
        <p:spPr bwMode="auto">
          <a:xfrm>
            <a:off x="4788024" y="980727"/>
            <a:ext cx="4164605" cy="2088233"/>
          </a:xfrm>
          <a:prstGeom prst="rect">
            <a:avLst/>
          </a:prstGeom>
          <a:ln>
            <a:noFill/>
          </a:ln>
          <a:effectLst>
            <a:softEdge rad="112500"/>
          </a:effectLst>
        </p:spPr>
      </p:pic>
      <p:pic>
        <p:nvPicPr>
          <p:cNvPr id="5124" name="Picture 4" descr="C:\Users\admin\Desktop\New folder (2)\3.b.jpg"/>
          <p:cNvPicPr>
            <a:picLocks noChangeAspect="1" noChangeArrowheads="1"/>
          </p:cNvPicPr>
          <p:nvPr/>
        </p:nvPicPr>
        <p:blipFill>
          <a:blip r:embed="rId5" cstate="print"/>
          <a:srcRect t="10897" b="23718"/>
          <a:stretch>
            <a:fillRect/>
          </a:stretch>
        </p:blipFill>
        <p:spPr bwMode="auto">
          <a:xfrm>
            <a:off x="4788024" y="3212976"/>
            <a:ext cx="4189674" cy="3456384"/>
          </a:xfrm>
          <a:prstGeom prst="rect">
            <a:avLst/>
          </a:prstGeom>
          <a:ln>
            <a:noFill/>
          </a:ln>
          <a:effectLst>
            <a:softEdge rad="112500"/>
          </a:effectLst>
        </p:spPr>
      </p:pic>
    </p:spTree>
    <p:extLst>
      <p:ext uri="{BB962C8B-B14F-4D97-AF65-F5344CB8AC3E}">
        <p14:creationId xmlns:p14="http://schemas.microsoft.com/office/powerpoint/2010/main" val="17315869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p:txBody>
          <a:bodyPr>
            <a:normAutofit/>
          </a:bodyPr>
          <a:lstStyle/>
          <a:p>
            <a:r>
              <a:rPr lang="lv-LV" sz="3200" b="1" dirty="0" err="1">
                <a:solidFill>
                  <a:schemeClr val="accent3">
                    <a:lumMod val="50000"/>
                  </a:schemeClr>
                </a:solidFill>
              </a:rPr>
              <a:t>Kanisterapija</a:t>
            </a:r>
            <a:endParaRPr lang="lv-LV" sz="3200" b="1" dirty="0">
              <a:solidFill>
                <a:schemeClr val="accent3">
                  <a:lumMod val="50000"/>
                </a:schemeClr>
              </a:solidFill>
            </a:endParaRPr>
          </a:p>
        </p:txBody>
      </p:sp>
      <p:pic>
        <p:nvPicPr>
          <p:cNvPr id="6146" name="Picture 2" descr="C:\Users\admin\Desktop\New folder (2)\2.b.JPG"/>
          <p:cNvPicPr>
            <a:picLocks noChangeAspect="1" noChangeArrowheads="1"/>
          </p:cNvPicPr>
          <p:nvPr/>
        </p:nvPicPr>
        <p:blipFill>
          <a:blip r:embed="rId2" cstate="print"/>
          <a:srcRect t="4925"/>
          <a:stretch>
            <a:fillRect/>
          </a:stretch>
        </p:blipFill>
        <p:spPr bwMode="auto">
          <a:xfrm>
            <a:off x="179512" y="1340768"/>
            <a:ext cx="8784976" cy="5271781"/>
          </a:xfrm>
          <a:prstGeom prst="rect">
            <a:avLst/>
          </a:prstGeom>
          <a:ln>
            <a:noFill/>
          </a:ln>
          <a:effectLst>
            <a:softEdge rad="112500"/>
          </a:effectLst>
        </p:spPr>
      </p:pic>
    </p:spTree>
    <p:extLst>
      <p:ext uri="{BB962C8B-B14F-4D97-AF65-F5344CB8AC3E}">
        <p14:creationId xmlns:p14="http://schemas.microsoft.com/office/powerpoint/2010/main" val="5854508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EC413186-2F92-4A92-9B90-77AA04184ECC}"/>
              </a:ext>
            </a:extLst>
          </p:cNvPr>
          <p:cNvSpPr>
            <a:spLocks noGrp="1"/>
          </p:cNvSpPr>
          <p:nvPr>
            <p:ph type="title"/>
          </p:nvPr>
        </p:nvSpPr>
        <p:spPr>
          <a:xfrm>
            <a:off x="301752" y="228600"/>
            <a:ext cx="8534400" cy="608112"/>
          </a:xfrm>
        </p:spPr>
        <p:txBody>
          <a:bodyPr>
            <a:normAutofit/>
          </a:bodyPr>
          <a:lstStyle/>
          <a:p>
            <a:r>
              <a:rPr lang="lv-LV" sz="3200" b="1" dirty="0">
                <a:solidFill>
                  <a:schemeClr val="accent3">
                    <a:lumMod val="50000"/>
                  </a:schemeClr>
                </a:solidFill>
              </a:rPr>
              <a:t>Darbi dārzā, teritorijā, apzaļumošana</a:t>
            </a:r>
          </a:p>
        </p:txBody>
      </p:sp>
      <p:sp>
        <p:nvSpPr>
          <p:cNvPr id="3" name="Satura vietturis 2">
            <a:extLst>
              <a:ext uri="{FF2B5EF4-FFF2-40B4-BE49-F238E27FC236}">
                <a16:creationId xmlns:a16="http://schemas.microsoft.com/office/drawing/2014/main" id="{C70C9BB8-1FB8-452C-ADB0-57A175D2A696}"/>
              </a:ext>
            </a:extLst>
          </p:cNvPr>
          <p:cNvSpPr>
            <a:spLocks noGrp="1"/>
          </p:cNvSpPr>
          <p:nvPr>
            <p:ph sz="quarter" idx="1"/>
          </p:nvPr>
        </p:nvSpPr>
        <p:spPr/>
        <p:txBody>
          <a:bodyPr/>
          <a:lstStyle/>
          <a:p>
            <a:endParaRPr lang="lv-LV" dirty="0"/>
          </a:p>
        </p:txBody>
      </p:sp>
      <p:pic>
        <p:nvPicPr>
          <p:cNvPr id="7172" name="Picture 4" descr="C:\Users\admin\Desktop\New folder (2)\59.JPG"/>
          <p:cNvPicPr>
            <a:picLocks noChangeAspect="1" noChangeArrowheads="1"/>
          </p:cNvPicPr>
          <p:nvPr/>
        </p:nvPicPr>
        <p:blipFill>
          <a:blip r:embed="rId2" cstate="print"/>
          <a:srcRect b="18674"/>
          <a:stretch>
            <a:fillRect/>
          </a:stretch>
        </p:blipFill>
        <p:spPr bwMode="auto">
          <a:xfrm>
            <a:off x="4644008" y="3861049"/>
            <a:ext cx="4310328" cy="2808311"/>
          </a:xfrm>
          <a:prstGeom prst="rect">
            <a:avLst/>
          </a:prstGeom>
          <a:ln>
            <a:noFill/>
          </a:ln>
          <a:effectLst>
            <a:softEdge rad="112500"/>
          </a:effectLst>
        </p:spPr>
      </p:pic>
      <p:pic>
        <p:nvPicPr>
          <p:cNvPr id="7173" name="Picture 5" descr="C:\Users\admin\Desktop\New folder (2)\58.JPG"/>
          <p:cNvPicPr>
            <a:picLocks noChangeAspect="1" noChangeArrowheads="1"/>
          </p:cNvPicPr>
          <p:nvPr/>
        </p:nvPicPr>
        <p:blipFill>
          <a:blip r:embed="rId3" cstate="print"/>
          <a:srcRect t="8722" b="6961"/>
          <a:stretch>
            <a:fillRect/>
          </a:stretch>
        </p:blipFill>
        <p:spPr bwMode="auto">
          <a:xfrm>
            <a:off x="4644008" y="1412777"/>
            <a:ext cx="4310328" cy="2304255"/>
          </a:xfrm>
          <a:prstGeom prst="rect">
            <a:avLst/>
          </a:prstGeom>
          <a:ln>
            <a:noFill/>
          </a:ln>
          <a:effectLst>
            <a:softEdge rad="112500"/>
          </a:effectLst>
        </p:spPr>
      </p:pic>
      <p:pic>
        <p:nvPicPr>
          <p:cNvPr id="7175" name="Picture 7" descr="C:\Users\admin\Desktop\New folder (2)\10.b.jpg"/>
          <p:cNvPicPr>
            <a:picLocks noChangeAspect="1" noChangeArrowheads="1"/>
          </p:cNvPicPr>
          <p:nvPr/>
        </p:nvPicPr>
        <p:blipFill>
          <a:blip r:embed="rId4" cstate="print"/>
          <a:srcRect t="14416" b="13503"/>
          <a:stretch>
            <a:fillRect/>
          </a:stretch>
        </p:blipFill>
        <p:spPr bwMode="auto">
          <a:xfrm>
            <a:off x="179512" y="1412776"/>
            <a:ext cx="4320480" cy="2304256"/>
          </a:xfrm>
          <a:prstGeom prst="rect">
            <a:avLst/>
          </a:prstGeom>
          <a:ln>
            <a:noFill/>
          </a:ln>
          <a:effectLst>
            <a:softEdge rad="112500"/>
          </a:effectLst>
        </p:spPr>
      </p:pic>
      <p:pic>
        <p:nvPicPr>
          <p:cNvPr id="1026" name="Picture 2" descr="C:\Users\admin\Desktop\New folder (2)\IMG_0135.JPG"/>
          <p:cNvPicPr>
            <a:picLocks noChangeAspect="1" noChangeArrowheads="1"/>
          </p:cNvPicPr>
          <p:nvPr/>
        </p:nvPicPr>
        <p:blipFill>
          <a:blip r:embed="rId5" cstate="print"/>
          <a:srcRect t="11219"/>
          <a:stretch>
            <a:fillRect/>
          </a:stretch>
        </p:blipFill>
        <p:spPr bwMode="auto">
          <a:xfrm>
            <a:off x="179512" y="3861048"/>
            <a:ext cx="4320480" cy="2780928"/>
          </a:xfrm>
          <a:prstGeom prst="rect">
            <a:avLst/>
          </a:prstGeom>
          <a:ln>
            <a:noFill/>
          </a:ln>
          <a:effectLst>
            <a:softEdge rad="112500"/>
          </a:effectLst>
        </p:spPr>
      </p:pic>
    </p:spTree>
    <p:extLst>
      <p:ext uri="{BB962C8B-B14F-4D97-AF65-F5344CB8AC3E}">
        <p14:creationId xmlns:p14="http://schemas.microsoft.com/office/powerpoint/2010/main" val="32909728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C:\Users\Lietotajs\Desktop\DSC03682.JPG"/>
          <p:cNvPicPr>
            <a:picLocks noChangeAspect="1" noChangeArrowheads="1"/>
          </p:cNvPicPr>
          <p:nvPr/>
        </p:nvPicPr>
        <p:blipFill rotWithShape="1">
          <a:blip r:embed="rId2" cstate="print"/>
          <a:srcRect l="3596"/>
          <a:stretch/>
        </p:blipFill>
        <p:spPr bwMode="auto">
          <a:xfrm>
            <a:off x="179512" y="1268760"/>
            <a:ext cx="8803108" cy="54142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Virsraksts 1">
            <a:extLst>
              <a:ext uri="{FF2B5EF4-FFF2-40B4-BE49-F238E27FC236}">
                <a16:creationId xmlns:a16="http://schemas.microsoft.com/office/drawing/2014/main" id="{30646BF5-AC40-4ACE-BF19-088591A8B432}"/>
              </a:ext>
            </a:extLst>
          </p:cNvPr>
          <p:cNvSpPr>
            <a:spLocks noGrp="1"/>
          </p:cNvSpPr>
          <p:nvPr>
            <p:ph type="ctrTitle"/>
          </p:nvPr>
        </p:nvSpPr>
        <p:spPr>
          <a:xfrm>
            <a:off x="685800" y="381000"/>
            <a:ext cx="7772400" cy="517526"/>
          </a:xfrm>
        </p:spPr>
        <p:txBody>
          <a:bodyPr>
            <a:noAutofit/>
          </a:bodyPr>
          <a:lstStyle/>
          <a:p>
            <a:r>
              <a:rPr lang="lv-LV" sz="3200" b="1" dirty="0">
                <a:solidFill>
                  <a:schemeClr val="accent3">
                    <a:lumMod val="50000"/>
                  </a:schemeClr>
                </a:solidFill>
              </a:rPr>
              <a:t>Izjādes ar zirgu</a:t>
            </a:r>
          </a:p>
        </p:txBody>
      </p:sp>
    </p:spTree>
    <p:extLst>
      <p:ext uri="{BB962C8B-B14F-4D97-AF65-F5344CB8AC3E}">
        <p14:creationId xmlns:p14="http://schemas.microsoft.com/office/powerpoint/2010/main" val="6685361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srcRect t="12219" b="8682"/>
          <a:stretch/>
        </p:blipFill>
        <p:spPr>
          <a:xfrm>
            <a:off x="4716016" y="4365104"/>
            <a:ext cx="4251771" cy="2304256"/>
          </a:xfrm>
          <a:prstGeom prst="rect">
            <a:avLst/>
          </a:prstGeom>
          <a:ln>
            <a:noFill/>
          </a:ln>
          <a:effectLst>
            <a:softEdge rad="112500"/>
          </a:effectLst>
        </p:spPr>
      </p:pic>
      <p:pic>
        <p:nvPicPr>
          <p:cNvPr id="21510" name="Picture 6" descr="C:\Users\Lietotajs\Pictures\FOTO_2016.skirot\Endija\IMG_3796.JPG"/>
          <p:cNvPicPr>
            <a:picLocks noChangeAspect="1" noChangeArrowheads="1"/>
          </p:cNvPicPr>
          <p:nvPr/>
        </p:nvPicPr>
        <p:blipFill rotWithShape="1">
          <a:blip r:embed="rId3" cstate="print"/>
          <a:srcRect l="14611"/>
          <a:stretch/>
        </p:blipFill>
        <p:spPr bwMode="auto">
          <a:xfrm>
            <a:off x="251520" y="1124744"/>
            <a:ext cx="4383087" cy="32403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Virsraksts 1">
            <a:extLst>
              <a:ext uri="{FF2B5EF4-FFF2-40B4-BE49-F238E27FC236}">
                <a16:creationId xmlns:a16="http://schemas.microsoft.com/office/drawing/2014/main" id="{553FC6B8-9391-4149-A529-358591723BE9}"/>
              </a:ext>
            </a:extLst>
          </p:cNvPr>
          <p:cNvSpPr>
            <a:spLocks noGrp="1"/>
          </p:cNvSpPr>
          <p:nvPr>
            <p:ph type="ctrTitle"/>
          </p:nvPr>
        </p:nvSpPr>
        <p:spPr>
          <a:xfrm>
            <a:off x="685800" y="381000"/>
            <a:ext cx="7772400" cy="599728"/>
          </a:xfrm>
        </p:spPr>
        <p:txBody>
          <a:bodyPr>
            <a:normAutofit/>
          </a:bodyPr>
          <a:lstStyle/>
          <a:p>
            <a:r>
              <a:rPr lang="lv-LV" sz="3200" b="1" dirty="0">
                <a:solidFill>
                  <a:schemeClr val="accent3">
                    <a:lumMod val="50000"/>
                  </a:schemeClr>
                </a:solidFill>
              </a:rPr>
              <a:t>Viesu uzņemšana</a:t>
            </a:r>
          </a:p>
        </p:txBody>
      </p:sp>
      <p:pic>
        <p:nvPicPr>
          <p:cNvPr id="8" name="Picture 4" descr="C:\Users\admin\Desktop\New folder (2)\8.b.JPG"/>
          <p:cNvPicPr>
            <a:picLocks noChangeAspect="1" noChangeArrowheads="1"/>
          </p:cNvPicPr>
          <p:nvPr/>
        </p:nvPicPr>
        <p:blipFill>
          <a:blip r:embed="rId4" cstate="print"/>
          <a:srcRect t="10992" b="4735"/>
          <a:stretch>
            <a:fillRect/>
          </a:stretch>
        </p:blipFill>
        <p:spPr bwMode="auto">
          <a:xfrm>
            <a:off x="251520" y="4365104"/>
            <a:ext cx="4392488" cy="2304256"/>
          </a:xfrm>
          <a:prstGeom prst="rect">
            <a:avLst/>
          </a:prstGeom>
          <a:ln>
            <a:noFill/>
          </a:ln>
          <a:effectLst>
            <a:softEdge rad="112500"/>
          </a:effectLst>
        </p:spPr>
      </p:pic>
      <p:pic>
        <p:nvPicPr>
          <p:cNvPr id="9" name="Picture 2" descr="C:\Users\admin\Desktop\New folder (2)\IMG_20171215_141357.jpg"/>
          <p:cNvPicPr>
            <a:picLocks noChangeAspect="1" noChangeArrowheads="1"/>
          </p:cNvPicPr>
          <p:nvPr/>
        </p:nvPicPr>
        <p:blipFill>
          <a:blip r:embed="rId5" cstate="print"/>
          <a:srcRect/>
          <a:stretch>
            <a:fillRect/>
          </a:stretch>
        </p:blipFill>
        <p:spPr bwMode="auto">
          <a:xfrm>
            <a:off x="4716016" y="1124744"/>
            <a:ext cx="4176464" cy="3222802"/>
          </a:xfrm>
          <a:prstGeom prst="rect">
            <a:avLst/>
          </a:prstGeom>
          <a:ln>
            <a:noFill/>
          </a:ln>
          <a:effectLst>
            <a:softEdge rad="112500"/>
          </a:effectLst>
        </p:spPr>
      </p:pic>
    </p:spTree>
    <p:extLst>
      <p:ext uri="{BB962C8B-B14F-4D97-AF65-F5344CB8AC3E}">
        <p14:creationId xmlns:p14="http://schemas.microsoft.com/office/powerpoint/2010/main" val="888436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1CD9A2D1-10A7-4DEE-9D01-08E995D1E77D}"/>
              </a:ext>
            </a:extLst>
          </p:cNvPr>
          <p:cNvSpPr>
            <a:spLocks noGrp="1"/>
          </p:cNvSpPr>
          <p:nvPr>
            <p:ph type="title"/>
          </p:nvPr>
        </p:nvSpPr>
        <p:spPr/>
        <p:txBody>
          <a:bodyPr>
            <a:normAutofit/>
          </a:bodyPr>
          <a:lstStyle/>
          <a:p>
            <a:r>
              <a:rPr lang="lv-LV" sz="3200" b="1" dirty="0">
                <a:solidFill>
                  <a:schemeClr val="accent3">
                    <a:lumMod val="50000"/>
                  </a:schemeClr>
                </a:solidFill>
              </a:rPr>
              <a:t>Viesu uzņemšana</a:t>
            </a:r>
            <a:endParaRPr lang="lv-LV" sz="3200" dirty="0">
              <a:solidFill>
                <a:schemeClr val="accent3">
                  <a:lumMod val="50000"/>
                </a:schemeClr>
              </a:solidFill>
            </a:endParaRPr>
          </a:p>
        </p:txBody>
      </p:sp>
      <p:sp>
        <p:nvSpPr>
          <p:cNvPr id="3" name="Satura vietturis 2">
            <a:extLst>
              <a:ext uri="{FF2B5EF4-FFF2-40B4-BE49-F238E27FC236}">
                <a16:creationId xmlns:a16="http://schemas.microsoft.com/office/drawing/2014/main" id="{85C5BAF0-119E-41DD-8229-2BA21ED2E7FB}"/>
              </a:ext>
            </a:extLst>
          </p:cNvPr>
          <p:cNvSpPr>
            <a:spLocks noGrp="1"/>
          </p:cNvSpPr>
          <p:nvPr>
            <p:ph sz="quarter" idx="1"/>
          </p:nvPr>
        </p:nvSpPr>
        <p:spPr/>
        <p:txBody>
          <a:bodyPr/>
          <a:lstStyle/>
          <a:p>
            <a:endParaRPr lang="lv-LV" dirty="0"/>
          </a:p>
        </p:txBody>
      </p:sp>
      <p:pic>
        <p:nvPicPr>
          <p:cNvPr id="2051" name="Picture 3" descr="C:\Users\admin\Desktop\New folder (2)\IMG_8730.JPG"/>
          <p:cNvPicPr>
            <a:picLocks noChangeAspect="1" noChangeArrowheads="1"/>
          </p:cNvPicPr>
          <p:nvPr/>
        </p:nvPicPr>
        <p:blipFill>
          <a:blip r:embed="rId3" cstate="print"/>
          <a:srcRect t="20895"/>
          <a:stretch>
            <a:fillRect/>
          </a:stretch>
        </p:blipFill>
        <p:spPr bwMode="auto">
          <a:xfrm>
            <a:off x="4658509" y="3933056"/>
            <a:ext cx="4295827" cy="2548670"/>
          </a:xfrm>
          <a:prstGeom prst="rect">
            <a:avLst/>
          </a:prstGeom>
          <a:ln>
            <a:noFill/>
          </a:ln>
          <a:effectLst>
            <a:softEdge rad="112500"/>
          </a:effectLst>
        </p:spPr>
      </p:pic>
      <p:pic>
        <p:nvPicPr>
          <p:cNvPr id="2053" name="Picture 5" descr="C:\Users\admin\Desktop\New folder (2)\DSC04716.JPG"/>
          <p:cNvPicPr>
            <a:picLocks noChangeAspect="1" noChangeArrowheads="1"/>
          </p:cNvPicPr>
          <p:nvPr/>
        </p:nvPicPr>
        <p:blipFill>
          <a:blip r:embed="rId4" cstate="print"/>
          <a:srcRect b="12735"/>
          <a:stretch>
            <a:fillRect/>
          </a:stretch>
        </p:blipFill>
        <p:spPr bwMode="auto">
          <a:xfrm>
            <a:off x="4572000" y="1268758"/>
            <a:ext cx="4392488" cy="2592289"/>
          </a:xfrm>
          <a:prstGeom prst="rect">
            <a:avLst/>
          </a:prstGeom>
          <a:ln>
            <a:noFill/>
          </a:ln>
          <a:effectLst>
            <a:softEdge rad="112500"/>
          </a:effectLst>
        </p:spPr>
      </p:pic>
      <p:pic>
        <p:nvPicPr>
          <p:cNvPr id="2054" name="Picture 6" descr="C:\Users\admin\Desktop\New folder (2)\IMG_5534.JPG"/>
          <p:cNvPicPr>
            <a:picLocks noChangeAspect="1" noChangeArrowheads="1"/>
          </p:cNvPicPr>
          <p:nvPr/>
        </p:nvPicPr>
        <p:blipFill>
          <a:blip r:embed="rId5" cstate="print"/>
          <a:srcRect t="21795"/>
          <a:stretch>
            <a:fillRect/>
          </a:stretch>
        </p:blipFill>
        <p:spPr bwMode="auto">
          <a:xfrm>
            <a:off x="179511" y="3933056"/>
            <a:ext cx="4358255" cy="2556284"/>
          </a:xfrm>
          <a:prstGeom prst="rect">
            <a:avLst/>
          </a:prstGeom>
          <a:ln>
            <a:noFill/>
          </a:ln>
          <a:effectLst>
            <a:softEdge rad="112500"/>
          </a:effectLst>
        </p:spPr>
      </p:pic>
      <p:pic>
        <p:nvPicPr>
          <p:cNvPr id="2055" name="Picture 7" descr="C:\Users\admin\Desktop\New folder (2)\IMG_5808.JPG"/>
          <p:cNvPicPr>
            <a:picLocks noChangeAspect="1" noChangeArrowheads="1"/>
          </p:cNvPicPr>
          <p:nvPr/>
        </p:nvPicPr>
        <p:blipFill>
          <a:blip r:embed="rId6" cstate="print"/>
          <a:srcRect t="20000"/>
          <a:stretch>
            <a:fillRect/>
          </a:stretch>
        </p:blipFill>
        <p:spPr bwMode="auto">
          <a:xfrm>
            <a:off x="179512" y="1268760"/>
            <a:ext cx="4320480" cy="2592288"/>
          </a:xfrm>
          <a:prstGeom prst="rect">
            <a:avLst/>
          </a:prstGeom>
          <a:ln>
            <a:noFill/>
          </a:ln>
          <a:effectLst>
            <a:softEdge rad="112500"/>
          </a:effectLst>
        </p:spPr>
      </p:pic>
    </p:spTree>
    <p:extLst>
      <p:ext uri="{BB962C8B-B14F-4D97-AF65-F5344CB8AC3E}">
        <p14:creationId xmlns:p14="http://schemas.microsoft.com/office/powerpoint/2010/main" val="15432007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b="1" dirty="0">
                <a:solidFill>
                  <a:schemeClr val="accent3">
                    <a:lumMod val="50000"/>
                  </a:schemeClr>
                </a:solidFill>
              </a:rPr>
              <a:t>Vēsture</a:t>
            </a:r>
          </a:p>
        </p:txBody>
      </p:sp>
      <p:sp>
        <p:nvSpPr>
          <p:cNvPr id="3" name="Content Placeholder 2"/>
          <p:cNvSpPr>
            <a:spLocks noGrp="1"/>
          </p:cNvSpPr>
          <p:nvPr>
            <p:ph sz="quarter" idx="1"/>
          </p:nvPr>
        </p:nvSpPr>
        <p:spPr>
          <a:xfrm>
            <a:off x="107504" y="1268760"/>
            <a:ext cx="9036496" cy="4470248"/>
          </a:xfrm>
        </p:spPr>
        <p:txBody>
          <a:bodyPr/>
          <a:lstStyle/>
          <a:p>
            <a:r>
              <a:rPr lang="lv-LV" sz="2000" b="1" dirty="0"/>
              <a:t>Ēku sāka celt 1971. gadā;</a:t>
            </a:r>
          </a:p>
          <a:p>
            <a:r>
              <a:rPr lang="lv-LV" sz="2000" b="1" dirty="0"/>
              <a:t>3.11.1975. tika atvērts Rīgas pilsētas 2. pansionāts «Mežciems»;</a:t>
            </a:r>
          </a:p>
          <a:p>
            <a:r>
              <a:rPr lang="lv-LV" sz="2000" b="1" dirty="0"/>
              <a:t>Maksimāli ir bijušas 305 vietas, darbinieki - 160 amatu vienības;</a:t>
            </a:r>
          </a:p>
          <a:p>
            <a:r>
              <a:rPr lang="lv-LV" sz="2000" b="1" dirty="0"/>
              <a:t>Šobrīd 263 vietas un 129,75 amatu vienības.</a:t>
            </a:r>
          </a:p>
          <a:p>
            <a:pPr marL="0" indent="0">
              <a:buNone/>
            </a:pPr>
            <a:endParaRPr lang="lv-LV" b="1" dirty="0"/>
          </a:p>
          <a:p>
            <a:endParaRPr lang="lv-LV" b="1" dirty="0"/>
          </a:p>
          <a:p>
            <a:endParaRPr lang="lv-LV" b="1"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6030" y="2924944"/>
            <a:ext cx="7019443" cy="356411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98876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p:txBody>
          <a:bodyPr/>
          <a:lstStyle/>
          <a:p>
            <a:r>
              <a:rPr lang="lv-LV" b="1" dirty="0">
                <a:solidFill>
                  <a:schemeClr val="accent3">
                    <a:lumMod val="50000"/>
                  </a:schemeClr>
                </a:solidFill>
              </a:rPr>
              <a:t>Mūsu aktivitātes ārpus SAC</a:t>
            </a:r>
          </a:p>
        </p:txBody>
      </p:sp>
      <p:pic>
        <p:nvPicPr>
          <p:cNvPr id="2050" name="Picture 2"/>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b="7887"/>
          <a:stretch>
            <a:fillRect/>
          </a:stretch>
        </p:blipFill>
        <p:spPr bwMode="auto">
          <a:xfrm>
            <a:off x="107505" y="1196752"/>
            <a:ext cx="4392487" cy="237626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C:\Users\admin\Desktop\New folder (2)\IMG_20160317_122442.jpg"/>
          <p:cNvPicPr>
            <a:picLocks noChangeAspect="1" noChangeArrowheads="1"/>
          </p:cNvPicPr>
          <p:nvPr/>
        </p:nvPicPr>
        <p:blipFill>
          <a:blip r:embed="rId3" cstate="print"/>
          <a:srcRect t="7105"/>
          <a:stretch>
            <a:fillRect/>
          </a:stretch>
        </p:blipFill>
        <p:spPr bwMode="auto">
          <a:xfrm>
            <a:off x="4572000" y="3645024"/>
            <a:ext cx="4391928" cy="3059920"/>
          </a:xfrm>
          <a:prstGeom prst="rect">
            <a:avLst/>
          </a:prstGeom>
          <a:ln>
            <a:noFill/>
          </a:ln>
          <a:effectLst>
            <a:softEdge rad="112500"/>
          </a:effectLst>
        </p:spPr>
      </p:pic>
      <p:pic>
        <p:nvPicPr>
          <p:cNvPr id="2051" name="Picture 3" descr="C:\Users\admin\Desktop\New folder (2)\7.jpg"/>
          <p:cNvPicPr>
            <a:picLocks noChangeAspect="1" noChangeArrowheads="1"/>
          </p:cNvPicPr>
          <p:nvPr/>
        </p:nvPicPr>
        <p:blipFill>
          <a:blip r:embed="rId4" cstate="print"/>
          <a:srcRect t="6138"/>
          <a:stretch>
            <a:fillRect/>
          </a:stretch>
        </p:blipFill>
        <p:spPr bwMode="auto">
          <a:xfrm>
            <a:off x="179512" y="3645024"/>
            <a:ext cx="4320480" cy="3041912"/>
          </a:xfrm>
          <a:prstGeom prst="rect">
            <a:avLst/>
          </a:prstGeom>
          <a:ln>
            <a:noFill/>
          </a:ln>
          <a:effectLst>
            <a:softEdge rad="112500"/>
          </a:effectLst>
        </p:spPr>
      </p:pic>
      <p:pic>
        <p:nvPicPr>
          <p:cNvPr id="2052" name="Picture 4" descr="C:\Users\admin\Desktop\New folder (2)\69.JPG"/>
          <p:cNvPicPr>
            <a:picLocks noChangeAspect="1" noChangeArrowheads="1"/>
          </p:cNvPicPr>
          <p:nvPr/>
        </p:nvPicPr>
        <p:blipFill>
          <a:blip r:embed="rId5" cstate="print"/>
          <a:srcRect t="19363" b="8993"/>
          <a:stretch>
            <a:fillRect/>
          </a:stretch>
        </p:blipFill>
        <p:spPr bwMode="auto">
          <a:xfrm>
            <a:off x="4572000" y="1196752"/>
            <a:ext cx="4382336" cy="2354760"/>
          </a:xfrm>
          <a:prstGeom prst="rect">
            <a:avLst/>
          </a:prstGeom>
          <a:ln>
            <a:noFill/>
          </a:ln>
          <a:effectLst>
            <a:softEdge rad="112500"/>
          </a:effectLst>
        </p:spPr>
      </p:pic>
    </p:spTree>
    <p:extLst>
      <p:ext uri="{BB962C8B-B14F-4D97-AF65-F5344CB8AC3E}">
        <p14:creationId xmlns:p14="http://schemas.microsoft.com/office/powerpoint/2010/main" val="32455500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192CAC6E-9BBE-4603-9ECF-6ABD3F820EE2}"/>
              </a:ext>
            </a:extLst>
          </p:cNvPr>
          <p:cNvSpPr>
            <a:spLocks noGrp="1"/>
          </p:cNvSpPr>
          <p:nvPr>
            <p:ph type="ctrTitle"/>
          </p:nvPr>
        </p:nvSpPr>
        <p:spPr>
          <a:xfrm>
            <a:off x="683568" y="404664"/>
            <a:ext cx="7772400" cy="527720"/>
          </a:xfrm>
        </p:spPr>
        <p:txBody>
          <a:bodyPr>
            <a:noAutofit/>
          </a:bodyPr>
          <a:lstStyle/>
          <a:p>
            <a:r>
              <a:rPr lang="lv-LV" sz="3200" b="1" dirty="0">
                <a:solidFill>
                  <a:schemeClr val="accent3">
                    <a:lumMod val="50000"/>
                  </a:schemeClr>
                </a:solidFill>
              </a:rPr>
              <a:t>Braucam ekskursijās</a:t>
            </a:r>
          </a:p>
        </p:txBody>
      </p:sp>
      <p:pic>
        <p:nvPicPr>
          <p:cNvPr id="3074" name="Picture 2" descr="C:\Users\admin\Desktop\New folder (2)\11.b.JPG"/>
          <p:cNvPicPr>
            <a:picLocks noChangeAspect="1" noChangeArrowheads="1"/>
          </p:cNvPicPr>
          <p:nvPr/>
        </p:nvPicPr>
        <p:blipFill>
          <a:blip r:embed="rId2" cstate="print"/>
          <a:srcRect t="12041" b="19985"/>
          <a:stretch>
            <a:fillRect/>
          </a:stretch>
        </p:blipFill>
        <p:spPr bwMode="auto">
          <a:xfrm>
            <a:off x="179510" y="1124744"/>
            <a:ext cx="4248473" cy="2021496"/>
          </a:xfrm>
          <a:prstGeom prst="rect">
            <a:avLst/>
          </a:prstGeom>
          <a:ln>
            <a:noFill/>
          </a:ln>
          <a:effectLst>
            <a:softEdge rad="112500"/>
          </a:effectLst>
        </p:spPr>
      </p:pic>
      <p:pic>
        <p:nvPicPr>
          <p:cNvPr id="3075" name="Picture 3" descr="C:\Users\admin\Desktop\New folder (2)\12.b.JPG"/>
          <p:cNvPicPr>
            <a:picLocks noChangeAspect="1" noChangeArrowheads="1"/>
          </p:cNvPicPr>
          <p:nvPr/>
        </p:nvPicPr>
        <p:blipFill>
          <a:blip r:embed="rId3" cstate="print"/>
          <a:srcRect/>
          <a:stretch>
            <a:fillRect/>
          </a:stretch>
        </p:blipFill>
        <p:spPr bwMode="auto">
          <a:xfrm>
            <a:off x="179512" y="3212976"/>
            <a:ext cx="4248472" cy="3502776"/>
          </a:xfrm>
          <a:prstGeom prst="rect">
            <a:avLst/>
          </a:prstGeom>
          <a:ln>
            <a:noFill/>
          </a:ln>
          <a:effectLst>
            <a:softEdge rad="112500"/>
          </a:effectLst>
        </p:spPr>
      </p:pic>
      <p:pic>
        <p:nvPicPr>
          <p:cNvPr id="3076" name="Picture 4" descr="C:\Users\admin\Desktop\New folder (2)\13.b.JPG"/>
          <p:cNvPicPr>
            <a:picLocks noChangeAspect="1" noChangeArrowheads="1"/>
          </p:cNvPicPr>
          <p:nvPr/>
        </p:nvPicPr>
        <p:blipFill>
          <a:blip r:embed="rId4" cstate="print"/>
          <a:srcRect t="19307" b="13118"/>
          <a:stretch>
            <a:fillRect/>
          </a:stretch>
        </p:blipFill>
        <p:spPr bwMode="auto">
          <a:xfrm>
            <a:off x="4572001" y="1124744"/>
            <a:ext cx="4354308" cy="2016224"/>
          </a:xfrm>
          <a:prstGeom prst="rect">
            <a:avLst/>
          </a:prstGeom>
          <a:ln>
            <a:noFill/>
          </a:ln>
          <a:effectLst>
            <a:softEdge rad="112500"/>
          </a:effectLst>
        </p:spPr>
      </p:pic>
      <p:pic>
        <p:nvPicPr>
          <p:cNvPr id="3077" name="Picture 5" descr="C:\Users\admin\Desktop\New folder (2)\IMG_0662.JPG"/>
          <p:cNvPicPr>
            <a:picLocks noChangeAspect="1" noChangeArrowheads="1"/>
          </p:cNvPicPr>
          <p:nvPr/>
        </p:nvPicPr>
        <p:blipFill>
          <a:blip r:embed="rId5" cstate="print"/>
          <a:srcRect/>
          <a:stretch>
            <a:fillRect/>
          </a:stretch>
        </p:blipFill>
        <p:spPr bwMode="auto">
          <a:xfrm>
            <a:off x="4572000" y="3227296"/>
            <a:ext cx="4368484" cy="3442064"/>
          </a:xfrm>
          <a:prstGeom prst="rect">
            <a:avLst/>
          </a:prstGeom>
          <a:ln>
            <a:noFill/>
          </a:ln>
          <a:effectLst>
            <a:softEdge rad="112500"/>
          </a:effectLst>
        </p:spPr>
      </p:pic>
    </p:spTree>
    <p:extLst>
      <p:ext uri="{BB962C8B-B14F-4D97-AF65-F5344CB8AC3E}">
        <p14:creationId xmlns:p14="http://schemas.microsoft.com/office/powerpoint/2010/main" val="22087758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192CAC6E-9BBE-4603-9ECF-6ABD3F820EE2}"/>
              </a:ext>
            </a:extLst>
          </p:cNvPr>
          <p:cNvSpPr>
            <a:spLocks noGrp="1"/>
          </p:cNvSpPr>
          <p:nvPr>
            <p:ph type="ctrTitle"/>
          </p:nvPr>
        </p:nvSpPr>
        <p:spPr>
          <a:xfrm>
            <a:off x="683568" y="404664"/>
            <a:ext cx="7772400" cy="527720"/>
          </a:xfrm>
        </p:spPr>
        <p:txBody>
          <a:bodyPr>
            <a:noAutofit/>
          </a:bodyPr>
          <a:lstStyle/>
          <a:p>
            <a:r>
              <a:rPr lang="lv-LV" sz="3200" b="1" dirty="0">
                <a:solidFill>
                  <a:schemeClr val="accent3">
                    <a:lumMod val="50000"/>
                  </a:schemeClr>
                </a:solidFill>
              </a:rPr>
              <a:t>Ekskursijas</a:t>
            </a:r>
          </a:p>
        </p:txBody>
      </p:sp>
      <p:pic>
        <p:nvPicPr>
          <p:cNvPr id="4098" name="Picture 2" descr="C:\Users\admin\Desktop\New folder (2)\82.JPG"/>
          <p:cNvPicPr>
            <a:picLocks noChangeAspect="1" noChangeArrowheads="1"/>
          </p:cNvPicPr>
          <p:nvPr/>
        </p:nvPicPr>
        <p:blipFill>
          <a:blip r:embed="rId2" cstate="print"/>
          <a:srcRect l="10769"/>
          <a:stretch>
            <a:fillRect/>
          </a:stretch>
        </p:blipFill>
        <p:spPr bwMode="auto">
          <a:xfrm>
            <a:off x="179512" y="3465764"/>
            <a:ext cx="4464496" cy="3217563"/>
          </a:xfrm>
          <a:prstGeom prst="rect">
            <a:avLst/>
          </a:prstGeom>
          <a:ln>
            <a:noFill/>
          </a:ln>
          <a:effectLst>
            <a:softEdge rad="112500"/>
          </a:effectLst>
        </p:spPr>
      </p:pic>
      <p:pic>
        <p:nvPicPr>
          <p:cNvPr id="4099" name="Picture 3" descr="C:\Users\admin\Desktop\New folder (2)\88.JPG"/>
          <p:cNvPicPr>
            <a:picLocks noChangeAspect="1" noChangeArrowheads="1"/>
          </p:cNvPicPr>
          <p:nvPr/>
        </p:nvPicPr>
        <p:blipFill>
          <a:blip r:embed="rId3" cstate="print"/>
          <a:srcRect t="25172" b="8993"/>
          <a:stretch>
            <a:fillRect/>
          </a:stretch>
        </p:blipFill>
        <p:spPr bwMode="auto">
          <a:xfrm>
            <a:off x="179513" y="1124744"/>
            <a:ext cx="4464496" cy="2304256"/>
          </a:xfrm>
          <a:prstGeom prst="rect">
            <a:avLst/>
          </a:prstGeom>
          <a:ln>
            <a:noFill/>
          </a:ln>
          <a:effectLst>
            <a:softEdge rad="112500"/>
          </a:effectLst>
        </p:spPr>
      </p:pic>
      <p:pic>
        <p:nvPicPr>
          <p:cNvPr id="4100" name="Picture 4" descr="C:\Users\admin\Desktop\New folder (2)\98.JPG"/>
          <p:cNvPicPr>
            <a:picLocks noChangeAspect="1" noChangeArrowheads="1"/>
          </p:cNvPicPr>
          <p:nvPr/>
        </p:nvPicPr>
        <p:blipFill>
          <a:blip r:embed="rId4" cstate="print"/>
          <a:srcRect/>
          <a:stretch>
            <a:fillRect/>
          </a:stretch>
        </p:blipFill>
        <p:spPr bwMode="auto">
          <a:xfrm>
            <a:off x="4716016" y="3519010"/>
            <a:ext cx="4238320" cy="3124734"/>
          </a:xfrm>
          <a:prstGeom prst="rect">
            <a:avLst/>
          </a:prstGeom>
          <a:ln>
            <a:noFill/>
          </a:ln>
          <a:effectLst>
            <a:softEdge rad="112500"/>
          </a:effectLst>
        </p:spPr>
      </p:pic>
      <p:pic>
        <p:nvPicPr>
          <p:cNvPr id="4101" name="Picture 5" descr="C:\Users\admin\Desktop\New folder (2)\100.JPG"/>
          <p:cNvPicPr>
            <a:picLocks noChangeAspect="1" noChangeArrowheads="1"/>
          </p:cNvPicPr>
          <p:nvPr/>
        </p:nvPicPr>
        <p:blipFill>
          <a:blip r:embed="rId5" cstate="print"/>
          <a:srcRect t="30981" r="4152" b="1247"/>
          <a:stretch>
            <a:fillRect/>
          </a:stretch>
        </p:blipFill>
        <p:spPr bwMode="auto">
          <a:xfrm>
            <a:off x="4716016" y="1124744"/>
            <a:ext cx="4248472" cy="2329350"/>
          </a:xfrm>
          <a:prstGeom prst="rect">
            <a:avLst/>
          </a:prstGeom>
          <a:ln>
            <a:noFill/>
          </a:ln>
          <a:effectLst>
            <a:softEdge rad="112500"/>
          </a:effectLst>
        </p:spPr>
      </p:pic>
    </p:spTree>
    <p:extLst>
      <p:ext uri="{BB962C8B-B14F-4D97-AF65-F5344CB8AC3E}">
        <p14:creationId xmlns:p14="http://schemas.microsoft.com/office/powerpoint/2010/main" val="22087758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50E47C1A-8D85-441E-AD20-D39B2F226017}"/>
              </a:ext>
            </a:extLst>
          </p:cNvPr>
          <p:cNvSpPr>
            <a:spLocks noGrp="1"/>
          </p:cNvSpPr>
          <p:nvPr>
            <p:ph type="title"/>
          </p:nvPr>
        </p:nvSpPr>
        <p:spPr>
          <a:xfrm>
            <a:off x="51176" y="228600"/>
            <a:ext cx="9092824" cy="758952"/>
          </a:xfrm>
        </p:spPr>
        <p:txBody>
          <a:bodyPr>
            <a:normAutofit/>
          </a:bodyPr>
          <a:lstStyle/>
          <a:p>
            <a:r>
              <a:rPr lang="lv-LV" sz="2800" b="1" dirty="0">
                <a:solidFill>
                  <a:schemeClr val="accent5">
                    <a:lumMod val="50000"/>
                  </a:schemeClr>
                </a:solidFill>
              </a:rPr>
              <a:t>Piedalāmies sacensībās – paraolimpiskās spēles</a:t>
            </a:r>
          </a:p>
        </p:txBody>
      </p:sp>
      <p:sp>
        <p:nvSpPr>
          <p:cNvPr id="3" name="Satura vietturis 2">
            <a:extLst>
              <a:ext uri="{FF2B5EF4-FFF2-40B4-BE49-F238E27FC236}">
                <a16:creationId xmlns:a16="http://schemas.microsoft.com/office/drawing/2014/main" id="{5CFAE881-453C-46A8-859C-058A333E71C3}"/>
              </a:ext>
            </a:extLst>
          </p:cNvPr>
          <p:cNvSpPr>
            <a:spLocks noGrp="1"/>
          </p:cNvSpPr>
          <p:nvPr>
            <p:ph sz="quarter" idx="1"/>
          </p:nvPr>
        </p:nvSpPr>
        <p:spPr/>
        <p:txBody>
          <a:bodyPr/>
          <a:lstStyle/>
          <a:p>
            <a:endParaRPr lang="lv-LV" dirty="0"/>
          </a:p>
        </p:txBody>
      </p:sp>
      <p:pic>
        <p:nvPicPr>
          <p:cNvPr id="1026" name="Picture 2" descr="C:\Users\admin\Desktop\New folder (2)\IMG_20180519_164013.jpg"/>
          <p:cNvPicPr>
            <a:picLocks noChangeAspect="1" noChangeArrowheads="1"/>
          </p:cNvPicPr>
          <p:nvPr/>
        </p:nvPicPr>
        <p:blipFill>
          <a:blip r:embed="rId2" cstate="print"/>
          <a:srcRect l="5454" t="12119" r="18182" b="21224"/>
          <a:stretch>
            <a:fillRect/>
          </a:stretch>
        </p:blipFill>
        <p:spPr bwMode="auto">
          <a:xfrm>
            <a:off x="179512" y="1052736"/>
            <a:ext cx="8784976" cy="5610624"/>
          </a:xfrm>
          <a:prstGeom prst="rect">
            <a:avLst/>
          </a:prstGeom>
          <a:ln>
            <a:noFill/>
          </a:ln>
          <a:effectLst>
            <a:softEdge rad="112500"/>
          </a:effectLst>
        </p:spPr>
      </p:pic>
    </p:spTree>
    <p:extLst>
      <p:ext uri="{BB962C8B-B14F-4D97-AF65-F5344CB8AC3E}">
        <p14:creationId xmlns:p14="http://schemas.microsoft.com/office/powerpoint/2010/main" val="34294261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E1F8D84F-E13D-4DFE-88C1-EE3983236320}"/>
              </a:ext>
            </a:extLst>
          </p:cNvPr>
          <p:cNvSpPr>
            <a:spLocks noGrp="1"/>
          </p:cNvSpPr>
          <p:nvPr>
            <p:ph type="title"/>
          </p:nvPr>
        </p:nvSpPr>
        <p:spPr>
          <a:xfrm>
            <a:off x="301752" y="228600"/>
            <a:ext cx="8534400" cy="680120"/>
          </a:xfrm>
        </p:spPr>
        <p:txBody>
          <a:bodyPr>
            <a:normAutofit/>
          </a:bodyPr>
          <a:lstStyle/>
          <a:p>
            <a:r>
              <a:rPr lang="lv-LV" sz="3200" b="1" dirty="0">
                <a:solidFill>
                  <a:schemeClr val="accent3">
                    <a:lumMod val="50000"/>
                  </a:schemeClr>
                </a:solidFill>
              </a:rPr>
              <a:t>Baudām mākslu</a:t>
            </a:r>
          </a:p>
        </p:txBody>
      </p:sp>
      <p:sp>
        <p:nvSpPr>
          <p:cNvPr id="3" name="Satura vietturis 2">
            <a:extLst>
              <a:ext uri="{FF2B5EF4-FFF2-40B4-BE49-F238E27FC236}">
                <a16:creationId xmlns:a16="http://schemas.microsoft.com/office/drawing/2014/main" id="{63D786A2-C637-497F-8827-D3DEBC3E09D6}"/>
              </a:ext>
            </a:extLst>
          </p:cNvPr>
          <p:cNvSpPr>
            <a:spLocks noGrp="1"/>
          </p:cNvSpPr>
          <p:nvPr>
            <p:ph sz="quarter" idx="1"/>
          </p:nvPr>
        </p:nvSpPr>
        <p:spPr/>
        <p:txBody>
          <a:bodyPr/>
          <a:lstStyle/>
          <a:p>
            <a:endParaRPr lang="lv-LV" dirty="0"/>
          </a:p>
        </p:txBody>
      </p:sp>
      <p:pic>
        <p:nvPicPr>
          <p:cNvPr id="7170" name="Picture 2" descr="C:\Users\admin\Desktop\New folder (2)\IMG_0069.JPG"/>
          <p:cNvPicPr>
            <a:picLocks noChangeAspect="1" noChangeArrowheads="1"/>
          </p:cNvPicPr>
          <p:nvPr/>
        </p:nvPicPr>
        <p:blipFill>
          <a:blip r:embed="rId2" cstate="print"/>
          <a:srcRect/>
          <a:stretch>
            <a:fillRect/>
          </a:stretch>
        </p:blipFill>
        <p:spPr bwMode="auto">
          <a:xfrm>
            <a:off x="179512" y="3429000"/>
            <a:ext cx="4392488" cy="3286752"/>
          </a:xfrm>
          <a:prstGeom prst="rect">
            <a:avLst/>
          </a:prstGeom>
          <a:ln>
            <a:noFill/>
          </a:ln>
          <a:effectLst>
            <a:softEdge rad="112500"/>
          </a:effectLst>
        </p:spPr>
      </p:pic>
      <p:pic>
        <p:nvPicPr>
          <p:cNvPr id="7171" name="Picture 3" descr="C:\Users\admin\Desktop\New folder (2)\78.JPG"/>
          <p:cNvPicPr>
            <a:picLocks noChangeAspect="1" noChangeArrowheads="1"/>
          </p:cNvPicPr>
          <p:nvPr/>
        </p:nvPicPr>
        <p:blipFill>
          <a:blip r:embed="rId3" cstate="print"/>
          <a:srcRect l="18879" t="30981" r="9961" b="26420"/>
          <a:stretch>
            <a:fillRect/>
          </a:stretch>
        </p:blipFill>
        <p:spPr bwMode="auto">
          <a:xfrm>
            <a:off x="179512" y="1196751"/>
            <a:ext cx="4392488" cy="2160241"/>
          </a:xfrm>
          <a:prstGeom prst="rect">
            <a:avLst/>
          </a:prstGeom>
          <a:ln>
            <a:noFill/>
          </a:ln>
          <a:effectLst>
            <a:softEdge rad="112500"/>
          </a:effectLst>
        </p:spPr>
      </p:pic>
      <p:pic>
        <p:nvPicPr>
          <p:cNvPr id="7173" name="Picture 5" descr="C:\Users\admin\Desktop\New folder (2)\80.jpg"/>
          <p:cNvPicPr>
            <a:picLocks noChangeAspect="1" noChangeArrowheads="1"/>
          </p:cNvPicPr>
          <p:nvPr/>
        </p:nvPicPr>
        <p:blipFill>
          <a:blip r:embed="rId4" cstate="print"/>
          <a:srcRect/>
          <a:stretch>
            <a:fillRect/>
          </a:stretch>
        </p:blipFill>
        <p:spPr bwMode="auto">
          <a:xfrm>
            <a:off x="4645124" y="3429000"/>
            <a:ext cx="4325281" cy="3312368"/>
          </a:xfrm>
          <a:prstGeom prst="rect">
            <a:avLst/>
          </a:prstGeom>
          <a:ln>
            <a:noFill/>
          </a:ln>
          <a:effectLst>
            <a:softEdge rad="112500"/>
          </a:effectLst>
        </p:spPr>
      </p:pic>
      <p:pic>
        <p:nvPicPr>
          <p:cNvPr id="7174" name="Picture 6" descr="C:\Users\admin\Desktop\New folder (2)\103.JPG"/>
          <p:cNvPicPr>
            <a:picLocks noChangeAspect="1" noChangeArrowheads="1"/>
          </p:cNvPicPr>
          <p:nvPr/>
        </p:nvPicPr>
        <p:blipFill>
          <a:blip r:embed="rId5" cstate="print"/>
          <a:srcRect t="30981" r="14318" b="10929"/>
          <a:stretch>
            <a:fillRect/>
          </a:stretch>
        </p:blipFill>
        <p:spPr bwMode="auto">
          <a:xfrm>
            <a:off x="4644008" y="1196752"/>
            <a:ext cx="4320480" cy="2160240"/>
          </a:xfrm>
          <a:prstGeom prst="rect">
            <a:avLst/>
          </a:prstGeom>
          <a:ln>
            <a:noFill/>
          </a:ln>
          <a:effectLst>
            <a:softEdge rad="112500"/>
          </a:effectLst>
        </p:spPr>
      </p:pic>
    </p:spTree>
    <p:extLst>
      <p:ext uri="{BB962C8B-B14F-4D97-AF65-F5344CB8AC3E}">
        <p14:creationId xmlns:p14="http://schemas.microsoft.com/office/powerpoint/2010/main" val="24155012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E1F8D84F-E13D-4DFE-88C1-EE3983236320}"/>
              </a:ext>
            </a:extLst>
          </p:cNvPr>
          <p:cNvSpPr>
            <a:spLocks noGrp="1"/>
          </p:cNvSpPr>
          <p:nvPr>
            <p:ph type="title"/>
          </p:nvPr>
        </p:nvSpPr>
        <p:spPr>
          <a:xfrm>
            <a:off x="301752" y="228600"/>
            <a:ext cx="8534400" cy="680120"/>
          </a:xfrm>
        </p:spPr>
        <p:txBody>
          <a:bodyPr>
            <a:normAutofit/>
          </a:bodyPr>
          <a:lstStyle/>
          <a:p>
            <a:r>
              <a:rPr lang="lv-LV" sz="3200" b="1" dirty="0">
                <a:solidFill>
                  <a:schemeClr val="accent3">
                    <a:lumMod val="50000"/>
                  </a:schemeClr>
                </a:solidFill>
              </a:rPr>
              <a:t>Baudām mākslu</a:t>
            </a:r>
          </a:p>
        </p:txBody>
      </p:sp>
      <p:sp>
        <p:nvSpPr>
          <p:cNvPr id="3" name="Satura vietturis 2">
            <a:extLst>
              <a:ext uri="{FF2B5EF4-FFF2-40B4-BE49-F238E27FC236}">
                <a16:creationId xmlns:a16="http://schemas.microsoft.com/office/drawing/2014/main" id="{63D786A2-C637-497F-8827-D3DEBC3E09D6}"/>
              </a:ext>
            </a:extLst>
          </p:cNvPr>
          <p:cNvSpPr>
            <a:spLocks noGrp="1"/>
          </p:cNvSpPr>
          <p:nvPr>
            <p:ph sz="quarter" idx="1"/>
          </p:nvPr>
        </p:nvSpPr>
        <p:spPr/>
        <p:txBody>
          <a:bodyPr/>
          <a:lstStyle/>
          <a:p>
            <a:endParaRPr lang="lv-LV" dirty="0"/>
          </a:p>
        </p:txBody>
      </p:sp>
      <p:pic>
        <p:nvPicPr>
          <p:cNvPr id="7172" name="Picture 4" descr="C:\Users\admin\Desktop\New folder (2)\63.JPG"/>
          <p:cNvPicPr>
            <a:picLocks noChangeAspect="1" noChangeArrowheads="1"/>
          </p:cNvPicPr>
          <p:nvPr/>
        </p:nvPicPr>
        <p:blipFill>
          <a:blip r:embed="rId2" cstate="print"/>
          <a:srcRect/>
          <a:stretch>
            <a:fillRect/>
          </a:stretch>
        </p:blipFill>
        <p:spPr bwMode="auto">
          <a:xfrm>
            <a:off x="179512" y="1412776"/>
            <a:ext cx="4752528" cy="5256584"/>
          </a:xfrm>
          <a:prstGeom prst="rect">
            <a:avLst/>
          </a:prstGeom>
          <a:ln>
            <a:noFill/>
          </a:ln>
          <a:effectLst>
            <a:softEdge rad="112500"/>
          </a:effectLst>
        </p:spPr>
      </p:pic>
      <p:pic>
        <p:nvPicPr>
          <p:cNvPr id="7175" name="Picture 7" descr="C:\Users\admin\Desktop\New folder (2)\96.JPG"/>
          <p:cNvPicPr>
            <a:picLocks noChangeAspect="1" noChangeArrowheads="1"/>
          </p:cNvPicPr>
          <p:nvPr/>
        </p:nvPicPr>
        <p:blipFill>
          <a:blip r:embed="rId3" cstate="print"/>
          <a:srcRect/>
          <a:stretch>
            <a:fillRect/>
          </a:stretch>
        </p:blipFill>
        <p:spPr bwMode="auto">
          <a:xfrm>
            <a:off x="4978532" y="1412776"/>
            <a:ext cx="3996444" cy="5256584"/>
          </a:xfrm>
          <a:prstGeom prst="rect">
            <a:avLst/>
          </a:prstGeom>
          <a:ln>
            <a:noFill/>
          </a:ln>
          <a:effectLst>
            <a:softEdge rad="112500"/>
          </a:effectLst>
        </p:spPr>
      </p:pic>
    </p:spTree>
    <p:extLst>
      <p:ext uri="{BB962C8B-B14F-4D97-AF65-F5344CB8AC3E}">
        <p14:creationId xmlns:p14="http://schemas.microsoft.com/office/powerpoint/2010/main" val="24155012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371D12F0-FE09-4426-A49E-DC48916ED061}"/>
              </a:ext>
            </a:extLst>
          </p:cNvPr>
          <p:cNvSpPr>
            <a:spLocks noGrp="1"/>
          </p:cNvSpPr>
          <p:nvPr>
            <p:ph type="title"/>
          </p:nvPr>
        </p:nvSpPr>
        <p:spPr>
          <a:xfrm>
            <a:off x="301752" y="228600"/>
            <a:ext cx="8534400" cy="608112"/>
          </a:xfrm>
        </p:spPr>
        <p:txBody>
          <a:bodyPr>
            <a:normAutofit/>
          </a:bodyPr>
          <a:lstStyle/>
          <a:p>
            <a:r>
              <a:rPr lang="lv-LV" sz="3200" b="1" dirty="0">
                <a:solidFill>
                  <a:schemeClr val="accent3">
                    <a:lumMod val="50000"/>
                  </a:schemeClr>
                </a:solidFill>
              </a:rPr>
              <a:t>Mūsu sapņi</a:t>
            </a:r>
          </a:p>
        </p:txBody>
      </p:sp>
      <p:sp>
        <p:nvSpPr>
          <p:cNvPr id="3" name="Satura vietturis 2">
            <a:extLst>
              <a:ext uri="{FF2B5EF4-FFF2-40B4-BE49-F238E27FC236}">
                <a16:creationId xmlns:a16="http://schemas.microsoft.com/office/drawing/2014/main" id="{12B92EE7-6975-42B4-9D6D-3095141539C8}"/>
              </a:ext>
            </a:extLst>
          </p:cNvPr>
          <p:cNvSpPr>
            <a:spLocks noGrp="1"/>
          </p:cNvSpPr>
          <p:nvPr>
            <p:ph sz="quarter" idx="1"/>
          </p:nvPr>
        </p:nvSpPr>
        <p:spPr>
          <a:xfrm>
            <a:off x="301752" y="1340768"/>
            <a:ext cx="8503920" cy="4758280"/>
          </a:xfrm>
        </p:spPr>
        <p:txBody>
          <a:bodyPr>
            <a:normAutofit/>
          </a:bodyPr>
          <a:lstStyle/>
          <a:p>
            <a:r>
              <a:rPr lang="lv-LV" sz="2200" dirty="0">
                <a:latin typeface="Arial" pitchFamily="34" charset="0"/>
                <a:cs typeface="Arial" pitchFamily="34" charset="0"/>
              </a:rPr>
              <a:t>Atbilstošu skaitu speciālistu un aprūpes personāla piesaiste;</a:t>
            </a:r>
            <a:endParaRPr lang="lv-LV" sz="2200" dirty="0"/>
          </a:p>
          <a:p>
            <a:r>
              <a:rPr lang="lv-LV" sz="2200" dirty="0">
                <a:latin typeface="Arial" pitchFamily="34" charset="0"/>
                <a:cs typeface="Arial" pitchFamily="34" charset="0"/>
              </a:rPr>
              <a:t>Sporta laukuma izveide (piemērotu senioriem un personām ar invaliditāti);</a:t>
            </a:r>
          </a:p>
          <a:p>
            <a:r>
              <a:rPr lang="lv-LV" sz="2200" dirty="0">
                <a:latin typeface="Arial" pitchFamily="34" charset="0"/>
                <a:cs typeface="Arial" pitchFamily="34" charset="0"/>
              </a:rPr>
              <a:t>Brīvprātīgo koordinatora piesaistīšanu;</a:t>
            </a:r>
          </a:p>
          <a:p>
            <a:r>
              <a:rPr lang="lv-LV" sz="2200" dirty="0">
                <a:latin typeface="Arial" pitchFamily="34" charset="0"/>
                <a:cs typeface="Arial" pitchFamily="34" charset="0"/>
              </a:rPr>
              <a:t>SAC teritorijas labiekārtošana;</a:t>
            </a:r>
          </a:p>
          <a:p>
            <a:r>
              <a:rPr lang="lv-LV" sz="2200" dirty="0">
                <a:latin typeface="Arial" pitchFamily="34" charset="0"/>
                <a:cs typeface="Arial" pitchFamily="34" charset="0"/>
              </a:rPr>
              <a:t>Jaunu tehnoloģiju</a:t>
            </a:r>
          </a:p>
          <a:p>
            <a:pPr marL="0" indent="0">
              <a:buNone/>
            </a:pPr>
            <a:r>
              <a:rPr lang="lv-LV" sz="2200" dirty="0">
                <a:latin typeface="Arial" pitchFamily="34" charset="0"/>
                <a:cs typeface="Arial" pitchFamily="34" charset="0"/>
              </a:rPr>
              <a:t>ieviešana.</a:t>
            </a:r>
          </a:p>
        </p:txBody>
      </p:sp>
      <p:pic>
        <p:nvPicPr>
          <p:cNvPr id="4" name="Attēls 3">
            <a:extLst>
              <a:ext uri="{FF2B5EF4-FFF2-40B4-BE49-F238E27FC236}">
                <a16:creationId xmlns:a16="http://schemas.microsoft.com/office/drawing/2014/main" id="{AA39ED0F-57B0-47CF-B04B-8F5E2CB51DC1}"/>
              </a:ext>
            </a:extLst>
          </p:cNvPr>
          <p:cNvPicPr>
            <a:picLocks noChangeAspect="1"/>
          </p:cNvPicPr>
          <p:nvPr/>
        </p:nvPicPr>
        <p:blipFill>
          <a:blip r:embed="rId2" cstate="print"/>
          <a:stretch>
            <a:fillRect/>
          </a:stretch>
        </p:blipFill>
        <p:spPr>
          <a:xfrm>
            <a:off x="179512" y="4149080"/>
            <a:ext cx="3763792" cy="2572735"/>
          </a:xfrm>
          <a:prstGeom prst="rect">
            <a:avLst/>
          </a:prstGeom>
        </p:spPr>
      </p:pic>
      <p:pic>
        <p:nvPicPr>
          <p:cNvPr id="5" name="Attēls 4">
            <a:extLst>
              <a:ext uri="{FF2B5EF4-FFF2-40B4-BE49-F238E27FC236}">
                <a16:creationId xmlns:a16="http://schemas.microsoft.com/office/drawing/2014/main" id="{32A59994-B213-450F-B999-D684C88F5377}"/>
              </a:ext>
            </a:extLst>
          </p:cNvPr>
          <p:cNvPicPr>
            <a:picLocks noChangeAspect="1"/>
          </p:cNvPicPr>
          <p:nvPr/>
        </p:nvPicPr>
        <p:blipFill>
          <a:blip r:embed="rId3" cstate="print"/>
          <a:stretch>
            <a:fillRect/>
          </a:stretch>
        </p:blipFill>
        <p:spPr>
          <a:xfrm>
            <a:off x="5364088" y="2060848"/>
            <a:ext cx="3563824" cy="2609314"/>
          </a:xfrm>
          <a:prstGeom prst="rect">
            <a:avLst/>
          </a:prstGeom>
        </p:spPr>
      </p:pic>
      <p:pic>
        <p:nvPicPr>
          <p:cNvPr id="6" name="Attēls 5">
            <a:extLst>
              <a:ext uri="{FF2B5EF4-FFF2-40B4-BE49-F238E27FC236}">
                <a16:creationId xmlns:a16="http://schemas.microsoft.com/office/drawing/2014/main" id="{59349EBE-BEFF-48F7-9FA6-C7FBA080A10C}"/>
              </a:ext>
            </a:extLst>
          </p:cNvPr>
          <p:cNvPicPr>
            <a:picLocks noChangeAspect="1"/>
          </p:cNvPicPr>
          <p:nvPr/>
        </p:nvPicPr>
        <p:blipFill>
          <a:blip r:embed="rId4" cstate="print"/>
          <a:stretch>
            <a:fillRect/>
          </a:stretch>
        </p:blipFill>
        <p:spPr>
          <a:xfrm>
            <a:off x="2987825" y="3239546"/>
            <a:ext cx="3312368" cy="2267909"/>
          </a:xfrm>
          <a:prstGeom prst="rect">
            <a:avLst/>
          </a:prstGeom>
        </p:spPr>
      </p:pic>
    </p:spTree>
    <p:extLst>
      <p:ext uri="{BB962C8B-B14F-4D97-AF65-F5344CB8AC3E}">
        <p14:creationId xmlns:p14="http://schemas.microsoft.com/office/powerpoint/2010/main" val="14621248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p:txBody>
          <a:bodyPr>
            <a:normAutofit fontScale="90000"/>
          </a:bodyPr>
          <a:lstStyle/>
          <a:p>
            <a:br>
              <a:rPr lang="lv-LV" b="1" dirty="0">
                <a:solidFill>
                  <a:schemeClr val="accent5">
                    <a:lumMod val="50000"/>
                  </a:schemeClr>
                </a:solidFill>
              </a:rPr>
            </a:br>
            <a:r>
              <a:rPr lang="lv-LV" sz="3600" b="1" dirty="0">
                <a:solidFill>
                  <a:schemeClr val="accent3">
                    <a:lumMod val="50000"/>
                  </a:schemeClr>
                </a:solidFill>
              </a:rPr>
              <a:t>Mūs var atrast:</a:t>
            </a:r>
          </a:p>
        </p:txBody>
      </p:sp>
      <p:sp>
        <p:nvSpPr>
          <p:cNvPr id="3" name="Satura vietturis 2"/>
          <p:cNvSpPr>
            <a:spLocks noGrp="1"/>
          </p:cNvSpPr>
          <p:nvPr>
            <p:ph sz="quarter" idx="1"/>
          </p:nvPr>
        </p:nvSpPr>
        <p:spPr/>
        <p:txBody>
          <a:bodyPr/>
          <a:lstStyle/>
          <a:p>
            <a:r>
              <a:rPr lang="lv-LV" b="1" dirty="0"/>
              <a:t>Darbojamies e – vidē:</a:t>
            </a:r>
          </a:p>
          <a:p>
            <a:pPr lvl="1"/>
            <a:endParaRPr lang="lv-LV" b="1" dirty="0">
              <a:solidFill>
                <a:schemeClr val="tx1"/>
              </a:solidFill>
            </a:endParaRPr>
          </a:p>
          <a:p>
            <a:pPr lvl="1"/>
            <a:r>
              <a:rPr lang="lv-LV" b="1" dirty="0">
                <a:solidFill>
                  <a:schemeClr val="tx1"/>
                </a:solidFill>
              </a:rPr>
              <a:t>Mājas lapa </a:t>
            </a:r>
            <a:r>
              <a:rPr lang="lv-LV" b="1" dirty="0">
                <a:solidFill>
                  <a:schemeClr val="tx1"/>
                </a:solidFill>
                <a:hlinkClick r:id="rId2"/>
              </a:rPr>
              <a:t>www.mezciems.lv</a:t>
            </a:r>
            <a:r>
              <a:rPr lang="lv-LV" b="1" dirty="0">
                <a:solidFill>
                  <a:schemeClr val="tx1"/>
                </a:solidFill>
              </a:rPr>
              <a:t> </a:t>
            </a:r>
          </a:p>
          <a:p>
            <a:pPr marL="274320" lvl="1" indent="0">
              <a:buNone/>
            </a:pPr>
            <a:endParaRPr lang="lv-LV" b="1" dirty="0">
              <a:solidFill>
                <a:schemeClr val="tx1"/>
              </a:solidFill>
            </a:endParaRPr>
          </a:p>
          <a:p>
            <a:pPr lvl="1"/>
            <a:r>
              <a:rPr lang="lv-LV" b="1" dirty="0" err="1">
                <a:solidFill>
                  <a:schemeClr val="tx1"/>
                </a:solidFill>
              </a:rPr>
              <a:t>Facebook</a:t>
            </a:r>
            <a:r>
              <a:rPr lang="lv-LV" b="1" dirty="0">
                <a:solidFill>
                  <a:schemeClr val="tx1"/>
                </a:solidFill>
              </a:rPr>
              <a:t> – RSAC Mežciems</a:t>
            </a:r>
          </a:p>
          <a:p>
            <a:pPr lvl="1"/>
            <a:endParaRPr lang="lv-LV" b="1" dirty="0">
              <a:solidFill>
                <a:schemeClr val="tx1"/>
              </a:solidFill>
            </a:endParaRPr>
          </a:p>
          <a:p>
            <a:pPr lvl="1"/>
            <a:r>
              <a:rPr lang="lv-LV" b="1" dirty="0">
                <a:solidFill>
                  <a:schemeClr val="tx1"/>
                </a:solidFill>
              </a:rPr>
              <a:t>Mūsu adrese: Malienas iela 3A, Rīga, LV – 1079</a:t>
            </a:r>
          </a:p>
          <a:p>
            <a:pPr lvl="1"/>
            <a:endParaRPr lang="lv-LV" b="1" dirty="0">
              <a:solidFill>
                <a:schemeClr val="tx1"/>
              </a:solidFill>
            </a:endParaRPr>
          </a:p>
          <a:p>
            <a:pPr lvl="1"/>
            <a:endParaRPr lang="lv-LV" b="1" dirty="0">
              <a:solidFill>
                <a:schemeClr val="tx1"/>
              </a:solidFill>
            </a:endParaRPr>
          </a:p>
          <a:p>
            <a:pPr lvl="1"/>
            <a:endParaRPr lang="lv-LV" i="1" dirty="0">
              <a:solidFill>
                <a:srgbClr val="FF0000"/>
              </a:solidFill>
            </a:endParaRPr>
          </a:p>
          <a:p>
            <a:pPr lvl="1"/>
            <a:endParaRPr lang="lv-LV" i="1" dirty="0">
              <a:solidFill>
                <a:srgbClr val="FF0000"/>
              </a:solidFill>
            </a:endParaRPr>
          </a:p>
        </p:txBody>
      </p:sp>
      <p:pic>
        <p:nvPicPr>
          <p:cNvPr id="5122" name="Picture 2"/>
          <p:cNvPicPr>
            <a:picLocks noChangeAspect="1" noChangeArrowheads="1"/>
          </p:cNvPicPr>
          <p:nvPr/>
        </p:nvPicPr>
        <p:blipFill>
          <a:blip r:embed="rId3" cstate="print"/>
          <a:srcRect l="1678" t="15062" r="60822" b="15765"/>
          <a:stretch>
            <a:fillRect/>
          </a:stretch>
        </p:blipFill>
        <p:spPr bwMode="auto">
          <a:xfrm>
            <a:off x="611560" y="4412743"/>
            <a:ext cx="2880320" cy="1836417"/>
          </a:xfrm>
          <a:prstGeom prst="rect">
            <a:avLst/>
          </a:prstGeom>
          <a:ln>
            <a:noFill/>
          </a:ln>
          <a:effectLst>
            <a:softEdge rad="112500"/>
          </a:effectLst>
        </p:spPr>
      </p:pic>
    </p:spTree>
    <p:extLst>
      <p:ext uri="{BB962C8B-B14F-4D97-AF65-F5344CB8AC3E}">
        <p14:creationId xmlns:p14="http://schemas.microsoft.com/office/powerpoint/2010/main" val="6215025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atura vietturis 2">
            <a:extLst>
              <a:ext uri="{FF2B5EF4-FFF2-40B4-BE49-F238E27FC236}">
                <a16:creationId xmlns:a16="http://schemas.microsoft.com/office/drawing/2014/main" id="{D2B22636-7ED3-4B95-8409-98DF59F9F3E4}"/>
              </a:ext>
            </a:extLst>
          </p:cNvPr>
          <p:cNvSpPr>
            <a:spLocks noGrp="1"/>
          </p:cNvSpPr>
          <p:nvPr>
            <p:ph sz="quarter" idx="1"/>
          </p:nvPr>
        </p:nvSpPr>
        <p:spPr/>
        <p:txBody>
          <a:bodyPr/>
          <a:lstStyle/>
          <a:p>
            <a:pPr marL="0" indent="0" algn="ctr">
              <a:buNone/>
            </a:pPr>
            <a:endParaRPr lang="lv-LV" dirty="0">
              <a:solidFill>
                <a:schemeClr val="accent5">
                  <a:lumMod val="50000"/>
                </a:schemeClr>
              </a:solidFill>
            </a:endParaRPr>
          </a:p>
        </p:txBody>
      </p:sp>
      <p:sp>
        <p:nvSpPr>
          <p:cNvPr id="2" name="Taisnstūris 1">
            <a:extLst>
              <a:ext uri="{FF2B5EF4-FFF2-40B4-BE49-F238E27FC236}">
                <a16:creationId xmlns:a16="http://schemas.microsoft.com/office/drawing/2014/main" id="{84181D5C-86F4-4228-B4D3-F8DC5DA4DE31}"/>
              </a:ext>
            </a:extLst>
          </p:cNvPr>
          <p:cNvSpPr/>
          <p:nvPr/>
        </p:nvSpPr>
        <p:spPr>
          <a:xfrm>
            <a:off x="1547664" y="188640"/>
            <a:ext cx="6624735" cy="584775"/>
          </a:xfrm>
          <a:prstGeom prst="rect">
            <a:avLst/>
          </a:prstGeom>
        </p:spPr>
        <p:txBody>
          <a:bodyPr wrap="square">
            <a:spAutoFit/>
          </a:bodyPr>
          <a:lstStyle/>
          <a:p>
            <a:pPr algn="ctr"/>
            <a:r>
              <a:rPr lang="lv-LV" sz="3200" b="1" dirty="0">
                <a:solidFill>
                  <a:schemeClr val="accent3">
                    <a:lumMod val="50000"/>
                  </a:schemeClr>
                </a:solidFill>
              </a:rPr>
              <a:t>Paldies, par uzmanību!</a:t>
            </a:r>
          </a:p>
        </p:txBody>
      </p:sp>
      <p:pic>
        <p:nvPicPr>
          <p:cNvPr id="6146" name="Picture 2" descr="C:\Users\admin\Desktop\New folder (2)\IMG_20180523_134358.jpg"/>
          <p:cNvPicPr>
            <a:picLocks noChangeAspect="1" noChangeArrowheads="1"/>
          </p:cNvPicPr>
          <p:nvPr/>
        </p:nvPicPr>
        <p:blipFill>
          <a:blip r:embed="rId2" cstate="print"/>
          <a:srcRect b="7815"/>
          <a:stretch>
            <a:fillRect/>
          </a:stretch>
        </p:blipFill>
        <p:spPr bwMode="auto">
          <a:xfrm>
            <a:off x="179512" y="836713"/>
            <a:ext cx="8784976" cy="5904656"/>
          </a:xfrm>
          <a:prstGeom prst="rect">
            <a:avLst/>
          </a:prstGeom>
          <a:ln>
            <a:noFill/>
          </a:ln>
          <a:effectLst>
            <a:softEdge rad="112500"/>
          </a:effectLst>
        </p:spPr>
      </p:pic>
    </p:spTree>
    <p:extLst>
      <p:ext uri="{BB962C8B-B14F-4D97-AF65-F5344CB8AC3E}">
        <p14:creationId xmlns:p14="http://schemas.microsoft.com/office/powerpoint/2010/main" val="28234689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p:txBody>
          <a:bodyPr/>
          <a:lstStyle/>
          <a:p>
            <a:r>
              <a:rPr lang="lv-LV" b="1" dirty="0">
                <a:solidFill>
                  <a:schemeClr val="accent3">
                    <a:lumMod val="50000"/>
                  </a:schemeClr>
                </a:solidFill>
              </a:rPr>
              <a:t>Informācijai</a:t>
            </a:r>
          </a:p>
        </p:txBody>
      </p:sp>
      <p:sp>
        <p:nvSpPr>
          <p:cNvPr id="3" name="Satura vietturis 2"/>
          <p:cNvSpPr>
            <a:spLocks noGrp="1"/>
          </p:cNvSpPr>
          <p:nvPr>
            <p:ph sz="quarter" idx="1"/>
          </p:nvPr>
        </p:nvSpPr>
        <p:spPr/>
        <p:txBody>
          <a:bodyPr/>
          <a:lstStyle/>
          <a:p>
            <a:r>
              <a:rPr lang="lv-LV" dirty="0"/>
              <a:t>8 koridori, kuros dzīvo iemītnieki</a:t>
            </a:r>
          </a:p>
          <a:p>
            <a:r>
              <a:rPr lang="lv-LV" dirty="0"/>
              <a:t>Zeme 19 295 m</a:t>
            </a:r>
            <a:r>
              <a:rPr lang="lv-LV" baseline="30000" dirty="0"/>
              <a:t>2</a:t>
            </a:r>
          </a:p>
          <a:p>
            <a:r>
              <a:rPr lang="lv-LV" dirty="0"/>
              <a:t>Ēkas kopējā platība 8460 m</a:t>
            </a:r>
            <a:r>
              <a:rPr lang="lv-LV" baseline="30000" dirty="0"/>
              <a:t>2</a:t>
            </a:r>
            <a:endParaRPr lang="lv-LV" dirty="0"/>
          </a:p>
          <a:p>
            <a:r>
              <a:rPr lang="es-ES" dirty="0"/>
              <a:t>7</a:t>
            </a:r>
            <a:r>
              <a:rPr lang="lv-LV" dirty="0"/>
              <a:t>5</a:t>
            </a:r>
            <a:r>
              <a:rPr lang="es-ES" dirty="0"/>
              <a:t> vienvietīgas un  </a:t>
            </a:r>
            <a:r>
              <a:rPr lang="lv-LV" dirty="0"/>
              <a:t>97</a:t>
            </a:r>
            <a:r>
              <a:rPr lang="es-ES" dirty="0"/>
              <a:t> divvietīgas istabiņas</a:t>
            </a:r>
          </a:p>
          <a:p>
            <a:pPr marL="0" indent="0">
              <a:buNone/>
            </a:pPr>
            <a:endParaRPr lang="es-ES" b="1" dirty="0"/>
          </a:p>
          <a:p>
            <a:endParaRPr lang="lv-LV" dirty="0"/>
          </a:p>
        </p:txBody>
      </p:sp>
      <p:pic>
        <p:nvPicPr>
          <p:cNvPr id="4" name="Attēls 3">
            <a:extLst>
              <a:ext uri="{FF2B5EF4-FFF2-40B4-BE49-F238E27FC236}">
                <a16:creationId xmlns:a16="http://schemas.microsoft.com/office/drawing/2014/main" id="{2BCF4A4B-B42A-4F16-9820-FCCF053454F0}"/>
              </a:ext>
            </a:extLst>
          </p:cNvPr>
          <p:cNvPicPr>
            <a:picLocks noChangeAspect="1"/>
          </p:cNvPicPr>
          <p:nvPr/>
        </p:nvPicPr>
        <p:blipFill>
          <a:blip r:embed="rId2" cstate="print"/>
          <a:srcRect t="16775" b="5448"/>
          <a:stretch>
            <a:fillRect/>
          </a:stretch>
        </p:blipFill>
        <p:spPr>
          <a:xfrm>
            <a:off x="179512" y="3501008"/>
            <a:ext cx="8656640" cy="2880320"/>
          </a:xfrm>
          <a:prstGeom prst="rect">
            <a:avLst/>
          </a:prstGeom>
          <a:ln>
            <a:noFill/>
          </a:ln>
          <a:effectLst>
            <a:softEdge rad="112500"/>
          </a:effectLst>
        </p:spPr>
      </p:pic>
    </p:spTree>
    <p:extLst>
      <p:ext uri="{BB962C8B-B14F-4D97-AF65-F5344CB8AC3E}">
        <p14:creationId xmlns:p14="http://schemas.microsoft.com/office/powerpoint/2010/main" val="22160020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b="1" dirty="0">
                <a:solidFill>
                  <a:schemeClr val="accent3">
                    <a:lumMod val="50000"/>
                  </a:schemeClr>
                </a:solidFill>
              </a:rPr>
              <a:t>Klienti - iedzīvotāji</a:t>
            </a:r>
          </a:p>
        </p:txBody>
      </p:sp>
      <p:sp>
        <p:nvSpPr>
          <p:cNvPr id="3" name="Content Placeholder 2"/>
          <p:cNvSpPr>
            <a:spLocks noGrp="1"/>
          </p:cNvSpPr>
          <p:nvPr>
            <p:ph sz="quarter" idx="1"/>
          </p:nvPr>
        </p:nvSpPr>
        <p:spPr>
          <a:xfrm>
            <a:off x="301752" y="1527048"/>
            <a:ext cx="8503920" cy="4998296"/>
          </a:xfrm>
        </p:spPr>
        <p:txBody>
          <a:bodyPr>
            <a:normAutofit/>
          </a:bodyPr>
          <a:lstStyle/>
          <a:p>
            <a:pPr marL="0" indent="0">
              <a:spcBef>
                <a:spcPts val="0"/>
              </a:spcBef>
              <a:buNone/>
            </a:pPr>
            <a:r>
              <a:rPr lang="lv-LV" sz="2400" b="1" dirty="0">
                <a:latin typeface="Arial" pitchFamily="34" charset="0"/>
                <a:cs typeface="Arial" pitchFamily="34" charset="0"/>
              </a:rPr>
              <a:t>Pensijas vecuma personas </a:t>
            </a:r>
            <a:r>
              <a:rPr lang="lv-LV" sz="2400" dirty="0">
                <a:latin typeface="Arial" pitchFamily="34" charset="0"/>
                <a:cs typeface="Arial" pitchFamily="34" charset="0"/>
              </a:rPr>
              <a:t>un </a:t>
            </a:r>
            <a:r>
              <a:rPr lang="lv-LV" sz="2400" b="1" dirty="0">
                <a:latin typeface="Arial" pitchFamily="34" charset="0"/>
                <a:cs typeface="Arial" pitchFamily="34" charset="0"/>
              </a:rPr>
              <a:t>personas ar I. un II. grupas invaliditāti</a:t>
            </a:r>
            <a:r>
              <a:rPr lang="lv-LV" sz="2400" dirty="0">
                <a:latin typeface="Arial" pitchFamily="34" charset="0"/>
                <a:cs typeface="Arial" pitchFamily="34" charset="0"/>
              </a:rPr>
              <a:t> (izņemot neredzīgas personas un personas ar smagiem garīga rakstura traucējumiem), ja nepieciešamais sociālās aprūpes pakalpojuma apjoms pārsniedz aprūpei mājās vai dienas aprūpei institūcijā noteikto apjomu.</a:t>
            </a:r>
          </a:p>
          <a:p>
            <a:endParaRPr lang="lv-LV" dirty="0"/>
          </a:p>
        </p:txBody>
      </p:sp>
      <p:pic>
        <p:nvPicPr>
          <p:cNvPr id="5" name="Picture 3" descr="C:\Users\admin\Desktop\Apstrādāti ceriņi.JPG">
            <a:extLst>
              <a:ext uri="{FF2B5EF4-FFF2-40B4-BE49-F238E27FC236}">
                <a16:creationId xmlns:a16="http://schemas.microsoft.com/office/drawing/2014/main" id="{EB71B58D-BB91-42FC-B7B1-51586DF2CAD4}"/>
              </a:ext>
            </a:extLst>
          </p:cNvPr>
          <p:cNvPicPr>
            <a:picLocks noChangeAspect="1" noChangeArrowheads="1"/>
          </p:cNvPicPr>
          <p:nvPr/>
        </p:nvPicPr>
        <p:blipFill>
          <a:blip r:embed="rId2" cstate="print"/>
          <a:srcRect t="16540" b="12765"/>
          <a:stretch>
            <a:fillRect/>
          </a:stretch>
        </p:blipFill>
        <p:spPr bwMode="auto">
          <a:xfrm>
            <a:off x="280792" y="3573016"/>
            <a:ext cx="8683696" cy="2847826"/>
          </a:xfrm>
          <a:prstGeom prst="rect">
            <a:avLst/>
          </a:prstGeom>
          <a:ln>
            <a:noFill/>
          </a:ln>
          <a:effectLst>
            <a:softEdge rad="112500"/>
          </a:effectLst>
        </p:spPr>
        <p:style>
          <a:lnRef idx="2">
            <a:schemeClr val="accent2"/>
          </a:lnRef>
          <a:fillRef idx="1">
            <a:schemeClr val="lt1"/>
          </a:fillRef>
          <a:effectRef idx="0">
            <a:schemeClr val="accent2"/>
          </a:effectRef>
          <a:fontRef idx="minor">
            <a:schemeClr val="dk1"/>
          </a:fontRef>
        </p:style>
      </p:pic>
    </p:spTree>
    <p:extLst>
      <p:ext uri="{BB962C8B-B14F-4D97-AF65-F5344CB8AC3E}">
        <p14:creationId xmlns:p14="http://schemas.microsoft.com/office/powerpoint/2010/main" val="21524288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301752" y="228600"/>
            <a:ext cx="8534400" cy="680120"/>
          </a:xfrm>
        </p:spPr>
        <p:txBody>
          <a:bodyPr>
            <a:normAutofit/>
          </a:bodyPr>
          <a:lstStyle/>
          <a:p>
            <a:r>
              <a:rPr lang="lv-LV" sz="3200" b="1" dirty="0">
                <a:solidFill>
                  <a:srgbClr val="84AA33">
                    <a:lumMod val="50000"/>
                  </a:srgbClr>
                </a:solidFill>
                <a:latin typeface="Times New Roman" panose="02020603050405020304" pitchFamily="18" charset="0"/>
                <a:cs typeface="Times New Roman" panose="02020603050405020304" pitchFamily="18" charset="0"/>
              </a:rPr>
              <a:t>Klientu raksturojums</a:t>
            </a:r>
            <a:endParaRPr lang="lv-LV" b="1" dirty="0">
              <a:solidFill>
                <a:schemeClr val="accent3">
                  <a:lumMod val="50000"/>
                </a:schemeClr>
              </a:solidFill>
            </a:endParaRPr>
          </a:p>
        </p:txBody>
      </p:sp>
      <p:sp>
        <p:nvSpPr>
          <p:cNvPr id="2" name="Satura vietturis 1">
            <a:extLst>
              <a:ext uri="{FF2B5EF4-FFF2-40B4-BE49-F238E27FC236}">
                <a16:creationId xmlns:a16="http://schemas.microsoft.com/office/drawing/2014/main" id="{2D23DA4C-BCAB-4E30-8633-6D1A961C0CFF}"/>
              </a:ext>
            </a:extLst>
          </p:cNvPr>
          <p:cNvSpPr>
            <a:spLocks noGrp="1"/>
          </p:cNvSpPr>
          <p:nvPr>
            <p:ph sz="quarter" idx="1"/>
          </p:nvPr>
        </p:nvSpPr>
        <p:spPr>
          <a:xfrm>
            <a:off x="301752" y="1412776"/>
            <a:ext cx="8503920" cy="3744416"/>
          </a:xfrm>
        </p:spPr>
        <p:txBody>
          <a:bodyPr>
            <a:normAutofit/>
          </a:bodyPr>
          <a:lstStyle/>
          <a:p>
            <a:pPr marL="0" indent="0">
              <a:spcBef>
                <a:spcPts val="600"/>
              </a:spcBef>
              <a:spcAft>
                <a:spcPts val="600"/>
              </a:spcAft>
              <a:buNone/>
              <a:defRPr/>
            </a:pPr>
            <a:r>
              <a:rPr lang="lv-LV" sz="2200" dirty="0">
                <a:latin typeface="Times New Roman" panose="02020603050405020304" pitchFamily="18" charset="0"/>
                <a:cs typeface="Times New Roman" panose="02020603050405020304" pitchFamily="18" charset="0"/>
              </a:rPr>
              <a:t>Personas ar: </a:t>
            </a:r>
          </a:p>
          <a:p>
            <a:pPr>
              <a:spcBef>
                <a:spcPts val="600"/>
              </a:spcBef>
              <a:spcAft>
                <a:spcPts val="600"/>
              </a:spcAft>
              <a:defRPr/>
            </a:pPr>
            <a:r>
              <a:rPr lang="lv-LV" sz="2200" dirty="0">
                <a:latin typeface="Times New Roman" panose="02020603050405020304" pitchFamily="18" charset="0"/>
                <a:cs typeface="Times New Roman" panose="02020603050405020304" pitchFamily="18" charset="0"/>
              </a:rPr>
              <a:t>dažāda līmeņa kognitīviem traucējumiem (t.sk. personas ar </a:t>
            </a:r>
            <a:r>
              <a:rPr lang="lv-LV" sz="2200" dirty="0" err="1">
                <a:latin typeface="Times New Roman" panose="02020603050405020304" pitchFamily="18" charset="0"/>
                <a:cs typeface="Times New Roman" panose="02020603050405020304" pitchFamily="18" charset="0"/>
              </a:rPr>
              <a:t>demenci</a:t>
            </a:r>
            <a:r>
              <a:rPr lang="lv-LV" sz="2200" dirty="0">
                <a:latin typeface="Times New Roman" panose="02020603050405020304" pitchFamily="18" charset="0"/>
                <a:cs typeface="Times New Roman" panose="02020603050405020304" pitchFamily="18" charset="0"/>
              </a:rPr>
              <a:t>);</a:t>
            </a:r>
          </a:p>
          <a:p>
            <a:pPr>
              <a:spcBef>
                <a:spcPts val="600"/>
              </a:spcBef>
              <a:spcAft>
                <a:spcPts val="600"/>
              </a:spcAft>
              <a:tabLst>
                <a:tab pos="3681413" algn="l"/>
              </a:tabLst>
              <a:defRPr/>
            </a:pPr>
            <a:r>
              <a:rPr lang="lv-LV" sz="2200" dirty="0">
                <a:latin typeface="Times New Roman" panose="02020603050405020304" pitchFamily="18" charset="0"/>
                <a:cs typeface="Times New Roman" panose="02020603050405020304" pitchFamily="18" charset="0"/>
              </a:rPr>
              <a:t>dažāda veida saslimšanām;</a:t>
            </a:r>
          </a:p>
          <a:p>
            <a:pPr>
              <a:spcBef>
                <a:spcPts val="600"/>
              </a:spcBef>
              <a:spcAft>
                <a:spcPts val="600"/>
              </a:spcAft>
              <a:tabLst>
                <a:tab pos="3681413" algn="l"/>
              </a:tabLst>
              <a:defRPr/>
            </a:pPr>
            <a:r>
              <a:rPr lang="lv-LV" sz="2400" dirty="0">
                <a:latin typeface="Times New Roman" panose="02020603050405020304" pitchFamily="18" charset="0"/>
                <a:cs typeface="Times New Roman" panose="02020603050405020304" pitchFamily="18" charset="0"/>
              </a:rPr>
              <a:t>personas</a:t>
            </a:r>
            <a:r>
              <a:rPr lang="lv-LV" sz="2200" dirty="0">
                <a:latin typeface="Times New Roman" panose="02020603050405020304" pitchFamily="18" charset="0"/>
                <a:cs typeface="Times New Roman" panose="02020603050405020304" pitchFamily="18" charset="0"/>
              </a:rPr>
              <a:t> ar funkcionāliem (kustību) traucējumiem;</a:t>
            </a:r>
          </a:p>
          <a:p>
            <a:pPr>
              <a:spcBef>
                <a:spcPts val="600"/>
              </a:spcBef>
              <a:spcAft>
                <a:spcPts val="600"/>
              </a:spcAft>
              <a:tabLst>
                <a:tab pos="3681413" algn="l"/>
              </a:tabLst>
              <a:defRPr/>
            </a:pPr>
            <a:r>
              <a:rPr lang="lv-LV" sz="2200" dirty="0">
                <a:latin typeface="Times New Roman" panose="02020603050405020304" pitchFamily="18" charset="0"/>
                <a:cs typeface="Times New Roman" panose="02020603050405020304" pitchFamily="18" charset="0"/>
              </a:rPr>
              <a:t>intelektuāla un psihiska rakstura traucējumiem;</a:t>
            </a:r>
          </a:p>
          <a:p>
            <a:pPr>
              <a:spcBef>
                <a:spcPts val="600"/>
              </a:spcBef>
              <a:spcAft>
                <a:spcPts val="600"/>
              </a:spcAft>
              <a:tabLst>
                <a:tab pos="3681413" algn="l"/>
              </a:tabLst>
              <a:defRPr/>
            </a:pPr>
            <a:r>
              <a:rPr lang="lv-LV" sz="2200" dirty="0">
                <a:latin typeface="Times New Roman" panose="02020603050405020304" pitchFamily="18" charset="0"/>
                <a:cs typeface="Times New Roman" panose="02020603050405020304" pitchFamily="18" charset="0"/>
              </a:rPr>
              <a:t>u.c.</a:t>
            </a:r>
          </a:p>
          <a:p>
            <a:pPr marL="0" indent="0">
              <a:buNone/>
            </a:pPr>
            <a:endParaRPr lang="lv-LV" dirty="0"/>
          </a:p>
        </p:txBody>
      </p:sp>
      <p:pic>
        <p:nvPicPr>
          <p:cNvPr id="5" name="Picture 2" descr="C:\Users\admin\Desktop\IMG_3643.JPG">
            <a:extLst>
              <a:ext uri="{FF2B5EF4-FFF2-40B4-BE49-F238E27FC236}">
                <a16:creationId xmlns:a16="http://schemas.microsoft.com/office/drawing/2014/main" id="{FC4059DC-C111-4E40-A56A-AB161699B6DA}"/>
              </a:ext>
            </a:extLst>
          </p:cNvPr>
          <p:cNvPicPr>
            <a:picLocks noChangeAspect="1" noChangeArrowheads="1"/>
          </p:cNvPicPr>
          <p:nvPr/>
        </p:nvPicPr>
        <p:blipFill rotWithShape="1">
          <a:blip r:embed="rId2" cstate="print">
            <a:lum bright="10000" contrast="20000"/>
          </a:blip>
          <a:srcRect l="-530" t="6169" r="-228" b="24562"/>
          <a:stretch/>
        </p:blipFill>
        <p:spPr bwMode="auto">
          <a:xfrm>
            <a:off x="4139952" y="4437112"/>
            <a:ext cx="4830688" cy="1961331"/>
          </a:xfrm>
          <a:prstGeom prst="rect">
            <a:avLst/>
          </a:prstGeom>
          <a:ln>
            <a:noFill/>
          </a:ln>
          <a:effectLst>
            <a:softEdge rad="112500"/>
          </a:effectLst>
        </p:spPr>
      </p:pic>
    </p:spTree>
    <p:extLst>
      <p:ext uri="{BB962C8B-B14F-4D97-AF65-F5344CB8AC3E}">
        <p14:creationId xmlns:p14="http://schemas.microsoft.com/office/powerpoint/2010/main" val="32231556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b="1" dirty="0">
                <a:solidFill>
                  <a:schemeClr val="accent3">
                    <a:lumMod val="50000"/>
                  </a:schemeClr>
                </a:solidFill>
              </a:rPr>
              <a:t>Iedzīvotāji</a:t>
            </a:r>
          </a:p>
        </p:txBody>
      </p:sp>
      <p:sp>
        <p:nvSpPr>
          <p:cNvPr id="3" name="Content Placeholder 2"/>
          <p:cNvSpPr>
            <a:spLocks noGrp="1"/>
          </p:cNvSpPr>
          <p:nvPr>
            <p:ph sz="quarter" idx="1"/>
          </p:nvPr>
        </p:nvSpPr>
        <p:spPr>
          <a:xfrm>
            <a:off x="301752" y="1527048"/>
            <a:ext cx="8503920" cy="4998296"/>
          </a:xfrm>
        </p:spPr>
        <p:txBody>
          <a:bodyPr>
            <a:normAutofit lnSpcReduction="10000"/>
          </a:bodyPr>
          <a:lstStyle/>
          <a:p>
            <a:pPr marL="0" indent="0">
              <a:buNone/>
            </a:pPr>
            <a:r>
              <a:rPr lang="lv-LV" sz="2400" u="sng" dirty="0"/>
              <a:t>Uz 2019. gada 1. janvāri bija 280 vietas, ar 1. aprīli 263 vietas</a:t>
            </a:r>
            <a:r>
              <a:rPr lang="lv-LV" sz="2400" dirty="0"/>
              <a:t>:</a:t>
            </a:r>
          </a:p>
          <a:p>
            <a:r>
              <a:rPr lang="lv-LV" sz="2400" dirty="0"/>
              <a:t>212 sievietes;		</a:t>
            </a:r>
          </a:p>
          <a:p>
            <a:r>
              <a:rPr lang="lv-LV" sz="2400" dirty="0"/>
              <a:t>51 vīrieši (vidēji ¼ daļa)</a:t>
            </a:r>
          </a:p>
          <a:p>
            <a:pPr marL="0" indent="0">
              <a:buNone/>
            </a:pPr>
            <a:r>
              <a:rPr lang="lv-LV" sz="2400" u="sng" dirty="0"/>
              <a:t>No tiem:</a:t>
            </a:r>
          </a:p>
          <a:p>
            <a:r>
              <a:rPr lang="lv-LV" sz="2400" dirty="0"/>
              <a:t>65 personas ar </a:t>
            </a:r>
            <a:r>
              <a:rPr lang="lv-LV" sz="2400" dirty="0" err="1"/>
              <a:t>demenci</a:t>
            </a:r>
            <a:r>
              <a:rPr lang="lv-LV" sz="2400" dirty="0"/>
              <a:t>;</a:t>
            </a:r>
          </a:p>
          <a:p>
            <a:r>
              <a:rPr lang="lv-LV" sz="2400" dirty="0"/>
              <a:t>92 personas ar invaliditāti;</a:t>
            </a:r>
          </a:p>
          <a:p>
            <a:r>
              <a:rPr lang="lv-LV" sz="2400" dirty="0"/>
              <a:t>24 personas darbspējīgā vecumā;</a:t>
            </a:r>
          </a:p>
          <a:p>
            <a:r>
              <a:rPr lang="lv-LV" sz="2400" dirty="0"/>
              <a:t>39 personas pārvietojas </a:t>
            </a:r>
            <a:r>
              <a:rPr lang="lv-LV" sz="2400" dirty="0" err="1"/>
              <a:t>ratiņkrēslā</a:t>
            </a:r>
            <a:r>
              <a:rPr lang="lv-LV" sz="2400" dirty="0"/>
              <a:t>;</a:t>
            </a:r>
          </a:p>
          <a:p>
            <a:r>
              <a:rPr lang="lv-LV" sz="2400" dirty="0"/>
              <a:t>vecākajai iemītniecei - 102 gadi;</a:t>
            </a:r>
          </a:p>
          <a:p>
            <a:r>
              <a:rPr lang="lv-LV" sz="2400" dirty="0"/>
              <a:t>jaunākajai iemītniecei - 24 gadi;</a:t>
            </a:r>
          </a:p>
          <a:p>
            <a:r>
              <a:rPr lang="lv-LV" sz="2400" dirty="0"/>
              <a:t>47 iemītniekiem ir vairāk kā 90 gadi;</a:t>
            </a:r>
          </a:p>
          <a:p>
            <a:r>
              <a:rPr lang="lv-LV" sz="2400" dirty="0"/>
              <a:t>4 iemītnieki virs 100 gadiem.</a:t>
            </a:r>
          </a:p>
          <a:p>
            <a:endParaRPr lang="lv-LV"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52765" y="2348880"/>
            <a:ext cx="2592846" cy="374441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96139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B739F8E3-89D7-4A0F-ACC7-1D34E1E15A47}"/>
              </a:ext>
            </a:extLst>
          </p:cNvPr>
          <p:cNvSpPr>
            <a:spLocks noGrp="1"/>
          </p:cNvSpPr>
          <p:nvPr>
            <p:ph type="title"/>
          </p:nvPr>
        </p:nvSpPr>
        <p:spPr>
          <a:xfrm>
            <a:off x="301752" y="116632"/>
            <a:ext cx="8534400" cy="936104"/>
          </a:xfrm>
        </p:spPr>
        <p:txBody>
          <a:bodyPr>
            <a:normAutofit/>
          </a:bodyPr>
          <a:lstStyle/>
          <a:p>
            <a:r>
              <a:rPr lang="lv-LV" sz="3200" b="1" dirty="0">
                <a:solidFill>
                  <a:schemeClr val="accent3">
                    <a:lumMod val="50000"/>
                  </a:schemeClr>
                </a:solidFill>
                <a:latin typeface="Times New Roman" panose="02020603050405020304" pitchFamily="18" charset="0"/>
                <a:cs typeface="Times New Roman" panose="02020603050405020304" pitchFamily="18" charset="0"/>
              </a:rPr>
              <a:t>RSAC “Mežciems” nodrošina</a:t>
            </a:r>
            <a:endParaRPr lang="lv-LV" sz="3200" dirty="0">
              <a:solidFill>
                <a:schemeClr val="accent3">
                  <a:lumMod val="50000"/>
                </a:schemeClr>
              </a:solidFill>
            </a:endParaRPr>
          </a:p>
        </p:txBody>
      </p:sp>
      <p:sp>
        <p:nvSpPr>
          <p:cNvPr id="3" name="Satura vietturis 2">
            <a:extLst>
              <a:ext uri="{FF2B5EF4-FFF2-40B4-BE49-F238E27FC236}">
                <a16:creationId xmlns:a16="http://schemas.microsoft.com/office/drawing/2014/main" id="{F5539A5D-1E90-4D6C-8CE2-C2F5CC9CF1AC}"/>
              </a:ext>
            </a:extLst>
          </p:cNvPr>
          <p:cNvSpPr>
            <a:spLocks noGrp="1"/>
          </p:cNvSpPr>
          <p:nvPr>
            <p:ph sz="quarter" idx="1"/>
          </p:nvPr>
        </p:nvSpPr>
        <p:spPr>
          <a:xfrm>
            <a:off x="301752" y="1340768"/>
            <a:ext cx="8503920" cy="4758280"/>
          </a:xfrm>
        </p:spPr>
        <p:txBody>
          <a:bodyPr>
            <a:normAutofit/>
          </a:bodyPr>
          <a:lstStyle/>
          <a:p>
            <a:pPr marL="0" indent="0">
              <a:buNone/>
            </a:pPr>
            <a:r>
              <a:rPr lang="lv-LV" sz="2400" dirty="0">
                <a:latin typeface="Arial" pitchFamily="34" charset="0"/>
                <a:cs typeface="Arial" pitchFamily="34" charset="0"/>
              </a:rPr>
              <a:t>Atbilstoši klienta vajadzībām un spējām, nodrošinām: </a:t>
            </a:r>
          </a:p>
          <a:p>
            <a:r>
              <a:rPr lang="lv-LV" sz="2400" dirty="0">
                <a:latin typeface="Arial" pitchFamily="34" charset="0"/>
                <a:cs typeface="Arial" pitchFamily="34" charset="0"/>
              </a:rPr>
              <a:t>sociālo darbu;</a:t>
            </a:r>
          </a:p>
          <a:p>
            <a:r>
              <a:rPr lang="lv-LV" sz="2400" dirty="0">
                <a:latin typeface="Arial" pitchFamily="34" charset="0"/>
                <a:cs typeface="Arial" pitchFamily="34" charset="0"/>
              </a:rPr>
              <a:t>sociālo aprūpi;</a:t>
            </a:r>
          </a:p>
          <a:p>
            <a:r>
              <a:rPr lang="lv-LV" sz="2400" b="1" dirty="0">
                <a:latin typeface="Arial" pitchFamily="34" charset="0"/>
                <a:cs typeface="Arial" pitchFamily="34" charset="0"/>
              </a:rPr>
              <a:t>sociālo rehabilitāciju</a:t>
            </a:r>
            <a:r>
              <a:rPr lang="lv-LV" sz="2400" dirty="0">
                <a:latin typeface="Arial" pitchFamily="34" charset="0"/>
                <a:cs typeface="Arial" pitchFamily="34" charset="0"/>
              </a:rPr>
              <a:t>;</a:t>
            </a:r>
          </a:p>
          <a:p>
            <a:r>
              <a:rPr lang="lv-LV" sz="2400" dirty="0">
                <a:latin typeface="Arial" pitchFamily="34" charset="0"/>
                <a:cs typeface="Arial" pitchFamily="34" charset="0"/>
              </a:rPr>
              <a:t>medicīnisko aprūpi un rehabilitāciju (iespēju robežās);</a:t>
            </a:r>
          </a:p>
          <a:p>
            <a:r>
              <a:rPr lang="lv-LV" sz="2400" dirty="0">
                <a:latin typeface="Arial" pitchFamily="34" charset="0"/>
                <a:cs typeface="Arial" pitchFamily="34" charset="0"/>
              </a:rPr>
              <a:t>brīvā laika pavadīšanas iespējas;</a:t>
            </a:r>
          </a:p>
          <a:p>
            <a:r>
              <a:rPr lang="lv-LV" sz="2400" dirty="0">
                <a:latin typeface="Arial" pitchFamily="34" charset="0"/>
                <a:cs typeface="Arial" pitchFamily="34" charset="0"/>
              </a:rPr>
              <a:t>garīgo aprūpi;</a:t>
            </a:r>
          </a:p>
          <a:p>
            <a:r>
              <a:rPr lang="lv-LV" sz="2400" dirty="0">
                <a:latin typeface="Arial" pitchFamily="34" charset="0"/>
                <a:cs typeface="Arial" pitchFamily="34" charset="0"/>
              </a:rPr>
              <a:t>dažādu speciālistu atbalstu;</a:t>
            </a:r>
          </a:p>
          <a:p>
            <a:r>
              <a:rPr lang="lv-LV" sz="2400" dirty="0">
                <a:latin typeface="Arial" pitchFamily="34" charset="0"/>
                <a:cs typeface="Arial" pitchFamily="34" charset="0"/>
              </a:rPr>
              <a:t>vides pieejamību.</a:t>
            </a:r>
          </a:p>
          <a:p>
            <a:endParaRPr lang="lv-LV" dirty="0"/>
          </a:p>
        </p:txBody>
      </p:sp>
    </p:spTree>
    <p:extLst>
      <p:ext uri="{BB962C8B-B14F-4D97-AF65-F5344CB8AC3E}">
        <p14:creationId xmlns:p14="http://schemas.microsoft.com/office/powerpoint/2010/main" val="1608545834"/>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Zaļš">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ēma">
  <a:themeElements>
    <a:clrScheme name="Iestād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Iestād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estād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ēma">
  <a:themeElements>
    <a:clrScheme name="Iestād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Iestād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estād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Wisp</Template>
  <TotalTime>4086</TotalTime>
  <Words>1132</Words>
  <Application>Microsoft Office PowerPoint</Application>
  <PresentationFormat>Slaidrāde ekrānā (4:3)</PresentationFormat>
  <Paragraphs>201</Paragraphs>
  <Slides>48</Slides>
  <Notes>1</Notes>
  <HiddenSlides>0</HiddenSlides>
  <MMClips>0</MMClips>
  <ScaleCrop>false</ScaleCrop>
  <HeadingPairs>
    <vt:vector size="6" baseType="variant">
      <vt:variant>
        <vt:lpstr>Lietotie fonti</vt:lpstr>
      </vt:variant>
      <vt:variant>
        <vt:i4>6</vt:i4>
      </vt:variant>
      <vt:variant>
        <vt:lpstr>Dizains</vt:lpstr>
      </vt:variant>
      <vt:variant>
        <vt:i4>1</vt:i4>
      </vt:variant>
      <vt:variant>
        <vt:lpstr>Slaidu virsraksti</vt:lpstr>
      </vt:variant>
      <vt:variant>
        <vt:i4>48</vt:i4>
      </vt:variant>
    </vt:vector>
  </HeadingPairs>
  <TitlesOfParts>
    <vt:vector size="55" baseType="lpstr">
      <vt:lpstr>Arial</vt:lpstr>
      <vt:lpstr>Calibri</vt:lpstr>
      <vt:lpstr>Georgia</vt:lpstr>
      <vt:lpstr>Times New Roman</vt:lpstr>
      <vt:lpstr>Wingdings</vt:lpstr>
      <vt:lpstr>Wingdings 2</vt:lpstr>
      <vt:lpstr>Civic</vt:lpstr>
      <vt:lpstr>Rīgas sociālās aprūpes centrs «Mežciems» un sociālā rehabilitācija institūcijā</vt:lpstr>
      <vt:lpstr>PowerPoint prezentācija</vt:lpstr>
      <vt:lpstr>Moto</vt:lpstr>
      <vt:lpstr>Vēsture</vt:lpstr>
      <vt:lpstr>Informācijai</vt:lpstr>
      <vt:lpstr>Klienti - iedzīvotāji</vt:lpstr>
      <vt:lpstr>Klientu raksturojums</vt:lpstr>
      <vt:lpstr>Iedzīvotāji</vt:lpstr>
      <vt:lpstr>RSAC “Mežciems” nodrošina</vt:lpstr>
      <vt:lpstr>Apstiprinātais budžets  2019. gadā 2 207 584 EUR</vt:lpstr>
      <vt:lpstr>RSAC “Mežciems” ieņēmumi</vt:lpstr>
      <vt:lpstr>Darbinieki</vt:lpstr>
      <vt:lpstr>Darbinieku vecums</vt:lpstr>
      <vt:lpstr>Darbinieku darba stāžs aprūpes centrā</vt:lpstr>
      <vt:lpstr>Ikdienas darbs ar klientiem</vt:lpstr>
      <vt:lpstr>Projektu realizēšana un citi papildus resursi</vt:lpstr>
      <vt:lpstr>BRĪVPRĀTĪGIE</vt:lpstr>
      <vt:lpstr>Sociālā rehabilitācija </vt:lpstr>
      <vt:lpstr>Sociālās rehabilitācijas pakalpojums</vt:lpstr>
      <vt:lpstr>Efektīva rehabilitācijas procesa pamatprincipi</vt:lpstr>
      <vt:lpstr>Rehabilitācijas formas</vt:lpstr>
      <vt:lpstr>Aktivitātes sociālās aprūpes centrā un ārpus tā</vt:lpstr>
      <vt:lpstr>Sociālās rehabilitācijas raksturojums</vt:lpstr>
      <vt:lpstr>Daudzpusība, daudzveidība, integrativitāte...</vt:lpstr>
      <vt:lpstr>Integratīvā sociālā rehabilitācija</vt:lpstr>
      <vt:lpstr>PowerPoint prezentācija</vt:lpstr>
      <vt:lpstr>Radošās aktivitātes</vt:lpstr>
      <vt:lpstr>Rokdarbi, floristika</vt:lpstr>
      <vt:lpstr>Dziedāšana</vt:lpstr>
      <vt:lpstr>Atmiņas un prāta treniņi</vt:lpstr>
      <vt:lpstr>Fiziskās aktivitātes</vt:lpstr>
      <vt:lpstr>Smieklu joga</vt:lpstr>
      <vt:lpstr>Svētku svinēšana</vt:lpstr>
      <vt:lpstr>Galda spēles</vt:lpstr>
      <vt:lpstr>Kanisterapija</vt:lpstr>
      <vt:lpstr>Darbi dārzā, teritorijā, apzaļumošana</vt:lpstr>
      <vt:lpstr>Izjādes ar zirgu</vt:lpstr>
      <vt:lpstr>Viesu uzņemšana</vt:lpstr>
      <vt:lpstr>Viesu uzņemšana</vt:lpstr>
      <vt:lpstr>Mūsu aktivitātes ārpus SAC</vt:lpstr>
      <vt:lpstr>Braucam ekskursijās</vt:lpstr>
      <vt:lpstr>Ekskursijas</vt:lpstr>
      <vt:lpstr>Piedalāmies sacensībās – paraolimpiskās spēles</vt:lpstr>
      <vt:lpstr>Baudām mākslu</vt:lpstr>
      <vt:lpstr>Baudām mākslu</vt:lpstr>
      <vt:lpstr>Mūsu sapņi</vt:lpstr>
      <vt:lpstr> Mūs var atrast:</vt:lpstr>
      <vt:lpstr>PowerPoint prezentācija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Rīgas sociālās aprūpes centrs «Mežciems»</dc:title>
  <dc:creator>Ainars Judeiks</dc:creator>
  <cp:lastModifiedBy>Solvita Rudoviča</cp:lastModifiedBy>
  <cp:revision>172</cp:revision>
  <cp:lastPrinted>2017-01-11T12:02:50Z</cp:lastPrinted>
  <dcterms:created xsi:type="dcterms:W3CDTF">2015-01-06T13:51:39Z</dcterms:created>
  <dcterms:modified xsi:type="dcterms:W3CDTF">2019-06-11T11:32:41Z</dcterms:modified>
</cp:coreProperties>
</file>