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6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34" y="-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DF528-DC3E-40E0-B3B3-A43B8E515E8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6702E7-B98B-4C12-A15B-231D44C3949A}">
      <dgm:prSet/>
      <dgm:spPr>
        <a:solidFill>
          <a:srgbClr val="92D050"/>
        </a:solidFill>
      </dgm:spPr>
      <dgm:t>
        <a:bodyPr/>
        <a:lstStyle/>
        <a:p>
          <a:pPr rtl="0"/>
          <a:r>
            <a:rPr lang="lv-LV" dirty="0"/>
            <a:t>Indivīda iesaiste ikdienas dzīves aktivitātēs</a:t>
          </a:r>
          <a:endParaRPr lang="en-US" dirty="0"/>
        </a:p>
      </dgm:t>
    </dgm:pt>
    <dgm:pt modelId="{FCC09EC9-C4DF-42F0-8E82-9C99D625405E}" type="parTrans" cxnId="{DB7DBA27-7E17-47A2-BEEA-9C036F620B7C}">
      <dgm:prSet/>
      <dgm:spPr/>
      <dgm:t>
        <a:bodyPr/>
        <a:lstStyle/>
        <a:p>
          <a:endParaRPr lang="en-US"/>
        </a:p>
      </dgm:t>
    </dgm:pt>
    <dgm:pt modelId="{5415B8A9-B689-47DA-8DD8-78E69F6EAA24}" type="sibTrans" cxnId="{DB7DBA27-7E17-47A2-BEEA-9C036F620B7C}">
      <dgm:prSet/>
      <dgm:spPr/>
      <dgm:t>
        <a:bodyPr/>
        <a:lstStyle/>
        <a:p>
          <a:endParaRPr lang="en-US"/>
        </a:p>
      </dgm:t>
    </dgm:pt>
    <dgm:pt modelId="{78263500-4DA5-480B-8670-A343DFBC8B0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lv-LV" dirty="0">
              <a:solidFill>
                <a:schemeClr val="tx1"/>
              </a:solidFill>
            </a:rPr>
            <a:t>Veiksmīgas funkcionēšanas atbalsts</a:t>
          </a:r>
          <a:r>
            <a:rPr lang="en-US" dirty="0">
              <a:solidFill>
                <a:schemeClr val="tx1"/>
              </a:solidFill>
            </a:rPr>
            <a:t> – </a:t>
          </a:r>
          <a:r>
            <a:rPr lang="lv-LV" dirty="0">
              <a:solidFill>
                <a:schemeClr val="tx1"/>
              </a:solidFill>
            </a:rPr>
            <a:t>darīt kopā, nevis </a:t>
          </a:r>
          <a:r>
            <a:rPr lang="en-US" dirty="0">
              <a:solidFill>
                <a:schemeClr val="tx1"/>
              </a:solidFill>
            </a:rPr>
            <a:t>“</a:t>
          </a:r>
          <a:r>
            <a:rPr lang="lv-LV" dirty="0">
              <a:solidFill>
                <a:schemeClr val="tx1"/>
              </a:solidFill>
            </a:rPr>
            <a:t>darīt personas vietā</a:t>
          </a:r>
          <a:r>
            <a:rPr lang="en-US" dirty="0">
              <a:solidFill>
                <a:schemeClr val="tx1"/>
              </a:solidFill>
            </a:rPr>
            <a:t>”</a:t>
          </a:r>
          <a:r>
            <a:rPr lang="lv-LV" dirty="0">
              <a:solidFill>
                <a:schemeClr val="tx1"/>
              </a:solidFill>
            </a:rPr>
            <a:t> vai aprūpēt</a:t>
          </a:r>
          <a:endParaRPr lang="en-US" dirty="0">
            <a:solidFill>
              <a:schemeClr val="tx1"/>
            </a:solidFill>
          </a:endParaRPr>
        </a:p>
      </dgm:t>
    </dgm:pt>
    <dgm:pt modelId="{08973072-5295-4C4B-AB54-0A505156E896}" type="parTrans" cxnId="{5037DAC9-8E20-4812-9E28-BAD8B4997B6F}">
      <dgm:prSet/>
      <dgm:spPr/>
      <dgm:t>
        <a:bodyPr/>
        <a:lstStyle/>
        <a:p>
          <a:endParaRPr lang="en-US"/>
        </a:p>
      </dgm:t>
    </dgm:pt>
    <dgm:pt modelId="{C0430541-6C0A-4834-8E8A-0D630814557A}" type="sibTrans" cxnId="{5037DAC9-8E20-4812-9E28-BAD8B4997B6F}">
      <dgm:prSet/>
      <dgm:spPr/>
      <dgm:t>
        <a:bodyPr/>
        <a:lstStyle/>
        <a:p>
          <a:endParaRPr lang="en-US"/>
        </a:p>
      </dgm:t>
    </dgm:pt>
    <dgm:pt modelId="{6927B544-E258-4367-A3EF-CB16F7038D0C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lv-LV" dirty="0">
              <a:solidFill>
                <a:schemeClr val="tx1"/>
              </a:solidFill>
            </a:rPr>
            <a:t>Veiksmīga funkcionēšana atbilstoši vietējās sabiedrības standartiem</a:t>
          </a:r>
          <a:endParaRPr lang="en-US" dirty="0">
            <a:solidFill>
              <a:schemeClr val="tx1"/>
            </a:solidFill>
          </a:endParaRPr>
        </a:p>
      </dgm:t>
    </dgm:pt>
    <dgm:pt modelId="{33660E68-4FDB-4809-BFE9-70C7D3C3CD34}" type="parTrans" cxnId="{0D59FFDA-08E0-43A7-9989-12A5C4C7B35E}">
      <dgm:prSet/>
      <dgm:spPr/>
      <dgm:t>
        <a:bodyPr/>
        <a:lstStyle/>
        <a:p>
          <a:endParaRPr lang="en-US"/>
        </a:p>
      </dgm:t>
    </dgm:pt>
    <dgm:pt modelId="{5135B5D7-5F16-4FD5-9CEF-EEDFF99DFF5C}" type="sibTrans" cxnId="{0D59FFDA-08E0-43A7-9989-12A5C4C7B35E}">
      <dgm:prSet/>
      <dgm:spPr/>
      <dgm:t>
        <a:bodyPr/>
        <a:lstStyle/>
        <a:p>
          <a:endParaRPr lang="en-US"/>
        </a:p>
      </dgm:t>
    </dgm:pt>
    <dgm:pt modelId="{1EFDDE40-D0AD-4EC2-BDA5-CF0070AC9F88}" type="pres">
      <dgm:prSet presAssocID="{BFBDF528-DC3E-40E0-B3B3-A43B8E515E83}" presName="CompostProcess" presStyleCnt="0">
        <dgm:presLayoutVars>
          <dgm:dir/>
          <dgm:resizeHandles val="exact"/>
        </dgm:presLayoutVars>
      </dgm:prSet>
      <dgm:spPr/>
    </dgm:pt>
    <dgm:pt modelId="{2DC122A5-B361-4F9D-BC87-F02E5DC52993}" type="pres">
      <dgm:prSet presAssocID="{BFBDF528-DC3E-40E0-B3B3-A43B8E515E83}" presName="arrow" presStyleLbl="bgShp" presStyleIdx="0" presStyleCnt="1" custScaleX="114961"/>
      <dgm:spPr>
        <a:solidFill>
          <a:schemeClr val="accent6">
            <a:lumMod val="40000"/>
            <a:lumOff val="60000"/>
          </a:schemeClr>
        </a:solidFill>
      </dgm:spPr>
    </dgm:pt>
    <dgm:pt modelId="{AB03525C-F532-480C-804A-BD2C2A0F42CB}" type="pres">
      <dgm:prSet presAssocID="{BFBDF528-DC3E-40E0-B3B3-A43B8E515E83}" presName="linearProcess" presStyleCnt="0"/>
      <dgm:spPr/>
    </dgm:pt>
    <dgm:pt modelId="{813ED581-4363-40A7-BCA9-70B450F98592}" type="pres">
      <dgm:prSet presAssocID="{E16702E7-B98B-4C12-A15B-231D44C3949A}" presName="textNode" presStyleLbl="node1" presStyleIdx="0" presStyleCnt="3">
        <dgm:presLayoutVars>
          <dgm:bulletEnabled val="1"/>
        </dgm:presLayoutVars>
      </dgm:prSet>
      <dgm:spPr/>
    </dgm:pt>
    <dgm:pt modelId="{3574F50D-5B3C-40DD-BC38-46439FEB5B6D}" type="pres">
      <dgm:prSet presAssocID="{5415B8A9-B689-47DA-8DD8-78E69F6EAA24}" presName="sibTrans" presStyleCnt="0"/>
      <dgm:spPr/>
    </dgm:pt>
    <dgm:pt modelId="{985D626A-765D-4B7D-8830-35D997D5F1F3}" type="pres">
      <dgm:prSet presAssocID="{78263500-4DA5-480B-8670-A343DFBC8B02}" presName="textNode" presStyleLbl="node1" presStyleIdx="1" presStyleCnt="3">
        <dgm:presLayoutVars>
          <dgm:bulletEnabled val="1"/>
        </dgm:presLayoutVars>
      </dgm:prSet>
      <dgm:spPr/>
    </dgm:pt>
    <dgm:pt modelId="{EE2646A6-677E-4A7E-B831-054C6F8F373D}" type="pres">
      <dgm:prSet presAssocID="{C0430541-6C0A-4834-8E8A-0D630814557A}" presName="sibTrans" presStyleCnt="0"/>
      <dgm:spPr/>
    </dgm:pt>
    <dgm:pt modelId="{11BC9DF7-B9F0-4162-893C-E52BAAC4A9D9}" type="pres">
      <dgm:prSet presAssocID="{6927B544-E258-4367-A3EF-CB16F7038D0C}" presName="textNode" presStyleLbl="node1" presStyleIdx="2" presStyleCnt="3" custScaleX="64666" custScaleY="95518">
        <dgm:presLayoutVars>
          <dgm:bulletEnabled val="1"/>
        </dgm:presLayoutVars>
      </dgm:prSet>
      <dgm:spPr/>
    </dgm:pt>
  </dgm:ptLst>
  <dgm:cxnLst>
    <dgm:cxn modelId="{2FA0C601-600B-4AA2-9CDF-AC3C673C056E}" type="presOf" srcId="{78263500-4DA5-480B-8670-A343DFBC8B02}" destId="{985D626A-765D-4B7D-8830-35D997D5F1F3}" srcOrd="0" destOrd="0" presId="urn:microsoft.com/office/officeart/2005/8/layout/hProcess9"/>
    <dgm:cxn modelId="{DB7DBA27-7E17-47A2-BEEA-9C036F620B7C}" srcId="{BFBDF528-DC3E-40E0-B3B3-A43B8E515E83}" destId="{E16702E7-B98B-4C12-A15B-231D44C3949A}" srcOrd="0" destOrd="0" parTransId="{FCC09EC9-C4DF-42F0-8E82-9C99D625405E}" sibTransId="{5415B8A9-B689-47DA-8DD8-78E69F6EAA24}"/>
    <dgm:cxn modelId="{43B0A52D-BBAA-4E9F-9BD3-D24ADB8E0EF9}" type="presOf" srcId="{6927B544-E258-4367-A3EF-CB16F7038D0C}" destId="{11BC9DF7-B9F0-4162-893C-E52BAAC4A9D9}" srcOrd="0" destOrd="0" presId="urn:microsoft.com/office/officeart/2005/8/layout/hProcess9"/>
    <dgm:cxn modelId="{82D29B5D-7E29-4427-8364-B28A31695F3D}" type="presOf" srcId="{BFBDF528-DC3E-40E0-B3B3-A43B8E515E83}" destId="{1EFDDE40-D0AD-4EC2-BDA5-CF0070AC9F88}" srcOrd="0" destOrd="0" presId="urn:microsoft.com/office/officeart/2005/8/layout/hProcess9"/>
    <dgm:cxn modelId="{E86ABD58-3F68-4EDE-A4A0-F488BED08176}" type="presOf" srcId="{E16702E7-B98B-4C12-A15B-231D44C3949A}" destId="{813ED581-4363-40A7-BCA9-70B450F98592}" srcOrd="0" destOrd="0" presId="urn:microsoft.com/office/officeart/2005/8/layout/hProcess9"/>
    <dgm:cxn modelId="{5037DAC9-8E20-4812-9E28-BAD8B4997B6F}" srcId="{BFBDF528-DC3E-40E0-B3B3-A43B8E515E83}" destId="{78263500-4DA5-480B-8670-A343DFBC8B02}" srcOrd="1" destOrd="0" parTransId="{08973072-5295-4C4B-AB54-0A505156E896}" sibTransId="{C0430541-6C0A-4834-8E8A-0D630814557A}"/>
    <dgm:cxn modelId="{0D59FFDA-08E0-43A7-9989-12A5C4C7B35E}" srcId="{BFBDF528-DC3E-40E0-B3B3-A43B8E515E83}" destId="{6927B544-E258-4367-A3EF-CB16F7038D0C}" srcOrd="2" destOrd="0" parTransId="{33660E68-4FDB-4809-BFE9-70C7D3C3CD34}" sibTransId="{5135B5D7-5F16-4FD5-9CEF-EEDFF99DFF5C}"/>
    <dgm:cxn modelId="{89C9004E-7953-4BD4-AF98-BDC15A6A18A5}" type="presParOf" srcId="{1EFDDE40-D0AD-4EC2-BDA5-CF0070AC9F88}" destId="{2DC122A5-B361-4F9D-BC87-F02E5DC52993}" srcOrd="0" destOrd="0" presId="urn:microsoft.com/office/officeart/2005/8/layout/hProcess9"/>
    <dgm:cxn modelId="{66D1A010-229E-4B85-BE57-2A9D4D97B5A5}" type="presParOf" srcId="{1EFDDE40-D0AD-4EC2-BDA5-CF0070AC9F88}" destId="{AB03525C-F532-480C-804A-BD2C2A0F42CB}" srcOrd="1" destOrd="0" presId="urn:microsoft.com/office/officeart/2005/8/layout/hProcess9"/>
    <dgm:cxn modelId="{F69DD52F-F26F-4175-9C5D-AD803508AFDC}" type="presParOf" srcId="{AB03525C-F532-480C-804A-BD2C2A0F42CB}" destId="{813ED581-4363-40A7-BCA9-70B450F98592}" srcOrd="0" destOrd="0" presId="urn:microsoft.com/office/officeart/2005/8/layout/hProcess9"/>
    <dgm:cxn modelId="{58108B27-C9EB-4FAE-9CAD-4EC911CED792}" type="presParOf" srcId="{AB03525C-F532-480C-804A-BD2C2A0F42CB}" destId="{3574F50D-5B3C-40DD-BC38-46439FEB5B6D}" srcOrd="1" destOrd="0" presId="urn:microsoft.com/office/officeart/2005/8/layout/hProcess9"/>
    <dgm:cxn modelId="{EDAE86AF-4A38-429F-A9FD-F9D524E53041}" type="presParOf" srcId="{AB03525C-F532-480C-804A-BD2C2A0F42CB}" destId="{985D626A-765D-4B7D-8830-35D997D5F1F3}" srcOrd="2" destOrd="0" presId="urn:microsoft.com/office/officeart/2005/8/layout/hProcess9"/>
    <dgm:cxn modelId="{A190E26B-3B59-413B-B089-8A76EA2CB73B}" type="presParOf" srcId="{AB03525C-F532-480C-804A-BD2C2A0F42CB}" destId="{EE2646A6-677E-4A7E-B831-054C6F8F373D}" srcOrd="3" destOrd="0" presId="urn:microsoft.com/office/officeart/2005/8/layout/hProcess9"/>
    <dgm:cxn modelId="{081B0580-B8B6-42CF-B088-4D9B5FE8D2DA}" type="presParOf" srcId="{AB03525C-F532-480C-804A-BD2C2A0F42CB}" destId="{11BC9DF7-B9F0-4162-893C-E52BAAC4A9D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122A5-B361-4F9D-BC87-F02E5DC52993}">
      <dsp:nvSpPr>
        <dsp:cNvPr id="0" name=""/>
        <dsp:cNvSpPr/>
      </dsp:nvSpPr>
      <dsp:spPr>
        <a:xfrm>
          <a:off x="123365" y="0"/>
          <a:ext cx="10559897" cy="2162481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ED581-4363-40A7-BCA9-70B450F98592}">
      <dsp:nvSpPr>
        <dsp:cNvPr id="0" name=""/>
        <dsp:cNvSpPr/>
      </dsp:nvSpPr>
      <dsp:spPr>
        <a:xfrm>
          <a:off x="603708" y="648744"/>
          <a:ext cx="3478383" cy="864992"/>
        </a:xfrm>
        <a:prstGeom prst="round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Indivīda iesaiste ikdienas dzīves aktivitātēs</a:t>
          </a:r>
          <a:endParaRPr lang="en-US" sz="1500" kern="1200" dirty="0"/>
        </a:p>
      </dsp:txBody>
      <dsp:txXfrm>
        <a:off x="645933" y="690969"/>
        <a:ext cx="3393933" cy="780542"/>
      </dsp:txXfrm>
    </dsp:sp>
    <dsp:sp modelId="{985D626A-765D-4B7D-8830-35D997D5F1F3}">
      <dsp:nvSpPr>
        <dsp:cNvPr id="0" name=""/>
        <dsp:cNvSpPr/>
      </dsp:nvSpPr>
      <dsp:spPr>
        <a:xfrm>
          <a:off x="4278648" y="648744"/>
          <a:ext cx="3478383" cy="86499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00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>
              <a:solidFill>
                <a:schemeClr val="tx1"/>
              </a:solidFill>
            </a:rPr>
            <a:t>Veiksmīgas funkcionēšanas atbalsts</a:t>
          </a:r>
          <a:r>
            <a:rPr lang="en-US" sz="1500" kern="1200" dirty="0">
              <a:solidFill>
                <a:schemeClr val="tx1"/>
              </a:solidFill>
            </a:rPr>
            <a:t> – </a:t>
          </a:r>
          <a:r>
            <a:rPr lang="lv-LV" sz="1500" kern="1200" dirty="0">
              <a:solidFill>
                <a:schemeClr val="tx1"/>
              </a:solidFill>
            </a:rPr>
            <a:t>darīt kopā, nevis </a:t>
          </a:r>
          <a:r>
            <a:rPr lang="en-US" sz="1500" kern="1200" dirty="0">
              <a:solidFill>
                <a:schemeClr val="tx1"/>
              </a:solidFill>
            </a:rPr>
            <a:t>“</a:t>
          </a:r>
          <a:r>
            <a:rPr lang="lv-LV" sz="1500" kern="1200" dirty="0">
              <a:solidFill>
                <a:schemeClr val="tx1"/>
              </a:solidFill>
            </a:rPr>
            <a:t>darīt personas vietā</a:t>
          </a:r>
          <a:r>
            <a:rPr lang="en-US" sz="1500" kern="1200" dirty="0">
              <a:solidFill>
                <a:schemeClr val="tx1"/>
              </a:solidFill>
            </a:rPr>
            <a:t>”</a:t>
          </a:r>
          <a:r>
            <a:rPr lang="lv-LV" sz="1500" kern="1200" dirty="0">
              <a:solidFill>
                <a:schemeClr val="tx1"/>
              </a:solidFill>
            </a:rPr>
            <a:t> vai aprūpēt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320873" y="690969"/>
        <a:ext cx="3393933" cy="780542"/>
      </dsp:txXfrm>
    </dsp:sp>
    <dsp:sp modelId="{11BC9DF7-B9F0-4162-893C-E52BAAC4A9D9}">
      <dsp:nvSpPr>
        <dsp:cNvPr id="0" name=""/>
        <dsp:cNvSpPr/>
      </dsp:nvSpPr>
      <dsp:spPr>
        <a:xfrm>
          <a:off x="7953588" y="668128"/>
          <a:ext cx="2249331" cy="82622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>
              <a:solidFill>
                <a:schemeClr val="tx1"/>
              </a:solidFill>
            </a:rPr>
            <a:t>Veiksmīga funkcionēšana atbilstoši vietējās sabiedrības standartiem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7993921" y="708461"/>
        <a:ext cx="2168665" cy="745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E050D5-9225-45F5-B817-B5198ED07AB7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20C548-1578-47F1-A3D6-C9BFFE7AB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3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9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3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Ingeras</a:t>
            </a:r>
            <a:r>
              <a:rPr lang="lv-LV" dirty="0"/>
              <a:t> stāsts par ēdiena sadali</a:t>
            </a:r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Amie</a:t>
            </a:r>
            <a:r>
              <a:rPr lang="lv-LV" dirty="0"/>
              <a:t> piemērs</a:t>
            </a:r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18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SU piemērs </a:t>
            </a:r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3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ASV pieredze</a:t>
            </a:r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70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Izvērtēšanas piemērs: </a:t>
            </a:r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20C548-1578-47F1-A3D6-C9BFFE7ABA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4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45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4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7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00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3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0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7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4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7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20CF9A4-58D4-4D82-AB75-735803D3F2C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291B2BB-8FF9-41A4-9346-F161D1FDB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5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E6A3597-2D34-4AE9-AC92-057E143B6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705514" cy="2786106"/>
          </a:xfrm>
        </p:spPr>
        <p:txBody>
          <a:bodyPr>
            <a:normAutofit/>
          </a:bodyPr>
          <a:lstStyle/>
          <a:p>
            <a:r>
              <a:rPr lang="lv-LV" sz="6000" b="1" dirty="0"/>
              <a:t>ĢIMENISKAS VIDES NOZĪME PATSTĀVĪGAS DZĪVES PRASMJU ATTĪSTĪŠANĀ</a:t>
            </a:r>
            <a:endParaRPr lang="en-US" sz="6000" b="1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75ABE30-A7A7-41EB-A088-94ED1FBB2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37428"/>
            <a:ext cx="10058400" cy="1856935"/>
          </a:xfrm>
        </p:spPr>
        <p:txBody>
          <a:bodyPr>
            <a:normAutofit/>
          </a:bodyPr>
          <a:lstStyle/>
          <a:p>
            <a:pPr algn="r"/>
            <a:r>
              <a:rPr lang="lv-LV" b="1" dirty="0" err="1"/>
              <a:t>Bdr</a:t>
            </a:r>
            <a:r>
              <a:rPr lang="lv-LV" b="1" dirty="0"/>
              <a:t> Rīgas pilsētas «Rūpju bērns»</a:t>
            </a:r>
          </a:p>
          <a:p>
            <a:pPr algn="r"/>
            <a:r>
              <a:rPr lang="lv-LV" b="1" dirty="0"/>
              <a:t>Izpilddirektore</a:t>
            </a:r>
          </a:p>
          <a:p>
            <a:pPr algn="r"/>
            <a:r>
              <a:rPr lang="lv-LV" b="1" dirty="0"/>
              <a:t>Ieva Krusta</a:t>
            </a:r>
          </a:p>
          <a:p>
            <a:pPr algn="r"/>
            <a:r>
              <a:rPr lang="lv-LV" b="1" dirty="0"/>
              <a:t>31.10.2018.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1626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9B6894B-5314-4D65-AFF1-6D3556556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632852" cy="853440"/>
          </a:xfrm>
        </p:spPr>
        <p:txBody>
          <a:bodyPr/>
          <a:lstStyle/>
          <a:p>
            <a:r>
              <a:rPr lang="lv-LV" dirty="0"/>
              <a:t>Ēdiena gatavošana un ēšana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EE5D8D0-A99F-46C4-A56F-5F124CCF3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0665"/>
            <a:ext cx="10083018" cy="4447735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lv-LV" dirty="0">
                <a:solidFill>
                  <a:schemeClr val="tx1"/>
                </a:solidFill>
              </a:rPr>
              <a:t>Novērojumi: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Centralizēta ēdināšana, nav iespējas iesaistīties ēdiena gatavošanā ikdienā, galda klāšanā;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Ēdiens izsniegts sadalīts pa porcijām, nav iespējas izvēlēties, ko bērns vēlas un cik daudz 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Mājturības aktivitātes – brīvajā laikā pēc vēlēšanās, izmantojot produktus, kas iestādes virtuvē nav izmantoti;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Nav iespējas iesaistīties ēdienkartes plānošanā un pārtikas produktu sagādē;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Nav iespējas mācīties lietot ikdienā nepieciešamo sadzīves tehniku, kas nepieciešama ēdiena pagatavošanai;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«+» piemērs: 2 dienas nedēļā jaunieši kopā ar darbinieku plāno savu ēdienkarti, dodas uz veikalu iegādāties produktus un kopīgi gatavo maltītes.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2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1B02E0-AFC5-415E-B801-EA0B00ED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660988" cy="726831"/>
          </a:xfrm>
        </p:spPr>
        <p:txBody>
          <a:bodyPr/>
          <a:lstStyle/>
          <a:p>
            <a:r>
              <a:rPr lang="lv-LV" dirty="0"/>
              <a:t>Laika plānošana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419DC8C-BCCC-44DB-B5BC-62CA93F1C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19311"/>
            <a:ext cx="10111154" cy="4614203"/>
          </a:xfrm>
        </p:spPr>
        <p:txBody>
          <a:bodyPr/>
          <a:lstStyle/>
          <a:p>
            <a:r>
              <a:rPr lang="lv-LV" dirty="0"/>
              <a:t>Nepilnīga izpratne par laika ritējumu: kas ir nedēļa, mēnesis, cikos notiek būtiskākās dienas aktivitātes. </a:t>
            </a:r>
          </a:p>
          <a:p>
            <a:r>
              <a:rPr lang="lv-LV" dirty="0"/>
              <a:t>Netiek plānotas/organizētas/pārrunātas mēneša/ nedēļas/ dienas aktivitātes (jo īpaši vasaras periodā, kad nav jāapmeklē skola);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Sienas pulksteņu neesamība koplietošanas telpās, lai mācītos sekot līdzi laikam.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  «+» piemērs:  ik rīta sapulces organizēšana DAC pakalpojumā;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 «-» piemērs: bērna/jaunieša šūpošanās nav garīga rakstura traucējumu pakāpes rādītājs, bet pirmā pazīme, ka bērnam ir garlaicīgi un nav ko darīt. </a:t>
            </a:r>
          </a:p>
          <a:p>
            <a:endParaRPr lang="lv-LV" dirty="0"/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6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1D064E-8CB4-4167-943B-AD26531FE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609600"/>
            <a:ext cx="10181493" cy="867508"/>
          </a:xfrm>
        </p:spPr>
        <p:txBody>
          <a:bodyPr>
            <a:normAutofit fontScale="90000"/>
          </a:bodyPr>
          <a:lstStyle/>
          <a:p>
            <a:r>
              <a:rPr lang="lv-LV" dirty="0"/>
              <a:t>Iesaistīšanās mājsaimniecības u.c. darbos/ līdzatbildība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62FCD57-6A99-4046-A997-242755B96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86597"/>
            <a:ext cx="9872871" cy="4309403"/>
          </a:xfrm>
        </p:spPr>
        <p:txBody>
          <a:bodyPr/>
          <a:lstStyle/>
          <a:p>
            <a:r>
              <a:rPr lang="lv-LV" dirty="0"/>
              <a:t>Telpu tīrīšana, savas istabas izslaucīšana, mazgāšana;</a:t>
            </a:r>
          </a:p>
          <a:p>
            <a:r>
              <a:rPr lang="lv-LV" dirty="0"/>
              <a:t>Savu mantu un drēbju kārtošana;</a:t>
            </a:r>
          </a:p>
          <a:p>
            <a:r>
              <a:rPr lang="lv-LV" dirty="0"/>
              <a:t>Piemājas teritorijas sakopšana; </a:t>
            </a:r>
          </a:p>
          <a:p>
            <a:r>
              <a:rPr lang="lv-LV" dirty="0"/>
              <a:t>Pirkumu veikšana (ikdienas mājsaimniecības vajadzību nodrošināšanai, pārtikas iegādē, personīgā </a:t>
            </a:r>
            <a:r>
              <a:rPr lang="lv-LV" dirty="0" err="1"/>
              <a:t>apgērba</a:t>
            </a:r>
            <a:r>
              <a:rPr lang="lv-LV" dirty="0"/>
              <a:t> un personīgo vajadzību nodrošināšanā);</a:t>
            </a:r>
          </a:p>
          <a:p>
            <a:r>
              <a:rPr lang="lv-LV" dirty="0"/>
              <a:t>Pienākumu veikšana arī dzimšanas dienā.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11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50F0149-D7B4-4105-AA67-89313E6F7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2871" cy="1092591"/>
          </a:xfrm>
        </p:spPr>
        <p:txBody>
          <a:bodyPr>
            <a:normAutofit fontScale="90000"/>
          </a:bodyPr>
          <a:lstStyle/>
          <a:p>
            <a:r>
              <a:rPr lang="lv-LV" dirty="0"/>
              <a:t>Bērna </a:t>
            </a:r>
            <a:r>
              <a:rPr lang="lv-LV" dirty="0" err="1"/>
              <a:t>pašnoteikšanās</a:t>
            </a:r>
            <a:r>
              <a:rPr lang="lv-LV" dirty="0"/>
              <a:t>/ privātuma nodrošināšana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28626FB-939F-45F1-A4C9-44DE66475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13206"/>
            <a:ext cx="9998612" cy="4335194"/>
          </a:xfrm>
        </p:spPr>
        <p:txBody>
          <a:bodyPr/>
          <a:lstStyle/>
          <a:p>
            <a:r>
              <a:rPr lang="lv-LV" dirty="0"/>
              <a:t>Vai bērnam ir sava istaba/ daļa istabas,  par kuru viņš ir noteicējs, kad un vai kāds drīkst ienākt, kā tajā būs izkārtotas mēbeles un bērnam piederošās lietas;</a:t>
            </a:r>
          </a:p>
          <a:p>
            <a:r>
              <a:rPr lang="lv-LV" dirty="0"/>
              <a:t>Vai darbinieki respektē šo bērna </a:t>
            </a:r>
            <a:r>
              <a:rPr lang="lv-LV" dirty="0" err="1"/>
              <a:t>pašnoteikšanās</a:t>
            </a:r>
            <a:r>
              <a:rPr lang="lv-LV" dirty="0"/>
              <a:t> vajadzību, vai pieklauvē/pajautā vai drīkst ieiet pirms ieiešanas bērna istabā;</a:t>
            </a:r>
          </a:p>
          <a:p>
            <a:r>
              <a:rPr lang="lv-LV" dirty="0"/>
              <a:t>Vai pārējiem bērniem tiek mācīts respektēt cita bērna dzīves telpas un privātuma robežas? </a:t>
            </a:r>
          </a:p>
          <a:p>
            <a:r>
              <a:rPr lang="lv-LV" dirty="0"/>
              <a:t>Privātuma nodrošināšana tualetes apmeklējuma un mazgāšanās dušā laikā;</a:t>
            </a:r>
          </a:p>
          <a:p>
            <a:r>
              <a:rPr lang="lv-LV" dirty="0"/>
              <a:t>Ļaut izdarīt izvēles atbilstoši vecumam un bērna spējām: ko vilkt mugurā, ko ēst, ar ko nodarboties u.c. </a:t>
            </a:r>
          </a:p>
          <a:p>
            <a:r>
              <a:rPr lang="lv-LV" dirty="0"/>
              <a:t>Pārlieku liela tīrība/kārtība/ «</a:t>
            </a:r>
            <a:r>
              <a:rPr lang="lv-LV" dirty="0" err="1"/>
              <a:t>sterila»vide</a:t>
            </a:r>
            <a:r>
              <a:rPr lang="lv-LV" dirty="0"/>
              <a:t> – dabiska dzīvīguma/ikdienas nekārtības trūkums.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9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8C30BF-EF5D-481C-AC2E-60C4DA482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Sociālo un komunikācijas prasmju pilnveidošana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FEAE66C-3689-4DC2-B876-9A79B3678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984545" cy="4191000"/>
          </a:xfrm>
        </p:spPr>
        <p:txBody>
          <a:bodyPr/>
          <a:lstStyle/>
          <a:p>
            <a:pPr marL="45720" indent="0">
              <a:buNone/>
            </a:pPr>
            <a:r>
              <a:rPr lang="lv-LV" dirty="0"/>
              <a:t>Novērojumi: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Saskarsmes robežu trūkums attiecībās starp institūcijas darbiniekiem un bērniem/jauniešiem (komunikācija/ telpas/ laiks);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Nepilnīgas sociālās prasmes, robežu trūkums attiecībās ar svešiem cilvēkiem (maziem bērniem, jauniešiem, pieaugušiem);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Prasmes sagaidīt savu kārtu sarunā un rēķināties ar citiem, paust savu viedokli, pārdzīvojumus, bet tai pat laikā pieņemt un respektēt cita viedokli un vēlmes trūkums;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Prasmes atpazīt un regulēt savas emocijas, kontrolēt impulsus, adekvāti reaģēt dažādās situācijās un risināt konfliktus trūkums.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19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3AA379-B8A1-4739-A25C-CBA93B923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609601"/>
            <a:ext cx="9717257" cy="754966"/>
          </a:xfrm>
        </p:spPr>
        <p:txBody>
          <a:bodyPr>
            <a:normAutofit fontScale="90000"/>
          </a:bodyPr>
          <a:lstStyle/>
          <a:p>
            <a:r>
              <a:rPr lang="lv-LV" dirty="0"/>
              <a:t>Sabiedriskās dzīves aktivitāšu nodrošināšana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1DDA41B-C528-4589-98A6-817414B54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364567"/>
            <a:ext cx="10111152" cy="5120639"/>
          </a:xfrm>
        </p:spPr>
        <p:txBody>
          <a:bodyPr>
            <a:normAutofit fontScale="92500"/>
          </a:bodyPr>
          <a:lstStyle/>
          <a:p>
            <a:r>
              <a:rPr lang="lv-LV" dirty="0">
                <a:solidFill>
                  <a:schemeClr val="tx1"/>
                </a:solidFill>
              </a:rPr>
              <a:t>Nodrošināti specializētie pakalpojumi (piem. skolas autobuss, brīvā laika pulciņi skolā), samazina iespēju būt sabiedrībā ikdienā, lietot sabiedrisko transportu, mācīties orientēties  vidē, veidot saskarsmi ar citiem sabiedrības locekļiem/vienaudžiem;</a:t>
            </a:r>
          </a:p>
          <a:p>
            <a:r>
              <a:rPr lang="lv-LV" dirty="0">
                <a:solidFill>
                  <a:schemeClr val="tx1"/>
                </a:solidFill>
              </a:rPr>
              <a:t>Vai ir iespēja iesaistīties tādās brīvā laika aktivitātēs, ko jaunietis pats vēlas? </a:t>
            </a:r>
          </a:p>
          <a:p>
            <a:r>
              <a:rPr lang="lv-LV" dirty="0">
                <a:solidFill>
                  <a:schemeClr val="tx1"/>
                </a:solidFill>
              </a:rPr>
              <a:t>Vai brīvā laika aktivitāšu saturs ir atbilstošs dalībnieka vecumam? </a:t>
            </a:r>
          </a:p>
          <a:p>
            <a:r>
              <a:rPr lang="lv-LV" dirty="0">
                <a:solidFill>
                  <a:schemeClr val="tx1"/>
                </a:solidFill>
              </a:rPr>
              <a:t>Iesaistīšanās galvenokārt specializētos pasākumos, piem.: sporta un kultūras pasākumos bērniem/ jauniešiem ar GRT;</a:t>
            </a:r>
          </a:p>
          <a:p>
            <a:r>
              <a:rPr lang="lv-LV" dirty="0">
                <a:solidFill>
                  <a:schemeClr val="tx1"/>
                </a:solidFill>
              </a:rPr>
              <a:t>«+»piemērs: iesaistīšanās reģionālā volejbola fanu kluba aktivitātēs.</a:t>
            </a:r>
          </a:p>
          <a:p>
            <a:r>
              <a:rPr lang="lv-LV" dirty="0">
                <a:solidFill>
                  <a:schemeClr val="tx1"/>
                </a:solidFill>
              </a:rPr>
              <a:t>«+» piemērs: ar programmas «</a:t>
            </a:r>
            <a:r>
              <a:rPr lang="lv-LV" dirty="0" err="1">
                <a:solidFill>
                  <a:schemeClr val="tx1"/>
                </a:solidFill>
              </a:rPr>
              <a:t>Mentor</a:t>
            </a:r>
            <a:r>
              <a:rPr lang="lv-LV" dirty="0">
                <a:solidFill>
                  <a:schemeClr val="tx1"/>
                </a:solidFill>
              </a:rPr>
              <a:t> Latvia» atbalstu, tiek sniegts atbalsts jauniešiem viņu individuālo vēlmju/vajadzību īstenošanai (baznīcas apmeklēšanā, kursu apmeklēšanā u.c.)</a:t>
            </a:r>
          </a:p>
          <a:p>
            <a:r>
              <a:rPr lang="lv-LV" dirty="0">
                <a:solidFill>
                  <a:schemeClr val="tx1"/>
                </a:solidFill>
              </a:rPr>
              <a:t>Nepietiekama iesaistīšanās ar bērnu/jaunieti/pilngadīgo personu saistīto jautājumu kārtošanu dažādās iestādēs;</a:t>
            </a:r>
          </a:p>
          <a:p>
            <a:r>
              <a:rPr lang="lv-LV" dirty="0">
                <a:solidFill>
                  <a:schemeClr val="tx1"/>
                </a:solidFill>
              </a:rPr>
              <a:t>«-» piemērs: «Apmeklēju pasākumu, bet neko neredzēju» </a:t>
            </a:r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2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88847A5-0967-46D7-A9C8-25981B29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660988" cy="895643"/>
          </a:xfrm>
        </p:spPr>
        <p:txBody>
          <a:bodyPr/>
          <a:lstStyle/>
          <a:p>
            <a:r>
              <a:rPr lang="lv-LV" dirty="0"/>
              <a:t>Budžeta plānošanas prasmju apguve 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DB78A85-2635-4CAC-ABD2-09B2AA054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05242"/>
            <a:ext cx="10026748" cy="4642340"/>
          </a:xfrm>
        </p:spPr>
        <p:txBody>
          <a:bodyPr/>
          <a:lstStyle/>
          <a:p>
            <a:pPr marL="45720" indent="0">
              <a:buNone/>
            </a:pPr>
            <a:r>
              <a:rPr lang="lv-LV" dirty="0"/>
              <a:t>Novērojumi: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Vecumam un  sabiedrības ikdienas dzīves prasībām atbilstošu budžeta plānošanas iespēju un prasmju trūkums: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6,40 </a:t>
            </a:r>
            <a:r>
              <a:rPr lang="lv-LV" dirty="0" err="1"/>
              <a:t>eur</a:t>
            </a:r>
            <a:r>
              <a:rPr lang="lv-LV" dirty="0"/>
              <a:t> – ikmēneša plānojamais budžets;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neveidojas izpratne par ikmēneša ienākumu avotiem un obligātajiem maksājumiem;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daudzām pilngadīgām personām nav izpratnes  par to vai  viņš saņem apgādnieka zaudējuma pabalstu, par to, ka viņam ir bankas konts, kurā izveidojies uzkrājums utt.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/>
              <a:t> Šoks, ka uzsākot dzīvi sabiedrībā ir jāmaksā no savas naudas par tik daudzām lietām, ka nevar daudz atļauties.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6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868DD2-6B02-496C-941B-87E73CC42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2871" cy="740898"/>
          </a:xfrm>
        </p:spPr>
        <p:txBody>
          <a:bodyPr/>
          <a:lstStyle/>
          <a:p>
            <a:r>
              <a:rPr lang="lv-LV" dirty="0" err="1"/>
              <a:t>Psihoemocionālā</a:t>
            </a:r>
            <a:r>
              <a:rPr lang="lv-LV" dirty="0"/>
              <a:t> audzināšana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869AA19-541F-41B7-9E47-B696B78B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19311"/>
            <a:ext cx="10294034" cy="4923692"/>
          </a:xfrm>
        </p:spPr>
        <p:txBody>
          <a:bodyPr>
            <a:normAutofit/>
          </a:bodyPr>
          <a:lstStyle/>
          <a:p>
            <a:r>
              <a:rPr lang="lv-LV" dirty="0"/>
              <a:t>Kādas ir emocionālās piederības/ piesaistes sajūtas audzināšanas iespējas, ja dzīves realitāte ir šāda: </a:t>
            </a:r>
          </a:p>
          <a:p>
            <a:r>
              <a:rPr lang="lv-LV" dirty="0"/>
              <a:t>15 izvērtētas pilngadīgas personas vienā institūcijā</a:t>
            </a:r>
          </a:p>
          <a:p>
            <a:r>
              <a:rPr lang="lv-LV" dirty="0"/>
              <a:t>Konkrētā iestādē nokļuvušas 9-16 gadu vecumā </a:t>
            </a:r>
          </a:p>
          <a:p>
            <a:endParaRPr lang="lv-LV" dirty="0"/>
          </a:p>
          <a:p>
            <a:pPr marL="45720" indent="0">
              <a:buNone/>
            </a:pPr>
            <a:endParaRPr lang="lv-LV" dirty="0"/>
          </a:p>
          <a:p>
            <a:endParaRPr lang="lv-LV" dirty="0"/>
          </a:p>
          <a:p>
            <a:pPr marL="45720" indent="0">
              <a:buNone/>
            </a:pPr>
            <a:endParaRPr lang="lv-LV" dirty="0"/>
          </a:p>
          <a:p>
            <a:pPr marL="45720" indent="0">
              <a:buNone/>
            </a:pPr>
            <a:endParaRPr lang="lv-LV" dirty="0"/>
          </a:p>
          <a:p>
            <a:r>
              <a:rPr lang="lv-LV" dirty="0"/>
              <a:t>Vai bērna izņemšana no ģimenes un ievietošana institūcijā ir bērna interesēm piemērotākais problēmas risinājuma veids? </a:t>
            </a:r>
            <a:endParaRPr lang="en-US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1BD75361-475C-4F6F-AE70-62BF80895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49140"/>
              </p:ext>
            </p:extLst>
          </p:nvPr>
        </p:nvGraphicFramePr>
        <p:xfrm>
          <a:off x="1406769" y="3354623"/>
          <a:ext cx="6811889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960">
                  <a:extLst>
                    <a:ext uri="{9D8B030D-6E8A-4147-A177-3AD203B41FA5}">
                      <a16:colId xmlns:a16="http://schemas.microsoft.com/office/drawing/2014/main" val="3999396815"/>
                    </a:ext>
                  </a:extLst>
                </a:gridCol>
                <a:gridCol w="3702929">
                  <a:extLst>
                    <a:ext uri="{9D8B030D-6E8A-4147-A177-3AD203B41FA5}">
                      <a16:colId xmlns:a16="http://schemas.microsoft.com/office/drawing/2014/main" val="23095691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 Bērnu skaits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Institūciju skaits, kurās bērns ir mitinājies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552079"/>
                  </a:ext>
                </a:extLst>
              </a:tr>
              <a:tr h="1199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563693"/>
                  </a:ext>
                </a:extLst>
              </a:tr>
              <a:tr h="1199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8375"/>
                  </a:ext>
                </a:extLst>
              </a:tr>
              <a:tr h="1199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54569"/>
                  </a:ext>
                </a:extLst>
              </a:tr>
              <a:tr h="1199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28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81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F1200EB-0A78-49A2-BC78-4B098EE2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675055" cy="1022252"/>
          </a:xfrm>
        </p:spPr>
        <p:txBody>
          <a:bodyPr/>
          <a:lstStyle/>
          <a:p>
            <a:r>
              <a:rPr lang="lv-LV" dirty="0" err="1"/>
              <a:t>Psihoemocionālā</a:t>
            </a:r>
            <a:r>
              <a:rPr lang="lv-LV" dirty="0"/>
              <a:t> audzināšana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7806DE6-E330-4058-AA1F-D19F46D02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6" y="1631852"/>
            <a:ext cx="10073336" cy="4464148"/>
          </a:xfrm>
        </p:spPr>
        <p:txBody>
          <a:bodyPr/>
          <a:lstStyle/>
          <a:p>
            <a:r>
              <a:rPr lang="lv-LV" dirty="0"/>
              <a:t>Šī brīža pieredze rāda, ka bērniem , jauniešiem, pilngadīgām personām ļoti interesē, kāda ir viņa izcelsme, pieaugušā vecumā vēlas atjaunot kontaktus ar radiniekiem, vecākiem, brāļiem, māsām.</a:t>
            </a:r>
          </a:p>
          <a:p>
            <a:r>
              <a:rPr lang="lv-LV" dirty="0"/>
              <a:t>Nepieciešams iesaistīt visus tos resursus, kādi bērnam ir , piem. radinieki, krustvecāki utt. </a:t>
            </a:r>
          </a:p>
          <a:p>
            <a:r>
              <a:rPr lang="lv-LV" dirty="0"/>
              <a:t>Bērniem nepieciešams skaidrot, kāda ir vecāku loma, pienākumi, bet vienlīdz svarīgi ir rast iespēju kompensēt ģimeniskās vides apstākļus, ja tos nav iespējams nodrošināt savā ģimenē;</a:t>
            </a:r>
          </a:p>
          <a:p>
            <a:r>
              <a:rPr lang="lv-LV" dirty="0"/>
              <a:t>AAIDD pieredze (ASV) -  saiknes ar bioloģiskajiem vecākiem uzturēšana tik lielā mērā, cik iespējams; </a:t>
            </a:r>
          </a:p>
          <a:p>
            <a:r>
              <a:rPr lang="lv-LV" dirty="0"/>
              <a:t>Institucionālā vide piemērota </a:t>
            </a:r>
            <a:r>
              <a:rPr lang="lv-LV" dirty="0" err="1"/>
              <a:t>manipulatīvu</a:t>
            </a:r>
            <a:r>
              <a:rPr lang="lv-LV" dirty="0"/>
              <a:t> savstarpējo attiecību veidošanai</a:t>
            </a:r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91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3340012-3C57-4CD4-B306-CF97CCFC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632852" cy="853440"/>
          </a:xfrm>
        </p:spPr>
        <p:txBody>
          <a:bodyPr/>
          <a:lstStyle/>
          <a:p>
            <a:r>
              <a:rPr lang="lv-LV" dirty="0"/>
              <a:t>Bērna individuālo vajadzību izvērtēšana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D0F6E9C-512A-49EB-9817-839417C54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42868"/>
            <a:ext cx="9872871" cy="4253132"/>
          </a:xfrm>
        </p:spPr>
        <p:txBody>
          <a:bodyPr/>
          <a:lstStyle/>
          <a:p>
            <a:pPr marL="45720" indent="0">
              <a:buNone/>
            </a:pPr>
            <a:r>
              <a:rPr lang="lv-LV" dirty="0"/>
              <a:t>Novērojumi:</a:t>
            </a:r>
          </a:p>
          <a:p>
            <a:r>
              <a:rPr lang="lv-LV" dirty="0"/>
              <a:t>Formāli veikti bērnu funkcionālo spēju novērtējumi;</a:t>
            </a:r>
          </a:p>
          <a:p>
            <a:r>
              <a:rPr lang="lv-LV" dirty="0"/>
              <a:t>Formāli izstrādāti sociālās rehabilitācijas plāni (vienādi izvirzītie mērķi visiem institūcijas iemītniekiem)</a:t>
            </a:r>
          </a:p>
          <a:p>
            <a:r>
              <a:rPr lang="lv-LV" dirty="0"/>
              <a:t>Formāls darbs un aizpildīta dokumentācija nav vajadzīga ne pašam bērnam, ne pakalpojuma sniedzējam, kas saņem pakalpojumu, ne kontrolētājam. </a:t>
            </a:r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5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4184220-E6E4-4D9A-917B-F9902E4C9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5681"/>
          </a:xfrm>
        </p:spPr>
        <p:txBody>
          <a:bodyPr>
            <a:normAutofit fontScale="90000"/>
          </a:bodyPr>
          <a:lstStyle/>
          <a:p>
            <a:r>
              <a:rPr lang="lv-LV" sz="3600" dirty="0"/>
              <a:t>BDR Rīgas pilsētas «Rūpju bērns» sociālie pakalpojumi pilngadīgām personām ar GRT</a:t>
            </a:r>
            <a:endParaRPr lang="en-US" sz="36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BF04CF7-0356-468D-999A-A1B5CD34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07433"/>
            <a:ext cx="9877865" cy="2623049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Content Placeholder 3">
            <a:extLst>
              <a:ext uri="{FF2B5EF4-FFF2-40B4-BE49-F238E27FC236}">
                <a16:creationId xmlns:a16="http://schemas.microsoft.com/office/drawing/2014/main" id="{344764B4-0ACF-49B8-A821-16280CDEADFB}"/>
              </a:ext>
            </a:extLst>
          </p:cNvPr>
          <p:cNvGrpSpPr>
            <a:grpSpLocks noGrp="1"/>
          </p:cNvGrpSpPr>
          <p:nvPr/>
        </p:nvGrpSpPr>
        <p:grpSpPr>
          <a:xfrm>
            <a:off x="1097280" y="1182280"/>
            <a:ext cx="10307167" cy="5504070"/>
            <a:chOff x="-5687" y="1333109"/>
            <a:chExt cx="3639720" cy="4001212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0D33E43D-045F-4EED-A858-92015DA04A07}"/>
                </a:ext>
              </a:extLst>
            </p:cNvPr>
            <p:cNvGrpSpPr/>
            <p:nvPr/>
          </p:nvGrpSpPr>
          <p:grpSpPr>
            <a:xfrm>
              <a:off x="-5687" y="1333110"/>
              <a:ext cx="1821046" cy="3517509"/>
              <a:chOff x="3747269" y="1840253"/>
              <a:chExt cx="2678911" cy="4648137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FF1F5AFD-54A4-4559-A903-8CB5261080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50" t="16920" r="31101" b="15217"/>
              <a:stretch/>
            </p:blipFill>
            <p:spPr bwMode="auto">
              <a:xfrm>
                <a:off x="3747269" y="1840253"/>
                <a:ext cx="2678911" cy="46481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4-Point Star 7">
                <a:extLst>
                  <a:ext uri="{FF2B5EF4-FFF2-40B4-BE49-F238E27FC236}">
                    <a16:creationId xmlns:a16="http://schemas.microsoft.com/office/drawing/2014/main" id="{F1F3B25C-D3B8-4D56-92D4-AF21909B6F4E}"/>
                  </a:ext>
                </a:extLst>
              </p:cNvPr>
              <p:cNvSpPr/>
              <p:nvPr/>
            </p:nvSpPr>
            <p:spPr>
              <a:xfrm>
                <a:off x="4387310" y="2716541"/>
                <a:ext cx="288032" cy="288032"/>
              </a:xfrm>
              <a:prstGeom prst="star4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8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4-Point Star 8">
                <a:extLst>
                  <a:ext uri="{FF2B5EF4-FFF2-40B4-BE49-F238E27FC236}">
                    <a16:creationId xmlns:a16="http://schemas.microsoft.com/office/drawing/2014/main" id="{7826AD63-A541-46BB-843C-E27D67143391}"/>
                  </a:ext>
                </a:extLst>
              </p:cNvPr>
              <p:cNvSpPr/>
              <p:nvPr/>
            </p:nvSpPr>
            <p:spPr>
              <a:xfrm>
                <a:off x="4925828" y="4410528"/>
                <a:ext cx="288032" cy="363384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4-Point Star 9">
                <a:extLst>
                  <a:ext uri="{FF2B5EF4-FFF2-40B4-BE49-F238E27FC236}">
                    <a16:creationId xmlns:a16="http://schemas.microsoft.com/office/drawing/2014/main" id="{51FDC5E5-1C31-44DE-A3E3-3ED1C264B10B}"/>
                  </a:ext>
                </a:extLst>
              </p:cNvPr>
              <p:cNvSpPr/>
              <p:nvPr/>
            </p:nvSpPr>
            <p:spPr>
              <a:xfrm>
                <a:off x="5055057" y="4757148"/>
                <a:ext cx="338332" cy="417570"/>
              </a:xfrm>
              <a:prstGeom prst="star4">
                <a:avLst>
                  <a:gd name="adj" fmla="val 125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4-Point Star 10">
                <a:extLst>
                  <a:ext uri="{FF2B5EF4-FFF2-40B4-BE49-F238E27FC236}">
                    <a16:creationId xmlns:a16="http://schemas.microsoft.com/office/drawing/2014/main" id="{83524C8F-7514-4F9A-89CB-3D62127DD837}"/>
                  </a:ext>
                </a:extLst>
              </p:cNvPr>
              <p:cNvSpPr/>
              <p:nvPr/>
            </p:nvSpPr>
            <p:spPr>
              <a:xfrm>
                <a:off x="4624372" y="4839442"/>
                <a:ext cx="288032" cy="288032"/>
              </a:xfrm>
              <a:prstGeom prst="star4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4-Point Star 12">
                <a:extLst>
                  <a:ext uri="{FF2B5EF4-FFF2-40B4-BE49-F238E27FC236}">
                    <a16:creationId xmlns:a16="http://schemas.microsoft.com/office/drawing/2014/main" id="{94BAB6E8-8E2D-4F9A-9DA0-3F80591797D1}"/>
                  </a:ext>
                </a:extLst>
              </p:cNvPr>
              <p:cNvSpPr/>
              <p:nvPr/>
            </p:nvSpPr>
            <p:spPr>
              <a:xfrm>
                <a:off x="5200756" y="4085075"/>
                <a:ext cx="288032" cy="288032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4-Point Star 13">
                <a:extLst>
                  <a:ext uri="{FF2B5EF4-FFF2-40B4-BE49-F238E27FC236}">
                    <a16:creationId xmlns:a16="http://schemas.microsoft.com/office/drawing/2014/main" id="{AE4BF42D-4593-4365-AA49-E52074872BE8}"/>
                  </a:ext>
                </a:extLst>
              </p:cNvPr>
              <p:cNvSpPr/>
              <p:nvPr/>
            </p:nvSpPr>
            <p:spPr>
              <a:xfrm>
                <a:off x="4571200" y="4621515"/>
                <a:ext cx="288032" cy="389377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4-Point Star 14">
                <a:extLst>
                  <a:ext uri="{FF2B5EF4-FFF2-40B4-BE49-F238E27FC236}">
                    <a16:creationId xmlns:a16="http://schemas.microsoft.com/office/drawing/2014/main" id="{10C1D029-635B-4A39-8C00-1B065B400C10}"/>
                  </a:ext>
                </a:extLst>
              </p:cNvPr>
              <p:cNvSpPr/>
              <p:nvPr/>
            </p:nvSpPr>
            <p:spPr>
              <a:xfrm>
                <a:off x="5317477" y="4621515"/>
                <a:ext cx="257938" cy="273274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D96201-5FB2-47AF-BCE6-975E90FFE247}"/>
                </a:ext>
              </a:extLst>
            </p:cNvPr>
            <p:cNvSpPr/>
            <p:nvPr/>
          </p:nvSpPr>
          <p:spPr>
            <a:xfrm>
              <a:off x="1979297" y="1333109"/>
              <a:ext cx="1654736" cy="40012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200"/>
                </a:spcBef>
              </a:pP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Dienas aprūpes centrs «Cerību ligzda» </a:t>
              </a:r>
            </a:p>
            <a:p>
              <a:pPr marL="228600" indent="-228600">
                <a:spcBef>
                  <a:spcPts val="200"/>
                </a:spcBef>
              </a:pP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   [Rīgā, Balvu ielā 11];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Dienas aprūpes centrs «Cerību skola»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   [Rīgā, Ludzas ielā 43].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Dienas aprūpes centrs «Cerību tilts»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</a:t>
              </a: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[Rīgā, Ieriķu ielā 2B];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Dienas aprūpes centrs «Cerību māja»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   [Rīgā, Rēzeknes ielā 2A];</a:t>
              </a: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FFC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Dienas aprūpes centrs «Mēness māja»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</a:t>
              </a: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[Rīgā, Putnu ielā 6];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6.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Specializētā galdniecības darbnīca «Skaida»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</a:t>
              </a: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[Rīgā, Lubānas ielā 39b];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7. </a:t>
              </a:r>
              <a:r>
                <a:rPr lang="lv-LV" sz="1600" dirty="0">
                  <a:solidFill>
                    <a:schemeClr val="bg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Grupu dzīvoklis “Cerību dore”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    [Rīgā, Lubānas ielā 39B];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8.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Grupu dzīvoklis «Šūpoles»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</a:t>
              </a: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[Rīgā, Platā ielā 9];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9. 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Grupu māja «Mēness māja» 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</a:t>
              </a: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[Rīgā, Putnu ielā 6];</a:t>
              </a:r>
            </a:p>
            <a:p>
              <a:pPr>
                <a:spcBef>
                  <a:spcPts val="200"/>
                </a:spcBef>
              </a:pPr>
              <a:r>
                <a:rPr lang="lv-LV" sz="1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10.</a:t>
              </a:r>
              <a:r>
                <a:rPr lang="lv-LV" sz="1600" dirty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Ģimenes  asistenta pakalpojums</a:t>
              </a:r>
            </a:p>
            <a:p>
              <a:pPr>
                <a:spcBef>
                  <a:spcPts val="200"/>
                </a:spcBef>
              </a:pPr>
              <a:r>
                <a:rPr lang="lv-LV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    [Rīgā, Balvu ielā 11].</a:t>
              </a:r>
            </a:p>
          </p:txBody>
        </p:sp>
      </p:grpSp>
      <p:sp>
        <p:nvSpPr>
          <p:cNvPr id="17" name="4-Point Star 8">
            <a:extLst>
              <a:ext uri="{FF2B5EF4-FFF2-40B4-BE49-F238E27FC236}">
                <a16:creationId xmlns:a16="http://schemas.microsoft.com/office/drawing/2014/main" id="{B443B0B8-0049-4A43-8ED4-0B43C36866EF}"/>
              </a:ext>
            </a:extLst>
          </p:cNvPr>
          <p:cNvSpPr/>
          <p:nvPr/>
        </p:nvSpPr>
        <p:spPr>
          <a:xfrm>
            <a:off x="3518422" y="3735322"/>
            <a:ext cx="496534" cy="417575"/>
          </a:xfrm>
          <a:prstGeom prst="star4">
            <a:avLst>
              <a:gd name="adj" fmla="val 1557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aisnstūris 17">
            <a:extLst>
              <a:ext uri="{FF2B5EF4-FFF2-40B4-BE49-F238E27FC236}">
                <a16:creationId xmlns:a16="http://schemas.microsoft.com/office/drawing/2014/main" id="{E48A8A1A-5900-41C6-9404-1CFE0F6D4052}"/>
              </a:ext>
            </a:extLst>
          </p:cNvPr>
          <p:cNvSpPr/>
          <p:nvPr/>
        </p:nvSpPr>
        <p:spPr>
          <a:xfrm>
            <a:off x="4839286" y="1182282"/>
            <a:ext cx="970671" cy="1012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4-Point Star 10">
            <a:extLst>
              <a:ext uri="{FF2B5EF4-FFF2-40B4-BE49-F238E27FC236}">
                <a16:creationId xmlns:a16="http://schemas.microsoft.com/office/drawing/2014/main" id="{58E7AFA1-EFF0-4FC5-AF6F-C46597280B6B}"/>
              </a:ext>
            </a:extLst>
          </p:cNvPr>
          <p:cNvSpPr/>
          <p:nvPr/>
        </p:nvSpPr>
        <p:spPr>
          <a:xfrm>
            <a:off x="3886819" y="4190319"/>
            <a:ext cx="651294" cy="384565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GB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4-Point Star 8">
            <a:extLst>
              <a:ext uri="{FF2B5EF4-FFF2-40B4-BE49-F238E27FC236}">
                <a16:creationId xmlns:a16="http://schemas.microsoft.com/office/drawing/2014/main" id="{F74DEE05-4CA0-42DA-AE8A-F93446772BDC}"/>
              </a:ext>
            </a:extLst>
          </p:cNvPr>
          <p:cNvSpPr/>
          <p:nvPr/>
        </p:nvSpPr>
        <p:spPr>
          <a:xfrm>
            <a:off x="3237824" y="3504555"/>
            <a:ext cx="694037" cy="489697"/>
          </a:xfrm>
          <a:prstGeom prst="star4">
            <a:avLst>
              <a:gd name="adj" fmla="val 15577"/>
            </a:avLst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GB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67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9F5137-903B-4D84-ABAA-1440F11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4B6F36B-5DB6-4912-A5E1-8BDE07B9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lv-LV" sz="2800" dirty="0"/>
          </a:p>
          <a:p>
            <a:pPr marL="45720" indent="0">
              <a:buNone/>
            </a:pPr>
            <a:r>
              <a:rPr lang="lv-LV" sz="2800" dirty="0"/>
              <a:t>Nenovērtēsim savus klientus par zemu, jo nekad nevaram zināt, kāds potenciāls viņā mīt!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1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B730CA-1C08-4BD6-82AB-9A733455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76AD6D3-B871-45CE-A4F7-0170EBC81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lv-LV" sz="8800" dirty="0"/>
              <a:t>Jautājumi?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407139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C46A7C4-3CE8-4291-A288-941D9C7CE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205132"/>
          </a:xfrm>
        </p:spPr>
        <p:txBody>
          <a:bodyPr>
            <a:normAutofit fontScale="90000"/>
          </a:bodyPr>
          <a:lstStyle/>
          <a:p>
            <a:r>
              <a:rPr lang="lv-LV" dirty="0"/>
              <a:t>Atbalsta intensitātes skala pieaugušajiem (AIS-P)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CCF784E-6356-4CD9-9C7D-B6497D9D4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2" y="1913206"/>
            <a:ext cx="9875520" cy="4335194"/>
          </a:xfrm>
        </p:spPr>
        <p:txBody>
          <a:bodyPr/>
          <a:lstStyle/>
          <a:p>
            <a:r>
              <a:rPr lang="lv-LV" dirty="0">
                <a:solidFill>
                  <a:schemeClr val="tx1"/>
                </a:solidFill>
              </a:rPr>
              <a:t>AAIDD (American Association </a:t>
            </a:r>
            <a:r>
              <a:rPr lang="lv-LV" dirty="0" err="1">
                <a:solidFill>
                  <a:schemeClr val="tx1"/>
                </a:solidFill>
              </a:rPr>
              <a:t>on</a:t>
            </a: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err="1">
                <a:solidFill>
                  <a:schemeClr val="tx1"/>
                </a:solidFill>
              </a:rPr>
              <a:t>Intellectual</a:t>
            </a: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err="1">
                <a:solidFill>
                  <a:schemeClr val="tx1"/>
                </a:solidFill>
              </a:rPr>
              <a:t>and</a:t>
            </a: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err="1">
                <a:solidFill>
                  <a:schemeClr val="tx1"/>
                </a:solidFill>
              </a:rPr>
              <a:t>Developmental</a:t>
            </a: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err="1">
                <a:solidFill>
                  <a:schemeClr val="tx1"/>
                </a:solidFill>
              </a:rPr>
              <a:t>disabilities</a:t>
            </a:r>
            <a:r>
              <a:rPr lang="lv-LV" dirty="0">
                <a:solidFill>
                  <a:schemeClr val="tx1"/>
                </a:solidFill>
              </a:rPr>
              <a:t> (ASV)) izstrādāts personas individuālo vajadzību un nepieciešamā atbalsta izvērtēšanas instruments</a:t>
            </a:r>
          </a:p>
          <a:p>
            <a:r>
              <a:rPr lang="lv-LV" dirty="0" err="1">
                <a:solidFill>
                  <a:schemeClr val="tx1"/>
                </a:solidFill>
              </a:rPr>
              <a:t>Deinstitucionalizācijas</a:t>
            </a:r>
            <a:r>
              <a:rPr lang="lv-LV" dirty="0">
                <a:solidFill>
                  <a:schemeClr val="tx1"/>
                </a:solidFill>
              </a:rPr>
              <a:t> procesā iesaistīto pilngadīgo personu ar GRT individuālo vajadzību un nepieciešamā atbalsta apjoma noteikšanai</a:t>
            </a:r>
          </a:p>
          <a:p>
            <a:r>
              <a:rPr lang="lv-LV" dirty="0">
                <a:solidFill>
                  <a:schemeClr val="tx1"/>
                </a:solidFill>
              </a:rPr>
              <a:t>LR Labklājības ministrija iegādājas 2016.gadā un apmāca 40 sociālos darbiniekus instrumenta lietošanā</a:t>
            </a:r>
          </a:p>
          <a:p>
            <a:r>
              <a:rPr lang="lv-LV" dirty="0">
                <a:solidFill>
                  <a:schemeClr val="tx1"/>
                </a:solidFill>
              </a:rPr>
              <a:t>LM ESF projekta «</a:t>
            </a:r>
            <a:r>
              <a:rPr lang="en-US" dirty="0" err="1">
                <a:solidFill>
                  <a:schemeClr val="tx1"/>
                </a:solidFill>
              </a:rPr>
              <a:t>Profesionāla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sociālā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attīstība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pašvaldībās</a:t>
            </a:r>
            <a:r>
              <a:rPr lang="lv-LV" dirty="0">
                <a:solidFill>
                  <a:schemeClr val="tx1"/>
                </a:solidFill>
              </a:rPr>
              <a:t>»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lv-LV" dirty="0">
                <a:solidFill>
                  <a:schemeClr val="tx1"/>
                </a:solidFill>
              </a:rPr>
              <a:t>īstenošanas koordinatore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8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27B43F-8350-4919-9F9B-C957127EF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478108" cy="1008185"/>
          </a:xfrm>
        </p:spPr>
        <p:txBody>
          <a:bodyPr/>
          <a:lstStyle/>
          <a:p>
            <a:r>
              <a:rPr lang="lv-LV" dirty="0"/>
              <a:t>Atbalsta intensitātes skala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A487F24-B611-4D69-A93C-74B88F93A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2" y="1617785"/>
            <a:ext cx="10888394" cy="47548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Padziļināts un visaptverošs personas individuālo vajadzību un nepieciešamā atbalsta </a:t>
            </a:r>
            <a:r>
              <a:rPr lang="lv-LV" sz="2300" b="1" dirty="0" err="1">
                <a:solidFill>
                  <a:schemeClr val="tx1"/>
                </a:solidFill>
              </a:rPr>
              <a:t>izvērtējums</a:t>
            </a:r>
            <a:r>
              <a:rPr lang="lv-LV" sz="2300" b="1" dirty="0">
                <a:solidFill>
                  <a:schemeClr val="tx1"/>
                </a:solidFill>
              </a:rPr>
              <a:t> 9 jomās: </a:t>
            </a:r>
          </a:p>
          <a:p>
            <a:pPr>
              <a:buNone/>
            </a:pPr>
            <a:endParaRPr lang="lv-LV" sz="23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1) Medicīniskais atbalsts;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2) Uzvedības atbalsts;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3) Sadzīves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4) Sabiedriskās dzīves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5) Mūžizglītības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6) Nodarbinātības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7) Veselības un drošības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8) Sociālās aktivitātes;</a:t>
            </a: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9) Papildu aizsardzība un pašaizstāvības aktivitātes.</a:t>
            </a:r>
          </a:p>
          <a:p>
            <a:pPr>
              <a:buNone/>
            </a:pPr>
            <a:endParaRPr lang="lv-LV" sz="23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lv-LV" sz="2300" b="1" dirty="0">
                <a:solidFill>
                  <a:schemeClr val="tx1"/>
                </a:solidFill>
              </a:rPr>
              <a:t>Kopā: 88 kritēriji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7491C62-21A4-405B-A055-620A644C725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6394" y="2199104"/>
            <a:ext cx="4775220" cy="38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746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AIS lietošanas pamatprincipi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286672"/>
              </p:ext>
            </p:extLst>
          </p:nvPr>
        </p:nvGraphicFramePr>
        <p:xfrm>
          <a:off x="838199" y="1825625"/>
          <a:ext cx="10806629" cy="2162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1685581" y="4076240"/>
            <a:ext cx="911094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lv-LV" dirty="0"/>
              <a:t>1.Šiem faktoriem jātiek izvērtētiem neatkarīgi no tā, kādi pakalpojumi šobrīd ir pieejami vai kāds atbalsts šobrīd tiek sniegts.</a:t>
            </a:r>
          </a:p>
          <a:p>
            <a:r>
              <a:rPr lang="lv-LV" dirty="0"/>
              <a:t>2.Rezultātiem jāatspoguļo nepieciešamā atbalsta apjoms, lai šī persona veiksmīgi funkcionētu katrā aktivitātē.</a:t>
            </a:r>
          </a:p>
          <a:p>
            <a:r>
              <a:rPr lang="lv-LV" dirty="0"/>
              <a:t>3.Ja persona lieto palīglīdzekli, vērtējums ir jāveic ņemot vērā šo palīglīdzekli.</a:t>
            </a:r>
          </a:p>
          <a:p>
            <a:r>
              <a:rPr lang="lv-LV" dirty="0"/>
              <a:t>4.Jāaizpilda visi kritēriji, pat arī tad, ja persona šobrīd neveic konkrēto aktivitāti.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98FB57D-B046-4E5A-A3F4-F694C08F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Ģimeniskas vides nozīme patstāvīgas dzīves prasmju attīstīšanā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0AD3703-C6CC-4FBD-A785-7375B3B9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>
                <a:solidFill>
                  <a:schemeClr val="tx1"/>
                </a:solidFill>
              </a:rPr>
              <a:t>Praktiskā darba pieredze sabiedrībā balstītu sociālo pakalpojumu sniegšanā pilngadīgām personām ar GRT (t.sk. personām, kas iepriekš dzīvojušas institūcijā)</a:t>
            </a:r>
          </a:p>
          <a:p>
            <a:r>
              <a:rPr lang="lv-LV" dirty="0">
                <a:solidFill>
                  <a:schemeClr val="tx1"/>
                </a:solidFill>
              </a:rPr>
              <a:t>Pieredze, kas gūta veicot pilngadīgo personu ar GRT individuālo atbalsta vajadzību izvērtēšanu </a:t>
            </a:r>
            <a:r>
              <a:rPr lang="en-US" dirty="0" err="1">
                <a:solidFill>
                  <a:schemeClr val="tx1"/>
                </a:solidFill>
              </a:rPr>
              <a:t>ilgstošas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sociālās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aprūpes</a:t>
            </a:r>
            <a:r>
              <a:rPr lang="en-US" dirty="0">
                <a:solidFill>
                  <a:schemeClr val="tx1"/>
                </a:solidFill>
              </a:rPr>
              <a:t> un </a:t>
            </a:r>
            <a:r>
              <a:rPr lang="en-US" dirty="0" err="1">
                <a:solidFill>
                  <a:schemeClr val="tx1"/>
                </a:solidFill>
              </a:rPr>
              <a:t>sociālās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rehabilitācijas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institūciju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sniegtajos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pakalpojumos</a:t>
            </a:r>
            <a:r>
              <a:rPr lang="lv-LV" dirty="0">
                <a:solidFill>
                  <a:schemeClr val="tx1"/>
                </a:solidFill>
              </a:rPr>
              <a:t>;</a:t>
            </a:r>
          </a:p>
          <a:p>
            <a:r>
              <a:rPr lang="lv-LV" dirty="0">
                <a:solidFill>
                  <a:schemeClr val="tx1"/>
                </a:solidFill>
              </a:rPr>
              <a:t>Ģimeniskas vides pamatprincipi;</a:t>
            </a:r>
          </a:p>
          <a:p>
            <a:r>
              <a:rPr lang="lv-LV" dirty="0">
                <a:solidFill>
                  <a:schemeClr val="tx1"/>
                </a:solidFill>
              </a:rPr>
              <a:t>Pilngadīgai personai nepieciešamās prasmes patstāvīgai dzīvei sabiedrībā;  </a:t>
            </a:r>
          </a:p>
          <a:p>
            <a:r>
              <a:rPr lang="lv-LV" dirty="0">
                <a:solidFill>
                  <a:schemeClr val="tx1"/>
                </a:solidFill>
              </a:rPr>
              <a:t>Personīgā pieredze, audzināšana ģimenē.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1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0E13792-8A47-4FD1-A491-9E75CAF2C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Ģimeniskas vides pamatprincipi 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C93DB43-B724-4416-BC7C-557B46831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2" y="1965960"/>
            <a:ext cx="9908648" cy="4282440"/>
          </a:xfrm>
        </p:spPr>
        <p:txBody>
          <a:bodyPr/>
          <a:lstStyle/>
          <a:p>
            <a:pPr marL="4572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Bērna vecumam un individuālām vajadzībām atbilstoša: </a:t>
            </a:r>
          </a:p>
          <a:p>
            <a:r>
              <a:rPr lang="lv-LV" sz="2400" dirty="0">
                <a:solidFill>
                  <a:schemeClr val="tx1"/>
                </a:solidFill>
              </a:rPr>
              <a:t>Aprūpe, rūpes un gādība;</a:t>
            </a:r>
          </a:p>
          <a:p>
            <a:r>
              <a:rPr lang="lv-LV" sz="2400" dirty="0">
                <a:solidFill>
                  <a:schemeClr val="tx1"/>
                </a:solidFill>
              </a:rPr>
              <a:t>Uzraudzība;</a:t>
            </a:r>
          </a:p>
          <a:p>
            <a:r>
              <a:rPr lang="lv-LV" sz="2400" dirty="0">
                <a:solidFill>
                  <a:schemeClr val="tx1"/>
                </a:solidFill>
              </a:rPr>
              <a:t>Izglītošana un mācīšana;</a:t>
            </a:r>
          </a:p>
          <a:p>
            <a:r>
              <a:rPr lang="lv-LV" sz="2400" dirty="0" err="1">
                <a:solidFill>
                  <a:schemeClr val="tx1"/>
                </a:solidFill>
              </a:rPr>
              <a:t>Psihoemocionālā</a:t>
            </a:r>
            <a:r>
              <a:rPr lang="lv-LV" sz="2400" dirty="0">
                <a:solidFill>
                  <a:schemeClr val="tx1"/>
                </a:solidFill>
              </a:rPr>
              <a:t> audzināšana;</a:t>
            </a:r>
          </a:p>
          <a:p>
            <a:r>
              <a:rPr lang="lv-LV" sz="2400" dirty="0">
                <a:solidFill>
                  <a:schemeClr val="tx1"/>
                </a:solidFill>
              </a:rPr>
              <a:t>Cieņa.</a:t>
            </a:r>
          </a:p>
          <a:p>
            <a:endParaRPr lang="lv-LV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20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9FBF074-9882-4607-96FC-1B024A6D3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773529" cy="740898"/>
          </a:xfrm>
        </p:spPr>
        <p:txBody>
          <a:bodyPr/>
          <a:lstStyle/>
          <a:p>
            <a:r>
              <a:rPr lang="lv-LV" dirty="0"/>
              <a:t>Personīgās higiēnas nodrošināšana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C380A74-41AC-49ED-B32B-29CCF22A5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942" y="1631852"/>
            <a:ext cx="9988929" cy="4464148"/>
          </a:xfrm>
        </p:spPr>
        <p:txBody>
          <a:bodyPr/>
          <a:lstStyle/>
          <a:p>
            <a:pPr marL="45720" indent="0">
              <a:buNone/>
            </a:pPr>
            <a:r>
              <a:rPr lang="lv-LV" dirty="0">
                <a:solidFill>
                  <a:schemeClr val="tx1"/>
                </a:solidFill>
              </a:rPr>
              <a:t>Novērojumi: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mazgāšanās dušā vienu reizi nedēļā – svētdienā;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mazgāšanās  noteiktās dienās  «pēc grafika» nevis vajadzības (</a:t>
            </a:r>
            <a:r>
              <a:rPr lang="lv-LV" dirty="0" err="1">
                <a:solidFill>
                  <a:schemeClr val="tx1"/>
                </a:solidFill>
              </a:rPr>
              <a:t>piem.:trešdienās</a:t>
            </a:r>
            <a:r>
              <a:rPr lang="lv-LV" dirty="0">
                <a:solidFill>
                  <a:schemeClr val="tx1"/>
                </a:solidFill>
              </a:rPr>
              <a:t> un svētdienās);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netīras kājas, rokas;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netīri zobi;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gari, netīri nagi;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nesaķemmēti mati;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/>
                </a:solidFill>
              </a:rPr>
              <a:t> nepietiekams nodrošinājums ar higiēnas piederumiem.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0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A53965-F174-4CB3-B354-A4F4A090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703191" cy="1120726"/>
          </a:xfrm>
        </p:spPr>
        <p:txBody>
          <a:bodyPr/>
          <a:lstStyle/>
          <a:p>
            <a:r>
              <a:rPr lang="lv-LV" dirty="0"/>
              <a:t>Apģērbšanās un rūpes par apģērbu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75BFE3F-9149-454C-AB3C-9492B9643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30326"/>
            <a:ext cx="9906000" cy="451807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lv-LV" dirty="0">
                <a:solidFill>
                  <a:schemeClr val="tx1"/>
                </a:solidFill>
              </a:rPr>
              <a:t>Novērojumi: </a:t>
            </a:r>
          </a:p>
          <a:p>
            <a:r>
              <a:rPr lang="lv-LV" dirty="0">
                <a:solidFill>
                  <a:schemeClr val="tx1"/>
                </a:solidFill>
              </a:rPr>
              <a:t>Netīrs apģērbs;</a:t>
            </a:r>
          </a:p>
          <a:p>
            <a:r>
              <a:rPr lang="lv-LV" dirty="0">
                <a:solidFill>
                  <a:schemeClr val="tx1"/>
                </a:solidFill>
              </a:rPr>
              <a:t>Saplēsts apģērbs;</a:t>
            </a:r>
          </a:p>
          <a:p>
            <a:r>
              <a:rPr lang="lv-LV" dirty="0">
                <a:solidFill>
                  <a:schemeClr val="tx1"/>
                </a:solidFill>
              </a:rPr>
              <a:t>Izmēram neatbilstošs apģērbs un apavi;</a:t>
            </a:r>
          </a:p>
          <a:p>
            <a:r>
              <a:rPr lang="lv-LV" dirty="0">
                <a:solidFill>
                  <a:schemeClr val="tx1"/>
                </a:solidFill>
              </a:rPr>
              <a:t>Vecumam un dzimumam neatbilstošs apģērbs;</a:t>
            </a:r>
          </a:p>
          <a:p>
            <a:r>
              <a:rPr lang="lv-LV" dirty="0">
                <a:solidFill>
                  <a:schemeClr val="tx1"/>
                </a:solidFill>
              </a:rPr>
              <a:t>Cauri apavi;</a:t>
            </a:r>
          </a:p>
          <a:p>
            <a:r>
              <a:rPr lang="lv-LV" dirty="0">
                <a:solidFill>
                  <a:schemeClr val="tx1"/>
                </a:solidFill>
              </a:rPr>
              <a:t>Nepiemēroti apavi kustību traucējumu dēļ;</a:t>
            </a:r>
          </a:p>
          <a:p>
            <a:r>
              <a:rPr lang="lv-LV" dirty="0">
                <a:solidFill>
                  <a:schemeClr val="tx1"/>
                </a:solidFill>
              </a:rPr>
              <a:t>Nepietiekams apģērba, t.sk. apakšveļas, daudzums;</a:t>
            </a:r>
          </a:p>
          <a:p>
            <a:r>
              <a:rPr lang="lv-LV" dirty="0">
                <a:solidFill>
                  <a:schemeClr val="tx1"/>
                </a:solidFill>
              </a:rPr>
              <a:t>Neiesaistīšanās vai minimāla iesaistīšanās sava apģērba mazgāšanā; </a:t>
            </a:r>
          </a:p>
          <a:p>
            <a:r>
              <a:rPr lang="lv-LV" dirty="0">
                <a:solidFill>
                  <a:schemeClr val="tx1"/>
                </a:solidFill>
              </a:rPr>
              <a:t>«+» piemērs: savu zeķu mazgāšana katru vakaru ar rokām; </a:t>
            </a:r>
          </a:p>
          <a:p>
            <a:r>
              <a:rPr lang="lv-LV" dirty="0">
                <a:solidFill>
                  <a:schemeClr val="tx1"/>
                </a:solidFill>
              </a:rPr>
              <a:t>Prasmju rūpēties par apģērbu trūkums, jo nepieciešamības gadījumā varēs saņemt jaunu;</a:t>
            </a:r>
          </a:p>
          <a:p>
            <a:r>
              <a:rPr lang="lv-LV" dirty="0">
                <a:solidFill>
                  <a:schemeClr val="tx1"/>
                </a:solidFill>
              </a:rPr>
              <a:t>Gulēšana virsdrēbēs.</a:t>
            </a:r>
          </a:p>
          <a:p>
            <a:pPr marL="45720" indent="0">
              <a:buNone/>
            </a:pPr>
            <a:endParaRPr lang="lv-LV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13142"/>
      </p:ext>
    </p:extLst>
  </p:cSld>
  <p:clrMapOvr>
    <a:masterClrMapping/>
  </p:clrMapOvr>
</p:sld>
</file>

<file path=ppt/theme/theme1.xml><?xml version="1.0" encoding="utf-8"?>
<a:theme xmlns:a="http://schemas.openxmlformats.org/drawingml/2006/main" name="Bāz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āz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āz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TM03457444[[fn=Bāze]]</Template>
  <TotalTime>329</TotalTime>
  <Words>1647</Words>
  <Application>Microsoft Office PowerPoint</Application>
  <PresentationFormat>Platekrāna</PresentationFormat>
  <Paragraphs>194</Paragraphs>
  <Slides>21</Slides>
  <Notes>7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21</vt:i4>
      </vt:variant>
    </vt:vector>
  </HeadingPairs>
  <TitlesOfParts>
    <vt:vector size="27" baseType="lpstr">
      <vt:lpstr>Arial</vt:lpstr>
      <vt:lpstr>Calibri</vt:lpstr>
      <vt:lpstr>Corbel</vt:lpstr>
      <vt:lpstr>Tahoma</vt:lpstr>
      <vt:lpstr>Wingdings</vt:lpstr>
      <vt:lpstr>Bāze</vt:lpstr>
      <vt:lpstr>ĢIMENISKAS VIDES NOZĪME PATSTĀVĪGAS DZĪVES PRASMJU ATTĪSTĪŠANĀ</vt:lpstr>
      <vt:lpstr>BDR Rīgas pilsētas «Rūpju bērns» sociālie pakalpojumi pilngadīgām personām ar GRT</vt:lpstr>
      <vt:lpstr>Atbalsta intensitātes skala pieaugušajiem (AIS-P)</vt:lpstr>
      <vt:lpstr>Atbalsta intensitātes skala</vt:lpstr>
      <vt:lpstr>AIS lietošanas pamatprincipi</vt:lpstr>
      <vt:lpstr>Ģimeniskas vides nozīme patstāvīgas dzīves prasmju attīstīšanā</vt:lpstr>
      <vt:lpstr>Ģimeniskas vides pamatprincipi </vt:lpstr>
      <vt:lpstr>Personīgās higiēnas nodrošināšana</vt:lpstr>
      <vt:lpstr>Apģērbšanās un rūpes par apģērbu</vt:lpstr>
      <vt:lpstr>Ēdiena gatavošana un ēšana</vt:lpstr>
      <vt:lpstr>Laika plānošana</vt:lpstr>
      <vt:lpstr>Iesaistīšanās mājsaimniecības u.c. darbos/ līdzatbildība</vt:lpstr>
      <vt:lpstr>Bērna pašnoteikšanās/ privātuma nodrošināšana</vt:lpstr>
      <vt:lpstr>Sociālo un komunikācijas prasmju pilnveidošana</vt:lpstr>
      <vt:lpstr>Sabiedriskās dzīves aktivitāšu nodrošināšana</vt:lpstr>
      <vt:lpstr>Budžeta plānošanas prasmju apguve </vt:lpstr>
      <vt:lpstr>Psihoemocionālā audzināšana</vt:lpstr>
      <vt:lpstr>Psihoemocionālā audzināšana</vt:lpstr>
      <vt:lpstr>Bērna individuālo vajadzību izvērtēšana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ĢIMENISKAS VIDES NOZĪME PATSTĀVĪGAS DZĪVES PRASMJU ATTĪSTĪŠANĀ</dc:title>
  <dc:creator>Ieva Krusta</dc:creator>
  <cp:lastModifiedBy>Ieva Krusta</cp:lastModifiedBy>
  <cp:revision>41</cp:revision>
  <cp:lastPrinted>2018-10-31T06:36:32Z</cp:lastPrinted>
  <dcterms:created xsi:type="dcterms:W3CDTF">2018-10-31T01:12:47Z</dcterms:created>
  <dcterms:modified xsi:type="dcterms:W3CDTF">2018-10-31T06:41:51Z</dcterms:modified>
</cp:coreProperties>
</file>