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2" r:id="rId4"/>
    <p:sldId id="268" r:id="rId5"/>
    <p:sldId id="276" r:id="rId6"/>
    <p:sldId id="259" r:id="rId7"/>
    <p:sldId id="264" r:id="rId8"/>
    <p:sldId id="273" r:id="rId9"/>
    <p:sldId id="272" r:id="rId10"/>
    <p:sldId id="270" r:id="rId11"/>
    <p:sldId id="269" r:id="rId12"/>
    <p:sldId id="261" r:id="rId13"/>
    <p:sldId id="277" r:id="rId14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6433" autoAdjust="0"/>
  </p:normalViewPr>
  <p:slideViewPr>
    <p:cSldViewPr snapToGrid="0">
      <p:cViewPr varScale="1">
        <p:scale>
          <a:sx n="71" d="100"/>
          <a:sy n="71" d="100"/>
        </p:scale>
        <p:origin x="-7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435" y="1153682"/>
            <a:ext cx="7766936" cy="415754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Iekšējo normatīvo aktu nozīme iestādes </a:t>
            </a:r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darbā</a:t>
            </a:r>
            <a:br>
              <a:rPr lang="lv-LV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8591" y="5410076"/>
            <a:ext cx="9517815" cy="1096899"/>
          </a:xfrm>
        </p:spPr>
        <p:txBody>
          <a:bodyPr>
            <a:normAutofit fontScale="92500"/>
          </a:bodyPr>
          <a:lstStyle/>
          <a:p>
            <a:r>
              <a:rPr lang="lv-LV" sz="2400" b="1" dirty="0" smtClean="0">
                <a:solidFill>
                  <a:schemeClr val="accent1">
                    <a:lumMod val="50000"/>
                  </a:schemeClr>
                </a:solidFill>
              </a:rPr>
              <a:t>Valsts sociālās aprūpes centra «Rīga»</a:t>
            </a:r>
          </a:p>
          <a:p>
            <a:pPr algn="ctr"/>
            <a:r>
              <a:rPr lang="lv-LV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direktore </a:t>
            </a:r>
            <a:r>
              <a:rPr lang="lv-LV" sz="2400" b="1" dirty="0" smtClean="0">
                <a:solidFill>
                  <a:schemeClr val="accent1">
                    <a:lumMod val="50000"/>
                  </a:schemeClr>
                </a:solidFill>
              </a:rPr>
              <a:t>Elvīra </a:t>
            </a:r>
            <a:r>
              <a:rPr lang="lv-LV" sz="2400" b="1" dirty="0" err="1" smtClean="0">
                <a:solidFill>
                  <a:schemeClr val="accent1">
                    <a:lumMod val="50000"/>
                  </a:schemeClr>
                </a:solidFill>
              </a:rPr>
              <a:t>Kisele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535458"/>
            <a:ext cx="8596668" cy="881449"/>
          </a:xfrm>
        </p:spPr>
        <p:txBody>
          <a:bodyPr>
            <a:normAutofit/>
          </a:bodyPr>
          <a:lstStyle/>
          <a:p>
            <a:r>
              <a:rPr lang="lv-LV" dirty="0" smtClean="0">
                <a:solidFill>
                  <a:schemeClr val="accent2">
                    <a:lumMod val="50000"/>
                  </a:schemeClr>
                </a:solidFill>
              </a:rPr>
              <a:t>Iekšējo normatīvo aktu nepieciešamība</a:t>
            </a:r>
            <a:endParaRPr lang="lv-LV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61" y="1639394"/>
            <a:ext cx="9208071" cy="5840626"/>
          </a:xfrm>
        </p:spPr>
        <p:txBody>
          <a:bodyPr>
            <a:noAutofit/>
          </a:bodyPr>
          <a:lstStyle/>
          <a:p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Dažādu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ārējo normatīvo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aktu Latvijā jau ir kļuvis tik daudz, ka ir apšaubāmas indivīda iespējas brīvi tajos orientēties</a:t>
            </a:r>
          </a:p>
          <a:p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Ņemot vērā dzīves gadījumu sarežģītību un atšķirību, ārējie normatīvie akti nekad nebūs tik skaidri</a:t>
            </a:r>
          </a:p>
          <a:p>
            <a:pPr marL="0" indent="0">
              <a:buNone/>
            </a:pPr>
            <a:r>
              <a:rPr lang="lv-LV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Risinājumi normatīvo aktu skaita mazināšanai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Organizatoriskie pasākumi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Izglītojošie pasākumi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764" y="4732701"/>
            <a:ext cx="1719221" cy="18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9470"/>
            <a:ext cx="8596668" cy="741406"/>
          </a:xfrm>
        </p:spPr>
        <p:txBody>
          <a:bodyPr>
            <a:normAutofit/>
          </a:bodyPr>
          <a:lstStyle/>
          <a:p>
            <a:r>
              <a:rPr lang="lv-LV" dirty="0" smtClean="0">
                <a:solidFill>
                  <a:schemeClr val="accent2">
                    <a:lumMod val="50000"/>
                  </a:schemeClr>
                </a:solidFill>
              </a:rPr>
              <a:t>Iekšējo normatīvo aktu radīšana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305" y="996777"/>
            <a:ext cx="8596668" cy="5239265"/>
          </a:xfrm>
        </p:spPr>
        <p:txBody>
          <a:bodyPr>
            <a:normAutofit/>
          </a:bodyPr>
          <a:lstStyle/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Izvēle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regulēt pēc iespējas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detalizētāk tiesību normas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Iestādes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aizvien biežāk izmanto iespēju sniegt papildu paskaidrojumus, izdodot iekšējos normatīvos aktus, ar kuriem skaidro ārējo normatīvo aktu piemērošanu – vadlīnijas,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ieteikumus un 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metodiskos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norādījumus</a:t>
            </a:r>
          </a:p>
          <a:p>
            <a:pPr lvl="0">
              <a:buClr>
                <a:srgbClr val="90C226"/>
              </a:buClr>
            </a:pPr>
            <a:r>
              <a:rPr lang="lv-LV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Nepieciešams izvērtēt, vai efektīvākais veids situācijas risināšanai ir jauna normatīvā akta radīšana vai arī pastāv citas alternatīvas, kā šo situāciju risināt.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973" y="996777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0557"/>
            <a:ext cx="8596668" cy="692209"/>
          </a:xfrm>
        </p:spPr>
        <p:txBody>
          <a:bodyPr>
            <a:normAutofit fontScale="90000"/>
          </a:bodyPr>
          <a:lstStyle/>
          <a:p>
            <a:pPr algn="ctr">
              <a:lnSpc>
                <a:spcPts val="1350"/>
              </a:lnSpc>
            </a:pPr>
            <a:r>
              <a:rPr lang="lv-LV" b="1" dirty="0" smtClean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lv-LV" b="1" dirty="0" smtClean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lv-LV" b="1" dirty="0" smtClean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lv-LV" b="1" dirty="0" smtClean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lv-LV" b="1" dirty="0" smtClean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Aizstāviet </a:t>
            </a:r>
            <a:r>
              <a:rPr lang="lv-LV" b="1" dirty="0">
                <a:solidFill>
                  <a:srgbClr val="5859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sevi!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79321"/>
            <a:ext cx="8596668" cy="4862042"/>
          </a:xfrm>
        </p:spPr>
        <p:txBody>
          <a:bodyPr>
            <a:normAutofit/>
          </a:bodyPr>
          <a:lstStyle/>
          <a:p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Ir svarīgi, lai normatīvo aktu regulējumu saprastu katrs darbinieks un būtu saprotams, kā šis akts ietekmēs viņa pienākumus vai tiesības</a:t>
            </a:r>
          </a:p>
          <a:p>
            <a:r>
              <a:rPr lang="lv-LV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Likumu 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un noteikumu pārzināšana ne vien ļauj atbrīvoties no nevajadzīgiem darbiem, bet arī pasargā no tiem, kas izliekas, ka visus likumus un noteikumus zina ļoti </a:t>
            </a:r>
            <a:r>
              <a:rPr lang="lv-LV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labi</a:t>
            </a:r>
            <a:endParaRPr lang="lv-LV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97309"/>
            <a:ext cx="8596668" cy="51440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v-LV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51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7179"/>
            <a:ext cx="8596668" cy="527222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 smtClean="0">
                <a:solidFill>
                  <a:schemeClr val="accent2">
                    <a:lumMod val="50000"/>
                  </a:schemeClr>
                </a:solidFill>
              </a:rPr>
              <a:t>Ārējie normatīvie akti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070" y="1112109"/>
            <a:ext cx="10560908" cy="5362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Ārējie normatīvie akti regulē tiesiskās attiecības publisko tiesību subjektu un privātpersonu vai citu tiesību subjektu starpā.</a:t>
            </a:r>
          </a:p>
          <a:p>
            <a:pPr marL="0" indent="0">
              <a:buNone/>
            </a:pPr>
            <a:r>
              <a:rPr lang="lv-LV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Ārējo normatīvo aktu veidi un to juridiskā spēka hierarhija: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Latvijas Republikas Satversme (konstitūcija);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citi likumi;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Ministru kabineta noteikumi;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Latvijas Bankas, Finanšu un kapitāla tirgus komisijas un Sabiedrisko pakalpojumu regulēšanas komisijas noteikumi;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Pašvaldību saistošie noteikumi.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4844"/>
            <a:ext cx="8596668" cy="815546"/>
          </a:xfrm>
        </p:spPr>
        <p:txBody>
          <a:bodyPr>
            <a:normAutofit/>
          </a:bodyPr>
          <a:lstStyle/>
          <a:p>
            <a:pPr algn="ctr"/>
            <a:r>
              <a:rPr lang="lv-LV" altLang="lv-LV" b="1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Kas ir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iekšējie normatīvie akti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2811"/>
            <a:ext cx="9393258" cy="4917990"/>
          </a:xfrm>
        </p:spPr>
        <p:txBody>
          <a:bodyPr>
            <a:normAutofit/>
          </a:bodyPr>
          <a:lstStyle/>
          <a:p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Iestādes iekšējās attiecības regulējošie tiesību akti ir iekšējie normatīvie akti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Iestādes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var noteikt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savas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vai sev padotas institūcijas iekšējās darbības kārtību vai izskaidrot kāda ārējā normatīvā akta piemērošanas kārtību savā darbības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jomā</a:t>
            </a:r>
          </a:p>
        </p:txBody>
      </p:sp>
      <p:pic>
        <p:nvPicPr>
          <p:cNvPr id="4" name="Picture 6" descr="MCj023153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184" y="5091670"/>
            <a:ext cx="1830388" cy="162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7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0789"/>
          </a:xfrm>
        </p:spPr>
        <p:txBody>
          <a:bodyPr/>
          <a:lstStyle/>
          <a:p>
            <a:pPr algn="ctr"/>
            <a:r>
              <a:rPr lang="lv-LV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Iekšējie normatīvie akti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968" y="1581665"/>
            <a:ext cx="8476735" cy="4860323"/>
          </a:xfrm>
        </p:spPr>
        <p:txBody>
          <a:bodyPr>
            <a:noAutofit/>
          </a:bodyPr>
          <a:lstStyle/>
          <a:p>
            <a:pPr>
              <a:buClr>
                <a:srgbClr val="90C226"/>
              </a:buClr>
            </a:pPr>
            <a:r>
              <a:rPr lang="lv-LV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Iekšējais </a:t>
            </a:r>
            <a:r>
              <a:rPr lang="lv-LV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normatīvais akts ir saistošs iestādei (tās struktūrvienībai, darbiniekiem) vai amatpersonām, attiecībā uz kurām tas </a:t>
            </a:r>
            <a:r>
              <a:rPr lang="lv-LV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izdots</a:t>
            </a:r>
            <a:endParaRPr lang="lv-LV" sz="32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90C226"/>
              </a:buClr>
            </a:pPr>
            <a:r>
              <a:rPr lang="lv-LV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Iekšējie </a:t>
            </a:r>
            <a:r>
              <a:rPr lang="lv-LV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normatīvie akti privātpersonām nav saistoši. Tādējādi, ja kāda institūcija pieņem lēmumu attiecībā uz privātpersonu, tā lēmumā nevar atsaukties uz iekšējo normatīvo aktu</a:t>
            </a:r>
            <a:r>
              <a:rPr lang="lv-LV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17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26" y="341376"/>
            <a:ext cx="8596668" cy="890016"/>
          </a:xfrm>
        </p:spPr>
        <p:txBody>
          <a:bodyPr>
            <a:noAutofit/>
          </a:bodyPr>
          <a:lstStyle/>
          <a:p>
            <a:pPr algn="ctr"/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Kad var izdot iekšējo </a:t>
            </a:r>
            <a:r>
              <a:rPr lang="lv-LV" altLang="lv-LV" b="1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normatīvo aktu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?</a:t>
            </a:r>
            <a:b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144" y="1231392"/>
            <a:ext cx="9973056" cy="5388864"/>
          </a:xfrm>
        </p:spPr>
        <p:txBody>
          <a:bodyPr>
            <a:normAutofit fontScale="92500"/>
          </a:bodyPr>
          <a:lstStyle/>
          <a:p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Iekšējo normatīvo aktu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iestādes vadītājs var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izdot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,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ja tā izdošanu paredz ārējais normatīvais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akts</a:t>
            </a:r>
          </a:p>
          <a:p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pats pēc savas iniciatīvas savas kompetences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jautājumos</a:t>
            </a:r>
          </a:p>
          <a:p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Iestādes tiesības izdot iekšējos normatīvos aktus ir noteiktas Valsts pārvaldes iekārtas likuma 72.pantā</a:t>
            </a:r>
          </a:p>
          <a:p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Valsts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pārvaldes iekārtas likuma 73.panta pirmā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daļā noteikti </a:t>
            </a:r>
            <a:r>
              <a:rPr lang="lv-LV" altLang="lv-LV" sz="3600" dirty="0">
                <a:solidFill>
                  <a:schemeClr val="accent1">
                    <a:lumMod val="50000"/>
                  </a:schemeClr>
                </a:solidFill>
                <a:latin typeface="Arial"/>
              </a:rPr>
              <a:t>iekšējo normatīvo aktu </a:t>
            </a:r>
            <a:r>
              <a:rPr lang="lv-LV" altLang="lv-LV" sz="3600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veidi</a:t>
            </a:r>
            <a:endParaRPr lang="lv-LV" altLang="lv-LV" sz="3600" dirty="0">
              <a:solidFill>
                <a:schemeClr val="accent1">
                  <a:lumMod val="50000"/>
                </a:schemeClr>
              </a:solidFill>
              <a:latin typeface="Arial"/>
            </a:endParaRPr>
          </a:p>
          <a:p>
            <a:endParaRPr lang="lv-LV" altLang="lv-LV" sz="3200" dirty="0" smtClean="0">
              <a:solidFill>
                <a:srgbClr val="000000"/>
              </a:solidFill>
              <a:latin typeface="Arial"/>
            </a:endParaRPr>
          </a:p>
          <a:p>
            <a:endParaRPr lang="lv-LV" altLang="lv-LV" sz="2800" dirty="0" smtClean="0">
              <a:solidFill>
                <a:srgbClr val="000000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411892"/>
            <a:ext cx="8135690" cy="840259"/>
          </a:xfrm>
        </p:spPr>
        <p:txBody>
          <a:bodyPr>
            <a:normAutofit/>
          </a:bodyPr>
          <a:lstStyle/>
          <a:p>
            <a:pPr algn="ctr"/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Arial"/>
              </a:rPr>
              <a:t>Iekšējo normatīvo aktu veidi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59" y="1252152"/>
            <a:ext cx="10444756" cy="5859574"/>
          </a:xfrm>
        </p:spPr>
        <p:txBody>
          <a:bodyPr>
            <a:normAutofit/>
          </a:bodyPr>
          <a:lstStyle/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 i</a:t>
            </a:r>
            <a:r>
              <a:rPr lang="nn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estādes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(struktūrvienības)</a:t>
            </a:r>
            <a:r>
              <a:rPr lang="nn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n-NO" sz="2800" dirty="0">
                <a:latin typeface="Arial" panose="020B0604020202020204" pitchFamily="34" charset="0"/>
                <a:cs typeface="Arial" panose="020B0604020202020204" pitchFamily="34" charset="0"/>
              </a:rPr>
              <a:t>uzbūvi un darba organizāciju (nolikums, reglaments</a:t>
            </a:r>
            <a:r>
              <a:rPr lang="nn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 ārējo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normatīvo aktu vai vispārējo tiesību principu piemērošanu (instrukcija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v-LV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 normatīvajos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aktos piešķirtās rīcības brīvības izmantošanu, nosakot vienveidīgu rīcību vienādos gadījumos (ieteikumi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lv-LV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 darbinieku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pienākumu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pildīšanu,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uzvedības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noteikumiem, darba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aizsardzību iestādē, kā arī citiem jautājumiem, kas attiecas uz iestādes darbību (iekšējie noteikumi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10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1" y="247135"/>
            <a:ext cx="11532972" cy="757881"/>
          </a:xfrm>
        </p:spPr>
        <p:txBody>
          <a:bodyPr>
            <a:normAutofit fontScale="90000"/>
          </a:bodyPr>
          <a:lstStyle/>
          <a:p>
            <a:r>
              <a:rPr lang="lv-LV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 Noteikumi Nr.338</a:t>
            </a:r>
            <a:r>
              <a:rPr lang="lv-LV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«Prasības pakalpojumu sniedzējiem»</a:t>
            </a:r>
            <a:endParaRPr lang="lv-LV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30" y="939113"/>
            <a:ext cx="10783330" cy="5601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8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Vispārīgās prasības sociālo pakalpojumu </a:t>
            </a:r>
            <a:r>
              <a:rPr lang="lv-LV" sz="2800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sniedzējiem</a:t>
            </a:r>
          </a:p>
          <a:p>
            <a:pPr marL="0" indent="0">
              <a:buNone/>
            </a:pPr>
            <a:r>
              <a:rPr lang="lv-LV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Sociālo pakalpojumu sniedzējs veido klienta lietu, kurā iekļauj šādus dokumentus un ietver šādas </a:t>
            </a:r>
            <a:r>
              <a:rPr lang="lv-LV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ziņas:</a:t>
            </a:r>
          </a:p>
          <a:p>
            <a:pPr marL="0" indent="0">
              <a:buNone/>
            </a:pPr>
            <a:r>
              <a:rPr lang="lv-LV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6.2.4</a:t>
            </a:r>
            <a:r>
              <a:rPr lang="lv-LV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informāciju par ārstniecības personas noteikto ārstēšanās ieteikumu izpildi, ja sociālo pakalpojumu sniegšanā ir iesaistīta ārstniecības persona un tā ir sniegusi atbalstu noteikto ārstēšanās ieteikumu izpildē</a:t>
            </a:r>
            <a:r>
              <a:rPr lang="lv-LV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lv-LV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800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lv-LV" sz="28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Prasības pilngadīgu personu ilgstošas sociālās aprūpes un sociālās rehabilitācijas institūcijas pakalpojuma </a:t>
            </a:r>
            <a:r>
              <a:rPr lang="lv-LV" sz="2800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sniedzējiem</a:t>
            </a:r>
            <a:endParaRPr lang="lv-LV" sz="2800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59. Pilngadīgo aprūpes institūcija nodrošina klienta reģistrāciju pie ģimenes ārsta, kā arī atbalstu ārstniecības personas nozīmētā ārstēšanās plāna </a:t>
            </a:r>
            <a:r>
              <a:rPr lang="lv-LV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izpildē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1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6735"/>
          </a:xfrm>
        </p:spPr>
        <p:txBody>
          <a:bodyPr>
            <a:normAutofit/>
          </a:bodyPr>
          <a:lstStyle/>
          <a:p>
            <a:pPr algn="ctr"/>
            <a:r>
              <a:rPr lang="lv-LV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Prasības izpildei nepieciešams 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335"/>
            <a:ext cx="9100980" cy="4234249"/>
          </a:xfrm>
        </p:spPr>
        <p:txBody>
          <a:bodyPr>
            <a:noAutofit/>
          </a:bodyPr>
          <a:lstStyle/>
          <a:p>
            <a:r>
              <a:rPr lang="lv-LV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Lai institūcija </a:t>
            </a:r>
            <a:r>
              <a:rPr lang="lv-LV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reģistrējusi veselības punktu vai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organizējot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citu atbalsta veidu, piemērām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nodrošinot </a:t>
            </a:r>
            <a:r>
              <a:rPr lang="lv-LV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 līdz attiecīgajam  veselības aprūpes pakalpojuma </a:t>
            </a:r>
            <a:r>
              <a:rPr lang="lv-LV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sniedzējam</a:t>
            </a:r>
          </a:p>
          <a:p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Ārstēšanas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plāns -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brīvā formā apkopota informācija, kurā uzskaitītas darbības, kādas ir jāveic konkrētās klienta saslimšanas ārstēšanai – izrakstītās zāles un to lietošana, veicamās procedūras, papildus nepieciešamās diagnostiskās pārbaudes utt.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9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631" y="418744"/>
            <a:ext cx="10130710" cy="6599894"/>
          </a:xfrm>
        </p:spPr>
        <p:txBody>
          <a:bodyPr>
            <a:normAutofit fontScale="92500" lnSpcReduction="10000"/>
          </a:bodyPr>
          <a:lstStyle/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Iekšējie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noteikumi klientu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uzņemšanā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klientu izrakstīšanas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kārtībā</a:t>
            </a:r>
          </a:p>
          <a:p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Klientu sociālās aprūpes, sociālās rehabilitācijas un veselības aprūpes procesu organizēšana un dokumentēšana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Ēdināšanas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organizēšanas kārtība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Darbinieku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rīcība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atbildība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strādājot ar riska grupas klientiem, klientu riska grupu noteikšana</a:t>
            </a:r>
          </a:p>
          <a:p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arbinieku rīcības kārtība ārkārtas situācijā –infekcijas slimības  gadījumos 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Kārtība, kādā tiek nodrošināta neatliekamās medicīniskās palīdzības sniegšana 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Kārtība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, kādā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tiek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organizēta medikamentu un to attaisnojuma dokumentu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aprite</a:t>
            </a: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Metodiskie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norādījumi: Pirmās palīdzības sniegšana </a:t>
            </a:r>
            <a:endParaRPr lang="lv-LV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Kārtība par personas datu apstrādi un aizsardzību</a:t>
            </a:r>
            <a:endParaRPr lang="lv-LV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051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855</TotalTime>
  <Words>674</Words>
  <Application>Microsoft Office PowerPoint</Application>
  <PresentationFormat>Custom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Iekšējo normatīvo aktu nozīme iestādes darbā   </vt:lpstr>
      <vt:lpstr>Ārējie normatīvie akti </vt:lpstr>
      <vt:lpstr>Kas ir iekšējie normatīvie akti</vt:lpstr>
      <vt:lpstr>Iekšējie normatīvie akti</vt:lpstr>
      <vt:lpstr>Kad var izdot iekšējo normatīvo aktu ? </vt:lpstr>
      <vt:lpstr>Iekšējo normatīvo aktu veidi</vt:lpstr>
      <vt:lpstr>MK Noteikumi Nr.338 «Prasības pakalpojumu sniedzējiem»</vt:lpstr>
      <vt:lpstr>Prasības izpildei nepieciešams </vt:lpstr>
      <vt:lpstr>PowerPoint Presentation</vt:lpstr>
      <vt:lpstr>Iekšējo normatīvo aktu nepieciešamība</vt:lpstr>
      <vt:lpstr>Iekšējo normatīvo aktu radīšana </vt:lpstr>
      <vt:lpstr>  Aizstāviet sevi!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Iekšējo normatīvo aktu nozīme iestādes darbā</dc:title>
  <dc:creator>User</dc:creator>
  <cp:lastModifiedBy>Elvīra Kisele</cp:lastModifiedBy>
  <cp:revision>58</cp:revision>
  <cp:lastPrinted>2018-11-07T05:41:50Z</cp:lastPrinted>
  <dcterms:created xsi:type="dcterms:W3CDTF">2018-10-16T17:58:58Z</dcterms:created>
  <dcterms:modified xsi:type="dcterms:W3CDTF">2018-11-07T05:42:47Z</dcterms:modified>
</cp:coreProperties>
</file>