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3" r:id="rId16"/>
    <p:sldId id="274" r:id="rId17"/>
    <p:sldId id="275"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DD7EE-889F-44D6-856A-464D8B49F253}" type="datetimeFigureOut">
              <a:rPr lang="lv-LV" smtClean="0"/>
              <a:t>07.11.2018</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CC032-83EB-4437-8792-06A5E668F9E6}" type="slidenum">
              <a:rPr lang="lv-LV" smtClean="0"/>
              <a:t>‹#›</a:t>
            </a:fld>
            <a:endParaRPr lang="lv-LV"/>
          </a:p>
        </p:txBody>
      </p:sp>
    </p:spTree>
    <p:extLst>
      <p:ext uri="{BB962C8B-B14F-4D97-AF65-F5344CB8AC3E}">
        <p14:creationId xmlns:p14="http://schemas.microsoft.com/office/powerpoint/2010/main" val="123081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v-LV"/>
              <a:t>Rediģēt šablona virsraksta stilu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r>
              <a:rPr lang="lv-LV"/>
              <a:t>07/11/2018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v-LV"/>
              <a:t>Rediģēt šablona virsraksta stilu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r>
              <a:rPr lang="lv-LV"/>
              <a:t>07/11/2018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a:t>Rediģēt šablona virsraksta stilu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r>
              <a:rPr lang="lv-LV"/>
              <a:t>07/11/2018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v-LV"/>
              <a:t>Rediģēt šablona virsraksta stilu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r>
              <a:rPr lang="lv-LV"/>
              <a:t>07/11/2018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r>
              <a:rPr lang="lv-LV"/>
              <a:t>07/11/2018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v-LV"/>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Rediģēt šablona teksta stilus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r>
              <a:rPr lang="lv-LV"/>
              <a:t>07/11/2018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r>
              <a:rPr lang="lv-LV"/>
              <a:t>07/11/2018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v-LV"/>
              <a:t>Rediģēt šablona virsraksta stilu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r>
              <a:rPr lang="lv-LV"/>
              <a:t>07/11/2018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r>
              <a:rPr lang="lv-LV"/>
              <a:t>07/11/2018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v-LV"/>
              <a:t>Rediģēt šablona virsraksta stilu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r>
              <a:rPr lang="lv-LV"/>
              <a:t>07/11/2018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r>
              <a:rPr lang="lv-LV"/>
              <a:t>07/11/2018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a:t>Rediģēt šablona virsraksta stilu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r>
              <a:rPr lang="lv-LV"/>
              <a:t>07/11/2018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r>
              <a:rPr lang="lv-LV"/>
              <a:t>07/11/2018</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lv-LV"/>
              <a:t>07/11/2018</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v-LV"/>
              <a:t>Rediģēt šablona virsraksta stilu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v-LV"/>
              <a:t>Rediģēt šablona teksta stilus</a:t>
            </a:r>
          </a:p>
        </p:txBody>
      </p:sp>
      <p:sp>
        <p:nvSpPr>
          <p:cNvPr id="5" name="Date Placeholder 4"/>
          <p:cNvSpPr>
            <a:spLocks noGrp="1"/>
          </p:cNvSpPr>
          <p:nvPr>
            <p:ph type="dt" sz="half" idx="10"/>
          </p:nvPr>
        </p:nvSpPr>
        <p:spPr/>
        <p:txBody>
          <a:bodyPr/>
          <a:lstStyle/>
          <a:p>
            <a:r>
              <a:rPr lang="lv-LV"/>
              <a:t>07/11/2018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e Placeholder 4"/>
          <p:cNvSpPr>
            <a:spLocks noGrp="1"/>
          </p:cNvSpPr>
          <p:nvPr>
            <p:ph type="dt" sz="half" idx="10"/>
          </p:nvPr>
        </p:nvSpPr>
        <p:spPr/>
        <p:txBody>
          <a:bodyPr/>
          <a:lstStyle/>
          <a:p>
            <a:r>
              <a:rPr lang="lv-LV"/>
              <a:t>07/11/2018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v-LV"/>
              <a:t>Rediģēt šablona virsraksta stilu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lv-LV"/>
              <a:t>07/11/2018</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ransition spd="slow">
    <p:wipe/>
  </p:transition>
  <p:hf sldNum="0"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38A83F4-6988-4B46-BE48-21E15B2579DF}"/>
              </a:ext>
            </a:extLst>
          </p:cNvPr>
          <p:cNvSpPr>
            <a:spLocks noGrp="1"/>
          </p:cNvSpPr>
          <p:nvPr>
            <p:ph type="ctrTitle"/>
          </p:nvPr>
        </p:nvSpPr>
        <p:spPr/>
        <p:txBody>
          <a:bodyPr/>
          <a:lstStyle/>
          <a:p>
            <a:pPr algn="ctr"/>
            <a:r>
              <a:rPr lang="lv-LV" sz="3600" b="1" dirty="0">
                <a:solidFill>
                  <a:schemeClr val="tx1"/>
                </a:solidFill>
              </a:rPr>
              <a:t>Klientu aprūpes uzskaites un vadības programmas izmantošana ikdienas darbā</a:t>
            </a:r>
          </a:p>
        </p:txBody>
      </p:sp>
      <p:sp>
        <p:nvSpPr>
          <p:cNvPr id="3" name="Apakšvirsraksts 2">
            <a:extLst>
              <a:ext uri="{FF2B5EF4-FFF2-40B4-BE49-F238E27FC236}">
                <a16:creationId xmlns:a16="http://schemas.microsoft.com/office/drawing/2014/main" id="{7ECB4A98-C33D-453F-AEC4-2303066C5C3D}"/>
              </a:ext>
            </a:extLst>
          </p:cNvPr>
          <p:cNvSpPr>
            <a:spLocks noGrp="1"/>
          </p:cNvSpPr>
          <p:nvPr>
            <p:ph type="subTitle" idx="1"/>
          </p:nvPr>
        </p:nvSpPr>
        <p:spPr>
          <a:xfrm>
            <a:off x="1507067" y="4860730"/>
            <a:ext cx="7766936" cy="1096899"/>
          </a:xfrm>
        </p:spPr>
        <p:txBody>
          <a:bodyPr/>
          <a:lstStyle/>
          <a:p>
            <a:r>
              <a:rPr lang="lv-LV" dirty="0"/>
              <a:t>Ozolnieku novada pašvaldības SAC „Zemgale” </a:t>
            </a:r>
          </a:p>
          <a:p>
            <a:r>
              <a:rPr lang="lv-LV" dirty="0"/>
              <a:t>direktors A.Šteinbergs</a:t>
            </a:r>
          </a:p>
        </p:txBody>
      </p:sp>
    </p:spTree>
    <p:extLst>
      <p:ext uri="{BB962C8B-B14F-4D97-AF65-F5344CB8AC3E}">
        <p14:creationId xmlns:p14="http://schemas.microsoft.com/office/powerpoint/2010/main" val="137937170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ADBF264-BBC4-478E-9157-4B2532B11299}"/>
              </a:ext>
            </a:extLst>
          </p:cNvPr>
          <p:cNvSpPr>
            <a:spLocks noGrp="1"/>
          </p:cNvSpPr>
          <p:nvPr>
            <p:ph type="title"/>
          </p:nvPr>
        </p:nvSpPr>
        <p:spPr/>
        <p:txBody>
          <a:bodyPr>
            <a:normAutofit/>
          </a:bodyPr>
          <a:lstStyle/>
          <a:p>
            <a:pPr algn="just"/>
            <a:r>
              <a:rPr lang="lv-LV" sz="2000" b="1" dirty="0">
                <a:solidFill>
                  <a:schemeClr val="tx1"/>
                </a:solidFill>
              </a:rPr>
              <a:t>Programma paredz divus atskaišu veidus – sagatavotus izdrukai, un uz ekrāna skatāmas atskaites. Pēdējais variants ļauj taupīt papīru un ir iegūstams jebkurā Programmas darbības momentā.</a:t>
            </a:r>
          </a:p>
        </p:txBody>
      </p:sp>
      <p:sp>
        <p:nvSpPr>
          <p:cNvPr id="3" name="Satura vietturis 2">
            <a:extLst>
              <a:ext uri="{FF2B5EF4-FFF2-40B4-BE49-F238E27FC236}">
                <a16:creationId xmlns:a16="http://schemas.microsoft.com/office/drawing/2014/main" id="{4A0A976A-0679-4B18-B2D1-514B3A1C9568}"/>
              </a:ext>
            </a:extLst>
          </p:cNvPr>
          <p:cNvSpPr>
            <a:spLocks noGrp="1"/>
          </p:cNvSpPr>
          <p:nvPr>
            <p:ph idx="1"/>
          </p:nvPr>
        </p:nvSpPr>
        <p:spPr/>
        <p:txBody>
          <a:bodyPr>
            <a:normAutofit fontScale="85000" lnSpcReduction="20000"/>
          </a:bodyPr>
          <a:lstStyle/>
          <a:p>
            <a:r>
              <a:rPr lang="lv-LV" dirty="0">
                <a:latin typeface="Arial, sans-serif"/>
              </a:rPr>
              <a:t>Programmas lietotājam ir iespējams pašam uzlikt filtru vēlamai atskaitei. Atkaiti var pieprasīt par jebkuru laika periodu ar sekojošiem filtriem jebkurā to kombinācijā:</a:t>
            </a:r>
            <a:endParaRPr lang="lv-LV" dirty="0"/>
          </a:p>
          <a:p>
            <a:pPr>
              <a:buFont typeface="Arial" panose="020B0604020202020204" pitchFamily="34" charset="0"/>
              <a:buChar char="•"/>
            </a:pPr>
            <a:r>
              <a:rPr lang="lv-LV" dirty="0">
                <a:latin typeface="Arial, sans-serif"/>
              </a:rPr>
              <a:t>par konkrētu Pansionāta klientu;</a:t>
            </a:r>
            <a:endParaRPr lang="lv-LV" dirty="0"/>
          </a:p>
          <a:p>
            <a:pPr>
              <a:buFont typeface="Arial" panose="020B0604020202020204" pitchFamily="34" charset="0"/>
              <a:buChar char="•"/>
            </a:pPr>
            <a:r>
              <a:rPr lang="lv-LV" dirty="0">
                <a:latin typeface="Arial, sans-serif"/>
              </a:rPr>
              <a:t>par jebkuru Pansionāta struktūrvienību;</a:t>
            </a:r>
            <a:endParaRPr lang="lv-LV" dirty="0"/>
          </a:p>
          <a:p>
            <a:pPr>
              <a:buFont typeface="Arial" panose="020B0604020202020204" pitchFamily="34" charset="0"/>
              <a:buChar char="•"/>
            </a:pPr>
            <a:r>
              <a:rPr lang="lv-LV" dirty="0">
                <a:latin typeface="Arial, sans-serif"/>
              </a:rPr>
              <a:t>par jebkuru Pansionāta darbinieku – aprūpes pakalpojumu sniedzēju;</a:t>
            </a:r>
            <a:endParaRPr lang="lv-LV" dirty="0"/>
          </a:p>
          <a:p>
            <a:pPr>
              <a:buFont typeface="Arial" panose="020B0604020202020204" pitchFamily="34" charset="0"/>
              <a:buChar char="•"/>
            </a:pPr>
            <a:r>
              <a:rPr lang="lv-LV" dirty="0">
                <a:latin typeface="Arial, sans-serif"/>
              </a:rPr>
              <a:t>par jebkuru aprūpes veidu (Kontakta veidu);</a:t>
            </a:r>
            <a:endParaRPr lang="lv-LV" dirty="0"/>
          </a:p>
          <a:p>
            <a:pPr>
              <a:buFont typeface="Arial" panose="020B0604020202020204" pitchFamily="34" charset="0"/>
              <a:buChar char="•"/>
            </a:pPr>
            <a:r>
              <a:rPr lang="lv-LV" dirty="0">
                <a:latin typeface="Arial, sans-serif"/>
              </a:rPr>
              <a:t>par jebkuru aprūpes procesa rezultātu – darbi izpildīti, daļēju izpildi, vai ir konkrētu rezultātu (piemēram – </a:t>
            </a:r>
            <a:r>
              <a:rPr lang="lv-LV" dirty="0" err="1">
                <a:latin typeface="Arial, sans-serif"/>
              </a:rPr>
              <a:t>Tena</a:t>
            </a:r>
            <a:r>
              <a:rPr lang="lv-LV" dirty="0">
                <a:latin typeface="Arial, sans-serif"/>
              </a:rPr>
              <a:t> Pants XL).</a:t>
            </a:r>
            <a:endParaRPr lang="lv-LV" dirty="0"/>
          </a:p>
          <a:p>
            <a:r>
              <a:rPr lang="lv-LV" dirty="0">
                <a:latin typeface="Arial, sans-serif"/>
              </a:rPr>
              <a:t>Atsevišķi var pieprasīt atskaiti par neizpildītajiem aprūpes gadījumiem, ar ķeksīti atzīmējot lauku uz ekrāna “Nav rezultāta”. Tāda atskaite ir speciāli domāta aprūpes darbu izpildes kontrolei.</a:t>
            </a:r>
            <a:endParaRPr lang="lv-LV" dirty="0"/>
          </a:p>
          <a:p>
            <a:r>
              <a:rPr lang="lv-LV" dirty="0">
                <a:latin typeface="Arial, sans-serif"/>
              </a:rPr>
              <a:t>Tāda atskaišu sistēma jāļauj pieprasīt un saņemt ļoti lielu atskaišu skaitu, ja rēķina, iespējamos uzliekamo filtru variantus. Tā, piemēram, var pieprasīt, kas un kad sniedza konkrētam iemītniekam konkrētu aprūpes veidu, ja grib noskaidrot kaut kādu aprūpes nelabvēlīgu seku iemeslus, un darbiniekus, kuriem bija saistība ar konkrēta iemītnieka aprūpi.</a:t>
            </a:r>
            <a:endParaRPr lang="lv-LV" dirty="0"/>
          </a:p>
          <a:p>
            <a:endParaRPr lang="lv-LV" dirty="0"/>
          </a:p>
        </p:txBody>
      </p:sp>
      <p:sp>
        <p:nvSpPr>
          <p:cNvPr id="5" name="Datuma vietturis 4">
            <a:extLst>
              <a:ext uri="{FF2B5EF4-FFF2-40B4-BE49-F238E27FC236}">
                <a16:creationId xmlns:a16="http://schemas.microsoft.com/office/drawing/2014/main" id="{6115D4E6-BBF6-4B5A-AF0E-9E87B3796730}"/>
              </a:ext>
            </a:extLst>
          </p:cNvPr>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106640455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2032757-C2B2-4DB4-8F9E-EDBBD87FF0F6}"/>
              </a:ext>
            </a:extLst>
          </p:cNvPr>
          <p:cNvSpPr>
            <a:spLocks noGrp="1"/>
          </p:cNvSpPr>
          <p:nvPr>
            <p:ph type="title"/>
          </p:nvPr>
        </p:nvSpPr>
        <p:spPr/>
        <p:txBody>
          <a:bodyPr/>
          <a:lstStyle/>
          <a:p>
            <a:pPr algn="ctr"/>
            <a:r>
              <a:rPr lang="lv-LV" b="1" dirty="0">
                <a:solidFill>
                  <a:schemeClr val="tx1"/>
                </a:solidFill>
              </a:rPr>
              <a:t>Darbs ar planšetdatoru</a:t>
            </a:r>
          </a:p>
        </p:txBody>
      </p:sp>
      <p:pic>
        <p:nvPicPr>
          <p:cNvPr id="4" name="Satura vietturis 3">
            <a:extLst>
              <a:ext uri="{FF2B5EF4-FFF2-40B4-BE49-F238E27FC236}">
                <a16:creationId xmlns:a16="http://schemas.microsoft.com/office/drawing/2014/main" id="{42EDF9DA-D9E9-47A0-8380-6630109A3EB0}"/>
              </a:ext>
            </a:extLst>
          </p:cNvPr>
          <p:cNvPicPr>
            <a:picLocks noGrp="1" noChangeAspect="1"/>
          </p:cNvPicPr>
          <p:nvPr>
            <p:ph idx="1"/>
          </p:nvPr>
        </p:nvPicPr>
        <p:blipFill>
          <a:blip r:embed="rId2"/>
          <a:stretch>
            <a:fillRect/>
          </a:stretch>
        </p:blipFill>
        <p:spPr>
          <a:xfrm>
            <a:off x="1756218" y="2458244"/>
            <a:ext cx="6438900" cy="3286125"/>
          </a:xfrm>
          <a:prstGeom prst="rect">
            <a:avLst/>
          </a:prstGeom>
        </p:spPr>
      </p:pic>
      <p:sp>
        <p:nvSpPr>
          <p:cNvPr id="5" name="Datuma vietturis 4">
            <a:extLst>
              <a:ext uri="{FF2B5EF4-FFF2-40B4-BE49-F238E27FC236}">
                <a16:creationId xmlns:a16="http://schemas.microsoft.com/office/drawing/2014/main" id="{D6BDC51A-1403-4771-842F-A20C90B2FE01}"/>
              </a:ext>
            </a:extLst>
          </p:cNvPr>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413431600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54DEB0E-1C64-4270-BA90-76FF747830DF}"/>
              </a:ext>
            </a:extLst>
          </p:cNvPr>
          <p:cNvSpPr>
            <a:spLocks noGrp="1"/>
          </p:cNvSpPr>
          <p:nvPr>
            <p:ph type="title"/>
          </p:nvPr>
        </p:nvSpPr>
        <p:spPr/>
        <p:txBody>
          <a:bodyPr>
            <a:noAutofit/>
          </a:bodyPr>
          <a:lstStyle/>
          <a:p>
            <a:pPr algn="just"/>
            <a:r>
              <a:rPr lang="lv-LV" sz="1800" b="1" dirty="0">
                <a:solidFill>
                  <a:schemeClr val="tx1"/>
                </a:solidFill>
              </a:rPr>
              <a:t>Kad Programma tiek «palaista» uz planšetes, parādās konkrētā darbinieka aprūpes plāns. Uz ekrāna ir redzams aprūpes plānotais laiks, klients un viņa istabiņa, aprūpes epizodes nosaukums un rezultāta aile, kuru aizpilda Pansionāta darbinieks uz vietas, manipulējot ar planšetes skārienjūtīgo ekrānu. </a:t>
            </a:r>
          </a:p>
        </p:txBody>
      </p:sp>
      <p:pic>
        <p:nvPicPr>
          <p:cNvPr id="4" name="Satura vietturis 3">
            <a:extLst>
              <a:ext uri="{FF2B5EF4-FFF2-40B4-BE49-F238E27FC236}">
                <a16:creationId xmlns:a16="http://schemas.microsoft.com/office/drawing/2014/main" id="{0F696E6C-280A-4238-B1E7-926BA16B3D1D}"/>
              </a:ext>
            </a:extLst>
          </p:cNvPr>
          <p:cNvPicPr>
            <a:picLocks noGrp="1" noChangeAspect="1"/>
          </p:cNvPicPr>
          <p:nvPr>
            <p:ph idx="1"/>
          </p:nvPr>
        </p:nvPicPr>
        <p:blipFill>
          <a:blip r:embed="rId2"/>
          <a:stretch>
            <a:fillRect/>
          </a:stretch>
        </p:blipFill>
        <p:spPr>
          <a:xfrm>
            <a:off x="1639662" y="2342487"/>
            <a:ext cx="6672012" cy="3881437"/>
          </a:xfrm>
          <a:prstGeom prst="rect">
            <a:avLst/>
          </a:prstGeom>
        </p:spPr>
      </p:pic>
      <p:sp>
        <p:nvSpPr>
          <p:cNvPr id="5" name="Datuma vietturis 4">
            <a:extLst>
              <a:ext uri="{FF2B5EF4-FFF2-40B4-BE49-F238E27FC236}">
                <a16:creationId xmlns:a16="http://schemas.microsoft.com/office/drawing/2014/main" id="{DF0AB6FD-5A59-426E-AA2C-141A3354522A}"/>
              </a:ext>
            </a:extLst>
          </p:cNvPr>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330360535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C4D8DF8-7590-4DCD-A756-8837BD20FEF9}"/>
              </a:ext>
            </a:extLst>
          </p:cNvPr>
          <p:cNvSpPr>
            <a:spLocks noGrp="1"/>
          </p:cNvSpPr>
          <p:nvPr>
            <p:ph type="title"/>
          </p:nvPr>
        </p:nvSpPr>
        <p:spPr/>
        <p:txBody>
          <a:bodyPr>
            <a:noAutofit/>
          </a:bodyPr>
          <a:lstStyle/>
          <a:p>
            <a:pPr algn="just"/>
            <a:r>
              <a:rPr lang="lv-LV" sz="1800" b="1" dirty="0">
                <a:solidFill>
                  <a:schemeClr val="tx1"/>
                </a:solidFill>
              </a:rPr>
              <a:t>Kad konkrēta aprūpes epizode ir pabeigta, Programmas operators nospiež pogu “Pierakstīt rezultātu”. Atveras logs, kurā ir iespēja ievadīt klasificētu aprūpes notikuma rezultātu. Tie ir “Darbi izpildīti”, “Izpildīti daļēji” un pārcelts uz citu laiku” u.c. Neformāla piezīme tiek ievadīta izsaucot no ekrāna augšējās daļas planšetes klaviatūru. </a:t>
            </a:r>
          </a:p>
        </p:txBody>
      </p:sp>
      <p:pic>
        <p:nvPicPr>
          <p:cNvPr id="4" name="Satura vietturis 3">
            <a:extLst>
              <a:ext uri="{FF2B5EF4-FFF2-40B4-BE49-F238E27FC236}">
                <a16:creationId xmlns:a16="http://schemas.microsoft.com/office/drawing/2014/main" id="{E04CAC89-B4B7-46B3-8A39-66D0FC09688E}"/>
              </a:ext>
            </a:extLst>
          </p:cNvPr>
          <p:cNvPicPr>
            <a:picLocks noGrp="1" noChangeAspect="1"/>
          </p:cNvPicPr>
          <p:nvPr>
            <p:ph idx="1"/>
          </p:nvPr>
        </p:nvPicPr>
        <p:blipFill>
          <a:blip r:embed="rId2"/>
          <a:stretch>
            <a:fillRect/>
          </a:stretch>
        </p:blipFill>
        <p:spPr>
          <a:xfrm>
            <a:off x="1426140" y="2160588"/>
            <a:ext cx="7099758" cy="3881437"/>
          </a:xfrm>
          <a:prstGeom prst="rect">
            <a:avLst/>
          </a:prstGeom>
        </p:spPr>
      </p:pic>
      <p:sp>
        <p:nvSpPr>
          <p:cNvPr id="5" name="Datuma vietturis 4">
            <a:extLst>
              <a:ext uri="{FF2B5EF4-FFF2-40B4-BE49-F238E27FC236}">
                <a16:creationId xmlns:a16="http://schemas.microsoft.com/office/drawing/2014/main" id="{43E789E4-5872-4A8E-ADA5-531E8E9543B7}"/>
              </a:ext>
            </a:extLst>
          </p:cNvPr>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379303584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0F44CA20-4737-48EC-80DC-AAFF17542130}"/>
              </a:ext>
            </a:extLst>
          </p:cNvPr>
          <p:cNvSpPr>
            <a:spLocks noGrp="1"/>
          </p:cNvSpPr>
          <p:nvPr>
            <p:ph idx="1"/>
          </p:nvPr>
        </p:nvSpPr>
        <p:spPr>
          <a:xfrm>
            <a:off x="689833" y="704204"/>
            <a:ext cx="8596668" cy="1366381"/>
          </a:xfrm>
        </p:spPr>
        <p:txBody>
          <a:bodyPr>
            <a:noAutofit/>
          </a:bodyPr>
          <a:lstStyle/>
          <a:p>
            <a:pPr algn="just"/>
            <a:r>
              <a:rPr lang="lv-LV" sz="1600" b="1" dirty="0"/>
              <a:t>Visi ieraksti un ziņas par aprūpes notikumiem tiek pierakstīti uz servera tiešsaistes režīmā</a:t>
            </a:r>
          </a:p>
          <a:p>
            <a:pPr algn="just"/>
            <a:r>
              <a:rPr lang="lv-LV" sz="1600" b="1" dirty="0"/>
              <a:t>Planšetes Programmas variants spēlē atgriezeniskās saites lomu Uzņēmuma iemītnieku aprūpes uzskaites un vadības sistēmā un dod iespēju tiešsaistes režīmā kontrolēt aprūpes plāna izpildi</a:t>
            </a:r>
          </a:p>
        </p:txBody>
      </p:sp>
      <p:sp>
        <p:nvSpPr>
          <p:cNvPr id="5" name="Datuma vietturis 4">
            <a:extLst>
              <a:ext uri="{FF2B5EF4-FFF2-40B4-BE49-F238E27FC236}">
                <a16:creationId xmlns:a16="http://schemas.microsoft.com/office/drawing/2014/main" id="{C360A2D0-6CD8-47A7-8892-30016E521A92}"/>
              </a:ext>
            </a:extLst>
          </p:cNvPr>
          <p:cNvSpPr>
            <a:spLocks noGrp="1"/>
          </p:cNvSpPr>
          <p:nvPr>
            <p:ph type="dt" sz="half" idx="10"/>
          </p:nvPr>
        </p:nvSpPr>
        <p:spPr/>
        <p:txBody>
          <a:bodyPr/>
          <a:lstStyle/>
          <a:p>
            <a:r>
              <a:rPr lang="lv-LV"/>
              <a:t>07/11/2018</a:t>
            </a:r>
            <a:endParaRPr lang="en-US" dirty="0"/>
          </a:p>
        </p:txBody>
      </p:sp>
      <p:pic>
        <p:nvPicPr>
          <p:cNvPr id="2" name="Picture 1"/>
          <p:cNvPicPr>
            <a:picLocks noChangeAspect="1"/>
          </p:cNvPicPr>
          <p:nvPr/>
        </p:nvPicPr>
        <p:blipFill>
          <a:blip r:embed="rId2"/>
          <a:stretch>
            <a:fillRect/>
          </a:stretch>
        </p:blipFill>
        <p:spPr>
          <a:xfrm>
            <a:off x="690396" y="2322146"/>
            <a:ext cx="8596105" cy="3901778"/>
          </a:xfrm>
          <a:prstGeom prst="rect">
            <a:avLst/>
          </a:prstGeom>
        </p:spPr>
      </p:pic>
      <p:pic>
        <p:nvPicPr>
          <p:cNvPr id="4" name="Picture 3"/>
          <p:cNvPicPr>
            <a:picLocks noChangeAspect="1"/>
          </p:cNvPicPr>
          <p:nvPr/>
        </p:nvPicPr>
        <p:blipFill>
          <a:blip r:embed="rId3"/>
          <a:stretch>
            <a:fillRect/>
          </a:stretch>
        </p:blipFill>
        <p:spPr>
          <a:xfrm>
            <a:off x="4717152" y="3229546"/>
            <a:ext cx="542591" cy="634039"/>
          </a:xfrm>
          <a:prstGeom prst="rect">
            <a:avLst/>
          </a:prstGeom>
        </p:spPr>
      </p:pic>
      <p:pic>
        <p:nvPicPr>
          <p:cNvPr id="6" name="Picture 5"/>
          <p:cNvPicPr>
            <a:picLocks noChangeAspect="1"/>
          </p:cNvPicPr>
          <p:nvPr/>
        </p:nvPicPr>
        <p:blipFill>
          <a:blip r:embed="rId3"/>
          <a:stretch>
            <a:fillRect/>
          </a:stretch>
        </p:blipFill>
        <p:spPr>
          <a:xfrm>
            <a:off x="4717152" y="4726735"/>
            <a:ext cx="542591" cy="634039"/>
          </a:xfrm>
          <a:prstGeom prst="rect">
            <a:avLst/>
          </a:prstGeom>
        </p:spPr>
      </p:pic>
      <p:pic>
        <p:nvPicPr>
          <p:cNvPr id="7" name="Picture 6"/>
          <p:cNvPicPr>
            <a:picLocks noChangeAspect="1"/>
          </p:cNvPicPr>
          <p:nvPr/>
        </p:nvPicPr>
        <p:blipFill>
          <a:blip r:embed="rId4"/>
          <a:stretch>
            <a:fillRect/>
          </a:stretch>
        </p:blipFill>
        <p:spPr>
          <a:xfrm>
            <a:off x="5259743" y="4273035"/>
            <a:ext cx="676715" cy="499915"/>
          </a:xfrm>
          <a:prstGeom prst="rect">
            <a:avLst/>
          </a:prstGeom>
        </p:spPr>
      </p:pic>
      <p:pic>
        <p:nvPicPr>
          <p:cNvPr id="8" name="Picture 7"/>
          <p:cNvPicPr>
            <a:picLocks noChangeAspect="1"/>
          </p:cNvPicPr>
          <p:nvPr/>
        </p:nvPicPr>
        <p:blipFill>
          <a:blip r:embed="rId4"/>
          <a:stretch>
            <a:fillRect/>
          </a:stretch>
        </p:blipFill>
        <p:spPr>
          <a:xfrm>
            <a:off x="3974367" y="3863585"/>
            <a:ext cx="676715" cy="499915"/>
          </a:xfrm>
          <a:prstGeom prst="rect">
            <a:avLst/>
          </a:prstGeom>
        </p:spPr>
      </p:pic>
    </p:spTree>
    <p:extLst>
      <p:ext uri="{BB962C8B-B14F-4D97-AF65-F5344CB8AC3E}">
        <p14:creationId xmlns:p14="http://schemas.microsoft.com/office/powerpoint/2010/main" val="335632078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chemeClr val="tx1"/>
                </a:solidFill>
              </a:rPr>
              <a:t>Pēc</a:t>
            </a:r>
            <a:r>
              <a:rPr lang="en-US" b="1" dirty="0">
                <a:solidFill>
                  <a:schemeClr val="tx1"/>
                </a:solidFill>
              </a:rPr>
              <a:t> </a:t>
            </a:r>
            <a:r>
              <a:rPr lang="en-US" b="1" dirty="0" err="1">
                <a:solidFill>
                  <a:schemeClr val="tx1"/>
                </a:solidFill>
              </a:rPr>
              <a:t>programmas</a:t>
            </a:r>
            <a:r>
              <a:rPr lang="en-US" b="1" dirty="0">
                <a:solidFill>
                  <a:schemeClr val="tx1"/>
                </a:solidFill>
              </a:rPr>
              <a:t> </a:t>
            </a:r>
            <a:r>
              <a:rPr lang="en-US" b="1" dirty="0" err="1">
                <a:solidFill>
                  <a:schemeClr val="tx1"/>
                </a:solidFill>
              </a:rPr>
              <a:t>ieviešanas</a:t>
            </a:r>
            <a:r>
              <a:rPr lang="en-US" b="1" dirty="0">
                <a:solidFill>
                  <a:schemeClr val="tx1"/>
                </a:solidFill>
              </a:rPr>
              <a:t> </a:t>
            </a:r>
            <a:r>
              <a:rPr lang="en-US" b="1" dirty="0" err="1">
                <a:solidFill>
                  <a:schemeClr val="tx1"/>
                </a:solidFill>
              </a:rPr>
              <a:t>tika</a:t>
            </a:r>
            <a:r>
              <a:rPr lang="en-US" b="1" dirty="0">
                <a:solidFill>
                  <a:schemeClr val="tx1"/>
                </a:solidFill>
              </a:rPr>
              <a:t> </a:t>
            </a:r>
            <a:r>
              <a:rPr lang="en-US" b="1" dirty="0" err="1">
                <a:solidFill>
                  <a:schemeClr val="tx1"/>
                </a:solidFill>
              </a:rPr>
              <a:t>aptaujāti</a:t>
            </a:r>
            <a:r>
              <a:rPr lang="en-US" b="1" dirty="0">
                <a:solidFill>
                  <a:schemeClr val="tx1"/>
                </a:solidFill>
              </a:rPr>
              <a:t> </a:t>
            </a:r>
            <a:r>
              <a:rPr lang="en-US" b="1" dirty="0" err="1">
                <a:solidFill>
                  <a:schemeClr val="tx1"/>
                </a:solidFill>
              </a:rPr>
              <a:t>progrmmas</a:t>
            </a:r>
            <a:r>
              <a:rPr lang="en-US" b="1" dirty="0">
                <a:solidFill>
                  <a:schemeClr val="tx1"/>
                </a:solidFill>
              </a:rPr>
              <a:t> </a:t>
            </a:r>
            <a:r>
              <a:rPr lang="en-US" b="1" dirty="0" err="1">
                <a:solidFill>
                  <a:schemeClr val="tx1"/>
                </a:solidFill>
              </a:rPr>
              <a:t>lietotāji</a:t>
            </a:r>
            <a:endParaRPr lang="lv-LV" b="1" dirty="0">
              <a:solidFill>
                <a:schemeClr val="tx1"/>
              </a:solidFill>
            </a:endParaRPr>
          </a:p>
        </p:txBody>
      </p:sp>
      <p:pic>
        <p:nvPicPr>
          <p:cNvPr id="6" name="Content Placeholder 5"/>
          <p:cNvPicPr>
            <a:picLocks noGrp="1" noChangeAspect="1"/>
          </p:cNvPicPr>
          <p:nvPr>
            <p:ph idx="1"/>
          </p:nvPr>
        </p:nvPicPr>
        <p:blipFill>
          <a:blip r:embed="rId2"/>
          <a:stretch>
            <a:fillRect/>
          </a:stretch>
        </p:blipFill>
        <p:spPr>
          <a:xfrm>
            <a:off x="2023634" y="1930400"/>
            <a:ext cx="5904068" cy="3548722"/>
          </a:xfrm>
          <a:prstGeom prst="rect">
            <a:avLst/>
          </a:prstGeom>
        </p:spPr>
      </p:pic>
      <p:sp>
        <p:nvSpPr>
          <p:cNvPr id="4" name="Date Placeholder 3"/>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18855550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587580" y="1188721"/>
            <a:ext cx="6529492" cy="3924642"/>
          </a:xfrm>
          <a:prstGeom prst="rect">
            <a:avLst/>
          </a:prstGeom>
        </p:spPr>
      </p:pic>
      <p:sp>
        <p:nvSpPr>
          <p:cNvPr id="4" name="Date Placeholder 3"/>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236409526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196387" y="1227909"/>
            <a:ext cx="6920685" cy="4159774"/>
          </a:xfrm>
          <a:prstGeom prst="rect">
            <a:avLst/>
          </a:prstGeom>
        </p:spPr>
      </p:pic>
      <p:sp>
        <p:nvSpPr>
          <p:cNvPr id="4" name="Date Placeholder 3"/>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226664637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9262394-FEDD-41C2-A67B-BEB0FC926EF8}"/>
              </a:ext>
            </a:extLst>
          </p:cNvPr>
          <p:cNvSpPr>
            <a:spLocks noGrp="1"/>
          </p:cNvSpPr>
          <p:nvPr>
            <p:ph type="title"/>
          </p:nvPr>
        </p:nvSpPr>
        <p:spPr>
          <a:xfrm>
            <a:off x="677335" y="1931988"/>
            <a:ext cx="8596668" cy="811212"/>
          </a:xfrm>
        </p:spPr>
        <p:txBody>
          <a:bodyPr/>
          <a:lstStyle/>
          <a:p>
            <a:pPr algn="ctr"/>
            <a:r>
              <a:rPr lang="lv-LV" dirty="0"/>
              <a:t>Paldies par uzmanību </a:t>
            </a:r>
            <a:r>
              <a:rPr lang="lv-LV" dirty="0">
                <a:sym typeface="Wingdings" panose="05000000000000000000" pitchFamily="2" charset="2"/>
              </a:rPr>
              <a:t></a:t>
            </a:r>
            <a:endParaRPr lang="lv-LV" dirty="0"/>
          </a:p>
        </p:txBody>
      </p:sp>
      <p:sp>
        <p:nvSpPr>
          <p:cNvPr id="3" name="Teksta vietturis 2">
            <a:extLst>
              <a:ext uri="{FF2B5EF4-FFF2-40B4-BE49-F238E27FC236}">
                <a16:creationId xmlns:a16="http://schemas.microsoft.com/office/drawing/2014/main" id="{E3942136-EC7D-4467-94DB-9FD6ED10C11E}"/>
              </a:ext>
            </a:extLst>
          </p:cNvPr>
          <p:cNvSpPr>
            <a:spLocks noGrp="1"/>
          </p:cNvSpPr>
          <p:nvPr>
            <p:ph type="body" idx="1"/>
          </p:nvPr>
        </p:nvSpPr>
        <p:spPr/>
        <p:txBody>
          <a:bodyPr/>
          <a:lstStyle/>
          <a:p>
            <a:pPr algn="ctr"/>
            <a:r>
              <a:rPr lang="lv-LV"/>
              <a:t>http://www.avs.lv/</a:t>
            </a:r>
            <a:r>
              <a:rPr lang="lv-LV" dirty="0"/>
              <a:t>	</a:t>
            </a:r>
          </a:p>
        </p:txBody>
      </p:sp>
      <p:sp>
        <p:nvSpPr>
          <p:cNvPr id="4" name="Datuma vietturis 3">
            <a:extLst>
              <a:ext uri="{FF2B5EF4-FFF2-40B4-BE49-F238E27FC236}">
                <a16:creationId xmlns:a16="http://schemas.microsoft.com/office/drawing/2014/main" id="{A0A9F9B0-FB4D-4E7E-AA9B-FF148ED598B1}"/>
              </a:ext>
            </a:extLst>
          </p:cNvPr>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220923592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a vietturis 3">
            <a:extLst>
              <a:ext uri="{FF2B5EF4-FFF2-40B4-BE49-F238E27FC236}">
                <a16:creationId xmlns:a16="http://schemas.microsoft.com/office/drawing/2014/main" id="{408196F9-D9BD-40DF-9989-E581DE5C9D4A}"/>
              </a:ext>
            </a:extLst>
          </p:cNvPr>
          <p:cNvSpPr>
            <a:spLocks noGrp="1"/>
          </p:cNvSpPr>
          <p:nvPr>
            <p:ph type="dt" sz="half" idx="10"/>
          </p:nvPr>
        </p:nvSpPr>
        <p:spPr/>
        <p:txBody>
          <a:bodyPr/>
          <a:lstStyle/>
          <a:p>
            <a:r>
              <a:rPr lang="lv-LV"/>
              <a:t>07/11/2018</a:t>
            </a:r>
            <a:endParaRPr lang="en-US" dirty="0"/>
          </a:p>
        </p:txBody>
      </p:sp>
      <p:sp>
        <p:nvSpPr>
          <p:cNvPr id="3" name="Satura vietturis 2">
            <a:extLst>
              <a:ext uri="{FF2B5EF4-FFF2-40B4-BE49-F238E27FC236}">
                <a16:creationId xmlns:a16="http://schemas.microsoft.com/office/drawing/2014/main" id="{F673DE78-89D2-4AC6-BE63-22BDFF7392D2}"/>
              </a:ext>
            </a:extLst>
          </p:cNvPr>
          <p:cNvSpPr>
            <a:spLocks noGrp="1"/>
          </p:cNvSpPr>
          <p:nvPr>
            <p:ph idx="4294967295"/>
          </p:nvPr>
        </p:nvSpPr>
        <p:spPr>
          <a:xfrm>
            <a:off x="862149" y="1930400"/>
            <a:ext cx="8596313" cy="3879850"/>
          </a:xfrm>
        </p:spPr>
        <p:txBody>
          <a:bodyPr/>
          <a:lstStyle/>
          <a:p>
            <a:pPr algn="just"/>
            <a:r>
              <a:rPr lang="lv-LV" dirty="0"/>
              <a:t>Pansionāta klientu aprūpes procesa plānošanas un izpildes kontroles  programma (Programma) tika izstrādāta ar mērķi uzlabot aprūpes procesa kvalitāti</a:t>
            </a:r>
          </a:p>
          <a:p>
            <a:pPr algn="just"/>
            <a:r>
              <a:rPr lang="lv-LV" dirty="0"/>
              <a:t>Programma dod iespēju kontrolēt aprūpes plānu izpildi tiešsaistes režīmā</a:t>
            </a:r>
          </a:p>
          <a:p>
            <a:pPr algn="just"/>
            <a:r>
              <a:rPr lang="lv-LV" dirty="0"/>
              <a:t>Programma dod iespēju sagatavot atskaites par aprūpes plānu izpildi gan konkrētam klientam, gan konkrētai aprūpes epizodei, gan konkrēta darbinieka darbam, gan konkrētam izpildes rezultātam</a:t>
            </a:r>
          </a:p>
        </p:txBody>
      </p:sp>
    </p:spTree>
    <p:extLst>
      <p:ext uri="{BB962C8B-B14F-4D97-AF65-F5344CB8AC3E}">
        <p14:creationId xmlns:p14="http://schemas.microsoft.com/office/powerpoint/2010/main" val="338867242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A2959CD-3A0B-41A0-A334-079988B3A82A}"/>
              </a:ext>
            </a:extLst>
          </p:cNvPr>
          <p:cNvSpPr>
            <a:spLocks noGrp="1"/>
          </p:cNvSpPr>
          <p:nvPr>
            <p:ph type="title"/>
          </p:nvPr>
        </p:nvSpPr>
        <p:spPr/>
        <p:txBody>
          <a:bodyPr/>
          <a:lstStyle/>
          <a:p>
            <a:pPr algn="ctr"/>
            <a:r>
              <a:rPr lang="lv-LV" b="1" dirty="0">
                <a:solidFill>
                  <a:schemeClr val="tx1"/>
                </a:solidFill>
              </a:rPr>
              <a:t>Programmas darbība:</a:t>
            </a:r>
          </a:p>
        </p:txBody>
      </p:sp>
      <p:sp>
        <p:nvSpPr>
          <p:cNvPr id="3" name="Satura vietturis 2">
            <a:extLst>
              <a:ext uri="{FF2B5EF4-FFF2-40B4-BE49-F238E27FC236}">
                <a16:creationId xmlns:a16="http://schemas.microsoft.com/office/drawing/2014/main" id="{472A4611-CC29-493C-AB7D-7D20696725A4}"/>
              </a:ext>
            </a:extLst>
          </p:cNvPr>
          <p:cNvSpPr>
            <a:spLocks noGrp="1"/>
          </p:cNvSpPr>
          <p:nvPr>
            <p:ph idx="1"/>
          </p:nvPr>
        </p:nvSpPr>
        <p:spPr/>
        <p:txBody>
          <a:bodyPr>
            <a:normAutofit/>
          </a:bodyPr>
          <a:lstStyle/>
          <a:p>
            <a:pPr algn="just"/>
            <a:r>
              <a:rPr lang="lv-LV" dirty="0"/>
              <a:t>Programma ir veidota uz AVS Kalendāra programmas bāzes, pielāgojot to Pansionāta klientu aprūpes procesa vajadzībām.</a:t>
            </a:r>
          </a:p>
          <a:p>
            <a:pPr algn="just"/>
            <a:r>
              <a:rPr lang="lv-LV" dirty="0"/>
              <a:t>Programmas datu bāze un izpildāmais (EXE) fails atrodas uz uzņēmuma servera. </a:t>
            </a:r>
          </a:p>
          <a:p>
            <a:pPr algn="just"/>
            <a:r>
              <a:rPr lang="lv-LV" dirty="0"/>
              <a:t>Programmā aprūpes procesa notikumi tiek plānoti katram no klientiem individuāli (vai konkrētai klientu grupai), uz konkrētu dienu, vai ar kaut kādu periodiskumu – kādās nedēļas dienās, mēneša datumos, vai reizi (reizes) gadā.</a:t>
            </a:r>
          </a:p>
        </p:txBody>
      </p:sp>
      <p:sp>
        <p:nvSpPr>
          <p:cNvPr id="5" name="Datuma vietturis 4">
            <a:extLst>
              <a:ext uri="{FF2B5EF4-FFF2-40B4-BE49-F238E27FC236}">
                <a16:creationId xmlns:a16="http://schemas.microsoft.com/office/drawing/2014/main" id="{6F0B1ADB-02CA-413D-A4E2-35A82EF3D2A8}"/>
              </a:ext>
            </a:extLst>
          </p:cNvPr>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54731774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636803A-3CA2-4D3D-BCC1-BF4B80EDDE4F}"/>
              </a:ext>
            </a:extLst>
          </p:cNvPr>
          <p:cNvSpPr>
            <a:spLocks noGrp="1"/>
          </p:cNvSpPr>
          <p:nvPr>
            <p:ph type="title"/>
          </p:nvPr>
        </p:nvSpPr>
        <p:spPr/>
        <p:txBody>
          <a:bodyPr>
            <a:normAutofit/>
          </a:bodyPr>
          <a:lstStyle/>
          <a:p>
            <a:pPr algn="ctr"/>
            <a:r>
              <a:rPr lang="lv-LV" sz="2400" b="1" dirty="0">
                <a:solidFill>
                  <a:schemeClr val="tx1"/>
                </a:solidFill>
              </a:rPr>
              <a:t>Programmu veido dažādu klasifikatoru kopums. </a:t>
            </a:r>
            <a:br>
              <a:rPr lang="lv-LV" sz="2400" b="1" dirty="0">
                <a:solidFill>
                  <a:schemeClr val="tx1"/>
                </a:solidFill>
              </a:rPr>
            </a:br>
            <a:r>
              <a:rPr lang="lv-LV" sz="2400" dirty="0">
                <a:solidFill>
                  <a:schemeClr val="tx1"/>
                </a:solidFill>
              </a:rPr>
              <a:t>Aprūpes notikumu veidi:</a:t>
            </a:r>
          </a:p>
        </p:txBody>
      </p:sp>
      <p:pic>
        <p:nvPicPr>
          <p:cNvPr id="4" name="Satura vietturis 3">
            <a:extLst>
              <a:ext uri="{FF2B5EF4-FFF2-40B4-BE49-F238E27FC236}">
                <a16:creationId xmlns:a16="http://schemas.microsoft.com/office/drawing/2014/main" id="{FDEA5A94-1E49-427D-B413-8234FA793775}"/>
              </a:ext>
            </a:extLst>
          </p:cNvPr>
          <p:cNvPicPr>
            <a:picLocks noGrp="1" noChangeAspect="1"/>
          </p:cNvPicPr>
          <p:nvPr>
            <p:ph idx="1"/>
          </p:nvPr>
        </p:nvPicPr>
        <p:blipFill>
          <a:blip r:embed="rId2"/>
          <a:stretch>
            <a:fillRect/>
          </a:stretch>
        </p:blipFill>
        <p:spPr>
          <a:xfrm>
            <a:off x="3318843" y="1579096"/>
            <a:ext cx="3313650" cy="3722743"/>
          </a:xfrm>
          <a:prstGeom prst="rect">
            <a:avLst/>
          </a:prstGeom>
        </p:spPr>
      </p:pic>
      <p:sp>
        <p:nvSpPr>
          <p:cNvPr id="5" name="Taisnstūris 4">
            <a:extLst>
              <a:ext uri="{FF2B5EF4-FFF2-40B4-BE49-F238E27FC236}">
                <a16:creationId xmlns:a16="http://schemas.microsoft.com/office/drawing/2014/main" id="{28E40BA9-87B4-4FEB-B310-E1D4B59976E9}"/>
              </a:ext>
            </a:extLst>
          </p:cNvPr>
          <p:cNvSpPr/>
          <p:nvPr/>
        </p:nvSpPr>
        <p:spPr>
          <a:xfrm>
            <a:off x="2228000" y="5511305"/>
            <a:ext cx="5889072" cy="830997"/>
          </a:xfrm>
          <a:prstGeom prst="rect">
            <a:avLst/>
          </a:prstGeom>
        </p:spPr>
        <p:txBody>
          <a:bodyPr wrap="square">
            <a:spAutoFit/>
          </a:bodyPr>
          <a:lstStyle/>
          <a:p>
            <a:pPr algn="just"/>
            <a:r>
              <a:rPr lang="lv-LV" sz="1600" dirty="0"/>
              <a:t>Kompetents Programmas lietotājs, var papildināt, labot un dzēst notikumu veidu klasifikatoru, pielāgojot konkrētām vajadzībām. </a:t>
            </a:r>
          </a:p>
        </p:txBody>
      </p:sp>
      <p:sp>
        <p:nvSpPr>
          <p:cNvPr id="6" name="Datuma vietturis 5">
            <a:extLst>
              <a:ext uri="{FF2B5EF4-FFF2-40B4-BE49-F238E27FC236}">
                <a16:creationId xmlns:a16="http://schemas.microsoft.com/office/drawing/2014/main" id="{F12F4996-F4C3-4CFA-971C-F324871164D7}"/>
              </a:ext>
            </a:extLst>
          </p:cNvPr>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291094546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3551239-1530-44C9-BBFE-14F6EC10EDE7}"/>
              </a:ext>
            </a:extLst>
          </p:cNvPr>
          <p:cNvSpPr>
            <a:spLocks noGrp="1"/>
          </p:cNvSpPr>
          <p:nvPr>
            <p:ph type="title"/>
          </p:nvPr>
        </p:nvSpPr>
        <p:spPr>
          <a:xfrm>
            <a:off x="643778" y="148205"/>
            <a:ext cx="8596668" cy="1320800"/>
          </a:xfrm>
        </p:spPr>
        <p:txBody>
          <a:bodyPr>
            <a:normAutofit/>
          </a:bodyPr>
          <a:lstStyle/>
          <a:p>
            <a:pPr algn="ctr"/>
            <a:r>
              <a:rPr lang="en-US" sz="2000" b="1" dirty="0">
                <a:solidFill>
                  <a:schemeClr val="tx1"/>
                </a:solidFill>
              </a:rPr>
              <a:t>D</a:t>
            </a:r>
            <a:r>
              <a:rPr lang="lv-LV" sz="2000" b="1" dirty="0">
                <a:solidFill>
                  <a:schemeClr val="tx1"/>
                </a:solidFill>
              </a:rPr>
              <a:t>arbinieku saraksts</a:t>
            </a:r>
          </a:p>
        </p:txBody>
      </p:sp>
      <p:pic>
        <p:nvPicPr>
          <p:cNvPr id="4" name="Satura vietturis 3">
            <a:extLst>
              <a:ext uri="{FF2B5EF4-FFF2-40B4-BE49-F238E27FC236}">
                <a16:creationId xmlns:a16="http://schemas.microsoft.com/office/drawing/2014/main" id="{D32BED4E-5A69-422D-B46D-E731C431B15C}"/>
              </a:ext>
            </a:extLst>
          </p:cNvPr>
          <p:cNvPicPr>
            <a:picLocks noGrp="1" noChangeAspect="1"/>
          </p:cNvPicPr>
          <p:nvPr>
            <p:ph idx="1"/>
          </p:nvPr>
        </p:nvPicPr>
        <p:blipFill>
          <a:blip r:embed="rId2"/>
          <a:stretch>
            <a:fillRect/>
          </a:stretch>
        </p:blipFill>
        <p:spPr>
          <a:xfrm>
            <a:off x="2969520" y="899294"/>
            <a:ext cx="3945183" cy="3881437"/>
          </a:xfrm>
          <a:prstGeom prst="rect">
            <a:avLst/>
          </a:prstGeom>
        </p:spPr>
      </p:pic>
      <p:sp>
        <p:nvSpPr>
          <p:cNvPr id="5" name="Taisnstūris 4">
            <a:extLst>
              <a:ext uri="{FF2B5EF4-FFF2-40B4-BE49-F238E27FC236}">
                <a16:creationId xmlns:a16="http://schemas.microsoft.com/office/drawing/2014/main" id="{0760184B-356E-40DC-929F-E771BD0F4221}"/>
              </a:ext>
            </a:extLst>
          </p:cNvPr>
          <p:cNvSpPr/>
          <p:nvPr/>
        </p:nvSpPr>
        <p:spPr>
          <a:xfrm>
            <a:off x="1894111" y="4964144"/>
            <a:ext cx="6096000" cy="1077218"/>
          </a:xfrm>
          <a:prstGeom prst="rect">
            <a:avLst/>
          </a:prstGeom>
        </p:spPr>
        <p:txBody>
          <a:bodyPr>
            <a:spAutoFit/>
          </a:bodyPr>
          <a:lstStyle/>
          <a:p>
            <a:pPr algn="just"/>
            <a:r>
              <a:rPr lang="lv-LV" sz="1600" dirty="0"/>
              <a:t>Šis klasifikators uzturams tāpat kā notikumu klasifikators. Darbinieku saraksts ir nepieciešams plānojot aprūpes notikumus (kontaktus ar iemītniekiem), veidojot konkrēta Pansionāta darbinieka konkrētus uzdevumus.</a:t>
            </a:r>
          </a:p>
        </p:txBody>
      </p:sp>
      <p:sp>
        <p:nvSpPr>
          <p:cNvPr id="6" name="Datuma vietturis 5">
            <a:extLst>
              <a:ext uri="{FF2B5EF4-FFF2-40B4-BE49-F238E27FC236}">
                <a16:creationId xmlns:a16="http://schemas.microsoft.com/office/drawing/2014/main" id="{DA5F1CC2-7C9A-4939-8AF3-8041C1916E73}"/>
              </a:ext>
            </a:extLst>
          </p:cNvPr>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384339404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31A77C9-ADD2-4349-904D-F13B1FAF01D7}"/>
              </a:ext>
            </a:extLst>
          </p:cNvPr>
          <p:cNvSpPr>
            <a:spLocks noGrp="1"/>
          </p:cNvSpPr>
          <p:nvPr>
            <p:ph type="title"/>
          </p:nvPr>
        </p:nvSpPr>
        <p:spPr/>
        <p:txBody>
          <a:bodyPr>
            <a:noAutofit/>
          </a:bodyPr>
          <a:lstStyle/>
          <a:p>
            <a:r>
              <a:rPr lang="lv-LV" sz="1600" b="1" dirty="0">
                <a:solidFill>
                  <a:schemeClr val="tx1"/>
                </a:solidFill>
              </a:rPr>
              <a:t>Programmas darbības pamatā ir darbību Kalendāra vai CRM (Customer relationship managment, darbs ar klientiem) programma. </a:t>
            </a:r>
            <a:r>
              <a:rPr lang="lv-LV" sz="1600" dirty="0">
                <a:solidFill>
                  <a:schemeClr val="tx1"/>
                </a:solidFill>
              </a:rPr>
              <a:t/>
            </a:r>
            <a:br>
              <a:rPr lang="lv-LV" sz="1600" dirty="0">
                <a:solidFill>
                  <a:schemeClr val="tx1"/>
                </a:solidFill>
              </a:rPr>
            </a:br>
            <a:r>
              <a:rPr lang="lv-LV" sz="1600" dirty="0">
                <a:solidFill>
                  <a:schemeClr val="tx1"/>
                </a:solidFill>
              </a:rPr>
              <a:t>Pansionāts veic specifisku klientu apkalpošanu</a:t>
            </a:r>
            <a:r>
              <a:rPr lang="en-US" sz="1600" dirty="0">
                <a:solidFill>
                  <a:schemeClr val="tx1"/>
                </a:solidFill>
              </a:rPr>
              <a:t>,</a:t>
            </a:r>
            <a:r>
              <a:rPr lang="lv-LV" sz="1600" dirty="0">
                <a:solidFill>
                  <a:schemeClr val="tx1"/>
                </a:solidFill>
              </a:rPr>
              <a:t> </a:t>
            </a:r>
            <a:r>
              <a:rPr lang="en-US" sz="1600" dirty="0">
                <a:solidFill>
                  <a:schemeClr val="tx1"/>
                </a:solidFill>
              </a:rPr>
              <a:t>t</a:t>
            </a:r>
            <a:r>
              <a:rPr lang="lv-LV" sz="1600" dirty="0">
                <a:solidFill>
                  <a:schemeClr val="tx1"/>
                </a:solidFill>
              </a:rPr>
              <a:t>ādēļ tam tiek speciāli pielāgots arī stacionārajā datorā strādājošais Kalendāra modulis. </a:t>
            </a:r>
            <a:br>
              <a:rPr lang="lv-LV" sz="1600" dirty="0">
                <a:solidFill>
                  <a:schemeClr val="tx1"/>
                </a:solidFill>
              </a:rPr>
            </a:br>
            <a:endParaRPr lang="lv-LV" sz="1600" dirty="0">
              <a:solidFill>
                <a:schemeClr val="tx1"/>
              </a:solidFill>
            </a:endParaRPr>
          </a:p>
        </p:txBody>
      </p:sp>
      <p:pic>
        <p:nvPicPr>
          <p:cNvPr id="4" name="Satura vietturis 3">
            <a:extLst>
              <a:ext uri="{FF2B5EF4-FFF2-40B4-BE49-F238E27FC236}">
                <a16:creationId xmlns:a16="http://schemas.microsoft.com/office/drawing/2014/main" id="{F271D5FF-99EA-404F-9EBA-D068928EC758}"/>
              </a:ext>
            </a:extLst>
          </p:cNvPr>
          <p:cNvPicPr>
            <a:picLocks noGrp="1" noChangeAspect="1"/>
          </p:cNvPicPr>
          <p:nvPr>
            <p:ph idx="1"/>
          </p:nvPr>
        </p:nvPicPr>
        <p:blipFill>
          <a:blip r:embed="rId2"/>
          <a:stretch>
            <a:fillRect/>
          </a:stretch>
        </p:blipFill>
        <p:spPr>
          <a:xfrm>
            <a:off x="1399627" y="2160588"/>
            <a:ext cx="7152783" cy="3881437"/>
          </a:xfrm>
          <a:prstGeom prst="rect">
            <a:avLst/>
          </a:prstGeom>
        </p:spPr>
      </p:pic>
      <p:sp>
        <p:nvSpPr>
          <p:cNvPr id="5" name="Datuma vietturis 4">
            <a:extLst>
              <a:ext uri="{FF2B5EF4-FFF2-40B4-BE49-F238E27FC236}">
                <a16:creationId xmlns:a16="http://schemas.microsoft.com/office/drawing/2014/main" id="{0C583627-F460-4BF0-833B-A1CFE39EB9D3}"/>
              </a:ext>
            </a:extLst>
          </p:cNvPr>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62922567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2B86CD6-3760-474F-B2C4-A2FD4914CC7D}"/>
              </a:ext>
            </a:extLst>
          </p:cNvPr>
          <p:cNvSpPr>
            <a:spLocks noGrp="1"/>
          </p:cNvSpPr>
          <p:nvPr>
            <p:ph type="title"/>
          </p:nvPr>
        </p:nvSpPr>
        <p:spPr/>
        <p:txBody>
          <a:bodyPr>
            <a:normAutofit fontScale="90000"/>
          </a:bodyPr>
          <a:lstStyle/>
          <a:p>
            <a:r>
              <a:rPr lang="lv-LV" sz="3200" b="1" dirty="0">
                <a:solidFill>
                  <a:schemeClr val="tx1"/>
                </a:solidFill>
              </a:rPr>
              <a:t>Notikumus var ievadīt gan individuāli katram klientam, gan uzreiz kādai klientu grupai.</a:t>
            </a:r>
          </a:p>
        </p:txBody>
      </p:sp>
      <p:pic>
        <p:nvPicPr>
          <p:cNvPr id="4" name="Satura vietturis 3">
            <a:extLst>
              <a:ext uri="{FF2B5EF4-FFF2-40B4-BE49-F238E27FC236}">
                <a16:creationId xmlns:a16="http://schemas.microsoft.com/office/drawing/2014/main" id="{837AA992-7815-4F86-8343-699C5DF1A8D1}"/>
              </a:ext>
            </a:extLst>
          </p:cNvPr>
          <p:cNvPicPr>
            <a:picLocks noGrp="1" noChangeAspect="1"/>
          </p:cNvPicPr>
          <p:nvPr>
            <p:ph idx="1"/>
          </p:nvPr>
        </p:nvPicPr>
        <p:blipFill>
          <a:blip r:embed="rId2"/>
          <a:stretch>
            <a:fillRect/>
          </a:stretch>
        </p:blipFill>
        <p:spPr>
          <a:xfrm>
            <a:off x="2606830" y="2160588"/>
            <a:ext cx="4738377" cy="3881437"/>
          </a:xfrm>
          <a:prstGeom prst="rect">
            <a:avLst/>
          </a:prstGeom>
        </p:spPr>
      </p:pic>
      <p:sp>
        <p:nvSpPr>
          <p:cNvPr id="5" name="Datuma vietturis 4">
            <a:extLst>
              <a:ext uri="{FF2B5EF4-FFF2-40B4-BE49-F238E27FC236}">
                <a16:creationId xmlns:a16="http://schemas.microsoft.com/office/drawing/2014/main" id="{5F0D965B-0D70-4A56-B43D-AFFE8E28E5F9}"/>
              </a:ext>
            </a:extLst>
          </p:cNvPr>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201178343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A46A84D-331B-409B-B7AB-34F0B173B08D}"/>
              </a:ext>
            </a:extLst>
          </p:cNvPr>
          <p:cNvSpPr>
            <a:spLocks noGrp="1"/>
          </p:cNvSpPr>
          <p:nvPr>
            <p:ph type="title"/>
          </p:nvPr>
        </p:nvSpPr>
        <p:spPr/>
        <p:txBody>
          <a:bodyPr>
            <a:normAutofit/>
          </a:bodyPr>
          <a:lstStyle/>
          <a:p>
            <a:pPr algn="just"/>
            <a:r>
              <a:rPr lang="lv-LV" sz="1800" b="1" dirty="0">
                <a:solidFill>
                  <a:schemeClr val="tx1"/>
                </a:solidFill>
              </a:rPr>
              <a:t>Vēl nenotikuši un pabeigti aprūpes notikumi ir redzami neuzkrītošā, “aqua” krāsā. Tie aprūpes notikumi, kuri nav savlaicīgi pabeigti, automātiski iekrāsojas dzeltenā krāsā. Tas pievērš uzmanību  neizpildītajam uzdevumam, palielina kalendāra pārskatāmību un uzlabo kontroles procesu.</a:t>
            </a:r>
          </a:p>
        </p:txBody>
      </p:sp>
      <p:pic>
        <p:nvPicPr>
          <p:cNvPr id="4" name="Satura vietturis 3">
            <a:extLst>
              <a:ext uri="{FF2B5EF4-FFF2-40B4-BE49-F238E27FC236}">
                <a16:creationId xmlns:a16="http://schemas.microsoft.com/office/drawing/2014/main" id="{17994D06-24A6-4706-A6D8-8CCA4CE3F2EA}"/>
              </a:ext>
            </a:extLst>
          </p:cNvPr>
          <p:cNvPicPr>
            <a:picLocks noGrp="1" noChangeAspect="1"/>
          </p:cNvPicPr>
          <p:nvPr>
            <p:ph idx="1"/>
          </p:nvPr>
        </p:nvPicPr>
        <p:blipFill>
          <a:blip r:embed="rId2"/>
          <a:stretch>
            <a:fillRect/>
          </a:stretch>
        </p:blipFill>
        <p:spPr>
          <a:xfrm>
            <a:off x="2375456" y="2160588"/>
            <a:ext cx="5201125" cy="3881437"/>
          </a:xfrm>
          <a:prstGeom prst="rect">
            <a:avLst/>
          </a:prstGeom>
        </p:spPr>
      </p:pic>
      <p:sp>
        <p:nvSpPr>
          <p:cNvPr id="5" name="Datuma vietturis 4">
            <a:extLst>
              <a:ext uri="{FF2B5EF4-FFF2-40B4-BE49-F238E27FC236}">
                <a16:creationId xmlns:a16="http://schemas.microsoft.com/office/drawing/2014/main" id="{0E86701D-96C9-4C07-A93E-1FB23A58073A}"/>
              </a:ext>
            </a:extLst>
          </p:cNvPr>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247905953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B102432-3944-4617-9F2F-130206E75797}"/>
              </a:ext>
            </a:extLst>
          </p:cNvPr>
          <p:cNvSpPr>
            <a:spLocks noGrp="1"/>
          </p:cNvSpPr>
          <p:nvPr>
            <p:ph type="title"/>
          </p:nvPr>
        </p:nvSpPr>
        <p:spPr/>
        <p:txBody>
          <a:bodyPr>
            <a:noAutofit/>
          </a:bodyPr>
          <a:lstStyle/>
          <a:p>
            <a:pPr algn="just"/>
            <a:r>
              <a:rPr lang="lv-LV" sz="1600" b="1" dirty="0">
                <a:solidFill>
                  <a:schemeClr val="tx1"/>
                </a:solidFill>
              </a:rPr>
              <a:t>Aprūpes notikumus var kopēt uz katras nedēļas jebkuru dienu (dienām), arī uz jebkuru mēneša datumu. Visus notikumus var kopēt līdz konkrētam laikam. Tādā veidā, kopējot katram klientam domātās aprūpes darbības visā laika periodā, automātiski parādās notikumi ar visiem ievadītiem laukiem un piestiprinātiem failiem. Uz kalendāra ir redzams aprūpes veicēja un iemītnieka vārdi un uzvārdi, kuram tiek plānota vai jau veikta aprūpe.</a:t>
            </a:r>
          </a:p>
        </p:txBody>
      </p:sp>
      <p:pic>
        <p:nvPicPr>
          <p:cNvPr id="4" name="Satura vietturis 3">
            <a:extLst>
              <a:ext uri="{FF2B5EF4-FFF2-40B4-BE49-F238E27FC236}">
                <a16:creationId xmlns:a16="http://schemas.microsoft.com/office/drawing/2014/main" id="{49E6DC67-86DD-4B88-B174-D953C6FB085B}"/>
              </a:ext>
            </a:extLst>
          </p:cNvPr>
          <p:cNvPicPr>
            <a:picLocks noGrp="1" noChangeAspect="1"/>
          </p:cNvPicPr>
          <p:nvPr>
            <p:ph idx="1"/>
          </p:nvPr>
        </p:nvPicPr>
        <p:blipFill>
          <a:blip r:embed="rId2"/>
          <a:stretch>
            <a:fillRect/>
          </a:stretch>
        </p:blipFill>
        <p:spPr>
          <a:xfrm>
            <a:off x="1916568" y="2525050"/>
            <a:ext cx="5145777" cy="3881437"/>
          </a:xfrm>
          <a:prstGeom prst="rect">
            <a:avLst/>
          </a:prstGeom>
        </p:spPr>
      </p:pic>
      <p:sp>
        <p:nvSpPr>
          <p:cNvPr id="5" name="Datuma vietturis 4">
            <a:extLst>
              <a:ext uri="{FF2B5EF4-FFF2-40B4-BE49-F238E27FC236}">
                <a16:creationId xmlns:a16="http://schemas.microsoft.com/office/drawing/2014/main" id="{4FB23019-C2AB-4D0E-B197-D55DE6FD6FFE}"/>
              </a:ext>
            </a:extLst>
          </p:cNvPr>
          <p:cNvSpPr>
            <a:spLocks noGrp="1"/>
          </p:cNvSpPr>
          <p:nvPr>
            <p:ph type="dt" sz="half" idx="10"/>
          </p:nvPr>
        </p:nvSpPr>
        <p:spPr/>
        <p:txBody>
          <a:bodyPr/>
          <a:lstStyle/>
          <a:p>
            <a:r>
              <a:rPr lang="lv-LV"/>
              <a:t>07/11/2018</a:t>
            </a:r>
            <a:endParaRPr lang="en-US" dirty="0"/>
          </a:p>
        </p:txBody>
      </p:sp>
    </p:spTree>
    <p:extLst>
      <p:ext uri="{BB962C8B-B14F-4D97-AF65-F5344CB8AC3E}">
        <p14:creationId xmlns:p14="http://schemas.microsoft.com/office/powerpoint/2010/main" val="172527624"/>
      </p:ext>
    </p:extLst>
  </p:cSld>
  <p:clrMapOvr>
    <a:masterClrMapping/>
  </p:clrMapOvr>
  <p:transition spd="slow">
    <p:wipe/>
  </p:transition>
</p:sld>
</file>

<file path=ppt/theme/theme1.xml><?xml version="1.0" encoding="utf-8"?>
<a:theme xmlns:a="http://schemas.openxmlformats.org/drawingml/2006/main" name="Šķautn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173</TotalTime>
  <Words>713</Words>
  <Application>Microsoft Office PowerPoint</Application>
  <PresentationFormat>Widescreen</PresentationFormat>
  <Paragraphs>52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sans-serif</vt:lpstr>
      <vt:lpstr>Calibri</vt:lpstr>
      <vt:lpstr>Trebuchet MS</vt:lpstr>
      <vt:lpstr>Wingdings</vt:lpstr>
      <vt:lpstr>Wingdings 3</vt:lpstr>
      <vt:lpstr>Šķautne</vt:lpstr>
      <vt:lpstr>Klientu aprūpes uzskaites un vadības programmas izmantošana ikdienas darbā</vt:lpstr>
      <vt:lpstr>PowerPoint Presentation</vt:lpstr>
      <vt:lpstr>Programmas darbība:</vt:lpstr>
      <vt:lpstr>Programmu veido dažādu klasifikatoru kopums.  Aprūpes notikumu veidi:</vt:lpstr>
      <vt:lpstr>Darbinieku saraksts</vt:lpstr>
      <vt:lpstr>Programmas darbības pamatā ir darbību Kalendāra vai CRM (Customer relationship managment, darbs ar klientiem) programma.  Pansionāts veic specifisku klientu apkalpošanu, tādēļ tam tiek speciāli pielāgots arī stacionārajā datorā strādājošais Kalendāra modulis.  </vt:lpstr>
      <vt:lpstr>Notikumus var ievadīt gan individuāli katram klientam, gan uzreiz kādai klientu grupai.</vt:lpstr>
      <vt:lpstr>Vēl nenotikuši un pabeigti aprūpes notikumi ir redzami neuzkrītošā, “aqua” krāsā. Tie aprūpes notikumi, kuri nav savlaicīgi pabeigti, automātiski iekrāsojas dzeltenā krāsā. Tas pievērš uzmanību  neizpildītajam uzdevumam, palielina kalendāra pārskatāmību un uzlabo kontroles procesu.</vt:lpstr>
      <vt:lpstr>Aprūpes notikumus var kopēt uz katras nedēļas jebkuru dienu (dienām), arī uz jebkuru mēneša datumu. Visus notikumus var kopēt līdz konkrētam laikam. Tādā veidā, kopējot katram klientam domātās aprūpes darbības visā laika periodā, automātiski parādās notikumi ar visiem ievadītiem laukiem un piestiprinātiem failiem. Uz kalendāra ir redzams aprūpes veicēja un iemītnieka vārdi un uzvārdi, kuram tiek plānota vai jau veikta aprūpe.</vt:lpstr>
      <vt:lpstr>Programma paredz divus atskaišu veidus – sagatavotus izdrukai, un uz ekrāna skatāmas atskaites. Pēdējais variants ļauj taupīt papīru un ir iegūstams jebkurā Programmas darbības momentā.</vt:lpstr>
      <vt:lpstr>Darbs ar planšetdatoru</vt:lpstr>
      <vt:lpstr>Kad Programma tiek «palaista» uz planšetes, parādās konkrētā darbinieka aprūpes plāns. Uz ekrāna ir redzams aprūpes plānotais laiks, klients un viņa istabiņa, aprūpes epizodes nosaukums un rezultāta aile, kuru aizpilda Pansionāta darbinieks uz vietas, manipulējot ar planšetes skārienjūtīgo ekrānu. </vt:lpstr>
      <vt:lpstr>Kad konkrēta aprūpes epizode ir pabeigta, Programmas operators nospiež pogu “Pierakstīt rezultātu”. Atveras logs, kurā ir iespēja ievadīt klasificētu aprūpes notikuma rezultātu. Tie ir “Darbi izpildīti”, “Izpildīti daļēji” un pārcelts uz citu laiku” u.c. Neformāla piezīme tiek ievadīta izsaucot no ekrāna augšējās daļas planšetes klaviatūru. </vt:lpstr>
      <vt:lpstr>PowerPoint Presentation</vt:lpstr>
      <vt:lpstr>Pēc programmas ieviešanas tika aptaujāti progrmmas lietotāji</vt:lpstr>
      <vt:lpstr>PowerPoint Presentation</vt:lpstr>
      <vt:lpstr>PowerPoint Presentation</vt:lpstr>
      <vt:lpstr>Paldies par uzmanību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Klientu aprūpes uzskaites un vadības programmas izmantošana ikdienas darbā</dc:title>
  <dc:creator>User</dc:creator>
  <cp:lastModifiedBy>Windows User</cp:lastModifiedBy>
  <cp:revision>24</cp:revision>
  <dcterms:created xsi:type="dcterms:W3CDTF">2018-10-12T07:36:49Z</dcterms:created>
  <dcterms:modified xsi:type="dcterms:W3CDTF">2018-11-07T05:43:46Z</dcterms:modified>
</cp:coreProperties>
</file>