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1" r:id="rId6"/>
    <p:sldId id="282" r:id="rId7"/>
    <p:sldId id="274" r:id="rId8"/>
    <p:sldId id="276" r:id="rId9"/>
    <p:sldId id="277" r:id="rId10"/>
    <p:sldId id="273" r:id="rId11"/>
    <p:sldId id="272" r:id="rId12"/>
    <p:sldId id="281" r:id="rId13"/>
    <p:sldId id="269" r:id="rId14"/>
    <p:sldId id="280" r:id="rId15"/>
    <p:sldId id="265" r:id="rId16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EF4E8"/>
          </a:solidFill>
        </a:fill>
      </a:tcStyle>
    </a:wholeTbl>
    <a:band1H>
      <a:tcStyle>
        <a:tcBdr/>
        <a:fill>
          <a:solidFill>
            <a:srgbClr val="DBE9C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BE9CD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90C226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90C226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90C226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90C22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666A45-BB8F-4A16-B404-9BEDD7108B3C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lv-LV"/>
        </a:p>
      </dgm:t>
    </dgm:pt>
    <dgm:pt modelId="{95BD3D89-ABA6-42FB-9098-391B9562E667}">
      <dgm:prSet phldrT="[Teksts]" custT="1"/>
      <dgm:spPr/>
      <dgm:t>
        <a:bodyPr/>
        <a:lstStyle/>
        <a:p>
          <a:pPr algn="ctr"/>
          <a:r>
            <a:rPr lang="lv-LV" sz="3200" b="0" i="0" u="none" strike="noStrike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sociālie aprūpētāji</a:t>
          </a:r>
          <a:endParaRPr lang="lv-LV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F6D3E6-AA60-44E8-95D2-8A10976B9EB7}" type="parTrans" cxnId="{6BA05700-5119-4FA4-B73B-4D914A4753A7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1A3F1-C341-402F-A24C-E9A827396BB6}" type="sibTrans" cxnId="{6BA05700-5119-4FA4-B73B-4D914A4753A7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FBC5BC-8704-4430-B165-9FEF53F719EF}">
      <dgm:prSet phldrT="[Teksts]" custT="1"/>
      <dgm:spPr/>
      <dgm:t>
        <a:bodyPr/>
        <a:lstStyle/>
        <a:p>
          <a:pPr algn="ctr"/>
          <a:r>
            <a:rPr lang="lv-LV" sz="3200" b="0" i="0" u="none" strike="noStrike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sociālie rehabilitētāji</a:t>
          </a:r>
          <a:endParaRPr lang="lv-LV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F9782D-C081-42CB-B43B-925323417340}" type="parTrans" cxnId="{0EED6750-13AE-48C0-A3AA-71D508278A9D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BC80F8-15F7-4416-AC83-E816910BA2D5}" type="sibTrans" cxnId="{0EED6750-13AE-48C0-A3AA-71D508278A9D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EE55B0-D0EB-45B9-A540-239DCADF5992}">
      <dgm:prSet phldrT="[Teksts]" custT="1"/>
      <dgm:spPr/>
      <dgm:t>
        <a:bodyPr/>
        <a:lstStyle/>
        <a:p>
          <a:pPr algn="ctr"/>
          <a:r>
            <a:rPr lang="lv-LV" sz="3200" b="0" i="0" u="none" strike="noStrike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nodarbību vadītāji</a:t>
          </a:r>
          <a:endParaRPr lang="lv-LV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60B23-A3B5-4B16-AE32-D31E78165566}" type="parTrans" cxnId="{CBCB8A00-D7A2-4BCD-B363-AF3103397065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21C3E0-1775-4217-A57A-ED81A24F6246}" type="sibTrans" cxnId="{CBCB8A00-D7A2-4BCD-B363-AF3103397065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46436B-5D52-420A-87B4-A85E6AD61A6D}">
      <dgm:prSet phldrT="[Teksts]" custT="1"/>
      <dgm:spPr/>
      <dgm:t>
        <a:bodyPr/>
        <a:lstStyle/>
        <a:p>
          <a:pPr algn="ctr"/>
          <a:r>
            <a:rPr lang="lv-LV" sz="3200" b="0" i="0" u="none" strike="noStrike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aprūpētāji</a:t>
          </a:r>
          <a:endParaRPr lang="lv-LV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1FFA3-D767-49A2-8669-271E245FEA3D}" type="parTrans" cxnId="{40070540-7EB3-4521-8E39-C61B1174957F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BEF8E3-0C1E-4765-A171-7C2A07BCBFFB}" type="sibTrans" cxnId="{40070540-7EB3-4521-8E39-C61B1174957F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FF58D-D8DE-4A5F-96B2-B72DC3813D46}">
      <dgm:prSet phldrT="[Teksts]" custT="1"/>
      <dgm:spPr/>
      <dgm:t>
        <a:bodyPr/>
        <a:lstStyle/>
        <a:p>
          <a:pPr algn="ctr"/>
          <a:r>
            <a:rPr lang="lv-LV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sociālie darbinieki</a:t>
          </a:r>
          <a:endParaRPr lang="lv-LV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DFA391-667A-41FD-8C99-72809EAA1FBA}" type="sibTrans" cxnId="{472F474B-23BD-48D0-9DB3-600697DF2207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90D12D-2E72-40DD-9297-B7C5205CF4EA}" type="parTrans" cxnId="{472F474B-23BD-48D0-9DB3-600697DF2207}">
      <dgm:prSet/>
      <dgm:spPr/>
      <dgm:t>
        <a:bodyPr/>
        <a:lstStyle/>
        <a:p>
          <a:pPr algn="ctr"/>
          <a:endParaRPr lang="lv-LV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C9A529-EFCE-438E-A897-1104D46C743A}" type="pres">
      <dgm:prSet presAssocID="{33666A45-BB8F-4A16-B404-9BEDD7108B3C}" presName="linear" presStyleCnt="0">
        <dgm:presLayoutVars>
          <dgm:animLvl val="lvl"/>
          <dgm:resizeHandles val="exact"/>
        </dgm:presLayoutVars>
      </dgm:prSet>
      <dgm:spPr/>
    </dgm:pt>
    <dgm:pt modelId="{6F15034C-E6A2-42E6-A18B-BAFBEDC20DD4}" type="pres">
      <dgm:prSet presAssocID="{B90FF58D-D8DE-4A5F-96B2-B72DC3813D46}" presName="parentText" presStyleLbl="node1" presStyleIdx="0" presStyleCnt="5" custLinFactNeighborX="-979" custLinFactNeighborY="-5357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8A9292DD-2889-4BCA-BACF-8F2C051755C7}" type="pres">
      <dgm:prSet presAssocID="{7ADFA391-667A-41FD-8C99-72809EAA1FBA}" presName="spacer" presStyleCnt="0"/>
      <dgm:spPr/>
    </dgm:pt>
    <dgm:pt modelId="{A39600FC-1883-441A-B891-9D34AA0D8A30}" type="pres">
      <dgm:prSet presAssocID="{95BD3D89-ABA6-42FB-9098-391B9562E66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FDAC3998-7241-4CA0-963F-BDDC5AD6B9FF}" type="pres">
      <dgm:prSet presAssocID="{CE71A3F1-C341-402F-A24C-E9A827396BB6}" presName="spacer" presStyleCnt="0"/>
      <dgm:spPr/>
    </dgm:pt>
    <dgm:pt modelId="{AC97CBD5-96D8-4D8C-9550-84EA2FB87928}" type="pres">
      <dgm:prSet presAssocID="{1BFBC5BC-8704-4430-B165-9FEF53F719E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0F7A2FBA-3A51-42C6-9527-6B96A46BB41D}" type="pres">
      <dgm:prSet presAssocID="{8ABC80F8-15F7-4416-AC83-E816910BA2D5}" presName="spacer" presStyleCnt="0"/>
      <dgm:spPr/>
    </dgm:pt>
    <dgm:pt modelId="{E2ABF8FA-8AF1-45EE-BA75-BBE4769DED35}" type="pres">
      <dgm:prSet presAssocID="{C6EE55B0-D0EB-45B9-A540-239DCADF599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C2ECA60-976E-4F69-8C1B-30FC50A27448}" type="pres">
      <dgm:prSet presAssocID="{F321C3E0-1775-4217-A57A-ED81A24F6246}" presName="spacer" presStyleCnt="0"/>
      <dgm:spPr/>
    </dgm:pt>
    <dgm:pt modelId="{5F20E395-5A04-456A-9FA1-80690DCD369F}" type="pres">
      <dgm:prSet presAssocID="{B546436B-5D52-420A-87B4-A85E6AD61A6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40070540-7EB3-4521-8E39-C61B1174957F}" srcId="{33666A45-BB8F-4A16-B404-9BEDD7108B3C}" destId="{B546436B-5D52-420A-87B4-A85E6AD61A6D}" srcOrd="4" destOrd="0" parTransId="{8861FFA3-D767-49A2-8669-271E245FEA3D}" sibTransId="{7FBEF8E3-0C1E-4765-A171-7C2A07BCBFFB}"/>
    <dgm:cxn modelId="{75191745-9C2F-4E78-A8D2-A5F0C288D7CE}" type="presOf" srcId="{95BD3D89-ABA6-42FB-9098-391B9562E667}" destId="{A39600FC-1883-441A-B891-9D34AA0D8A30}" srcOrd="0" destOrd="0" presId="urn:microsoft.com/office/officeart/2005/8/layout/vList2"/>
    <dgm:cxn modelId="{FA6C7A13-A058-4F3C-B501-2B18C3AB21FE}" type="presOf" srcId="{B90FF58D-D8DE-4A5F-96B2-B72DC3813D46}" destId="{6F15034C-E6A2-42E6-A18B-BAFBEDC20DD4}" srcOrd="0" destOrd="0" presId="urn:microsoft.com/office/officeart/2005/8/layout/vList2"/>
    <dgm:cxn modelId="{0EED6750-13AE-48C0-A3AA-71D508278A9D}" srcId="{33666A45-BB8F-4A16-B404-9BEDD7108B3C}" destId="{1BFBC5BC-8704-4430-B165-9FEF53F719EF}" srcOrd="2" destOrd="0" parTransId="{88F9782D-C081-42CB-B43B-925323417340}" sibTransId="{8ABC80F8-15F7-4416-AC83-E816910BA2D5}"/>
    <dgm:cxn modelId="{472F474B-23BD-48D0-9DB3-600697DF2207}" srcId="{33666A45-BB8F-4A16-B404-9BEDD7108B3C}" destId="{B90FF58D-D8DE-4A5F-96B2-B72DC3813D46}" srcOrd="0" destOrd="0" parTransId="{8E90D12D-2E72-40DD-9297-B7C5205CF4EA}" sibTransId="{7ADFA391-667A-41FD-8C99-72809EAA1FBA}"/>
    <dgm:cxn modelId="{E457880B-D1E8-42A4-8314-296B4FE60E41}" type="presOf" srcId="{C6EE55B0-D0EB-45B9-A540-239DCADF5992}" destId="{E2ABF8FA-8AF1-45EE-BA75-BBE4769DED35}" srcOrd="0" destOrd="0" presId="urn:microsoft.com/office/officeart/2005/8/layout/vList2"/>
    <dgm:cxn modelId="{CBCB8A00-D7A2-4BCD-B363-AF3103397065}" srcId="{33666A45-BB8F-4A16-B404-9BEDD7108B3C}" destId="{C6EE55B0-D0EB-45B9-A540-239DCADF5992}" srcOrd="3" destOrd="0" parTransId="{17260B23-A3B5-4B16-AE32-D31E78165566}" sibTransId="{F321C3E0-1775-4217-A57A-ED81A24F6246}"/>
    <dgm:cxn modelId="{7FF6775D-4087-4C2E-9092-D754BB37C879}" type="presOf" srcId="{33666A45-BB8F-4A16-B404-9BEDD7108B3C}" destId="{1EC9A529-EFCE-438E-A897-1104D46C743A}" srcOrd="0" destOrd="0" presId="urn:microsoft.com/office/officeart/2005/8/layout/vList2"/>
    <dgm:cxn modelId="{6BA05700-5119-4FA4-B73B-4D914A4753A7}" srcId="{33666A45-BB8F-4A16-B404-9BEDD7108B3C}" destId="{95BD3D89-ABA6-42FB-9098-391B9562E667}" srcOrd="1" destOrd="0" parTransId="{6FF6D3E6-AA60-44E8-95D2-8A10976B9EB7}" sibTransId="{CE71A3F1-C341-402F-A24C-E9A827396BB6}"/>
    <dgm:cxn modelId="{8465DEBE-E238-4788-8DB0-8E2F2C2C5075}" type="presOf" srcId="{B546436B-5D52-420A-87B4-A85E6AD61A6D}" destId="{5F20E395-5A04-456A-9FA1-80690DCD369F}" srcOrd="0" destOrd="0" presId="urn:microsoft.com/office/officeart/2005/8/layout/vList2"/>
    <dgm:cxn modelId="{C99D3D43-D02A-4109-A12E-5C7C858333F5}" type="presOf" srcId="{1BFBC5BC-8704-4430-B165-9FEF53F719EF}" destId="{AC97CBD5-96D8-4D8C-9550-84EA2FB87928}" srcOrd="0" destOrd="0" presId="urn:microsoft.com/office/officeart/2005/8/layout/vList2"/>
    <dgm:cxn modelId="{CA74E1A2-EF00-4C24-A831-AD5E9F963BD4}" type="presParOf" srcId="{1EC9A529-EFCE-438E-A897-1104D46C743A}" destId="{6F15034C-E6A2-42E6-A18B-BAFBEDC20DD4}" srcOrd="0" destOrd="0" presId="urn:microsoft.com/office/officeart/2005/8/layout/vList2"/>
    <dgm:cxn modelId="{6D0F4C39-D375-4E9B-93ED-1FED1268B403}" type="presParOf" srcId="{1EC9A529-EFCE-438E-A897-1104D46C743A}" destId="{8A9292DD-2889-4BCA-BACF-8F2C051755C7}" srcOrd="1" destOrd="0" presId="urn:microsoft.com/office/officeart/2005/8/layout/vList2"/>
    <dgm:cxn modelId="{1C860816-F47D-49D3-91C5-9D86ED902D41}" type="presParOf" srcId="{1EC9A529-EFCE-438E-A897-1104D46C743A}" destId="{A39600FC-1883-441A-B891-9D34AA0D8A30}" srcOrd="2" destOrd="0" presId="urn:microsoft.com/office/officeart/2005/8/layout/vList2"/>
    <dgm:cxn modelId="{F9D063BB-F7FC-4EBB-8545-45E43A883BEE}" type="presParOf" srcId="{1EC9A529-EFCE-438E-A897-1104D46C743A}" destId="{FDAC3998-7241-4CA0-963F-BDDC5AD6B9FF}" srcOrd="3" destOrd="0" presId="urn:microsoft.com/office/officeart/2005/8/layout/vList2"/>
    <dgm:cxn modelId="{CC837A41-C2DC-47FC-B044-56D0AC91D85C}" type="presParOf" srcId="{1EC9A529-EFCE-438E-A897-1104D46C743A}" destId="{AC97CBD5-96D8-4D8C-9550-84EA2FB87928}" srcOrd="4" destOrd="0" presId="urn:microsoft.com/office/officeart/2005/8/layout/vList2"/>
    <dgm:cxn modelId="{6EE150CD-24DF-4A0D-8280-EADA1FD1216B}" type="presParOf" srcId="{1EC9A529-EFCE-438E-A897-1104D46C743A}" destId="{0F7A2FBA-3A51-42C6-9527-6B96A46BB41D}" srcOrd="5" destOrd="0" presId="urn:microsoft.com/office/officeart/2005/8/layout/vList2"/>
    <dgm:cxn modelId="{62E719EF-F4DC-48BB-874A-71D98787CB35}" type="presParOf" srcId="{1EC9A529-EFCE-438E-A897-1104D46C743A}" destId="{E2ABF8FA-8AF1-45EE-BA75-BBE4769DED35}" srcOrd="6" destOrd="0" presId="urn:microsoft.com/office/officeart/2005/8/layout/vList2"/>
    <dgm:cxn modelId="{BF51969C-1FB3-4582-9E5A-A449DA0FA59A}" type="presParOf" srcId="{1EC9A529-EFCE-438E-A897-1104D46C743A}" destId="{DC2ECA60-976E-4F69-8C1B-30FC50A27448}" srcOrd="7" destOrd="0" presId="urn:microsoft.com/office/officeart/2005/8/layout/vList2"/>
    <dgm:cxn modelId="{B3AB432F-E766-4EF3-B683-6625A6334EC2}" type="presParOf" srcId="{1EC9A529-EFCE-438E-A897-1104D46C743A}" destId="{5F20E395-5A04-456A-9FA1-80690DCD369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666A45-BB8F-4A16-B404-9BEDD7108B3C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lv-LV"/>
        </a:p>
      </dgm:t>
    </dgm:pt>
    <dgm:pt modelId="{B90FF58D-D8DE-4A5F-96B2-B72DC3813D46}">
      <dgm:prSet phldrT="[Teksts]" custT="1"/>
      <dgm:spPr/>
      <dgm:t>
        <a:bodyPr/>
        <a:lstStyle/>
        <a:p>
          <a:pPr algn="ctr"/>
          <a:r>
            <a:rPr lang="lv-LV" sz="3200" b="0" i="0" u="none" strike="noStrike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fizioterapeits</a:t>
          </a:r>
          <a:endParaRPr lang="lv-LV" sz="3200" dirty="0">
            <a:solidFill>
              <a:schemeClr val="tx1"/>
            </a:solidFill>
          </a:endParaRPr>
        </a:p>
      </dgm:t>
    </dgm:pt>
    <dgm:pt modelId="{8E90D12D-2E72-40DD-9297-B7C5205CF4EA}" type="parTrans" cxnId="{472F474B-23BD-48D0-9DB3-600697DF2207}">
      <dgm:prSet/>
      <dgm:spPr/>
      <dgm:t>
        <a:bodyPr/>
        <a:lstStyle/>
        <a:p>
          <a:endParaRPr lang="lv-LV" sz="3200"/>
        </a:p>
      </dgm:t>
    </dgm:pt>
    <dgm:pt modelId="{7ADFA391-667A-41FD-8C99-72809EAA1FBA}" type="sibTrans" cxnId="{472F474B-23BD-48D0-9DB3-600697DF2207}">
      <dgm:prSet/>
      <dgm:spPr/>
      <dgm:t>
        <a:bodyPr/>
        <a:lstStyle/>
        <a:p>
          <a:endParaRPr lang="lv-LV" sz="3200"/>
        </a:p>
      </dgm:t>
    </dgm:pt>
    <dgm:pt modelId="{95BD3D89-ABA6-42FB-9098-391B9562E667}">
      <dgm:prSet phldrT="[Teksts]" custT="1"/>
      <dgm:spPr/>
      <dgm:t>
        <a:bodyPr/>
        <a:lstStyle/>
        <a:p>
          <a:pPr algn="ctr"/>
          <a:r>
            <a:rPr lang="lv-LV" sz="3200" b="0" i="0" u="none" strike="noStrike" cap="none" spc="0" baseline="0" dirty="0" err="1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ergoterapeits</a:t>
          </a:r>
          <a:endParaRPr lang="lv-LV" sz="3200" dirty="0"/>
        </a:p>
      </dgm:t>
    </dgm:pt>
    <dgm:pt modelId="{6FF6D3E6-AA60-44E8-95D2-8A10976B9EB7}" type="parTrans" cxnId="{6BA05700-5119-4FA4-B73B-4D914A4753A7}">
      <dgm:prSet/>
      <dgm:spPr/>
      <dgm:t>
        <a:bodyPr/>
        <a:lstStyle/>
        <a:p>
          <a:endParaRPr lang="lv-LV" sz="3200"/>
        </a:p>
      </dgm:t>
    </dgm:pt>
    <dgm:pt modelId="{CE71A3F1-C341-402F-A24C-E9A827396BB6}" type="sibTrans" cxnId="{6BA05700-5119-4FA4-B73B-4D914A4753A7}">
      <dgm:prSet/>
      <dgm:spPr/>
      <dgm:t>
        <a:bodyPr/>
        <a:lstStyle/>
        <a:p>
          <a:endParaRPr lang="lv-LV" sz="3200"/>
        </a:p>
      </dgm:t>
    </dgm:pt>
    <dgm:pt modelId="{C6EE55B0-D0EB-45B9-A540-239DCADF5992}">
      <dgm:prSet phldrT="[Teksts]" custT="1"/>
      <dgm:spPr/>
      <dgm:t>
        <a:bodyPr/>
        <a:lstStyle/>
        <a:p>
          <a:pPr algn="ctr"/>
          <a:r>
            <a:rPr lang="lv-LV" sz="3200" b="0" i="0" u="none" strike="noStrike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medicīnas māsas</a:t>
          </a:r>
          <a:endParaRPr lang="lv-LV" sz="3200" dirty="0"/>
        </a:p>
      </dgm:t>
    </dgm:pt>
    <dgm:pt modelId="{17260B23-A3B5-4B16-AE32-D31E78165566}" type="parTrans" cxnId="{CBCB8A00-D7A2-4BCD-B363-AF3103397065}">
      <dgm:prSet/>
      <dgm:spPr/>
      <dgm:t>
        <a:bodyPr/>
        <a:lstStyle/>
        <a:p>
          <a:endParaRPr lang="lv-LV" sz="3200"/>
        </a:p>
      </dgm:t>
    </dgm:pt>
    <dgm:pt modelId="{F321C3E0-1775-4217-A57A-ED81A24F6246}" type="sibTrans" cxnId="{CBCB8A00-D7A2-4BCD-B363-AF3103397065}">
      <dgm:prSet/>
      <dgm:spPr/>
      <dgm:t>
        <a:bodyPr/>
        <a:lstStyle/>
        <a:p>
          <a:endParaRPr lang="lv-LV" sz="3200"/>
        </a:p>
      </dgm:t>
    </dgm:pt>
    <dgm:pt modelId="{1BFBC5BC-8704-4430-B165-9FEF53F719EF}">
      <dgm:prSet phldrT="[Teksts]" custT="1"/>
      <dgm:spPr/>
      <dgm:t>
        <a:bodyPr/>
        <a:lstStyle/>
        <a:p>
          <a:pPr algn="ctr"/>
          <a:r>
            <a:rPr lang="lv-LV" sz="3200" b="0" i="0" u="none" strike="noStrike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ārsta palīgs/vecākā medicīnas māsa </a:t>
          </a:r>
          <a:endParaRPr lang="lv-LV" sz="3200" dirty="0"/>
        </a:p>
      </dgm:t>
    </dgm:pt>
    <dgm:pt modelId="{8ABC80F8-15F7-4416-AC83-E816910BA2D5}" type="sibTrans" cxnId="{0EED6750-13AE-48C0-A3AA-71D508278A9D}">
      <dgm:prSet/>
      <dgm:spPr/>
      <dgm:t>
        <a:bodyPr/>
        <a:lstStyle/>
        <a:p>
          <a:endParaRPr lang="lv-LV" sz="3200"/>
        </a:p>
      </dgm:t>
    </dgm:pt>
    <dgm:pt modelId="{88F9782D-C081-42CB-B43B-925323417340}" type="parTrans" cxnId="{0EED6750-13AE-48C0-A3AA-71D508278A9D}">
      <dgm:prSet/>
      <dgm:spPr/>
      <dgm:t>
        <a:bodyPr/>
        <a:lstStyle/>
        <a:p>
          <a:endParaRPr lang="lv-LV" sz="3200"/>
        </a:p>
      </dgm:t>
    </dgm:pt>
    <dgm:pt modelId="{3B731287-84A7-48B0-9FB5-771729920EEC}">
      <dgm:prSet custT="1"/>
      <dgm:spPr/>
      <dgm:t>
        <a:bodyPr/>
        <a:lstStyle/>
        <a:p>
          <a:pPr algn="ctr"/>
          <a:r>
            <a:rPr lang="lv-LV" sz="3200" b="0" i="0" u="none" strike="noStrike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ārsts psihiatrs</a:t>
          </a:r>
          <a:endParaRPr lang="lv-LV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86E78B-FF4D-49E1-94D5-D8D8D2FB0028}" type="parTrans" cxnId="{1B9256D7-63A6-40BA-8B64-314098CDA0C2}">
      <dgm:prSet/>
      <dgm:spPr/>
      <dgm:t>
        <a:bodyPr/>
        <a:lstStyle/>
        <a:p>
          <a:endParaRPr lang="lv-LV"/>
        </a:p>
      </dgm:t>
    </dgm:pt>
    <dgm:pt modelId="{44C6336C-DB3F-4D02-BE20-08D5CFFD6AE8}" type="sibTrans" cxnId="{1B9256D7-63A6-40BA-8B64-314098CDA0C2}">
      <dgm:prSet/>
      <dgm:spPr/>
      <dgm:t>
        <a:bodyPr/>
        <a:lstStyle/>
        <a:p>
          <a:endParaRPr lang="lv-LV"/>
        </a:p>
      </dgm:t>
    </dgm:pt>
    <dgm:pt modelId="{672E64A6-E04C-4A0B-8D7E-3FE27DBE1D33}">
      <dgm:prSet custT="1"/>
      <dgm:spPr/>
      <dgm:t>
        <a:bodyPr/>
        <a:lstStyle/>
        <a:p>
          <a:pPr algn="ctr"/>
          <a:r>
            <a:rPr lang="lv-LV" sz="3200" b="0" i="0" u="none" strike="noStrike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ģimenes ārsti</a:t>
          </a:r>
          <a:endParaRPr lang="lv-LV" sz="3200" dirty="0"/>
        </a:p>
      </dgm:t>
    </dgm:pt>
    <dgm:pt modelId="{1209956F-5D94-414E-A7AC-4D747AC78691}" type="parTrans" cxnId="{2DF1BEC9-AF02-41E3-96F4-854CF73DF642}">
      <dgm:prSet/>
      <dgm:spPr/>
      <dgm:t>
        <a:bodyPr/>
        <a:lstStyle/>
        <a:p>
          <a:endParaRPr lang="lv-LV"/>
        </a:p>
      </dgm:t>
    </dgm:pt>
    <dgm:pt modelId="{35A9144C-536F-4A28-93DE-7596C3E7F3BB}" type="sibTrans" cxnId="{2DF1BEC9-AF02-41E3-96F4-854CF73DF642}">
      <dgm:prSet/>
      <dgm:spPr/>
      <dgm:t>
        <a:bodyPr/>
        <a:lstStyle/>
        <a:p>
          <a:endParaRPr lang="lv-LV"/>
        </a:p>
      </dgm:t>
    </dgm:pt>
    <dgm:pt modelId="{1EC9A529-EFCE-438E-A897-1104D46C743A}" type="pres">
      <dgm:prSet presAssocID="{33666A45-BB8F-4A16-B404-9BEDD7108B3C}" presName="linear" presStyleCnt="0">
        <dgm:presLayoutVars>
          <dgm:animLvl val="lvl"/>
          <dgm:resizeHandles val="exact"/>
        </dgm:presLayoutVars>
      </dgm:prSet>
      <dgm:spPr/>
    </dgm:pt>
    <dgm:pt modelId="{6F15034C-E6A2-42E6-A18B-BAFBEDC20DD4}" type="pres">
      <dgm:prSet presAssocID="{B90FF58D-D8DE-4A5F-96B2-B72DC3813D46}" presName="parentText" presStyleLbl="node1" presStyleIdx="0" presStyleCnt="6" custScaleY="110000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8A9292DD-2889-4BCA-BACF-8F2C051755C7}" type="pres">
      <dgm:prSet presAssocID="{7ADFA391-667A-41FD-8C99-72809EAA1FBA}" presName="spacer" presStyleCnt="0"/>
      <dgm:spPr/>
    </dgm:pt>
    <dgm:pt modelId="{A39600FC-1883-441A-B891-9D34AA0D8A30}" type="pres">
      <dgm:prSet presAssocID="{95BD3D89-ABA6-42FB-9098-391B9562E667}" presName="parentText" presStyleLbl="node1" presStyleIdx="1" presStyleCnt="6" custScaleY="110000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FDAC3998-7241-4CA0-963F-BDDC5AD6B9FF}" type="pres">
      <dgm:prSet presAssocID="{CE71A3F1-C341-402F-A24C-E9A827396BB6}" presName="spacer" presStyleCnt="0"/>
      <dgm:spPr/>
    </dgm:pt>
    <dgm:pt modelId="{AC97CBD5-96D8-4D8C-9550-84EA2FB87928}" type="pres">
      <dgm:prSet presAssocID="{1BFBC5BC-8704-4430-B165-9FEF53F719EF}" presName="parentText" presStyleLbl="node1" presStyleIdx="2" presStyleCnt="6" custScaleY="133100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0F7A2FBA-3A51-42C6-9527-6B96A46BB41D}" type="pres">
      <dgm:prSet presAssocID="{8ABC80F8-15F7-4416-AC83-E816910BA2D5}" presName="spacer" presStyleCnt="0"/>
      <dgm:spPr/>
    </dgm:pt>
    <dgm:pt modelId="{E2ABF8FA-8AF1-45EE-BA75-BBE4769DED35}" type="pres">
      <dgm:prSet presAssocID="{C6EE55B0-D0EB-45B9-A540-239DCADF599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DC2ECA60-976E-4F69-8C1B-30FC50A27448}" type="pres">
      <dgm:prSet presAssocID="{F321C3E0-1775-4217-A57A-ED81A24F6246}" presName="spacer" presStyleCnt="0"/>
      <dgm:spPr/>
    </dgm:pt>
    <dgm:pt modelId="{FF6BE424-68F5-403F-A376-643FDA538CA8}" type="pres">
      <dgm:prSet presAssocID="{672E64A6-E04C-4A0B-8D7E-3FE27DBE1D3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1C341D7-C6CB-41C3-BE52-4333ECEEB4FF}" type="pres">
      <dgm:prSet presAssocID="{35A9144C-536F-4A28-93DE-7596C3E7F3BB}" presName="spacer" presStyleCnt="0"/>
      <dgm:spPr/>
    </dgm:pt>
    <dgm:pt modelId="{A183B96A-8DB6-493F-BC2D-929705CF4322}" type="pres">
      <dgm:prSet presAssocID="{3B731287-84A7-48B0-9FB5-771729920EE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3210EA8-1670-40AF-A647-F58F51FC85D6}" type="presOf" srcId="{3B731287-84A7-48B0-9FB5-771729920EEC}" destId="{A183B96A-8DB6-493F-BC2D-929705CF4322}" srcOrd="0" destOrd="0" presId="urn:microsoft.com/office/officeart/2005/8/layout/vList2"/>
    <dgm:cxn modelId="{2560965C-835F-4CD7-AD09-6A9EC7F683A6}" type="presOf" srcId="{95BD3D89-ABA6-42FB-9098-391B9562E667}" destId="{A39600FC-1883-441A-B891-9D34AA0D8A30}" srcOrd="0" destOrd="0" presId="urn:microsoft.com/office/officeart/2005/8/layout/vList2"/>
    <dgm:cxn modelId="{D39F8F0F-411F-406D-9093-051C78BB6284}" type="presOf" srcId="{B90FF58D-D8DE-4A5F-96B2-B72DC3813D46}" destId="{6F15034C-E6A2-42E6-A18B-BAFBEDC20DD4}" srcOrd="0" destOrd="0" presId="urn:microsoft.com/office/officeart/2005/8/layout/vList2"/>
    <dgm:cxn modelId="{48689D0C-CA4C-4FD8-A43C-BF92ABC976E5}" type="presOf" srcId="{C6EE55B0-D0EB-45B9-A540-239DCADF5992}" destId="{E2ABF8FA-8AF1-45EE-BA75-BBE4769DED35}" srcOrd="0" destOrd="0" presId="urn:microsoft.com/office/officeart/2005/8/layout/vList2"/>
    <dgm:cxn modelId="{5DF72612-054B-458D-B830-C68082AF90AD}" type="presOf" srcId="{33666A45-BB8F-4A16-B404-9BEDD7108B3C}" destId="{1EC9A529-EFCE-438E-A897-1104D46C743A}" srcOrd="0" destOrd="0" presId="urn:microsoft.com/office/officeart/2005/8/layout/vList2"/>
    <dgm:cxn modelId="{4373D559-2FFC-4E9D-91B8-FFD6BDAA645B}" type="presOf" srcId="{672E64A6-E04C-4A0B-8D7E-3FE27DBE1D33}" destId="{FF6BE424-68F5-403F-A376-643FDA538CA8}" srcOrd="0" destOrd="0" presId="urn:microsoft.com/office/officeart/2005/8/layout/vList2"/>
    <dgm:cxn modelId="{0EED6750-13AE-48C0-A3AA-71D508278A9D}" srcId="{33666A45-BB8F-4A16-B404-9BEDD7108B3C}" destId="{1BFBC5BC-8704-4430-B165-9FEF53F719EF}" srcOrd="2" destOrd="0" parTransId="{88F9782D-C081-42CB-B43B-925323417340}" sibTransId="{8ABC80F8-15F7-4416-AC83-E816910BA2D5}"/>
    <dgm:cxn modelId="{1B9256D7-63A6-40BA-8B64-314098CDA0C2}" srcId="{33666A45-BB8F-4A16-B404-9BEDD7108B3C}" destId="{3B731287-84A7-48B0-9FB5-771729920EEC}" srcOrd="5" destOrd="0" parTransId="{3D86E78B-FF4D-49E1-94D5-D8D8D2FB0028}" sibTransId="{44C6336C-DB3F-4D02-BE20-08D5CFFD6AE8}"/>
    <dgm:cxn modelId="{AD2C68C3-7C57-41AC-9AA9-BAC33B90958F}" type="presOf" srcId="{1BFBC5BC-8704-4430-B165-9FEF53F719EF}" destId="{AC97CBD5-96D8-4D8C-9550-84EA2FB87928}" srcOrd="0" destOrd="0" presId="urn:microsoft.com/office/officeart/2005/8/layout/vList2"/>
    <dgm:cxn modelId="{472F474B-23BD-48D0-9DB3-600697DF2207}" srcId="{33666A45-BB8F-4A16-B404-9BEDD7108B3C}" destId="{B90FF58D-D8DE-4A5F-96B2-B72DC3813D46}" srcOrd="0" destOrd="0" parTransId="{8E90D12D-2E72-40DD-9297-B7C5205CF4EA}" sibTransId="{7ADFA391-667A-41FD-8C99-72809EAA1FBA}"/>
    <dgm:cxn modelId="{CBCB8A00-D7A2-4BCD-B363-AF3103397065}" srcId="{33666A45-BB8F-4A16-B404-9BEDD7108B3C}" destId="{C6EE55B0-D0EB-45B9-A540-239DCADF5992}" srcOrd="3" destOrd="0" parTransId="{17260B23-A3B5-4B16-AE32-D31E78165566}" sibTransId="{F321C3E0-1775-4217-A57A-ED81A24F6246}"/>
    <dgm:cxn modelId="{2DF1BEC9-AF02-41E3-96F4-854CF73DF642}" srcId="{33666A45-BB8F-4A16-B404-9BEDD7108B3C}" destId="{672E64A6-E04C-4A0B-8D7E-3FE27DBE1D33}" srcOrd="4" destOrd="0" parTransId="{1209956F-5D94-414E-A7AC-4D747AC78691}" sibTransId="{35A9144C-536F-4A28-93DE-7596C3E7F3BB}"/>
    <dgm:cxn modelId="{6BA05700-5119-4FA4-B73B-4D914A4753A7}" srcId="{33666A45-BB8F-4A16-B404-9BEDD7108B3C}" destId="{95BD3D89-ABA6-42FB-9098-391B9562E667}" srcOrd="1" destOrd="0" parTransId="{6FF6D3E6-AA60-44E8-95D2-8A10976B9EB7}" sibTransId="{CE71A3F1-C341-402F-A24C-E9A827396BB6}"/>
    <dgm:cxn modelId="{4629B9D3-407F-4AFC-905F-965419A34F02}" type="presParOf" srcId="{1EC9A529-EFCE-438E-A897-1104D46C743A}" destId="{6F15034C-E6A2-42E6-A18B-BAFBEDC20DD4}" srcOrd="0" destOrd="0" presId="urn:microsoft.com/office/officeart/2005/8/layout/vList2"/>
    <dgm:cxn modelId="{5D1B57B0-6035-483A-9546-43DC2C6F7DA2}" type="presParOf" srcId="{1EC9A529-EFCE-438E-A897-1104D46C743A}" destId="{8A9292DD-2889-4BCA-BACF-8F2C051755C7}" srcOrd="1" destOrd="0" presId="urn:microsoft.com/office/officeart/2005/8/layout/vList2"/>
    <dgm:cxn modelId="{72C29F0D-0926-4513-83D6-BF017DE218F9}" type="presParOf" srcId="{1EC9A529-EFCE-438E-A897-1104D46C743A}" destId="{A39600FC-1883-441A-B891-9D34AA0D8A30}" srcOrd="2" destOrd="0" presId="urn:microsoft.com/office/officeart/2005/8/layout/vList2"/>
    <dgm:cxn modelId="{34263E93-6D67-4079-A078-CA04034F990C}" type="presParOf" srcId="{1EC9A529-EFCE-438E-A897-1104D46C743A}" destId="{FDAC3998-7241-4CA0-963F-BDDC5AD6B9FF}" srcOrd="3" destOrd="0" presId="urn:microsoft.com/office/officeart/2005/8/layout/vList2"/>
    <dgm:cxn modelId="{CAC4B879-C4D5-4533-BD1A-71B9FCD6A2E5}" type="presParOf" srcId="{1EC9A529-EFCE-438E-A897-1104D46C743A}" destId="{AC97CBD5-96D8-4D8C-9550-84EA2FB87928}" srcOrd="4" destOrd="0" presId="urn:microsoft.com/office/officeart/2005/8/layout/vList2"/>
    <dgm:cxn modelId="{17D77DA3-1B24-41A3-828A-5F4E9E311343}" type="presParOf" srcId="{1EC9A529-EFCE-438E-A897-1104D46C743A}" destId="{0F7A2FBA-3A51-42C6-9527-6B96A46BB41D}" srcOrd="5" destOrd="0" presId="urn:microsoft.com/office/officeart/2005/8/layout/vList2"/>
    <dgm:cxn modelId="{8BC07A92-A63E-4D28-9A35-B4FF40A1904E}" type="presParOf" srcId="{1EC9A529-EFCE-438E-A897-1104D46C743A}" destId="{E2ABF8FA-8AF1-45EE-BA75-BBE4769DED35}" srcOrd="6" destOrd="0" presId="urn:microsoft.com/office/officeart/2005/8/layout/vList2"/>
    <dgm:cxn modelId="{DF2E4506-1FA3-4B6F-9454-DC3626F72DFF}" type="presParOf" srcId="{1EC9A529-EFCE-438E-A897-1104D46C743A}" destId="{DC2ECA60-976E-4F69-8C1B-30FC50A27448}" srcOrd="7" destOrd="0" presId="urn:microsoft.com/office/officeart/2005/8/layout/vList2"/>
    <dgm:cxn modelId="{1F015FC1-27C7-4295-AC80-AADBBA66A49D}" type="presParOf" srcId="{1EC9A529-EFCE-438E-A897-1104D46C743A}" destId="{FF6BE424-68F5-403F-A376-643FDA538CA8}" srcOrd="8" destOrd="0" presId="urn:microsoft.com/office/officeart/2005/8/layout/vList2"/>
    <dgm:cxn modelId="{5C6109B0-8485-4A4A-AFEF-D7B3A2B0DD9F}" type="presParOf" srcId="{1EC9A529-EFCE-438E-A897-1104D46C743A}" destId="{91C341D7-C6CB-41C3-BE52-4333ECEEB4FF}" srcOrd="9" destOrd="0" presId="urn:microsoft.com/office/officeart/2005/8/layout/vList2"/>
    <dgm:cxn modelId="{6E931DA3-0739-4C4E-ADAA-5D13D0871D7C}" type="presParOf" srcId="{1EC9A529-EFCE-438E-A897-1104D46C743A}" destId="{A183B96A-8DB6-493F-BC2D-929705CF432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5034C-E6A2-42E6-A18B-BAFBEDC20DD4}">
      <dsp:nvSpPr>
        <dsp:cNvPr id="0" name=""/>
        <dsp:cNvSpPr/>
      </dsp:nvSpPr>
      <dsp:spPr>
        <a:xfrm>
          <a:off x="0" y="9254"/>
          <a:ext cx="4183062" cy="7370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sociālie darbinieki</a:t>
          </a:r>
          <a:endParaRPr lang="lv-LV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2" y="45236"/>
        <a:ext cx="4111098" cy="665135"/>
      </dsp:txXfrm>
    </dsp:sp>
    <dsp:sp modelId="{A39600FC-1883-441A-B891-9D34AA0D8A30}">
      <dsp:nvSpPr>
        <dsp:cNvPr id="0" name=""/>
        <dsp:cNvSpPr/>
      </dsp:nvSpPr>
      <dsp:spPr>
        <a:xfrm>
          <a:off x="0" y="791868"/>
          <a:ext cx="4183062" cy="7370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sociālie aprūpētāji</a:t>
          </a:r>
          <a:endParaRPr lang="lv-LV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2" y="827850"/>
        <a:ext cx="4111098" cy="665135"/>
      </dsp:txXfrm>
    </dsp:sp>
    <dsp:sp modelId="{AC97CBD5-96D8-4D8C-9550-84EA2FB87928}">
      <dsp:nvSpPr>
        <dsp:cNvPr id="0" name=""/>
        <dsp:cNvSpPr/>
      </dsp:nvSpPr>
      <dsp:spPr>
        <a:xfrm>
          <a:off x="0" y="1572168"/>
          <a:ext cx="4183062" cy="7370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sociālie rehabilitētāji</a:t>
          </a:r>
          <a:endParaRPr lang="lv-LV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2" y="1608150"/>
        <a:ext cx="4111098" cy="665135"/>
      </dsp:txXfrm>
    </dsp:sp>
    <dsp:sp modelId="{E2ABF8FA-8AF1-45EE-BA75-BBE4769DED35}">
      <dsp:nvSpPr>
        <dsp:cNvPr id="0" name=""/>
        <dsp:cNvSpPr/>
      </dsp:nvSpPr>
      <dsp:spPr>
        <a:xfrm>
          <a:off x="0" y="2352468"/>
          <a:ext cx="4183062" cy="7370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nodarbību vadītāji</a:t>
          </a:r>
          <a:endParaRPr lang="lv-LV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2" y="2388450"/>
        <a:ext cx="4111098" cy="665135"/>
      </dsp:txXfrm>
    </dsp:sp>
    <dsp:sp modelId="{5F20E395-5A04-456A-9FA1-80690DCD369F}">
      <dsp:nvSpPr>
        <dsp:cNvPr id="0" name=""/>
        <dsp:cNvSpPr/>
      </dsp:nvSpPr>
      <dsp:spPr>
        <a:xfrm>
          <a:off x="0" y="3132768"/>
          <a:ext cx="4183062" cy="7370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aprūpētāji</a:t>
          </a:r>
          <a:endParaRPr lang="lv-LV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2" y="3168750"/>
        <a:ext cx="4111098" cy="665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5034C-E6A2-42E6-A18B-BAFBEDC20DD4}">
      <dsp:nvSpPr>
        <dsp:cNvPr id="0" name=""/>
        <dsp:cNvSpPr/>
      </dsp:nvSpPr>
      <dsp:spPr>
        <a:xfrm>
          <a:off x="0" y="311559"/>
          <a:ext cx="4184650" cy="689751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fizioterapeits</a:t>
          </a:r>
          <a:endParaRPr lang="lv-LV" sz="3200" kern="1200" dirty="0">
            <a:solidFill>
              <a:schemeClr val="tx1"/>
            </a:solidFill>
          </a:endParaRPr>
        </a:p>
      </dsp:txBody>
      <dsp:txXfrm>
        <a:off x="33671" y="345230"/>
        <a:ext cx="4117308" cy="622409"/>
      </dsp:txXfrm>
    </dsp:sp>
    <dsp:sp modelId="{A39600FC-1883-441A-B891-9D34AA0D8A30}">
      <dsp:nvSpPr>
        <dsp:cNvPr id="0" name=""/>
        <dsp:cNvSpPr/>
      </dsp:nvSpPr>
      <dsp:spPr>
        <a:xfrm>
          <a:off x="0" y="1015711"/>
          <a:ext cx="4184650" cy="689751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err="1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ergoterapeits</a:t>
          </a:r>
          <a:endParaRPr lang="lv-LV" sz="3200" kern="1200" dirty="0"/>
        </a:p>
      </dsp:txBody>
      <dsp:txXfrm>
        <a:off x="33671" y="1049382"/>
        <a:ext cx="4117308" cy="622409"/>
      </dsp:txXfrm>
    </dsp:sp>
    <dsp:sp modelId="{AC97CBD5-96D8-4D8C-9550-84EA2FB87928}">
      <dsp:nvSpPr>
        <dsp:cNvPr id="0" name=""/>
        <dsp:cNvSpPr/>
      </dsp:nvSpPr>
      <dsp:spPr>
        <a:xfrm>
          <a:off x="0" y="1719863"/>
          <a:ext cx="4184650" cy="83459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ārsta palīgs/vecākā medicīnas māsa </a:t>
          </a:r>
          <a:endParaRPr lang="lv-LV" sz="3200" kern="1200" dirty="0"/>
        </a:p>
      </dsp:txBody>
      <dsp:txXfrm>
        <a:off x="40742" y="1760605"/>
        <a:ext cx="4103166" cy="753115"/>
      </dsp:txXfrm>
    </dsp:sp>
    <dsp:sp modelId="{E2ABF8FA-8AF1-45EE-BA75-BBE4769DED35}">
      <dsp:nvSpPr>
        <dsp:cNvPr id="0" name=""/>
        <dsp:cNvSpPr/>
      </dsp:nvSpPr>
      <dsp:spPr>
        <a:xfrm>
          <a:off x="0" y="2568862"/>
          <a:ext cx="4184650" cy="62704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rPr>
            <a:t>medicīnas māsas</a:t>
          </a:r>
          <a:endParaRPr lang="lv-LV" sz="3200" kern="1200" dirty="0"/>
        </a:p>
      </dsp:txBody>
      <dsp:txXfrm>
        <a:off x="30610" y="2599472"/>
        <a:ext cx="4123430" cy="565826"/>
      </dsp:txXfrm>
    </dsp:sp>
    <dsp:sp modelId="{FF6BE424-68F5-403F-A376-643FDA538CA8}">
      <dsp:nvSpPr>
        <dsp:cNvPr id="0" name=""/>
        <dsp:cNvSpPr/>
      </dsp:nvSpPr>
      <dsp:spPr>
        <a:xfrm>
          <a:off x="0" y="3210309"/>
          <a:ext cx="4184650" cy="62704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ģimenes ārsti</a:t>
          </a:r>
          <a:endParaRPr lang="lv-LV" sz="3200" kern="1200" dirty="0"/>
        </a:p>
      </dsp:txBody>
      <dsp:txXfrm>
        <a:off x="30610" y="3240919"/>
        <a:ext cx="4123430" cy="565826"/>
      </dsp:txXfrm>
    </dsp:sp>
    <dsp:sp modelId="{A183B96A-8DB6-493F-BC2D-929705CF4322}">
      <dsp:nvSpPr>
        <dsp:cNvPr id="0" name=""/>
        <dsp:cNvSpPr/>
      </dsp:nvSpPr>
      <dsp:spPr>
        <a:xfrm>
          <a:off x="0" y="3851756"/>
          <a:ext cx="4184650" cy="62704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32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anose="02020603050405020304" pitchFamily="18" charset="0"/>
              <a:ea typeface="Times New Roman" pitchFamily="18"/>
              <a:cs typeface="Times New Roman" panose="02020603050405020304" pitchFamily="18" charset="0"/>
            </a:rPr>
            <a:t>ārsts psihiatrs</a:t>
          </a:r>
          <a:endParaRPr lang="lv-LV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10" y="3882366"/>
        <a:ext cx="4123430" cy="565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0" y="-8467"/>
            <a:ext cx="12192015" cy="6866467"/>
            <a:chOff x="-10" y="-8467"/>
            <a:chExt cx="12192015" cy="6866467"/>
          </a:xfrm>
        </p:grpSpPr>
        <p:cxnSp>
          <p:nvCxnSpPr>
            <p:cNvPr id="3" name="Straight Connector 31"/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  <a:miter/>
            </a:ln>
          </p:spPr>
        </p:cxnSp>
        <p:cxnSp>
          <p:nvCxnSpPr>
            <p:cNvPr id="4" name="Straight Connector 20"/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  <a:miter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Rectangle 25"/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Isosceles Triangle 26"/>
            <p:cNvSpPr/>
            <p:nvPr/>
          </p:nvSpPr>
          <p:spPr>
            <a:xfrm>
              <a:off x="8932334" y="3047996"/>
              <a:ext cx="3259671" cy="381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Isosceles Triangle 30"/>
            <p:cNvSpPr/>
            <p:nvPr/>
          </p:nvSpPr>
          <p:spPr>
            <a:xfrm>
              <a:off x="10371664" y="3589870"/>
              <a:ext cx="1817159" cy="326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Isosceles Triangle 18"/>
            <p:cNvSpPr/>
            <p:nvPr/>
          </p:nvSpPr>
          <p:spPr>
            <a:xfrm rot="10799991">
              <a:off x="-10" y="0"/>
              <a:ext cx="842592" cy="56661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itle 1"/>
          <p:cNvSpPr txBox="1">
            <a:spLocks noGrp="1"/>
          </p:cNvSpPr>
          <p:nvPr>
            <p:ph type="ctrTitle"/>
          </p:nvPr>
        </p:nvSpPr>
        <p:spPr>
          <a:xfrm>
            <a:off x="1507068" y="2404533"/>
            <a:ext cx="77669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14" name="Subtitle 2"/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096895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lv-LV"/>
              <a:t>Noklikšķiniet, lai rediģētu šablona apakšvirsraksta stilu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29E024-CA59-4BDF-A0B0-17C69597837D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6CAC47-CF57-4D14-9EF8-0B18BB5A14D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3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3403597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5ABBA6-545F-4FA7-BB18-EA4269FB7BD2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F0C46E-1404-419E-9683-236D80A5DA3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2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1366141" y="3632197"/>
            <a:ext cx="7224528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C9C80C-4646-400C-90FC-317BEC717632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6E6A11-A05B-44AB-84F7-2714BBFAF930}" type="slidenum">
              <a:t>‹#›</a:t>
            </a:fld>
            <a:endParaRPr lang="en-US"/>
          </a:p>
        </p:txBody>
      </p:sp>
      <p:sp>
        <p:nvSpPr>
          <p:cNvPr id="8" name="TextBox 19"/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/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  <a:endParaRPr lang="en-US" sz="1800" b="0" i="0" u="none" strike="noStrike" kern="1200" cap="none" spc="0" baseline="0">
              <a:solidFill>
                <a:srgbClr val="C0E474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08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1931990"/>
            <a:ext cx="8596667" cy="2595460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25BB4E-C579-4C1F-859E-C1E3D5363C5C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649FF2-EAAF-416D-9E41-F48D79C04C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6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38351C-1A57-4F3D-9C4A-7BC57D43B3DC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9AC7BE-8F3B-4AFC-BDC6-F5E03FE71ACF}" type="slidenum">
              <a:t>‹#›</a:t>
            </a:fld>
            <a:endParaRPr lang="en-US"/>
          </a:p>
        </p:txBody>
      </p:sp>
      <p:sp>
        <p:nvSpPr>
          <p:cNvPr id="8" name="TextBox 23"/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/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867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8588200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90C226"/>
                </a:solidFill>
              </a:defRPr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34F4E5-6837-43D4-A90C-8B205BC05926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B5713C-5B40-4E1B-8790-57F0718511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7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9E20D0-1A5E-42FD-BD5A-05B3BA424092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DD3D2E-C720-4665-A8AA-7F1F0E42F0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7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967670" y="609603"/>
            <a:ext cx="1304739" cy="525145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77332" y="609603"/>
            <a:ext cx="7060146" cy="525145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76383E-D19A-4EF6-8AFA-A5C2F9647A4B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6548C5-BAC6-4A5C-974C-BA5EE270DB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D3CBFF-4A3E-4FD5-A70A-5A427C2EC4BF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C7813E-E6C2-4206-8ADA-D2C4B263DB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5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2700863"/>
            <a:ext cx="8596667" cy="182657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7332" y="4527450"/>
            <a:ext cx="8596667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80BE7D-1C61-44C5-94A7-D4D168C35E49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976A85-DA00-48E6-BF79-E194FFB2679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AE1BFE-A800-4BC4-A2B2-633259D78E4F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686C3C-F7D2-43A6-91A0-CBAB7C0F4F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4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5741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75741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088379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088379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75D0CF-A034-4FCC-8943-336E93E2F005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306C68-E2FA-4ACC-B9E7-F1690F1A11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EE2780-3DE1-49A9-BD16-A041072A2DC6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174310-57C1-4A7F-A492-B70A97F96A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6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48896E-534C-40B0-9F5B-B619E63B2556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6288FE-E663-45EC-9413-C1A7AB54C6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0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1498601"/>
            <a:ext cx="3854525" cy="1278468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760457" y="514926"/>
            <a:ext cx="4513542" cy="55264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77332" y="2777069"/>
            <a:ext cx="3854525" cy="258445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632AC4-C2B9-47A7-90E8-AD5F4B12F251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ABEB8C-12B9-4436-BE78-6530B867C4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800600"/>
            <a:ext cx="8596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677332" y="609603"/>
            <a:ext cx="8596667" cy="3845719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lv-LV"/>
              <a:t>Noklikšķiniet uz ikonas, lai pievienotu attēlu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77332" y="5367335"/>
            <a:ext cx="8596667" cy="67402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AC73AC-9BC8-4D1B-891F-A827AA0085F7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F49C26-CB56-4ADE-B691-21C3BA5CC7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2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-8467"/>
            <a:ext cx="12192005" cy="6866467"/>
            <a:chOff x="0" y="-8467"/>
            <a:chExt cx="12192005" cy="6866467"/>
          </a:xfrm>
        </p:grpSpPr>
        <p:cxnSp>
          <p:nvCxnSpPr>
            <p:cNvPr id="3" name="Straight Connector 19"/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  <a:miter/>
            </a:ln>
          </p:spPr>
        </p:cxnSp>
        <p:cxnSp>
          <p:nvCxnSpPr>
            <p:cNvPr id="4" name="Straight Connector 20"/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  <a:miter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Rectangle 25"/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Isosceles Triangle 23"/>
            <p:cNvSpPr/>
            <p:nvPr/>
          </p:nvSpPr>
          <p:spPr>
            <a:xfrm>
              <a:off x="8932334" y="3047996"/>
              <a:ext cx="3259671" cy="381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Isosceles Triangle 27"/>
            <p:cNvSpPr/>
            <p:nvPr/>
          </p:nvSpPr>
          <p:spPr>
            <a:xfrm>
              <a:off x="10371664" y="3589870"/>
              <a:ext cx="1817159" cy="326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Isosceles Triangle 28"/>
            <p:cNvSpPr/>
            <p:nvPr/>
          </p:nvSpPr>
          <p:spPr>
            <a:xfrm>
              <a:off x="0" y="4013201"/>
              <a:ext cx="448732" cy="28447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270"/>
                <a:gd name="f9" fmla="+- 0 0 -180"/>
                <a:gd name="f10" fmla="+- 0 0 -90"/>
                <a:gd name="f11" fmla="abs f3"/>
                <a:gd name="f12" fmla="abs f4"/>
                <a:gd name="f13" fmla="abs f5"/>
                <a:gd name="f14" fmla="*/ f7 f0 1"/>
                <a:gd name="f15" fmla="*/ f8 f0 1"/>
                <a:gd name="f16" fmla="*/ f9 f0 1"/>
                <a:gd name="f17" fmla="*/ f10 f0 1"/>
                <a:gd name="f18" fmla="?: f11 f3 1"/>
                <a:gd name="f19" fmla="?: f12 f4 1"/>
                <a:gd name="f20" fmla="?: f13 f5 1"/>
                <a:gd name="f21" fmla="*/ f14 1 f2"/>
                <a:gd name="f22" fmla="*/ f15 1 f2"/>
                <a:gd name="f23" fmla="*/ f16 1 f2"/>
                <a:gd name="f24" fmla="*/ f17 1 f2"/>
                <a:gd name="f25" fmla="*/ f18 1 21600"/>
                <a:gd name="f26" fmla="*/ f19 1 21600"/>
                <a:gd name="f27" fmla="*/ 21600 f18 1"/>
                <a:gd name="f28" fmla="*/ 21600 f19 1"/>
                <a:gd name="f29" fmla="+- f21 0 f1"/>
                <a:gd name="f30" fmla="+- f22 0 f1"/>
                <a:gd name="f31" fmla="+- f23 0 f1"/>
                <a:gd name="f32" fmla="+- f24 0 f1"/>
                <a:gd name="f33" fmla="min f26 f25"/>
                <a:gd name="f34" fmla="*/ f27 1 f20"/>
                <a:gd name="f35" fmla="*/ f28 1 f20"/>
                <a:gd name="f36" fmla="val f34"/>
                <a:gd name="f37" fmla="val f35"/>
                <a:gd name="f38" fmla="*/ f6 f33 1"/>
                <a:gd name="f39" fmla="+- f37 0 f6"/>
                <a:gd name="f40" fmla="+- f36 0 f6"/>
                <a:gd name="f41" fmla="*/ f37 f33 1"/>
                <a:gd name="f42" fmla="*/ f36 f33 1"/>
                <a:gd name="f43" fmla="*/ f39 1 2"/>
                <a:gd name="f44" fmla="*/ f40 1 2"/>
                <a:gd name="f45" fmla="*/ f40 f6 1"/>
                <a:gd name="f46" fmla="+- f6 f43 0"/>
                <a:gd name="f47" fmla="*/ f45 1 200000"/>
                <a:gd name="f48" fmla="*/ f45 1 100000"/>
                <a:gd name="f49" fmla="+- f47 f44 0"/>
                <a:gd name="f50" fmla="*/ f47 f33 1"/>
                <a:gd name="f51" fmla="*/ f46 f33 1"/>
                <a:gd name="f52" fmla="*/ f48 f33 1"/>
                <a:gd name="f53" fmla="*/ f4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2" y="f38"/>
                </a:cxn>
                <a:cxn ang="f30">
                  <a:pos x="f50" y="f51"/>
                </a:cxn>
                <a:cxn ang="f31">
                  <a:pos x="f38" y="f41"/>
                </a:cxn>
                <a:cxn ang="f31">
                  <a:pos x="f52" y="f41"/>
                </a:cxn>
                <a:cxn ang="f31">
                  <a:pos x="f42" y="f41"/>
                </a:cxn>
                <a:cxn ang="f32">
                  <a:pos x="f53" y="f51"/>
                </a:cxn>
              </a:cxnLst>
              <a:rect l="f50" t="f51" r="f53" b="f41"/>
              <a:pathLst>
                <a:path>
                  <a:moveTo>
                    <a:pt x="f38" y="f41"/>
                  </a:moveTo>
                  <a:lnTo>
                    <a:pt x="f52" y="f38"/>
                  </a:lnTo>
                  <a:lnTo>
                    <a:pt x="f42" y="f41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itle Placeholder 1"/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14" name="Text Placeholder 2"/>
          <p:cNvSpPr txBox="1">
            <a:spLocks noGrp="1"/>
          </p:cNvSpPr>
          <p:nvPr>
            <p:ph type="body" idx="1"/>
          </p:nvPr>
        </p:nvSpPr>
        <p:spPr>
          <a:xfrm>
            <a:off x="677332" y="2160590"/>
            <a:ext cx="8596667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205133" y="6041358"/>
            <a:ext cx="9119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93F2B6F6-8B41-4D4B-80E5-1991D755E1F3}" type="datetime1">
              <a:rPr lang="en-US"/>
              <a:pPr lvl="0"/>
              <a:t>11/13/2018</a:t>
            </a:fld>
            <a:endParaRPr lang="en-US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677332" y="6041358"/>
            <a:ext cx="629760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590659" y="6041358"/>
            <a:ext cx="6833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20D88857-1568-4507-83E4-20070FA08C03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lv-LV" sz="3600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lv-LV" sz="180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lv-LV" sz="160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lv-LV" sz="140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lv-LV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lv-LV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 txBox="1">
            <a:spLocks noGrp="1"/>
          </p:cNvSpPr>
          <p:nvPr>
            <p:ph type="ctrTitle"/>
          </p:nvPr>
        </p:nvSpPr>
        <p:spPr>
          <a:xfrm>
            <a:off x="1507068" y="1118795"/>
            <a:ext cx="7766931" cy="2932041"/>
          </a:xfrm>
        </p:spPr>
        <p:txBody>
          <a:bodyPr anchorCtr="1"/>
          <a:lstStyle/>
          <a:p>
            <a:pPr lvl="0" algn="ctr"/>
            <a:r>
              <a:rPr lang="lv-LV" sz="4000" b="1" dirty="0"/>
              <a:t>Sociālās aprūpes un sociālās rehabilitācijas procesa nodrošināšanas uzraudzība</a:t>
            </a:r>
          </a:p>
        </p:txBody>
      </p:sp>
      <p:sp>
        <p:nvSpPr>
          <p:cNvPr id="3" name="Apakšvirsraksts 2"/>
          <p:cNvSpPr txBox="1">
            <a:spLocks noGrp="1"/>
          </p:cNvSpPr>
          <p:nvPr>
            <p:ph type="subTitle" idx="1"/>
          </p:nvPr>
        </p:nvSpPr>
        <p:spPr>
          <a:xfrm>
            <a:off x="1507068" y="4394880"/>
            <a:ext cx="7766931" cy="1096895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lv-LV" sz="1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SIA Veselības centrs Ilūkste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lv-LV" sz="1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valdes locekle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lv-LV" sz="1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Zane Buceniece – Zīberga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lv-LV" sz="1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14.11.2018.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2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Klienta medicīniskā karte:</a:t>
            </a:r>
            <a:r>
              <a:rPr lang="lv-LV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lv-LV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77332" y="1419368"/>
            <a:ext cx="9217295" cy="5281684"/>
          </a:xfrm>
        </p:spPr>
        <p:txBody>
          <a:bodyPr>
            <a:normAutofit lnSpcReduction="10000"/>
          </a:bodyPr>
          <a:lstStyle/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Sensitīvie</a:t>
            </a: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dati;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Klienta objektīva pirmreizējā apskate, iestājoties veselības centrā;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Apskate pēc ārstēšanās stacionārā;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Īpašās atzīmes (izgulējumi, pozicionēšana);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Nozīmējumu lapas;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Personas garīgās veselības novērtējums;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Atzīmes par novērotiem traucējumiem klientam un klienta izteiktās sūdzības;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Speciālistu atzinumi;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Ārsta psihiatra vērtējums, nozīmējumi un rekomendācijas darbam ar klientu;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Nepieciešamo mērījumu lapas ( </a:t>
            </a:r>
            <a:r>
              <a:rPr lang="lv-LV" sz="20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antropometriskie</a:t>
            </a: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mērījumi, asinsspiediens, glikozes līmenis asinīs, pulss u.c. pēc vajadzības);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Klienta profilaktiskās apskates karte katram gadam;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Ergoterapeita</a:t>
            </a: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funkcionālās novērtēšanas karte;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Ergoterapeita</a:t>
            </a: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ikdienas darba uzskaites karte;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Fizioterapeita funkcionālās novērtēšanas protokols;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Fizioterapeitiskās rehabilitācijas plāns konkrētam gadam;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Fizioterapeita apmeklējuma lapa;</a:t>
            </a:r>
          </a:p>
          <a:p>
            <a:pPr marL="285750" lvl="0" indent="-285750">
              <a:spcBef>
                <a:spcPts val="0"/>
              </a:spcBef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Izraksti par veiktajiem izmeklējumiem.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9272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/>
          <p:cNvSpPr>
            <a:spLocks noGrp="1"/>
          </p:cNvSpPr>
          <p:nvPr>
            <p:ph type="title"/>
          </p:nvPr>
        </p:nvSpPr>
        <p:spPr>
          <a:xfrm>
            <a:off x="504528" y="0"/>
            <a:ext cx="8596667" cy="741525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A</a:t>
            </a:r>
            <a:r>
              <a:rPr lang="lv-LV" b="1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prūpes plāna izpilde</a:t>
            </a:r>
            <a:r>
              <a:rPr lang="lv-LV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/>
            </a:r>
            <a:br>
              <a:rPr lang="lv-LV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</a:br>
            <a:endParaRPr lang="lv-LV" dirty="0"/>
          </a:p>
        </p:txBody>
      </p:sp>
      <p:pic>
        <p:nvPicPr>
          <p:cNvPr id="7" name="Attēl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1" y="631651"/>
            <a:ext cx="9949217" cy="63696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aisnstūris 7"/>
          <p:cNvSpPr/>
          <p:nvPr/>
        </p:nvSpPr>
        <p:spPr>
          <a:xfrm>
            <a:off x="596806" y="631651"/>
            <a:ext cx="359104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15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>
                <a:latin typeface="Times New Roman" pitchFamily="18"/>
                <a:ea typeface="Times New Roman" pitchFamily="18"/>
              </a:rPr>
              <a:t>ikdienas aprūpes </a:t>
            </a:r>
            <a:r>
              <a:rPr lang="lv-LV" sz="2000" dirty="0" smtClean="0">
                <a:latin typeface="Times New Roman" pitchFamily="18"/>
                <a:ea typeface="Times New Roman" pitchFamily="18"/>
              </a:rPr>
              <a:t>aktivitātes</a:t>
            </a:r>
            <a:endParaRPr lang="lv-LV" sz="2000" dirty="0">
              <a:latin typeface="Times New Roman" pitchFamily="18"/>
              <a:ea typeface="Times New Roman" pitchFamily="18"/>
            </a:endParaRPr>
          </a:p>
        </p:txBody>
      </p:sp>
      <p:sp>
        <p:nvSpPr>
          <p:cNvPr id="9" name="Taisnstūris 8"/>
          <p:cNvSpPr/>
          <p:nvPr/>
        </p:nvSpPr>
        <p:spPr>
          <a:xfrm>
            <a:off x="4453849" y="631651"/>
            <a:ext cx="221406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15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dirty="0" smtClean="0">
                <a:latin typeface="Times New Roman" pitchFamily="18"/>
                <a:ea typeface="Times New Roman" pitchFamily="18"/>
              </a:rPr>
              <a:t>pozicionēšana</a:t>
            </a:r>
            <a:endParaRPr lang="lv-LV" sz="2000" dirty="0">
              <a:latin typeface="Times New Roman" pitchFamily="18"/>
              <a:ea typeface="Times New Roman" pitchFamily="18"/>
            </a:endParaRPr>
          </a:p>
        </p:txBody>
      </p:sp>
      <p:pic>
        <p:nvPicPr>
          <p:cNvPr id="10" name="Picture 1" descr="C:\Users\Admin\AppData\Local\Microsoft\Windows\INetCache\Content.Word\20181109_1354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88347" y="2251879"/>
            <a:ext cx="4465419" cy="30571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239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177420"/>
            <a:ext cx="9826388" cy="750627"/>
          </a:xfrm>
        </p:spPr>
        <p:txBody>
          <a:bodyPr>
            <a:normAutofit fontScale="90000"/>
          </a:bodyPr>
          <a:lstStyle/>
          <a:p>
            <a:r>
              <a:rPr lang="lv-LV" b="1" kern="0" dirty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S</a:t>
            </a:r>
            <a:r>
              <a:rPr lang="lv-LV" b="1" kern="0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ociālās rehabilitācijas aktivitāšu organizēšanas izpilde</a:t>
            </a:r>
            <a:r>
              <a:rPr lang="lv-LV" kern="0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/>
            </a:r>
            <a:br>
              <a:rPr lang="lv-LV" kern="0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</a:br>
            <a:endParaRPr lang="lv-LV" dirty="0"/>
          </a:p>
        </p:txBody>
      </p:sp>
      <p:pic>
        <p:nvPicPr>
          <p:cNvPr id="4" name="Attēls 8"/>
          <p:cNvPicPr>
            <a:picLocks noChangeAspect="1"/>
          </p:cNvPicPr>
          <p:nvPr/>
        </p:nvPicPr>
        <p:blipFill rotWithShape="1">
          <a:blip r:embed="rId2"/>
          <a:srcRect t="2887" b="36885"/>
          <a:stretch/>
        </p:blipFill>
        <p:spPr>
          <a:xfrm>
            <a:off x="409433" y="777014"/>
            <a:ext cx="7137780" cy="60809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ttēls 8"/>
          <p:cNvPicPr>
            <a:picLocks noChangeAspect="1"/>
          </p:cNvPicPr>
          <p:nvPr/>
        </p:nvPicPr>
        <p:blipFill rotWithShape="1">
          <a:blip r:embed="rId2"/>
          <a:srcRect t="63540"/>
          <a:stretch/>
        </p:blipFill>
        <p:spPr>
          <a:xfrm>
            <a:off x="4708926" y="2033515"/>
            <a:ext cx="7150531" cy="368774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5494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86" y="0"/>
            <a:ext cx="5431808" cy="699938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54503" y="122835"/>
            <a:ext cx="8596667" cy="727878"/>
          </a:xfrm>
        </p:spPr>
        <p:txBody>
          <a:bodyPr>
            <a:normAutofit fontScale="90000"/>
          </a:bodyPr>
          <a:lstStyle/>
          <a:p>
            <a:r>
              <a:rPr lang="lv-LV" b="1" kern="0" dirty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V</a:t>
            </a:r>
            <a:r>
              <a:rPr lang="lv-LV" b="1" kern="0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eselības aprūpes izpilde</a:t>
            </a:r>
            <a:r>
              <a:rPr lang="lv-LV" kern="0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/>
            </a:r>
            <a:br>
              <a:rPr lang="lv-LV" kern="0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</a:br>
            <a:endParaRPr lang="lv-LV" dirty="0"/>
          </a:p>
        </p:txBody>
      </p:sp>
      <p:pic>
        <p:nvPicPr>
          <p:cNvPr id="3" name="Attēls 6"/>
          <p:cNvPicPr>
            <a:picLocks noChangeAspect="1"/>
          </p:cNvPicPr>
          <p:nvPr/>
        </p:nvPicPr>
        <p:blipFill rotWithShape="1">
          <a:blip r:embed="rId2"/>
          <a:srcRect l="1621" t="4108"/>
          <a:stretch/>
        </p:blipFill>
        <p:spPr>
          <a:xfrm>
            <a:off x="368489" y="641444"/>
            <a:ext cx="9921920" cy="66890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8302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2"/>
          <p:cNvSpPr/>
          <p:nvPr/>
        </p:nvSpPr>
        <p:spPr>
          <a:xfrm>
            <a:off x="3937872" y="3244336"/>
            <a:ext cx="4919525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Paldies par uzmanību!</a:t>
            </a:r>
            <a:endParaRPr lang="lv-LV" sz="3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 txBox="1">
            <a:spLocks noGrp="1"/>
          </p:cNvSpPr>
          <p:nvPr>
            <p:ph type="body" idx="4294967295"/>
          </p:nvPr>
        </p:nvSpPr>
        <p:spPr>
          <a:xfrm>
            <a:off x="0" y="504968"/>
            <a:ext cx="9990161" cy="5616428"/>
          </a:xfrm>
        </p:spPr>
        <p:txBody>
          <a:bodyPr/>
          <a:lstStyle/>
          <a:p>
            <a:pPr marL="0" lvl="0" indent="0">
              <a:buNone/>
            </a:pPr>
            <a:r>
              <a:rPr lang="lv-LV" dirty="0"/>
              <a:t>	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SIA „Veselības centrs „Ilūkste”” (turpmāk-Centrs)  ir</a:t>
            </a:r>
            <a:r>
              <a:rPr lang="lv-LV" dirty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 Ilūkstes novada pašvaldības 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kapitālsabiedrība, kas sniedz veselības aprūpes, sociālās aprūpes un rehabilitācijas pakalpojumus.</a:t>
            </a:r>
          </a:p>
          <a:p>
            <a:pPr marL="0" lvl="0" indent="0">
              <a:buNone/>
            </a:pP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	</a:t>
            </a:r>
            <a:r>
              <a:rPr lang="lv-LV" dirty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Centra </a:t>
            </a:r>
            <a:r>
              <a:rPr lang="lv-LV" dirty="0" smtClean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struktūru</a:t>
            </a:r>
            <a:r>
              <a:rPr lang="lv-LV" dirty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 veido:</a:t>
            </a:r>
          </a:p>
          <a:p>
            <a:pPr marL="0" lvl="0" indent="0">
              <a:buNone/>
            </a:pPr>
            <a:r>
              <a:rPr lang="lv-LV" b="1" dirty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 Ambulatorā nodaļa </a:t>
            </a:r>
            <a:r>
              <a:rPr lang="lv-LV" dirty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(Raiņa 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ielā 35, Ilūkstē, Ilūkstes novadā) ar medpunktiem novada pagastu centros.</a:t>
            </a:r>
          </a:p>
          <a:p>
            <a:pPr marL="0" lvl="0" indent="0">
              <a:buNone/>
            </a:pPr>
            <a:r>
              <a:rPr lang="lv-LV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Sociālās aprūpes un sociālās rehabilitācijas nodaļa ar divām apakšnodaļām: </a:t>
            </a:r>
          </a:p>
          <a:p>
            <a:pPr lvl="0" algn="ctr"/>
            <a:r>
              <a:rPr lang="lv-LV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Sociālās aprūpes nodaļa Ilūkste 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(Raiņa ielā 35, Ilūkstē, Ilūkstes novadā);</a:t>
            </a:r>
          </a:p>
          <a:p>
            <a:pPr lvl="0" algn="ctr"/>
            <a:r>
              <a:rPr lang="lv-LV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Sociālās aprūpes nodaļa Subate 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(Sporta ielā 20, Subatē, Ilūkstes novadā). </a:t>
            </a:r>
          </a:p>
          <a:p>
            <a:pPr marL="0" lvl="0" indent="0">
              <a:buNone/>
            </a:pP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Pansija </a:t>
            </a:r>
            <a:r>
              <a:rPr lang="lv-LV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„Mūsmājas „Dižkoks</a:t>
            </a:r>
            <a:r>
              <a:rPr lang="lv-LV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”” </a:t>
            </a:r>
            <a:r>
              <a:rPr lang="lv-LV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(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Dvietē, Ilūkstes novadā).</a:t>
            </a:r>
          </a:p>
          <a:p>
            <a:pPr marL="0" lvl="0" indent="0">
              <a:buNone/>
            </a:pPr>
            <a:endParaRPr lang="lv-LV" sz="1600" dirty="0"/>
          </a:p>
        </p:txBody>
      </p:sp>
      <p:pic>
        <p:nvPicPr>
          <p:cNvPr id="4" name="Picture 1" descr="IMG_205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1457" y="4038113"/>
            <a:ext cx="2286000" cy="1727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 descr="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68043" y="4038113"/>
            <a:ext cx="2670797" cy="17765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ttēls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914" y="4623270"/>
            <a:ext cx="2482147" cy="17765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226800" y="216352"/>
            <a:ext cx="8997863" cy="43396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1" u="sng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Centra</a:t>
            </a:r>
            <a:r>
              <a:rPr lang="lv-LV" sz="2400" b="1" i="0" u="sng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lv-LV" sz="2400" b="1" i="0" u="sng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mērķis</a:t>
            </a:r>
            <a:r>
              <a:rPr lang="lv-LV" sz="2400" b="1" i="0" u="sng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:</a:t>
            </a:r>
            <a:endParaRPr lang="lv-LV" sz="2400" b="1" i="0" u="sng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	Sniegt kvalitatīvus sociālās aprūpes un sociālās rehabilitācijas pakalpojumus pilngadīgām personām ar smagiem garīga rakstura traucējumiem.</a:t>
            </a:r>
          </a:p>
          <a:p>
            <a:pPr lvl="0" algn="just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	Vide ir pielāgota personām ar kustību </a:t>
            </a:r>
            <a:r>
              <a:rPr lang="lv-LV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traucējumiem.</a:t>
            </a:r>
            <a:r>
              <a:rPr lang="lv-LV" b="0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Centrā ir </a:t>
            </a:r>
            <a:r>
              <a:rPr lang="lv-LV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lifti,  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pacēlāji, izbūvētas </a:t>
            </a:r>
            <a:r>
              <a:rPr lang="lv-LV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uzbrauktuves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, </a:t>
            </a:r>
            <a:r>
              <a:rPr lang="lv-LV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pie 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sienām ir nodrošināti atbalsta </a:t>
            </a:r>
            <a:r>
              <a:rPr lang="lv-LV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rokturi, </a:t>
            </a:r>
            <a:r>
              <a:rPr lang="lv-LV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pielāgotas </a:t>
            </a:r>
            <a:r>
              <a:rPr lang="lv-LV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tualetes personām ar funkcionāliem traucējumiem (atbilstoši MK noteikumiem Nr.60 “Noteikumi par obligātajām prasībām ārstniecības iestādēm un to struktūrvienībām</a:t>
            </a:r>
            <a:r>
              <a:rPr lang="lv-LV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”). Informācija </a:t>
            </a:r>
            <a:r>
              <a:rPr lang="lv-LV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par vides pieejamību ir ievietota </a:t>
            </a:r>
            <a:r>
              <a:rPr lang="lv-LV" b="0" i="0" u="sng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www.ilukste.lv</a:t>
            </a:r>
            <a:r>
              <a:rPr lang="lv-LV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mājas lapā.</a:t>
            </a: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	</a:t>
            </a:r>
            <a:r>
              <a:rPr lang="lv-LV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Ikdienā </a:t>
            </a:r>
            <a:r>
              <a:rPr lang="lv-LV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sociālās aprūpes un sociālās rehabilitācijas pakalpojums tiek nodrošināts 110  </a:t>
            </a:r>
            <a:r>
              <a:rPr lang="lv-LV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klientiem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.</a:t>
            </a:r>
            <a:endParaRPr lang="lv-LV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R="0" lvl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	Klienti tiek izmitināti </a:t>
            </a:r>
            <a:r>
              <a:rPr lang="lv-LV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labiekārtotās, mājīgās </a:t>
            </a:r>
            <a:r>
              <a:rPr lang="lv-LV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dzīvojamās </a:t>
            </a:r>
            <a:r>
              <a:rPr lang="lv-LV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istabās</a:t>
            </a:r>
            <a:r>
              <a:rPr lang="lv-LV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, kuras ir iekārtotas atbilstoši klienta vajadzībām. </a:t>
            </a:r>
            <a:endParaRPr lang="lv-LV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3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06" y="3607932"/>
            <a:ext cx="2813980" cy="21104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ttēls 4" descr="IMG_200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63421" y="4624945"/>
            <a:ext cx="2813980" cy="21869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26" name="Picture 2" descr="szgvdrbg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06" y="4624945"/>
            <a:ext cx="2878011" cy="21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91" y="3607932"/>
            <a:ext cx="2805246" cy="21558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2"/>
          <p:cNvSpPr/>
          <p:nvPr/>
        </p:nvSpPr>
        <p:spPr>
          <a:xfrm>
            <a:off x="322728" y="376522"/>
            <a:ext cx="8821271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457200" algn="just" defTabSz="4572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Telpas ir aprīkotas sociālās rehabilitācijas aktivitātēm, nodarbībām</a:t>
            </a:r>
            <a:r>
              <a:rPr lang="lv-LV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.</a:t>
            </a:r>
            <a:endParaRPr lang="lv-LV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Times New Roman" pitchFamily="18"/>
            </a:endParaRPr>
          </a:p>
        </p:txBody>
      </p:sp>
      <p:pic>
        <p:nvPicPr>
          <p:cNvPr id="3" name="Picture 2" descr="IMG_100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363" y="1367796"/>
            <a:ext cx="2865510" cy="2154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 descr="IMG_100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1363" y="4122513"/>
            <a:ext cx="2865510" cy="20347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IMG_10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95718" y="1367796"/>
            <a:ext cx="2859740" cy="2154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ttēls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930" y="1631245"/>
            <a:ext cx="2756728" cy="20675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5" descr="IMG_10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97931" y="3950512"/>
            <a:ext cx="2756727" cy="20078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Attēls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4418" y="4086010"/>
            <a:ext cx="2991040" cy="20712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0" y="1128546"/>
            <a:ext cx="4211420" cy="2665532"/>
          </a:xfrm>
          <a:prstGeom prst="rect">
            <a:avLst/>
          </a:prstGeom>
          <a:noFill/>
        </p:spPr>
      </p:pic>
      <p:pic>
        <p:nvPicPr>
          <p:cNvPr id="11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66" y="1671431"/>
            <a:ext cx="3740734" cy="2338973"/>
          </a:xfrm>
          <a:prstGeom prst="rect">
            <a:avLst/>
          </a:prstGeom>
          <a:noFill/>
        </p:spPr>
      </p:pic>
      <p:pic>
        <p:nvPicPr>
          <p:cNvPr id="12" name="Attēls 11" descr="IMG_0025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902172" y="354841"/>
            <a:ext cx="4115887" cy="256577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3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84" y="4010404"/>
            <a:ext cx="3782731" cy="2589057"/>
          </a:xfrm>
          <a:prstGeom prst="rect">
            <a:avLst/>
          </a:prstGeom>
          <a:noFill/>
        </p:spPr>
      </p:pic>
      <p:pic>
        <p:nvPicPr>
          <p:cNvPr id="15" name="Picture 6" descr="IMG_17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56227" y="3547015"/>
            <a:ext cx="3732212" cy="26203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3344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68150" y="1660481"/>
            <a:ext cx="9094465" cy="2351961"/>
          </a:xfrm>
        </p:spPr>
        <p:txBody>
          <a:bodyPr>
            <a:normAutofit fontScale="90000"/>
          </a:bodyPr>
          <a:lstStyle/>
          <a:p>
            <a:pPr algn="just"/>
            <a:r>
              <a:rPr lang="lv-LV" dirty="0" smtClean="0"/>
              <a:t>	</a:t>
            </a:r>
            <a:r>
              <a:rPr lang="lv-LV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Centrā </a:t>
            </a:r>
            <a:r>
              <a:rPr lang="lv-LV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izstrādāta sociālās aprūpes un sociālās rehabilitācijas procesa norises kārtība, kas nosaka, kā  sociālās aprūpes nodaļās tiek organizēts un noris sociālās aprūpes un sociālās rehabilitācijas process.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4334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84922" y="477672"/>
            <a:ext cx="9209206" cy="1310186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Sociālās aprūpes un sociālās rehabilitācijas procesā </a:t>
            </a:r>
            <a:br>
              <a:rPr lang="lv-LV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iesaistītie speciālisti/darbinieki</a:t>
            </a:r>
            <a:r>
              <a:rPr lang="lv-LV" b="1" u="sng" dirty="0" smtClean="0"/>
              <a:t/>
            </a:r>
            <a:br>
              <a:rPr lang="lv-LV" b="1" u="sng" dirty="0" smtClean="0"/>
            </a:br>
            <a:endParaRPr lang="lv-LV" dirty="0"/>
          </a:p>
        </p:txBody>
      </p:sp>
      <p:graphicFrame>
        <p:nvGraphicFramePr>
          <p:cNvPr id="6" name="Satura vietturi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799516"/>
              </p:ext>
            </p:extLst>
          </p:nvPr>
        </p:nvGraphicFramePr>
        <p:xfrm>
          <a:off x="677863" y="2160588"/>
          <a:ext cx="418306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Satura vietturis 6"/>
          <p:cNvGraphicFramePr>
            <a:graphicFrameLocks noGrp="1"/>
          </p:cNvGraphicFramePr>
          <p:nvPr>
            <p:ph idx="2"/>
            <p:extLst>
              <p:ext uri="{D42A27DB-BD31-4B8C-83A1-F6EECF244321}">
                <p14:modId xmlns:p14="http://schemas.microsoft.com/office/powerpoint/2010/main" val="121566124"/>
              </p:ext>
            </p:extLst>
          </p:nvPr>
        </p:nvGraphicFramePr>
        <p:xfrm>
          <a:off x="5089525" y="1787858"/>
          <a:ext cx="4184650" cy="479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9810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50126" y="609603"/>
            <a:ext cx="9123874" cy="1320795"/>
          </a:xfrm>
        </p:spPr>
        <p:txBody>
          <a:bodyPr>
            <a:normAutofit/>
          </a:bodyPr>
          <a:lstStyle/>
          <a:p>
            <a:pPr algn="ctr"/>
            <a:r>
              <a:rPr lang="lv-LV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Sociālās aprūpes un sociālās rehabilitācijas procesa nodrošināšanas uzraudzības instrumenti</a:t>
            </a:r>
            <a:endParaRPr lang="lv-LV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jupvērstā bultiņa 3"/>
          <p:cNvSpPr/>
          <p:nvPr/>
        </p:nvSpPr>
        <p:spPr>
          <a:xfrm>
            <a:off x="1801505" y="2279176"/>
            <a:ext cx="1378424" cy="1201003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Lejupvērstā bultiņa 6"/>
          <p:cNvSpPr/>
          <p:nvPr/>
        </p:nvSpPr>
        <p:spPr>
          <a:xfrm>
            <a:off x="6580496" y="2279176"/>
            <a:ext cx="1378424" cy="1201003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/>
          <p:cNvSpPr txBox="1"/>
          <p:nvPr/>
        </p:nvSpPr>
        <p:spPr>
          <a:xfrm>
            <a:off x="1317009" y="3742688"/>
            <a:ext cx="23474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Klienta karte</a:t>
            </a:r>
          </a:p>
          <a:p>
            <a:endParaRPr lang="lv-LV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704764" y="3835021"/>
            <a:ext cx="43536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Klienta medicīniskā karte</a:t>
            </a:r>
          </a:p>
          <a:p>
            <a:endParaRPr lang="lv-LV" dirty="0"/>
          </a:p>
        </p:txBody>
      </p:sp>
      <p:sp>
        <p:nvSpPr>
          <p:cNvPr id="11" name="Taisnstūris 10"/>
          <p:cNvSpPr/>
          <p:nvPr/>
        </p:nvSpPr>
        <p:spPr>
          <a:xfrm>
            <a:off x="750627" y="5070287"/>
            <a:ext cx="842066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just" defTabSz="457200">
              <a:lnSpc>
                <a:spcPct val="11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	Centrā 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ir izveidota iekšējās kontroles kārtība, nodrošināta tā regulāra uzraudzība. Process tiek </a:t>
            </a:r>
            <a:r>
              <a:rPr lang="lv-LV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dokumentēts</a:t>
            </a:r>
            <a:r>
              <a:rPr lang="lv-LV" dirty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 </a:t>
            </a:r>
            <a:r>
              <a:rPr lang="lv-LV" dirty="0" smtClean="0">
                <a:solidFill>
                  <a:srgbClr val="000000"/>
                </a:solidFill>
                <a:latin typeface="Times New Roman" pitchFamily="18"/>
                <a:ea typeface="Times New Roman" pitchFamily="18"/>
              </a:rPr>
              <a:t>un analizēts.</a:t>
            </a:r>
            <a:endParaRPr lang="lv-LV" u="sng" dirty="0">
              <a:solidFill>
                <a:srgbClr val="000000"/>
              </a:solidFill>
              <a:latin typeface="Times New Roman" pitchFamily="18"/>
              <a:ea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04672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77332" y="204717"/>
            <a:ext cx="8596667" cy="859808"/>
          </a:xfrm>
        </p:spPr>
        <p:txBody>
          <a:bodyPr>
            <a:normAutofit fontScale="90000"/>
          </a:bodyPr>
          <a:lstStyle/>
          <a:p>
            <a:r>
              <a:rPr lang="lv-LV" b="1" dirty="0" smtClean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Klienta karte:</a:t>
            </a:r>
            <a:br>
              <a:rPr lang="lv-LV" b="1" dirty="0" smtClean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</a:b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77332" y="750628"/>
            <a:ext cx="10213581" cy="5554638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err="1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Sensitīvie</a:t>
            </a: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dati;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Klienta adaptācijas periods;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Pārvietošanās ārpus centra;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Atpūtas veidi, kurus izmanto ikdienā/hobiji;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Traucējumu, uzvedības un slimības izpausmes, kas nosaka saskarsmes un sadarbības ar klientu specifiku un īpatnības;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Tehnisko palīglīdzekļu lietošana;</a:t>
            </a:r>
            <a:endParaRPr lang="lv-LV" sz="6400" dirty="0" smtClean="0">
              <a:latin typeface="Times New Roman" pitchFamily="18"/>
              <a:cs typeface="Times New Roman" pitchFamily="1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Piederība riska grupai;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Ieteikums par uzraudzības nepieciešamību un veidu;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Uzraudzības nepieciešamība;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Klienta pašaprūpes, neatkarības un patstāvīgās dzīves spēju un prasmju novērtēšanas instruments;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Apkopojums par klienta traucējumiem un nepieciešamo palīdzību;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Nepieciešamība klientam sastādīt aprūpes vai rehabilitācijas plānu;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Klienta motivācijas iesaistīties rehabilitācijas procesā </a:t>
            </a:r>
            <a:r>
              <a:rPr lang="lv-LV" sz="6400" dirty="0" err="1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izvērtējums</a:t>
            </a: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Vides novērtējums;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err="1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Starpprofesionāļu</a:t>
            </a: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komandas atzinums;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Individuālās sociālās rehabilitācijas/aprūpes plāns;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Atzīmes par rehabilitācijas/aprūpes procesa norisi un tā rezultātu analīze; 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itchFamily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Iekšējās kārtības noteikumu neievērošanas gadījumi;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itchFamily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Klienta fizisko un garīgo aktivitāšu apkopojuma lapa;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itchFamily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Situācijas apraksts (par izmaiņām un gadījumiem, kas prasa ieviest kādas izmaiņas klienta aprūpē vai rehabilitācijā);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itchFamily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Sarunu protokols/individuālas konsultācijas;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itchFamily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Ikdienas individuālās  aprūpes aktivitātes;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Wingdings" pitchFamily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Aktivitātes novērtējums (dalība sociālajās rehabilitācijas un citās aktivitātēs).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Wingdings" pitchFamily="2"/>
              <a:buChar char="Ø"/>
            </a:pPr>
            <a:r>
              <a:rPr lang="lv-LV" sz="640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Pielikumi, kas ikdienā tiek aizpildīti atsevišķi no klienta kartes.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lv-LV" dirty="0" smtClean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2421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ķaut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487</TotalTime>
  <Words>387</Words>
  <Application>Microsoft Office PowerPoint</Application>
  <PresentationFormat>Platekrāna</PresentationFormat>
  <Paragraphs>85</Paragraphs>
  <Slides>15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</vt:lpstr>
      <vt:lpstr>Wingdings 3</vt:lpstr>
      <vt:lpstr>Šķautne</vt:lpstr>
      <vt:lpstr>Sociālās aprūpes un sociālās rehabilitācijas procesa nodrošināšanas uzraudzība</vt:lpstr>
      <vt:lpstr>PowerPoint prezentācija</vt:lpstr>
      <vt:lpstr>PowerPoint prezentācija</vt:lpstr>
      <vt:lpstr>PowerPoint prezentācija</vt:lpstr>
      <vt:lpstr>PowerPoint prezentācija</vt:lpstr>
      <vt:lpstr> Centrā ir izstrādāta sociālās aprūpes un sociālās rehabilitācijas procesa norises kārtība, kas nosaka, kā  sociālās aprūpes nodaļās tiek organizēts un noris sociālās aprūpes un sociālās rehabilitācijas process. </vt:lpstr>
      <vt:lpstr>Sociālās aprūpes un sociālās rehabilitācijas procesā  iesaistītie speciālisti/darbinieki </vt:lpstr>
      <vt:lpstr>Sociālās aprūpes un sociālās rehabilitācijas procesa nodrošināšanas uzraudzības instrumenti</vt:lpstr>
      <vt:lpstr>Klienta karte: </vt:lpstr>
      <vt:lpstr>Klienta medicīniskā karte: </vt:lpstr>
      <vt:lpstr>Aprūpes plāna izpilde </vt:lpstr>
      <vt:lpstr>Sociālās rehabilitācijas aktivitāšu organizēšanas izpilde </vt:lpstr>
      <vt:lpstr>PowerPoint prezentācija</vt:lpstr>
      <vt:lpstr>Veselības aprūpes izpilde </vt:lpstr>
      <vt:lpstr>PowerPoint prezentācija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Sociālās aprūpes un sociālās rehabilitācijas procesa nodrošināšanas uzraudzība</dc:title>
  <dc:creator>Admin</dc:creator>
  <cp:lastModifiedBy>Vineta_Igors</cp:lastModifiedBy>
  <cp:revision>48</cp:revision>
  <cp:lastPrinted>2018-11-13T19:02:50Z</cp:lastPrinted>
  <dcterms:created xsi:type="dcterms:W3CDTF">2018-11-12T13:59:06Z</dcterms:created>
  <dcterms:modified xsi:type="dcterms:W3CDTF">2018-11-13T19:24:21Z</dcterms:modified>
</cp:coreProperties>
</file>