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8" r:id="rId3"/>
    <p:sldId id="257" r:id="rId4"/>
    <p:sldId id="260" r:id="rId5"/>
    <p:sldId id="261" r:id="rId6"/>
    <p:sldId id="279" r:id="rId7"/>
    <p:sldId id="265" r:id="rId8"/>
    <p:sldId id="262" r:id="rId9"/>
    <p:sldId id="266" r:id="rId10"/>
    <p:sldId id="267" r:id="rId11"/>
    <p:sldId id="263" r:id="rId12"/>
    <p:sldId id="275" r:id="rId13"/>
    <p:sldId id="274" r:id="rId14"/>
    <p:sldId id="280" r:id="rId15"/>
    <p:sldId id="306" r:id="rId16"/>
    <p:sldId id="281" r:id="rId17"/>
    <p:sldId id="282" r:id="rId18"/>
    <p:sldId id="283" r:id="rId19"/>
    <p:sldId id="284" r:id="rId20"/>
    <p:sldId id="302" r:id="rId21"/>
    <p:sldId id="30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B6CB36-AABC-4BA3-9F68-FF678F11636E}" type="doc">
      <dgm:prSet loTypeId="urn:microsoft.com/office/officeart/2005/8/layout/radial3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A3FAB609-5C26-4170-9944-0023B308C3CD}">
      <dgm:prSet phldrT="[Text]" custT="1"/>
      <dgm:spPr/>
      <dgm:t>
        <a:bodyPr/>
        <a:lstStyle/>
        <a:p>
          <a:r>
            <a:rPr lang="lv-LV" sz="1600" dirty="0"/>
            <a:t>Novecošanas  veidi </a:t>
          </a:r>
        </a:p>
      </dgm:t>
    </dgm:pt>
    <dgm:pt modelId="{2642C566-A519-4897-BD53-29FE8C59BD2D}" type="parTrans" cxnId="{191F33B5-ED82-4FE3-8673-296086E999C8}">
      <dgm:prSet/>
      <dgm:spPr/>
      <dgm:t>
        <a:bodyPr/>
        <a:lstStyle/>
        <a:p>
          <a:endParaRPr lang="lv-LV"/>
        </a:p>
      </dgm:t>
    </dgm:pt>
    <dgm:pt modelId="{1F1BF3F5-EE9C-4007-A41B-C927D8BA109B}" type="sibTrans" cxnId="{191F33B5-ED82-4FE3-8673-296086E999C8}">
      <dgm:prSet/>
      <dgm:spPr/>
      <dgm:t>
        <a:bodyPr/>
        <a:lstStyle/>
        <a:p>
          <a:endParaRPr lang="lv-LV"/>
        </a:p>
      </dgm:t>
    </dgm:pt>
    <dgm:pt modelId="{6E9E90C1-E303-4B45-AB46-A2CC1CAB50FF}">
      <dgm:prSet phldrT="[Text]" custT="1"/>
      <dgm:spPr/>
      <dgm:t>
        <a:bodyPr/>
        <a:lstStyle/>
        <a:p>
          <a:r>
            <a:rPr lang="lv-LV" sz="1600" dirty="0"/>
            <a:t>Hronoloģiska </a:t>
          </a:r>
        </a:p>
      </dgm:t>
    </dgm:pt>
    <dgm:pt modelId="{8B6DDA47-B7F8-42A1-8D08-E144381AAC5C}" type="parTrans" cxnId="{2B33B684-C97D-4DAF-8562-6D198503723B}">
      <dgm:prSet/>
      <dgm:spPr/>
      <dgm:t>
        <a:bodyPr/>
        <a:lstStyle/>
        <a:p>
          <a:endParaRPr lang="lv-LV"/>
        </a:p>
      </dgm:t>
    </dgm:pt>
    <dgm:pt modelId="{EE2DB3AE-87A7-4403-ACAD-11579D0C2D3F}" type="sibTrans" cxnId="{2B33B684-C97D-4DAF-8562-6D198503723B}">
      <dgm:prSet/>
      <dgm:spPr/>
      <dgm:t>
        <a:bodyPr/>
        <a:lstStyle/>
        <a:p>
          <a:endParaRPr lang="lv-LV"/>
        </a:p>
      </dgm:t>
    </dgm:pt>
    <dgm:pt modelId="{7588AD3F-E087-4937-878F-4A05FB569888}">
      <dgm:prSet phldrT="[Text]" custT="1"/>
      <dgm:spPr/>
      <dgm:t>
        <a:bodyPr/>
        <a:lstStyle/>
        <a:p>
          <a:r>
            <a:rPr lang="lv-LV" sz="1600" dirty="0"/>
            <a:t>Bioloģiska </a:t>
          </a:r>
        </a:p>
      </dgm:t>
    </dgm:pt>
    <dgm:pt modelId="{8B477836-C7D6-4032-8FF4-9C244A98269D}" type="parTrans" cxnId="{CED48DCA-6638-4E10-9A01-09C1283F4DF7}">
      <dgm:prSet/>
      <dgm:spPr/>
      <dgm:t>
        <a:bodyPr/>
        <a:lstStyle/>
        <a:p>
          <a:endParaRPr lang="lv-LV"/>
        </a:p>
      </dgm:t>
    </dgm:pt>
    <dgm:pt modelId="{43DF1F0E-E97E-4F88-A2B4-365AC71C4BC4}" type="sibTrans" cxnId="{CED48DCA-6638-4E10-9A01-09C1283F4DF7}">
      <dgm:prSet/>
      <dgm:spPr/>
      <dgm:t>
        <a:bodyPr/>
        <a:lstStyle/>
        <a:p>
          <a:endParaRPr lang="lv-LV"/>
        </a:p>
      </dgm:t>
    </dgm:pt>
    <dgm:pt modelId="{B16DC639-FA24-41A7-9F32-2C91321BC026}">
      <dgm:prSet phldrT="[Text]" custT="1"/>
      <dgm:spPr/>
      <dgm:t>
        <a:bodyPr/>
        <a:lstStyle/>
        <a:p>
          <a:r>
            <a:rPr lang="lv-LV" sz="1600" dirty="0"/>
            <a:t>Sociāla </a:t>
          </a:r>
        </a:p>
      </dgm:t>
    </dgm:pt>
    <dgm:pt modelId="{C660E265-A92D-4C7C-9B56-1B2D75B39C02}" type="parTrans" cxnId="{56FC6908-4009-403A-87C9-AF967980B556}">
      <dgm:prSet/>
      <dgm:spPr/>
      <dgm:t>
        <a:bodyPr/>
        <a:lstStyle/>
        <a:p>
          <a:endParaRPr lang="lv-LV"/>
        </a:p>
      </dgm:t>
    </dgm:pt>
    <dgm:pt modelId="{D1E9C219-E602-4AC8-A3D8-9297D9AC5BEA}" type="sibTrans" cxnId="{56FC6908-4009-403A-87C9-AF967980B556}">
      <dgm:prSet/>
      <dgm:spPr/>
      <dgm:t>
        <a:bodyPr/>
        <a:lstStyle/>
        <a:p>
          <a:endParaRPr lang="lv-LV"/>
        </a:p>
      </dgm:t>
    </dgm:pt>
    <dgm:pt modelId="{930910C9-8282-4291-BF6D-C7CD0FEDBFD5}">
      <dgm:prSet phldrT="[Text]" custT="1"/>
      <dgm:spPr/>
      <dgm:t>
        <a:bodyPr/>
        <a:lstStyle/>
        <a:p>
          <a:r>
            <a:rPr lang="lv-LV" sz="1600" dirty="0"/>
            <a:t>Psiholoģiska </a:t>
          </a:r>
        </a:p>
      </dgm:t>
    </dgm:pt>
    <dgm:pt modelId="{FCE8F482-2EB2-4DAE-A455-8817EDC98AA7}" type="parTrans" cxnId="{05B6CEFE-35A6-462C-872C-960191B1BA3C}">
      <dgm:prSet/>
      <dgm:spPr/>
      <dgm:t>
        <a:bodyPr/>
        <a:lstStyle/>
        <a:p>
          <a:endParaRPr lang="lv-LV"/>
        </a:p>
      </dgm:t>
    </dgm:pt>
    <dgm:pt modelId="{CDE16532-87D3-401F-A4AD-AE5C751F4198}" type="sibTrans" cxnId="{05B6CEFE-35A6-462C-872C-960191B1BA3C}">
      <dgm:prSet/>
      <dgm:spPr/>
      <dgm:t>
        <a:bodyPr/>
        <a:lstStyle/>
        <a:p>
          <a:endParaRPr lang="lv-LV"/>
        </a:p>
      </dgm:t>
    </dgm:pt>
    <dgm:pt modelId="{1B711AD1-80B3-47A7-9A30-55734A9F7480}" type="pres">
      <dgm:prSet presAssocID="{FFB6CB36-AABC-4BA3-9F68-FF678F11636E}" presName="composite" presStyleCnt="0">
        <dgm:presLayoutVars>
          <dgm:chMax val="1"/>
          <dgm:dir/>
          <dgm:resizeHandles val="exact"/>
        </dgm:presLayoutVars>
      </dgm:prSet>
      <dgm:spPr/>
    </dgm:pt>
    <dgm:pt modelId="{E7AB0A39-7827-4803-BB15-481D5413D187}" type="pres">
      <dgm:prSet presAssocID="{FFB6CB36-AABC-4BA3-9F68-FF678F11636E}" presName="radial" presStyleCnt="0">
        <dgm:presLayoutVars>
          <dgm:animLvl val="ctr"/>
        </dgm:presLayoutVars>
      </dgm:prSet>
      <dgm:spPr/>
    </dgm:pt>
    <dgm:pt modelId="{BA2AF7EB-6A36-43B5-B095-0B45EE2894D1}" type="pres">
      <dgm:prSet presAssocID="{A3FAB609-5C26-4170-9944-0023B308C3CD}" presName="centerShape" presStyleLbl="vennNode1" presStyleIdx="0" presStyleCnt="5" custScaleX="71544" custScaleY="71544" custLinFactNeighborX="692" custLinFactNeighborY="-11907"/>
      <dgm:spPr/>
    </dgm:pt>
    <dgm:pt modelId="{C2B697BB-9ED9-4BE0-9987-13AF6354DE05}" type="pres">
      <dgm:prSet presAssocID="{6E9E90C1-E303-4B45-AB46-A2CC1CAB50FF}" presName="node" presStyleLbl="vennNode1" presStyleIdx="1" presStyleCnt="5" custScaleX="137813" custScaleY="139814" custRadScaleRad="86794" custRadScaleInc="2470">
        <dgm:presLayoutVars>
          <dgm:bulletEnabled val="1"/>
        </dgm:presLayoutVars>
      </dgm:prSet>
      <dgm:spPr/>
    </dgm:pt>
    <dgm:pt modelId="{8DFE0E70-D2C1-412D-A2FE-F4359E1721FB}" type="pres">
      <dgm:prSet presAssocID="{7588AD3F-E087-4937-878F-4A05FB569888}" presName="node" presStyleLbl="vennNode1" presStyleIdx="2" presStyleCnt="5" custScaleX="139740" custScaleY="135079" custRadScaleRad="79863" custRadScaleInc="-21861">
        <dgm:presLayoutVars>
          <dgm:bulletEnabled val="1"/>
        </dgm:presLayoutVars>
      </dgm:prSet>
      <dgm:spPr/>
    </dgm:pt>
    <dgm:pt modelId="{487E3242-9A36-4053-87E2-E38FCE85F765}" type="pres">
      <dgm:prSet presAssocID="{B16DC639-FA24-41A7-9F32-2C91321BC026}" presName="node" presStyleLbl="vennNode1" presStyleIdx="3" presStyleCnt="5" custScaleX="156910" custScaleY="151223" custRadScaleRad="44962" custRadScaleInc="-4450">
        <dgm:presLayoutVars>
          <dgm:bulletEnabled val="1"/>
        </dgm:presLayoutVars>
      </dgm:prSet>
      <dgm:spPr/>
    </dgm:pt>
    <dgm:pt modelId="{464759A4-32DE-4BFA-B1A9-7497DEC7608A}" type="pres">
      <dgm:prSet presAssocID="{930910C9-8282-4291-BF6D-C7CD0FEDBFD5}" presName="node" presStyleLbl="vennNode1" presStyleIdx="4" presStyleCnt="5" custScaleX="141261" custScaleY="139027" custRadScaleRad="76946" custRadScaleInc="23042">
        <dgm:presLayoutVars>
          <dgm:bulletEnabled val="1"/>
        </dgm:presLayoutVars>
      </dgm:prSet>
      <dgm:spPr/>
    </dgm:pt>
  </dgm:ptLst>
  <dgm:cxnLst>
    <dgm:cxn modelId="{56FC6908-4009-403A-87C9-AF967980B556}" srcId="{A3FAB609-5C26-4170-9944-0023B308C3CD}" destId="{B16DC639-FA24-41A7-9F32-2C91321BC026}" srcOrd="2" destOrd="0" parTransId="{C660E265-A92D-4C7C-9B56-1B2D75B39C02}" sibTransId="{D1E9C219-E602-4AC8-A3D8-9297D9AC5BEA}"/>
    <dgm:cxn modelId="{7D15750E-A099-401B-8E34-3EE216C7FCB4}" type="presOf" srcId="{A3FAB609-5C26-4170-9944-0023B308C3CD}" destId="{BA2AF7EB-6A36-43B5-B095-0B45EE2894D1}" srcOrd="0" destOrd="0" presId="urn:microsoft.com/office/officeart/2005/8/layout/radial3"/>
    <dgm:cxn modelId="{458E0E22-3C68-4889-AAA3-5C135223B4BC}" type="presOf" srcId="{930910C9-8282-4291-BF6D-C7CD0FEDBFD5}" destId="{464759A4-32DE-4BFA-B1A9-7497DEC7608A}" srcOrd="0" destOrd="0" presId="urn:microsoft.com/office/officeart/2005/8/layout/radial3"/>
    <dgm:cxn modelId="{85B16940-4C4D-4E40-AC39-344AD9388AA0}" type="presOf" srcId="{FFB6CB36-AABC-4BA3-9F68-FF678F11636E}" destId="{1B711AD1-80B3-47A7-9A30-55734A9F7480}" srcOrd="0" destOrd="0" presId="urn:microsoft.com/office/officeart/2005/8/layout/radial3"/>
    <dgm:cxn modelId="{39D39E44-CC0D-4A19-BDFB-91DB148F2459}" type="presOf" srcId="{B16DC639-FA24-41A7-9F32-2C91321BC026}" destId="{487E3242-9A36-4053-87E2-E38FCE85F765}" srcOrd="0" destOrd="0" presId="urn:microsoft.com/office/officeart/2005/8/layout/radial3"/>
    <dgm:cxn modelId="{2B33B684-C97D-4DAF-8562-6D198503723B}" srcId="{A3FAB609-5C26-4170-9944-0023B308C3CD}" destId="{6E9E90C1-E303-4B45-AB46-A2CC1CAB50FF}" srcOrd="0" destOrd="0" parTransId="{8B6DDA47-B7F8-42A1-8D08-E144381AAC5C}" sibTransId="{EE2DB3AE-87A7-4403-ACAD-11579D0C2D3F}"/>
    <dgm:cxn modelId="{8EAE1892-264C-4C23-B3DF-CA8C9E612558}" type="presOf" srcId="{6E9E90C1-E303-4B45-AB46-A2CC1CAB50FF}" destId="{C2B697BB-9ED9-4BE0-9987-13AF6354DE05}" srcOrd="0" destOrd="0" presId="urn:microsoft.com/office/officeart/2005/8/layout/radial3"/>
    <dgm:cxn modelId="{191F33B5-ED82-4FE3-8673-296086E999C8}" srcId="{FFB6CB36-AABC-4BA3-9F68-FF678F11636E}" destId="{A3FAB609-5C26-4170-9944-0023B308C3CD}" srcOrd="0" destOrd="0" parTransId="{2642C566-A519-4897-BD53-29FE8C59BD2D}" sibTransId="{1F1BF3F5-EE9C-4007-A41B-C927D8BA109B}"/>
    <dgm:cxn modelId="{CED48DCA-6638-4E10-9A01-09C1283F4DF7}" srcId="{A3FAB609-5C26-4170-9944-0023B308C3CD}" destId="{7588AD3F-E087-4937-878F-4A05FB569888}" srcOrd="1" destOrd="0" parTransId="{8B477836-C7D6-4032-8FF4-9C244A98269D}" sibTransId="{43DF1F0E-E97E-4F88-A2B4-365AC71C4BC4}"/>
    <dgm:cxn modelId="{E3955CFE-32CB-454A-80F5-2EBC68264A74}" type="presOf" srcId="{7588AD3F-E087-4937-878F-4A05FB569888}" destId="{8DFE0E70-D2C1-412D-A2FE-F4359E1721FB}" srcOrd="0" destOrd="0" presId="urn:microsoft.com/office/officeart/2005/8/layout/radial3"/>
    <dgm:cxn modelId="{05B6CEFE-35A6-462C-872C-960191B1BA3C}" srcId="{A3FAB609-5C26-4170-9944-0023B308C3CD}" destId="{930910C9-8282-4291-BF6D-C7CD0FEDBFD5}" srcOrd="3" destOrd="0" parTransId="{FCE8F482-2EB2-4DAE-A455-8817EDC98AA7}" sibTransId="{CDE16532-87D3-401F-A4AD-AE5C751F4198}"/>
    <dgm:cxn modelId="{39AC80E2-3829-49D7-8CF0-B7FD581B8F8C}" type="presParOf" srcId="{1B711AD1-80B3-47A7-9A30-55734A9F7480}" destId="{E7AB0A39-7827-4803-BB15-481D5413D187}" srcOrd="0" destOrd="0" presId="urn:microsoft.com/office/officeart/2005/8/layout/radial3"/>
    <dgm:cxn modelId="{84BEDCE4-9F89-423B-B754-47827E1C1D92}" type="presParOf" srcId="{E7AB0A39-7827-4803-BB15-481D5413D187}" destId="{BA2AF7EB-6A36-43B5-B095-0B45EE2894D1}" srcOrd="0" destOrd="0" presId="urn:microsoft.com/office/officeart/2005/8/layout/radial3"/>
    <dgm:cxn modelId="{739A3204-692D-49EE-96D6-200ABC45EA15}" type="presParOf" srcId="{E7AB0A39-7827-4803-BB15-481D5413D187}" destId="{C2B697BB-9ED9-4BE0-9987-13AF6354DE05}" srcOrd="1" destOrd="0" presId="urn:microsoft.com/office/officeart/2005/8/layout/radial3"/>
    <dgm:cxn modelId="{8B0FF1BF-AF4A-454A-9A64-B8C8D378D28F}" type="presParOf" srcId="{E7AB0A39-7827-4803-BB15-481D5413D187}" destId="{8DFE0E70-D2C1-412D-A2FE-F4359E1721FB}" srcOrd="2" destOrd="0" presId="urn:microsoft.com/office/officeart/2005/8/layout/radial3"/>
    <dgm:cxn modelId="{DE47980F-0CC4-449E-8885-F704537C04B4}" type="presParOf" srcId="{E7AB0A39-7827-4803-BB15-481D5413D187}" destId="{487E3242-9A36-4053-87E2-E38FCE85F765}" srcOrd="3" destOrd="0" presId="urn:microsoft.com/office/officeart/2005/8/layout/radial3"/>
    <dgm:cxn modelId="{04D74784-C328-4611-A9A4-FDC8FD29D6B9}" type="presParOf" srcId="{E7AB0A39-7827-4803-BB15-481D5413D187}" destId="{464759A4-32DE-4BFA-B1A9-7497DEC7608A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88258A-653E-4B98-9813-193748C0FB03}" type="doc">
      <dgm:prSet loTypeId="urn:microsoft.com/office/officeart/2005/8/layout/funnel1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DF45AC5B-44EE-4EBB-AE38-7C744A47669B}">
      <dgm:prSet phldrT="[Text]" custT="1"/>
      <dgm:spPr/>
      <dgm:t>
        <a:bodyPr/>
        <a:lstStyle/>
        <a:p>
          <a:r>
            <a:rPr lang="lv-LV" sz="1400" dirty="0"/>
            <a:t>Bioloģiskie  faktori </a:t>
          </a:r>
        </a:p>
      </dgm:t>
    </dgm:pt>
    <dgm:pt modelId="{3ADDFAD6-F632-4497-8086-0BBD4426A187}" type="parTrans" cxnId="{7DF9A4B8-DE25-44BE-AEC5-452A0A4B03A9}">
      <dgm:prSet/>
      <dgm:spPr/>
      <dgm:t>
        <a:bodyPr/>
        <a:lstStyle/>
        <a:p>
          <a:endParaRPr lang="lv-LV"/>
        </a:p>
      </dgm:t>
    </dgm:pt>
    <dgm:pt modelId="{96B0DD3D-D849-4798-B6E8-D260C1A63C04}" type="sibTrans" cxnId="{7DF9A4B8-DE25-44BE-AEC5-452A0A4B03A9}">
      <dgm:prSet/>
      <dgm:spPr/>
      <dgm:t>
        <a:bodyPr/>
        <a:lstStyle/>
        <a:p>
          <a:endParaRPr lang="lv-LV"/>
        </a:p>
      </dgm:t>
    </dgm:pt>
    <dgm:pt modelId="{A553EC5E-81E0-42B4-ABAE-198A842A072A}">
      <dgm:prSet phldrT="[Text]" custT="1"/>
      <dgm:spPr/>
      <dgm:t>
        <a:bodyPr/>
        <a:lstStyle/>
        <a:p>
          <a:r>
            <a:rPr lang="lv-LV" sz="1400" dirty="0"/>
            <a:t>Psihosociālie </a:t>
          </a:r>
        </a:p>
        <a:p>
          <a:r>
            <a:rPr lang="lv-LV" sz="1400" dirty="0"/>
            <a:t>faktori  </a:t>
          </a:r>
        </a:p>
      </dgm:t>
    </dgm:pt>
    <dgm:pt modelId="{59603364-1A6A-4B3A-90E5-7C6BAC4A98A9}" type="parTrans" cxnId="{CAF3B59F-4D28-494A-8C85-C95E85097937}">
      <dgm:prSet/>
      <dgm:spPr/>
      <dgm:t>
        <a:bodyPr/>
        <a:lstStyle/>
        <a:p>
          <a:endParaRPr lang="lv-LV"/>
        </a:p>
      </dgm:t>
    </dgm:pt>
    <dgm:pt modelId="{7608DF3C-97CA-4551-BD64-ADCBA1C4B245}" type="sibTrans" cxnId="{CAF3B59F-4D28-494A-8C85-C95E85097937}">
      <dgm:prSet/>
      <dgm:spPr/>
      <dgm:t>
        <a:bodyPr/>
        <a:lstStyle/>
        <a:p>
          <a:endParaRPr lang="lv-LV"/>
        </a:p>
      </dgm:t>
    </dgm:pt>
    <dgm:pt modelId="{953FA5F0-8F26-4220-900F-41488BF2AFDD}">
      <dgm:prSet phldrT="[Text]" custT="1"/>
      <dgm:spPr/>
      <dgm:t>
        <a:bodyPr/>
        <a:lstStyle/>
        <a:p>
          <a:r>
            <a:rPr lang="lv-LV" sz="1400" dirty="0"/>
            <a:t>Zaudējums  </a:t>
          </a:r>
        </a:p>
        <a:p>
          <a:r>
            <a:rPr lang="lv-LV" sz="1400" dirty="0"/>
            <a:t>Pārkārtošanās  </a:t>
          </a:r>
        </a:p>
        <a:p>
          <a:r>
            <a:rPr lang="lv-LV" sz="1400" dirty="0"/>
            <a:t>Vilšanās </a:t>
          </a:r>
        </a:p>
      </dgm:t>
    </dgm:pt>
    <dgm:pt modelId="{3E1A3DC2-3E34-4EB1-9ECA-A57F36F97033}" type="parTrans" cxnId="{108046B7-AC5E-4E49-BB07-0C622813F7DC}">
      <dgm:prSet/>
      <dgm:spPr/>
      <dgm:t>
        <a:bodyPr/>
        <a:lstStyle/>
        <a:p>
          <a:endParaRPr lang="lv-LV"/>
        </a:p>
      </dgm:t>
    </dgm:pt>
    <dgm:pt modelId="{BB446CD5-C104-48BF-BE25-7415CE95C6A9}" type="sibTrans" cxnId="{108046B7-AC5E-4E49-BB07-0C622813F7DC}">
      <dgm:prSet/>
      <dgm:spPr/>
      <dgm:t>
        <a:bodyPr/>
        <a:lstStyle/>
        <a:p>
          <a:endParaRPr lang="lv-LV"/>
        </a:p>
      </dgm:t>
    </dgm:pt>
    <dgm:pt modelId="{8DF480FD-D88B-4AFB-85BE-5D42F139786F}">
      <dgm:prSet phldrT="[Text]"/>
      <dgm:spPr/>
      <dgm:t>
        <a:bodyPr/>
        <a:lstStyle/>
        <a:p>
          <a:r>
            <a:rPr lang="lv-LV" dirty="0"/>
            <a:t>Psihiskie traucējumi  </a:t>
          </a:r>
        </a:p>
      </dgm:t>
    </dgm:pt>
    <dgm:pt modelId="{CA2F8FE7-1BB3-41F1-8D4A-7D777D88048A}" type="parTrans" cxnId="{E3DEACD2-E6E5-4893-96AE-460EE50F68AD}">
      <dgm:prSet/>
      <dgm:spPr/>
      <dgm:t>
        <a:bodyPr/>
        <a:lstStyle/>
        <a:p>
          <a:endParaRPr lang="lv-LV"/>
        </a:p>
      </dgm:t>
    </dgm:pt>
    <dgm:pt modelId="{49843F98-6918-44E0-8F8C-BB7E7015283E}" type="sibTrans" cxnId="{E3DEACD2-E6E5-4893-96AE-460EE50F68AD}">
      <dgm:prSet/>
      <dgm:spPr/>
      <dgm:t>
        <a:bodyPr/>
        <a:lstStyle/>
        <a:p>
          <a:endParaRPr lang="lv-LV"/>
        </a:p>
      </dgm:t>
    </dgm:pt>
    <dgm:pt modelId="{A8D87914-A0F7-4A60-9202-EFC1A199D56D}" type="pres">
      <dgm:prSet presAssocID="{6D88258A-653E-4B98-9813-193748C0FB03}" presName="Name0" presStyleCnt="0">
        <dgm:presLayoutVars>
          <dgm:chMax val="4"/>
          <dgm:resizeHandles val="exact"/>
        </dgm:presLayoutVars>
      </dgm:prSet>
      <dgm:spPr/>
    </dgm:pt>
    <dgm:pt modelId="{E8B8E057-72D4-45C1-85BE-340938B30968}" type="pres">
      <dgm:prSet presAssocID="{6D88258A-653E-4B98-9813-193748C0FB03}" presName="ellipse" presStyleLbl="trBgShp" presStyleIdx="0" presStyleCnt="1"/>
      <dgm:spPr/>
    </dgm:pt>
    <dgm:pt modelId="{38551715-9A04-4907-83DD-218A67F2D559}" type="pres">
      <dgm:prSet presAssocID="{6D88258A-653E-4B98-9813-193748C0FB03}" presName="arrow1" presStyleLbl="fgShp" presStyleIdx="0" presStyleCnt="1" custLinFactNeighborX="-509" custLinFactNeighborY="2093"/>
      <dgm:spPr/>
    </dgm:pt>
    <dgm:pt modelId="{2A8DD8F7-DF3B-473A-9D4B-844E9292D474}" type="pres">
      <dgm:prSet presAssocID="{6D88258A-653E-4B98-9813-193748C0FB03}" presName="rectangle" presStyleLbl="revTx" presStyleIdx="0" presStyleCnt="1">
        <dgm:presLayoutVars>
          <dgm:bulletEnabled val="1"/>
        </dgm:presLayoutVars>
      </dgm:prSet>
      <dgm:spPr/>
    </dgm:pt>
    <dgm:pt modelId="{7D231182-7317-497D-8CA7-02A2D4F83DA1}" type="pres">
      <dgm:prSet presAssocID="{A553EC5E-81E0-42B4-ABAE-198A842A072A}" presName="item1" presStyleLbl="node1" presStyleIdx="0" presStyleCnt="3" custScaleX="161628" custScaleY="133018" custLinFactY="-3494" custLinFactNeighborX="-4052" custLinFactNeighborY="-100000">
        <dgm:presLayoutVars>
          <dgm:bulletEnabled val="1"/>
        </dgm:presLayoutVars>
      </dgm:prSet>
      <dgm:spPr/>
    </dgm:pt>
    <dgm:pt modelId="{6A5F46D7-E6A3-4323-A965-31DA40D19D77}" type="pres">
      <dgm:prSet presAssocID="{953FA5F0-8F26-4220-900F-41488BF2AFDD}" presName="item2" presStyleLbl="node1" presStyleIdx="1" presStyleCnt="3" custScaleX="124710" custScaleY="119255" custLinFactNeighborX="11224" custLinFactNeighborY="47952">
        <dgm:presLayoutVars>
          <dgm:bulletEnabled val="1"/>
        </dgm:presLayoutVars>
      </dgm:prSet>
      <dgm:spPr/>
    </dgm:pt>
    <dgm:pt modelId="{24F01508-4867-44F3-9735-A40D932EFE2B}" type="pres">
      <dgm:prSet presAssocID="{8DF480FD-D88B-4AFB-85BE-5D42F139786F}" presName="item3" presStyleLbl="node1" presStyleIdx="2" presStyleCnt="3" custScaleX="119814" custScaleY="115797" custLinFactNeighborX="-2833" custLinFactNeighborY="96405">
        <dgm:presLayoutVars>
          <dgm:bulletEnabled val="1"/>
        </dgm:presLayoutVars>
      </dgm:prSet>
      <dgm:spPr/>
    </dgm:pt>
    <dgm:pt modelId="{7A82DEB9-9217-42EE-A5F7-0780005FAF06}" type="pres">
      <dgm:prSet presAssocID="{6D88258A-653E-4B98-9813-193748C0FB03}" presName="funnel" presStyleLbl="trAlignAcc1" presStyleIdx="0" presStyleCnt="1" custScaleX="121647" custScaleY="104109" custLinFactNeighborX="1295" custLinFactNeighborY="1487"/>
      <dgm:spPr/>
    </dgm:pt>
  </dgm:ptLst>
  <dgm:cxnLst>
    <dgm:cxn modelId="{4541BD28-8643-4D3B-A510-E5EDA741D0E5}" type="presOf" srcId="{A553EC5E-81E0-42B4-ABAE-198A842A072A}" destId="{6A5F46D7-E6A3-4323-A965-31DA40D19D77}" srcOrd="0" destOrd="0" presId="urn:microsoft.com/office/officeart/2005/8/layout/funnel1"/>
    <dgm:cxn modelId="{B10D9A67-2693-4390-A4FE-1B01427FE75B}" type="presOf" srcId="{DF45AC5B-44EE-4EBB-AE38-7C744A47669B}" destId="{24F01508-4867-44F3-9735-A40D932EFE2B}" srcOrd="0" destOrd="0" presId="urn:microsoft.com/office/officeart/2005/8/layout/funnel1"/>
    <dgm:cxn modelId="{755EA153-38D0-4514-A24B-77061BED0296}" type="presOf" srcId="{6D88258A-653E-4B98-9813-193748C0FB03}" destId="{A8D87914-A0F7-4A60-9202-EFC1A199D56D}" srcOrd="0" destOrd="0" presId="urn:microsoft.com/office/officeart/2005/8/layout/funnel1"/>
    <dgm:cxn modelId="{CAF3B59F-4D28-494A-8C85-C95E85097937}" srcId="{6D88258A-653E-4B98-9813-193748C0FB03}" destId="{A553EC5E-81E0-42B4-ABAE-198A842A072A}" srcOrd="1" destOrd="0" parTransId="{59603364-1A6A-4B3A-90E5-7C6BAC4A98A9}" sibTransId="{7608DF3C-97CA-4551-BD64-ADCBA1C4B245}"/>
    <dgm:cxn modelId="{108046B7-AC5E-4E49-BB07-0C622813F7DC}" srcId="{6D88258A-653E-4B98-9813-193748C0FB03}" destId="{953FA5F0-8F26-4220-900F-41488BF2AFDD}" srcOrd="2" destOrd="0" parTransId="{3E1A3DC2-3E34-4EB1-9ECA-A57F36F97033}" sibTransId="{BB446CD5-C104-48BF-BE25-7415CE95C6A9}"/>
    <dgm:cxn modelId="{7DF9A4B8-DE25-44BE-AEC5-452A0A4B03A9}" srcId="{6D88258A-653E-4B98-9813-193748C0FB03}" destId="{DF45AC5B-44EE-4EBB-AE38-7C744A47669B}" srcOrd="0" destOrd="0" parTransId="{3ADDFAD6-F632-4497-8086-0BBD4426A187}" sibTransId="{96B0DD3D-D849-4798-B6E8-D260C1A63C04}"/>
    <dgm:cxn modelId="{1DD79BC4-E46E-4012-95DD-82E2EAB8337E}" type="presOf" srcId="{8DF480FD-D88B-4AFB-85BE-5D42F139786F}" destId="{2A8DD8F7-DF3B-473A-9D4B-844E9292D474}" srcOrd="0" destOrd="0" presId="urn:microsoft.com/office/officeart/2005/8/layout/funnel1"/>
    <dgm:cxn modelId="{E3DEACD2-E6E5-4893-96AE-460EE50F68AD}" srcId="{6D88258A-653E-4B98-9813-193748C0FB03}" destId="{8DF480FD-D88B-4AFB-85BE-5D42F139786F}" srcOrd="3" destOrd="0" parTransId="{CA2F8FE7-1BB3-41F1-8D4A-7D777D88048A}" sibTransId="{49843F98-6918-44E0-8F8C-BB7E7015283E}"/>
    <dgm:cxn modelId="{755E2AE0-9ACC-4704-96FC-3C8586C6CCEC}" type="presOf" srcId="{953FA5F0-8F26-4220-900F-41488BF2AFDD}" destId="{7D231182-7317-497D-8CA7-02A2D4F83DA1}" srcOrd="0" destOrd="0" presId="urn:microsoft.com/office/officeart/2005/8/layout/funnel1"/>
    <dgm:cxn modelId="{1D018F8E-38AC-4796-8BD9-F02F46E1137C}" type="presParOf" srcId="{A8D87914-A0F7-4A60-9202-EFC1A199D56D}" destId="{E8B8E057-72D4-45C1-85BE-340938B30968}" srcOrd="0" destOrd="0" presId="urn:microsoft.com/office/officeart/2005/8/layout/funnel1"/>
    <dgm:cxn modelId="{6F8F62C4-175A-490B-A2FD-6F3A8A40B7C0}" type="presParOf" srcId="{A8D87914-A0F7-4A60-9202-EFC1A199D56D}" destId="{38551715-9A04-4907-83DD-218A67F2D559}" srcOrd="1" destOrd="0" presId="urn:microsoft.com/office/officeart/2005/8/layout/funnel1"/>
    <dgm:cxn modelId="{F9DA9717-3B72-461A-B043-774EC426C112}" type="presParOf" srcId="{A8D87914-A0F7-4A60-9202-EFC1A199D56D}" destId="{2A8DD8F7-DF3B-473A-9D4B-844E9292D474}" srcOrd="2" destOrd="0" presId="urn:microsoft.com/office/officeart/2005/8/layout/funnel1"/>
    <dgm:cxn modelId="{441032B3-7A78-44E2-942B-0EEC59EEBC36}" type="presParOf" srcId="{A8D87914-A0F7-4A60-9202-EFC1A199D56D}" destId="{7D231182-7317-497D-8CA7-02A2D4F83DA1}" srcOrd="3" destOrd="0" presId="urn:microsoft.com/office/officeart/2005/8/layout/funnel1"/>
    <dgm:cxn modelId="{83AE4823-499A-46A9-ACD6-80E784BDDAB0}" type="presParOf" srcId="{A8D87914-A0F7-4A60-9202-EFC1A199D56D}" destId="{6A5F46D7-E6A3-4323-A965-31DA40D19D77}" srcOrd="4" destOrd="0" presId="urn:microsoft.com/office/officeart/2005/8/layout/funnel1"/>
    <dgm:cxn modelId="{C7C2A09D-D3FE-4936-99CC-CA9BD5141FA1}" type="presParOf" srcId="{A8D87914-A0F7-4A60-9202-EFC1A199D56D}" destId="{24F01508-4867-44F3-9735-A40D932EFE2B}" srcOrd="5" destOrd="0" presId="urn:microsoft.com/office/officeart/2005/8/layout/funnel1"/>
    <dgm:cxn modelId="{4D7887DE-E1E7-445E-8691-83C5C053B4A0}" type="presParOf" srcId="{A8D87914-A0F7-4A60-9202-EFC1A199D56D}" destId="{7A82DEB9-9217-42EE-A5F7-0780005FAF0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AF7EB-6A36-43B5-B095-0B45EE2894D1}">
      <dsp:nvSpPr>
        <dsp:cNvPr id="0" name=""/>
        <dsp:cNvSpPr/>
      </dsp:nvSpPr>
      <dsp:spPr>
        <a:xfrm>
          <a:off x="3158246" y="1032506"/>
          <a:ext cx="1973313" cy="19733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Novecošanas  veidi </a:t>
          </a:r>
        </a:p>
      </dsp:txBody>
      <dsp:txXfrm>
        <a:off x="3447231" y="1321491"/>
        <a:ext cx="1395343" cy="1395343"/>
      </dsp:txXfrm>
    </dsp:sp>
    <dsp:sp modelId="{C2B697BB-9ED9-4BE0-9987-13AF6354DE05}">
      <dsp:nvSpPr>
        <dsp:cNvPr id="0" name=""/>
        <dsp:cNvSpPr/>
      </dsp:nvSpPr>
      <dsp:spPr>
        <a:xfrm>
          <a:off x="3230232" y="-74997"/>
          <a:ext cx="1900566" cy="192816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Hronoloģiska </a:t>
          </a:r>
        </a:p>
      </dsp:txBody>
      <dsp:txXfrm>
        <a:off x="3508563" y="207376"/>
        <a:ext cx="1343904" cy="1363415"/>
      </dsp:txXfrm>
    </dsp:sp>
    <dsp:sp modelId="{8DFE0E70-D2C1-412D-A2FE-F4359E1721FB}">
      <dsp:nvSpPr>
        <dsp:cNvPr id="0" name=""/>
        <dsp:cNvSpPr/>
      </dsp:nvSpPr>
      <dsp:spPr>
        <a:xfrm>
          <a:off x="4507231" y="1032507"/>
          <a:ext cx="1927141" cy="186286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Bioloģiska </a:t>
          </a:r>
        </a:p>
      </dsp:txBody>
      <dsp:txXfrm>
        <a:off x="4789454" y="1305317"/>
        <a:ext cx="1362695" cy="1317241"/>
      </dsp:txXfrm>
    </dsp:sp>
    <dsp:sp modelId="{487E3242-9A36-4053-87E2-E38FCE85F765}">
      <dsp:nvSpPr>
        <dsp:cNvPr id="0" name=""/>
        <dsp:cNvSpPr/>
      </dsp:nvSpPr>
      <dsp:spPr>
        <a:xfrm>
          <a:off x="3094484" y="2209801"/>
          <a:ext cx="2163931" cy="208550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Sociāla </a:t>
          </a:r>
        </a:p>
      </dsp:txBody>
      <dsp:txXfrm>
        <a:off x="3411384" y="2515216"/>
        <a:ext cx="1530131" cy="1474672"/>
      </dsp:txXfrm>
    </dsp:sp>
    <dsp:sp modelId="{464759A4-32DE-4BFA-B1A9-7497DEC7608A}">
      <dsp:nvSpPr>
        <dsp:cNvPr id="0" name=""/>
        <dsp:cNvSpPr/>
      </dsp:nvSpPr>
      <dsp:spPr>
        <a:xfrm>
          <a:off x="1853419" y="998863"/>
          <a:ext cx="1948117" cy="19173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Psiholoģiska </a:t>
          </a:r>
        </a:p>
      </dsp:txBody>
      <dsp:txXfrm>
        <a:off x="2138714" y="1279646"/>
        <a:ext cx="1377527" cy="13557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8E057-72D4-45C1-85BE-340938B30968}">
      <dsp:nvSpPr>
        <dsp:cNvPr id="0" name=""/>
        <dsp:cNvSpPr/>
      </dsp:nvSpPr>
      <dsp:spPr>
        <a:xfrm>
          <a:off x="2215277" y="224610"/>
          <a:ext cx="3787300" cy="1315279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551715-9A04-4907-83DD-218A67F2D559}">
      <dsp:nvSpPr>
        <dsp:cNvPr id="0" name=""/>
        <dsp:cNvSpPr/>
      </dsp:nvSpPr>
      <dsp:spPr>
        <a:xfrm>
          <a:off x="3744077" y="3455116"/>
          <a:ext cx="733972" cy="469742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A8DD8F7-DF3B-473A-9D4B-844E9292D474}">
      <dsp:nvSpPr>
        <dsp:cNvPr id="0" name=""/>
        <dsp:cNvSpPr/>
      </dsp:nvSpPr>
      <dsp:spPr>
        <a:xfrm>
          <a:off x="2353264" y="3821078"/>
          <a:ext cx="3523070" cy="880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600" kern="1200" dirty="0"/>
            <a:t>Psihiskie traucējumi  </a:t>
          </a:r>
        </a:p>
      </dsp:txBody>
      <dsp:txXfrm>
        <a:off x="2353264" y="3821078"/>
        <a:ext cx="3523070" cy="880767"/>
      </dsp:txXfrm>
    </dsp:sp>
    <dsp:sp modelId="{7D231182-7317-497D-8CA7-02A2D4F83DA1}">
      <dsp:nvSpPr>
        <dsp:cNvPr id="0" name=""/>
        <dsp:cNvSpPr/>
      </dsp:nvSpPr>
      <dsp:spPr>
        <a:xfrm>
          <a:off x="3131578" y="56051"/>
          <a:ext cx="2135350" cy="17573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Zaudējums 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Pārkārtošanās 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Vilšanās </a:t>
          </a:r>
        </a:p>
      </dsp:txBody>
      <dsp:txXfrm>
        <a:off x="3444293" y="313412"/>
        <a:ext cx="1509920" cy="1242647"/>
      </dsp:txXfrm>
    </dsp:sp>
    <dsp:sp modelId="{6A5F46D7-E6A3-4323-A965-31DA40D19D77}">
      <dsp:nvSpPr>
        <dsp:cNvPr id="0" name=""/>
        <dsp:cNvSpPr/>
      </dsp:nvSpPr>
      <dsp:spPr>
        <a:xfrm>
          <a:off x="2631911" y="1156639"/>
          <a:ext cx="1647607" cy="15755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Psihosociālie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faktori  </a:t>
          </a:r>
        </a:p>
      </dsp:txBody>
      <dsp:txXfrm>
        <a:off x="2873197" y="1387371"/>
        <a:ext cx="1165035" cy="1114075"/>
      </dsp:txXfrm>
    </dsp:sp>
    <dsp:sp modelId="{24F01508-4867-44F3-9735-A40D932EFE2B}">
      <dsp:nvSpPr>
        <dsp:cNvPr id="0" name=""/>
        <dsp:cNvSpPr/>
      </dsp:nvSpPr>
      <dsp:spPr>
        <a:xfrm>
          <a:off x="3829049" y="1500195"/>
          <a:ext cx="1582924" cy="15298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Bioloģiskie  faktori </a:t>
          </a:r>
        </a:p>
      </dsp:txBody>
      <dsp:txXfrm>
        <a:off x="4060863" y="1724237"/>
        <a:ext cx="1119296" cy="1081769"/>
      </dsp:txXfrm>
    </dsp:sp>
    <dsp:sp modelId="{7A82DEB9-9217-42EE-A5F7-0780005FAF06}">
      <dsp:nvSpPr>
        <dsp:cNvPr id="0" name=""/>
        <dsp:cNvSpPr/>
      </dsp:nvSpPr>
      <dsp:spPr>
        <a:xfrm>
          <a:off x="1668030" y="44476"/>
          <a:ext cx="4999994" cy="342331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7A09A-2BFB-4B56-9B11-4C033840732D}" type="datetimeFigureOut">
              <a:rPr lang="lv-LV" smtClean="0"/>
              <a:pPr/>
              <a:t>13.11.2018</a:t>
            </a:fld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694FE-47B6-4AAE-91F0-D2AE4DFA3904}" type="slidenum">
              <a:rPr lang="lv-LV" smtClean="0"/>
              <a:pPr/>
              <a:t>‹#›</a:t>
            </a:fld>
            <a:endParaRPr lang="lv-L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25AC4-FA94-4E7A-842B-AD40F1D83D6F}" type="datetimeFigureOut">
              <a:rPr lang="lv-LV" smtClean="0"/>
              <a:pPr/>
              <a:t>13.11.2018</a:t>
            </a:fld>
            <a:endParaRPr lang="lv-LV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22DDD-6339-4872-9D81-00D57C122961}" type="slidenum">
              <a:rPr lang="lv-LV" smtClean="0"/>
              <a:pPr/>
              <a:t>‹#›</a:t>
            </a:fld>
            <a:endParaRPr lang="lv-L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1589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8674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1105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21833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3933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63687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39052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1987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3877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51557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4376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6909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0464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6846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886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881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9A2A06-941B-45A1-9046-F24F2D4A31D3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0230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98625"/>
            <a:ext cx="7772400" cy="1470025"/>
          </a:xfrm>
        </p:spPr>
        <p:txBody>
          <a:bodyPr>
            <a:normAutofit/>
          </a:bodyPr>
          <a:lstStyle/>
          <a:p>
            <a:r>
              <a:rPr lang="lv-LV" sz="3200" dirty="0"/>
              <a:t>Aprūpes pamatprincipi darbā ar klientiem ar demenci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509120"/>
            <a:ext cx="6600451" cy="1394543"/>
          </a:xfrm>
        </p:spPr>
        <p:txBody>
          <a:bodyPr>
            <a:normAutofit fontScale="25000" lnSpcReduction="20000"/>
          </a:bodyPr>
          <a:lstStyle/>
          <a:p>
            <a:pPr algn="r"/>
            <a:endParaRPr lang="lv-LV" sz="2400" dirty="0"/>
          </a:p>
          <a:p>
            <a:pPr algn="r"/>
            <a:r>
              <a:rPr lang="lv-LV" sz="4800" dirty="0"/>
              <a:t>Inese Zārdiņa </a:t>
            </a:r>
          </a:p>
          <a:p>
            <a:pPr algn="r"/>
            <a:r>
              <a:rPr lang="lv-LV" sz="4800" dirty="0"/>
              <a:t> ‘’Rīgas psihiatrijas un narkoloģijas centrs’’ </a:t>
            </a:r>
          </a:p>
          <a:p>
            <a:pPr algn="r"/>
            <a:r>
              <a:rPr lang="lv-LV" sz="4800" dirty="0"/>
              <a:t>Ilgstošas sociālās aprūpes centrs ‘’Vecpiebalga’’ </a:t>
            </a:r>
          </a:p>
          <a:p>
            <a:pPr algn="r"/>
            <a:r>
              <a:rPr lang="lv-LV" sz="4800" dirty="0"/>
              <a:t>Vadītāja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BB68E-CBE8-450A-AD3F-29430C8B3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</a:t>
            </a:fld>
            <a:endParaRPr lang="lv-LV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BAEC06-9EBB-44CE-B998-C021CB3BF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dirty="0"/>
              <a:t>Vaskulārā demence </a:t>
            </a:r>
            <a:r>
              <a:rPr lang="lv-LV" sz="1200" dirty="0"/>
              <a:t>(LU, 2009)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6007" y="1540189"/>
            <a:ext cx="6591985" cy="3777622"/>
          </a:xfrm>
        </p:spPr>
        <p:txBody>
          <a:bodyPr>
            <a:normAutofit/>
          </a:bodyPr>
          <a:lstStyle/>
          <a:p>
            <a:r>
              <a:rPr lang="lv-LV" sz="1600" dirty="0"/>
              <a:t>Vaskulāro demence – saistīta ar smadzeņu asinsrites traucējumiem </a:t>
            </a:r>
          </a:p>
          <a:p>
            <a:r>
              <a:rPr lang="lv-LV" sz="1600" dirty="0"/>
              <a:t>Otrā izplatītākā demences slimības grupa </a:t>
            </a:r>
          </a:p>
          <a:p>
            <a:pPr>
              <a:buNone/>
            </a:pPr>
            <a:r>
              <a:rPr lang="lv-LV" sz="1600" dirty="0"/>
              <a:t>Vaskulārās demences izpausmju grupas: </a:t>
            </a:r>
          </a:p>
          <a:p>
            <a:r>
              <a:rPr lang="lv-LV" sz="1600" dirty="0"/>
              <a:t>Mentālie traucējumi – kognitīvā disfunkcija, intelekta deficīts, garastāvokļa un uzvedības traucējumi, depresija, psihotiska simptomātika; </a:t>
            </a:r>
          </a:p>
          <a:p>
            <a:r>
              <a:rPr lang="lv-LV" sz="1600" dirty="0"/>
              <a:t>Somatiski traucējumi – neiroloģiska simptomātika </a:t>
            </a:r>
          </a:p>
          <a:p>
            <a:endParaRPr lang="lv-LV" sz="24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45464-077E-4D0A-9763-9590BC7BA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55AAF-0313-4AE1-9B04-3E533A5C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10</a:t>
            </a:fld>
            <a:endParaRPr lang="lv-LV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9" y="624110"/>
            <a:ext cx="7130752" cy="860674"/>
          </a:xfrm>
        </p:spPr>
        <p:txBody>
          <a:bodyPr>
            <a:normAutofit/>
          </a:bodyPr>
          <a:lstStyle/>
          <a:p>
            <a:r>
              <a:rPr lang="lv-LV" sz="3200" dirty="0"/>
              <a:t>  Vaskulārās demence  izpausmes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0034" y="1928802"/>
          <a:ext cx="8229600" cy="400694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9407">
                <a:tc>
                  <a:txBody>
                    <a:bodyPr/>
                    <a:lstStyle/>
                    <a:p>
                      <a:r>
                        <a:rPr lang="lv-LV" dirty="0"/>
                        <a:t>Kognitīvie procesi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Domāšana, atmiņa, intelekta vājināšanās, apziņas līmeņa nepastāvīgums</a:t>
                      </a:r>
                      <a:r>
                        <a:rPr lang="lv-LV" baseline="0" dirty="0"/>
                        <a:t> </a:t>
                      </a: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9407">
                <a:tc>
                  <a:txBody>
                    <a:bodyPr/>
                    <a:lstStyle/>
                    <a:p>
                      <a:r>
                        <a:rPr lang="lv-LV" dirty="0"/>
                        <a:t>Personības pārmaiņas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Egocentrisms , uzbudināmība, iniciatīvas trūkums, emocionāla nestabilitāte, depresijas simptomātika, raudulība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9407">
                <a:tc>
                  <a:txBody>
                    <a:bodyPr/>
                    <a:lstStyle/>
                    <a:p>
                      <a:r>
                        <a:rPr lang="lv-LV" dirty="0"/>
                        <a:t>Uzvedības traucējumi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Pasivitāte,</a:t>
                      </a:r>
                      <a:r>
                        <a:rPr lang="lv-LV" baseline="0" dirty="0"/>
                        <a:t> apātija </a:t>
                      </a: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9407">
                <a:tc>
                  <a:txBody>
                    <a:bodyPr/>
                    <a:lstStyle/>
                    <a:p>
                      <a:r>
                        <a:rPr lang="lv-LV" dirty="0"/>
                        <a:t>Kustību traucējumi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Roku, kāju nespēks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CA24A3-AF6B-4D92-A217-03AC10589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F9B738-5216-4047-A609-753311E58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11</a:t>
            </a:fld>
            <a:endParaRPr lang="lv-LV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004690"/>
          </a:xfrm>
        </p:spPr>
        <p:txBody>
          <a:bodyPr>
            <a:normAutofit fontScale="90000"/>
          </a:bodyPr>
          <a:lstStyle/>
          <a:p>
            <a:r>
              <a:rPr lang="lv-LV" dirty="0"/>
              <a:t>Aprūpes pamatprincipi cilvēkiem ar demenci </a:t>
            </a:r>
            <a:br>
              <a:rPr lang="lv-LV" sz="3600" dirty="0"/>
            </a:br>
            <a:r>
              <a:rPr lang="lv-LV" sz="1300" dirty="0"/>
              <a:t>(LU, 2009) </a:t>
            </a:r>
            <a:br>
              <a:rPr lang="lv-LV" dirty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0415" y="1996400"/>
            <a:ext cx="6591985" cy="3777622"/>
          </a:xfrm>
        </p:spPr>
        <p:txBody>
          <a:bodyPr/>
          <a:lstStyle/>
          <a:p>
            <a:r>
              <a:rPr lang="lv-LV" sz="1600" dirty="0"/>
              <a:t>Nodrošināt  pamatvajadzību apmierināšanu </a:t>
            </a:r>
          </a:p>
          <a:p>
            <a:r>
              <a:rPr lang="lv-LV" sz="1600" dirty="0"/>
              <a:t>Neko nedarīt klienta vietā, ja viņš spēj pats, mudināt klientu uz pašaprūpi </a:t>
            </a:r>
          </a:p>
          <a:p>
            <a:r>
              <a:rPr lang="lv-LV" sz="1600" dirty="0"/>
              <a:t>Nodrošināt sociālās vajadzības  - saskarsmi </a:t>
            </a:r>
          </a:p>
          <a:p>
            <a:r>
              <a:rPr lang="lv-LV" sz="1600" dirty="0"/>
              <a:t>Izmantot pozitīvu atgriezenisko saikni </a:t>
            </a:r>
          </a:p>
          <a:p>
            <a:r>
              <a:rPr lang="lv-LV" sz="1600" dirty="0"/>
              <a:t>Ikdienā nodrošināt stabilitāti, rutīnu, nemainīgus ieradumus </a:t>
            </a:r>
          </a:p>
          <a:p>
            <a:r>
              <a:rPr lang="lv-LV" sz="1600" dirty="0"/>
              <a:t>Izrādīt cieņu pret klientu  </a:t>
            </a:r>
          </a:p>
          <a:p>
            <a:r>
              <a:rPr lang="lv-LV" sz="1600" dirty="0"/>
              <a:t>Ievērot klienta cilvēktiesības, tiesības izlemt, izvēlēties, paust savu gribu, kontrolēt savu dzīvi </a:t>
            </a:r>
          </a:p>
          <a:p>
            <a:r>
              <a:rPr lang="lv-LV" sz="1600" dirty="0"/>
              <a:t>Klients ‘’slikti’’ neuzvedas tīšām, bet gan savas slimības dēļ </a:t>
            </a:r>
          </a:p>
          <a:p>
            <a:endParaRPr lang="lv-LV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C212A0-45D1-4C0C-A338-8E417C7BF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AF26D-7D1A-425F-9F87-8304DEAFA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12</a:t>
            </a:fld>
            <a:endParaRPr lang="lv-LV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6059" y="324645"/>
            <a:ext cx="6589199" cy="1092993"/>
          </a:xfrm>
        </p:spPr>
        <p:txBody>
          <a:bodyPr>
            <a:normAutofit/>
          </a:bodyPr>
          <a:lstStyle/>
          <a:p>
            <a:r>
              <a:rPr lang="lv-LV" sz="3200" dirty="0"/>
              <a:t>Rehabilitācijas pamatprincipi klientiem ar demenci </a:t>
            </a:r>
            <a:r>
              <a:rPr lang="lv-LV" sz="1200" dirty="0"/>
              <a:t>(LU, 2009)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26" y="1417638"/>
            <a:ext cx="8229600" cy="4675658"/>
          </a:xfrm>
        </p:spPr>
        <p:txBody>
          <a:bodyPr>
            <a:noAutofit/>
          </a:bodyPr>
          <a:lstStyle/>
          <a:p>
            <a:r>
              <a:rPr lang="lv-LV" sz="1600" dirty="0"/>
              <a:t>Kognitīvo funkciju uzturēšana </a:t>
            </a:r>
          </a:p>
          <a:p>
            <a:r>
              <a:rPr lang="lv-LV" sz="1600" dirty="0"/>
              <a:t>Saskarsmi veicinošu verbālu un neverbālu iemaņu uzturēšana, saskarsmes līmeņu uzturēšana  </a:t>
            </a:r>
          </a:p>
          <a:p>
            <a:r>
              <a:rPr lang="lv-LV" sz="1600" dirty="0"/>
              <a:t>Uzvedības koriģēšana  </a:t>
            </a:r>
          </a:p>
          <a:p>
            <a:r>
              <a:rPr lang="lv-LV" sz="1600" dirty="0"/>
              <a:t>Praktisku iemaņu, kas saistītas ar fizioloģiskām vajadzībām nodrošinājumu </a:t>
            </a:r>
          </a:p>
          <a:p>
            <a:r>
              <a:rPr lang="lv-LV" sz="1600" dirty="0"/>
              <a:t>Medikamentu uzņemšanas nodrošināšana </a:t>
            </a:r>
          </a:p>
          <a:p>
            <a:r>
              <a:rPr lang="lv-LV" sz="1600" dirty="0"/>
              <a:t>Mazināt sirds un asinsvadu slimību riska faktorus </a:t>
            </a:r>
          </a:p>
          <a:p>
            <a:r>
              <a:rPr lang="lv-LV" sz="1600" dirty="0"/>
              <a:t>Iespējami saglabāt fizisko aktivitāti (pastaigas svaigā gaisā, fiziski vingrojumi utt.) </a:t>
            </a:r>
          </a:p>
          <a:p>
            <a:r>
              <a:rPr lang="lv-LV" sz="1600" dirty="0"/>
              <a:t>Nodrošināt drošu vidi, lai mazinātu apjukumu, apdraudējumu veselībai un dzīvībai  </a:t>
            </a:r>
          </a:p>
          <a:p>
            <a:r>
              <a:rPr lang="lv-LV" sz="1600" dirty="0"/>
              <a:t>Veicināt realitātes izjūtu un orientāciju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97FF5-ED58-4B64-B9B8-0F8EF13EC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C85DCB-CCB6-414B-AED7-E7F872B68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13</a:t>
            </a:fld>
            <a:endParaRPr lang="lv-LV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516B2-8B3D-4D78-8F89-BA38127E1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778098"/>
          </a:xfrm>
        </p:spPr>
        <p:txBody>
          <a:bodyPr>
            <a:normAutofit/>
          </a:bodyPr>
          <a:lstStyle/>
          <a:p>
            <a:r>
              <a:rPr lang="lv-LV" sz="3200" dirty="0"/>
              <a:t>Komunikācijas aspekti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9818A-311B-48D0-9035-098DE82B3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47" y="1152908"/>
            <a:ext cx="7931224" cy="4525963"/>
          </a:xfrm>
        </p:spPr>
        <p:txBody>
          <a:bodyPr>
            <a:normAutofit fontScale="92500" lnSpcReduction="10000"/>
          </a:bodyPr>
          <a:lstStyle/>
          <a:p>
            <a:r>
              <a:rPr lang="lv-LV" sz="1700" dirty="0"/>
              <a:t>Iepazīstināt ar sevi, jautāt, kā uzrunāt. Klientu vienmēr uzrunāt tā, kā viņš vēlas </a:t>
            </a:r>
          </a:p>
          <a:p>
            <a:r>
              <a:rPr lang="lv-LV" sz="1700" dirty="0"/>
              <a:t>Uzturēt verbālu komunikāciju privātā gaisotnē, mijiedarbības aspektus  </a:t>
            </a:r>
          </a:p>
          <a:p>
            <a:r>
              <a:rPr lang="lv-LV" sz="1700" dirty="0"/>
              <a:t>Lietot vienkāršus teikumus, faktus </a:t>
            </a:r>
          </a:p>
          <a:p>
            <a:r>
              <a:rPr lang="lv-LV" sz="1700" dirty="0"/>
              <a:t>Izmantot ķermeņa valodu, pozas, balss toni, izteiksmi , acu kontakts </a:t>
            </a:r>
          </a:p>
          <a:p>
            <a:r>
              <a:rPr lang="lv-LV" sz="1700" dirty="0"/>
              <a:t>Saskarsmes līmeņu uzturēšana, ievērot saskarsmes distances </a:t>
            </a:r>
          </a:p>
          <a:p>
            <a:r>
              <a:rPr lang="lv-LV" sz="1700" dirty="0"/>
              <a:t>Būt vienā līmenī ar klientu (sēdus, stāvus) </a:t>
            </a:r>
          </a:p>
          <a:p>
            <a:r>
              <a:rPr lang="lv-LV" sz="1700" dirty="0"/>
              <a:t>Nodrošināt atbilstošu gaismas, trokšņa līmeni </a:t>
            </a:r>
          </a:p>
          <a:p>
            <a:r>
              <a:rPr lang="lv-LV" sz="1700" dirty="0"/>
              <a:t>Pieskārienus pielietot uzmanīgi. Klients var pārprast, izraisīt agresiju </a:t>
            </a:r>
          </a:p>
          <a:p>
            <a:r>
              <a:rPr lang="lv-LV" sz="1700" dirty="0"/>
              <a:t>Sniegt atgriezenisko saikni </a:t>
            </a:r>
          </a:p>
          <a:p>
            <a:r>
              <a:rPr lang="lv-LV" sz="1700" dirty="0"/>
              <a:t>Novērtēt kognitīvo, emocionālo stāvokli un uzvedību </a:t>
            </a:r>
          </a:p>
          <a:p>
            <a:r>
              <a:rPr lang="lv-LV" sz="1700" dirty="0"/>
              <a:t>Novērtēt jebkādus indikatorus iespējamai vardarbībai, ļaunprātīgai izmantošanai (fiziskai, psihiskai, seksuālai, nevērību, finansiālu) </a:t>
            </a:r>
          </a:p>
          <a:p>
            <a:endParaRPr lang="lv-LV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1FF6-DB51-4A81-9C14-BDE097A2F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58087-48FA-4F87-BEE2-1146E8CE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1A93D-684C-4AAF-8C57-DF2FAB3DE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14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50004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F3E54-7533-4228-8259-98627BE8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540008"/>
            <a:ext cx="6589199" cy="860674"/>
          </a:xfrm>
        </p:spPr>
        <p:txBody>
          <a:bodyPr>
            <a:normAutofit fontScale="90000"/>
          </a:bodyPr>
          <a:lstStyle/>
          <a:p>
            <a:r>
              <a:rPr lang="lv-LV" dirty="0"/>
              <a:t>Ikdienas darbā svarīgi ievērot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4D3AB-4862-414E-A611-B53A0C362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6007" y="1400682"/>
            <a:ext cx="7262773" cy="4476590"/>
          </a:xfrm>
        </p:spPr>
        <p:txBody>
          <a:bodyPr>
            <a:normAutofit fontScale="92500" lnSpcReduction="10000"/>
          </a:bodyPr>
          <a:lstStyle/>
          <a:p>
            <a:r>
              <a:rPr lang="lv-LV" sz="1600" dirty="0"/>
              <a:t>Komunikācijā klientam jādod pietiekoši daudz laika saprast sacīto </a:t>
            </a:r>
          </a:p>
          <a:p>
            <a:r>
              <a:rPr lang="lv-LV" sz="1600" dirty="0"/>
              <a:t>Runāt par lietām un notikumiem, ko klients spēj atcerēties  </a:t>
            </a:r>
          </a:p>
          <a:p>
            <a:r>
              <a:rPr lang="lv-LV" sz="1600" dirty="0"/>
              <a:t>Runāt mierīgi, pārliecinoši</a:t>
            </a:r>
          </a:p>
          <a:p>
            <a:r>
              <a:rPr lang="lv-LV" sz="1600" dirty="0"/>
              <a:t>Koncentrēties uz lietām, ko klients spēj izdarīt </a:t>
            </a:r>
          </a:p>
          <a:p>
            <a:r>
              <a:rPr lang="lv-LV" sz="1600" dirty="0"/>
              <a:t>Izvairīties no apstākļiem, kas var veicināt klienta agresiju </a:t>
            </a:r>
          </a:p>
          <a:p>
            <a:r>
              <a:rPr lang="lv-LV" sz="1600" dirty="0"/>
              <a:t>Tuvoties klientam no priekšas, lai neizraisītu bailes, uztraukumu, agresiju  </a:t>
            </a:r>
          </a:p>
          <a:p>
            <a:r>
              <a:rPr lang="lv-LV" sz="1600" dirty="0"/>
              <a:t>Zināt, kur klients mēdz slēpt mantas </a:t>
            </a:r>
          </a:p>
          <a:p>
            <a:r>
              <a:rPr lang="lv-LV" sz="1600" dirty="0"/>
              <a:t>Skaidrot klientam viņa traucējošās uzvedības nepieņemamību </a:t>
            </a:r>
          </a:p>
          <a:p>
            <a:r>
              <a:rPr lang="lv-LV" sz="1600" dirty="0"/>
              <a:t>Nav jāatgādina klientam, ka ‘’šo jautājumu jau izrunājām’’; ‘’es to jau izskaidroju’’ </a:t>
            </a:r>
          </a:p>
          <a:p>
            <a:r>
              <a:rPr lang="lv-LV" sz="1600" dirty="0"/>
              <a:t>Klients ‘’slikti’’ neuzvedas tīšām, bet gan savas slimības dēļ </a:t>
            </a:r>
          </a:p>
          <a:p>
            <a:r>
              <a:rPr lang="lv-LV" sz="1600" dirty="0"/>
              <a:t>Novērst/mazināt riskus telpās, kurās klients uzturas </a:t>
            </a:r>
          </a:p>
          <a:p>
            <a:r>
              <a:rPr lang="lv-LV" sz="1600" dirty="0"/>
              <a:t>Novērtēt jebkādus indikatorus iespējamai vardarbībai, ļaunprātīgai izmantošanai (fiziskai, psihiskai, seksuālai, nevērību, finansiālu) </a:t>
            </a:r>
          </a:p>
          <a:p>
            <a:pPr marL="0" indent="0">
              <a:buNone/>
            </a:pPr>
            <a:endParaRPr lang="lv-LV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15FC2C-817E-4AC0-9164-D5C8CD33D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BC86D-4A3D-4582-92D0-A4751C266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1B7C4-5C2E-421A-BBE3-24B42AA12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15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8056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3EFC0-78BC-4E49-8E10-FA2C9FC52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922114"/>
          </a:xfrm>
        </p:spPr>
        <p:txBody>
          <a:bodyPr>
            <a:normAutofit fontScale="90000"/>
          </a:bodyPr>
          <a:lstStyle/>
          <a:p>
            <a:r>
              <a:rPr lang="lv-LV" sz="3200" dirty="0"/>
              <a:t>5 ļaunprātīgas klienta izmantošanas un vardarbības veidi </a:t>
            </a:r>
            <a:r>
              <a:rPr lang="lv-LV" sz="1300" dirty="0"/>
              <a:t>(E.M.Varcarokis, 2013)</a:t>
            </a:r>
            <a:br>
              <a:rPr lang="lv-LV" sz="3200" dirty="0"/>
            </a:br>
            <a:endParaRPr lang="lv-LV" sz="1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240C7-380E-43F5-97A4-21F38883A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lv-LV" dirty="0"/>
              <a:t>Fiziska – sāpju vai ievainojumu radīšana – iepļaukāšana, sišana, grūstīšana, ierobežošana (izolēšana) </a:t>
            </a:r>
          </a:p>
          <a:p>
            <a:pPr marL="457200" indent="-457200">
              <a:buAutoNum type="arabicPeriod"/>
            </a:pPr>
            <a:r>
              <a:rPr lang="lv-LV" dirty="0"/>
              <a:t>Psiholoģiska – garīgās sāpes – pazemošana, iebiedēšana, draudēšana </a:t>
            </a:r>
          </a:p>
          <a:p>
            <a:pPr marL="457200" indent="-457200">
              <a:buAutoNum type="arabicPeriod"/>
            </a:pPr>
            <a:r>
              <a:rPr lang="lv-LV" dirty="0"/>
              <a:t>Finansiāla vai ekspluatēšana – klienta resursu vai īpašuma ļaunprātīga izmantošana </a:t>
            </a:r>
          </a:p>
          <a:p>
            <a:pPr marL="457200" indent="-457200">
              <a:buAutoNum type="arabicPeriod"/>
            </a:pPr>
            <a:r>
              <a:rPr lang="lv-LV" dirty="0"/>
              <a:t>Nevērīga izturēšanās – nav nodrošināts pienācīga aprūpe – pamešana novārtā, pārtikas un veselības aprūpes nepietiekamība, var būt arī pašnevērība </a:t>
            </a:r>
          </a:p>
          <a:p>
            <a:pPr marL="457200" indent="-457200">
              <a:buAutoNum type="arabicPeriod"/>
            </a:pPr>
            <a:r>
              <a:rPr lang="lv-LV" dirty="0"/>
              <a:t>Seksuāla izmantošana – seksuāla uzmākšanās, seksuāls kontakts pret klienta gribu, pat, ja klients nespēj atteikt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E9320-7970-40BB-8785-48F27B4D9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3E5F1-C382-4936-8005-4A44D6238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01671-9B6B-42F3-A506-3C1A05957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16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92797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DC9FA-1B3A-4D5C-A7B2-22B748EEF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788639"/>
          </a:xfrm>
        </p:spPr>
        <p:txBody>
          <a:bodyPr>
            <a:normAutofit fontScale="90000"/>
          </a:bodyPr>
          <a:lstStyle/>
          <a:p>
            <a:r>
              <a:rPr lang="lv-LV" sz="3200" dirty="0"/>
              <a:t>Ļaunprātīga izmatošana un vardarbība </a:t>
            </a:r>
            <a:r>
              <a:rPr lang="lv-LV" sz="1200" dirty="0"/>
              <a:t>(E.M.Varcarokis, 2013)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209AD-626F-49D0-95BA-44FD239C1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206" y="1268760"/>
            <a:ext cx="7590594" cy="4525963"/>
          </a:xfrm>
        </p:spPr>
        <p:txBody>
          <a:bodyPr>
            <a:normAutofit/>
          </a:bodyPr>
          <a:lstStyle/>
          <a:p>
            <a:r>
              <a:rPr lang="lv-LV" dirty="0"/>
              <a:t>Pakļauti klienti vecumā no 60 – 80 gadiem ar depresijām, atkarīgie, ar demencēm, psihotiskie, citām psihiskām saslimšanām un rīcību zaudējušie klienti </a:t>
            </a:r>
          </a:p>
          <a:p>
            <a:r>
              <a:rPr lang="lv-LV" dirty="0"/>
              <a:t>Sievietes cieš vairāk par vīriešiem </a:t>
            </a:r>
          </a:p>
          <a:p>
            <a:r>
              <a:rPr lang="lv-LV" dirty="0"/>
              <a:t>Iespējama: </a:t>
            </a:r>
          </a:p>
          <a:p>
            <a:pPr marL="0" indent="0">
              <a:buNone/>
            </a:pPr>
            <a:r>
              <a:rPr lang="lv-LV" dirty="0"/>
              <a:t> Ģimenenē</a:t>
            </a:r>
          </a:p>
          <a:p>
            <a:pPr marL="0" indent="0">
              <a:buNone/>
            </a:pPr>
            <a:r>
              <a:rPr lang="lv-LV" dirty="0"/>
              <a:t>Uz ielas, sabiedriskās vietās </a:t>
            </a:r>
          </a:p>
          <a:p>
            <a:pPr marL="0" indent="0">
              <a:buNone/>
            </a:pPr>
            <a:r>
              <a:rPr lang="lv-LV" dirty="0"/>
              <a:t>Sociālos aprūpes centrā </a:t>
            </a:r>
          </a:p>
          <a:p>
            <a:pPr marL="0" indent="0">
              <a:buNone/>
            </a:pPr>
            <a:r>
              <a:rPr lang="lv-LV" dirty="0"/>
              <a:t>Ārstniecības iestādēs </a:t>
            </a:r>
          </a:p>
          <a:p>
            <a:pPr marL="0" indent="0">
              <a:buNone/>
            </a:pPr>
            <a:endParaRPr lang="lv-LV" sz="2400" dirty="0"/>
          </a:p>
          <a:p>
            <a:endParaRPr lang="lv-LV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94834-B123-4208-9C03-1C614045A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A8F14-74E5-45C8-A3AE-AF3EBB16E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050FB-FE46-4A02-8A5A-466332AC0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17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30565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3547B-94A5-4073-BDFC-8BA21641C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706090"/>
          </a:xfrm>
        </p:spPr>
        <p:txBody>
          <a:bodyPr>
            <a:normAutofit fontScale="90000"/>
          </a:bodyPr>
          <a:lstStyle/>
          <a:p>
            <a:r>
              <a:rPr lang="lv-LV" sz="3200" dirty="0"/>
              <a:t>Vardarbības un ļaunprātīgas izmantošanas pazīmes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A76AC-8BD1-4572-9E39-C4916B00B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1340768"/>
            <a:ext cx="7283152" cy="4525963"/>
          </a:xfrm>
        </p:spPr>
        <p:txBody>
          <a:bodyPr>
            <a:normAutofit/>
          </a:bodyPr>
          <a:lstStyle/>
          <a:p>
            <a:r>
              <a:rPr lang="lv-LV" dirty="0"/>
              <a:t>Bailes no komunikācijas, vai palikt divatā ar kādu </a:t>
            </a:r>
          </a:p>
          <a:p>
            <a:r>
              <a:rPr lang="lv-LV" dirty="0"/>
              <a:t>Nevēlēšanās runāt par notikušo, norādīt  </a:t>
            </a:r>
          </a:p>
          <a:p>
            <a:r>
              <a:rPr lang="lv-LV" dirty="0"/>
              <a:t>Acīmredzama uztura uzņemšanas nepietiekamība </a:t>
            </a:r>
          </a:p>
          <a:p>
            <a:r>
              <a:rPr lang="lv-LV" dirty="0"/>
              <a:t>Medicīniskās palīdzības nepieciešamība </a:t>
            </a:r>
          </a:p>
          <a:p>
            <a:r>
              <a:rPr lang="lv-LV" dirty="0"/>
              <a:t>Gļotādu un/vai ādas bojājumi </a:t>
            </a:r>
          </a:p>
          <a:p>
            <a:r>
              <a:rPr lang="lv-LV" dirty="0"/>
              <a:t>Palicis bez uzraudzības ilgāku laiku </a:t>
            </a:r>
          </a:p>
          <a:p>
            <a:r>
              <a:rPr lang="lv-LV" dirty="0"/>
              <a:t>Ir ziņas par ļaunprātīgu izmantošanu un vardarbību </a:t>
            </a:r>
          </a:p>
          <a:p>
            <a:r>
              <a:rPr lang="lv-LV" dirty="0"/>
              <a:t>Pasivitāte uzvedībā, iztrūkst emociju vai trauksme noteiktās situācijās </a:t>
            </a:r>
          </a:p>
          <a:p>
            <a:r>
              <a:rPr lang="lv-LV" dirty="0"/>
              <a:t>Izrāda bažas par finansēm un/vai citiem resursiem</a:t>
            </a:r>
            <a:r>
              <a:rPr lang="lv-LV" sz="2400" dirty="0"/>
              <a:t> </a:t>
            </a:r>
          </a:p>
          <a:p>
            <a:endParaRPr lang="lv-LV" sz="2400" dirty="0"/>
          </a:p>
          <a:p>
            <a:endParaRPr lang="lv-LV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96EAD-82B4-4176-9826-1A777D55F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2F56A-FE2A-473F-A670-A0AFD784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1EB97-7C97-48CE-8C2C-736DEC76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18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01334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04F7-487A-467D-8109-776B0D33E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rmAutofit fontScale="90000"/>
          </a:bodyPr>
          <a:lstStyle/>
          <a:p>
            <a:r>
              <a:rPr lang="lv-LV" sz="3200" dirty="0"/>
              <a:t>Palīdzība, konstatējot vardarbību vai ļaunprātīgu izmantošanu </a:t>
            </a:r>
            <a:r>
              <a:rPr lang="lv-LV" sz="1300" dirty="0"/>
              <a:t>(E.M.Varcarokis, 2013)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9ECD4-C6B2-4D2F-AF3F-07B5328E5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206" y="1196752"/>
            <a:ext cx="7590594" cy="4938337"/>
          </a:xfrm>
        </p:spPr>
        <p:txBody>
          <a:bodyPr>
            <a:normAutofit fontScale="25000" lnSpcReduction="20000"/>
          </a:bodyPr>
          <a:lstStyle/>
          <a:p>
            <a:endParaRPr lang="lv-LV" sz="3400" b="1" dirty="0"/>
          </a:p>
          <a:p>
            <a:r>
              <a:rPr lang="lv-LV" sz="6400" b="1" dirty="0"/>
              <a:t>Ja konstatēts ģimenē vai sabiedriskā vietā</a:t>
            </a:r>
          </a:p>
          <a:p>
            <a:r>
              <a:rPr lang="lv-LV" sz="6400" dirty="0"/>
              <a:t>Klientam sniegt nepieciešamo palīdzību – sociālo vai medicīnisko </a:t>
            </a:r>
          </a:p>
          <a:p>
            <a:r>
              <a:rPr lang="lv-LV" sz="6400" dirty="0"/>
              <a:t>Piesaistīt policiju, ja situācija apdraud klienta veselību un dzīvību </a:t>
            </a:r>
          </a:p>
          <a:p>
            <a:r>
              <a:rPr lang="lv-LV" sz="6400" dirty="0"/>
              <a:t>Sniegt atbalstu ģimenei problēmu risināšanā </a:t>
            </a:r>
          </a:p>
          <a:p>
            <a:r>
              <a:rPr lang="lv-LV" sz="6400" dirty="0"/>
              <a:t>vainīgo mudināt meklēt speciālista palīdzību </a:t>
            </a:r>
          </a:p>
          <a:p>
            <a:r>
              <a:rPr lang="lv-LV" sz="6400" dirty="0"/>
              <a:t>Meklēt alternatīvas klienta aprūpes iespējas </a:t>
            </a:r>
          </a:p>
          <a:p>
            <a:r>
              <a:rPr lang="lv-LV" sz="6400" b="1" dirty="0"/>
              <a:t>Ja vardarbība vai ļaunprātīga izmantošana konstatēta sociālās </a:t>
            </a:r>
            <a:r>
              <a:rPr lang="lv-LV" sz="6400" dirty="0"/>
              <a:t>aprūpes, palīdzības vai </a:t>
            </a:r>
            <a:r>
              <a:rPr lang="lv-LV" sz="6400" b="1" dirty="0"/>
              <a:t>ārstniecības </a:t>
            </a:r>
            <a:r>
              <a:rPr lang="lv-LV" sz="6400" dirty="0"/>
              <a:t>institūcijā,  jāveic lietas izmeklēšana iestādē </a:t>
            </a:r>
          </a:p>
          <a:p>
            <a:r>
              <a:rPr lang="lv-LV" sz="6400" dirty="0"/>
              <a:t>Piesaistīt policiju, ja pāri darījums apdraud klienta veselību vai dzīvību </a:t>
            </a:r>
          </a:p>
          <a:p>
            <a:r>
              <a:rPr lang="lv-LV" sz="6400" dirty="0"/>
              <a:t>Sniegt klientam psiholoģisku atbalstu un vajadzību nodrošināšanu </a:t>
            </a:r>
          </a:p>
          <a:p>
            <a:r>
              <a:rPr lang="lv-LV" sz="6400" dirty="0"/>
              <a:t>Darbs ar vainīgo – ieteikt apmeklēt speciālistu problēmas risināšanai, izvērtēt darbinieka iespēju turpināt darbu klientu aprūpē </a:t>
            </a:r>
          </a:p>
          <a:p>
            <a:r>
              <a:rPr lang="lv-LV" sz="6400" dirty="0"/>
              <a:t>Darbs ar personālu – pārrunas kolektīvā, atbalsts kolēģiem, konsultanta iesaistīšana, supervīziju nodrošināšana, apmācību plānošana  </a:t>
            </a:r>
          </a:p>
          <a:p>
            <a:pPr marL="0" indent="0">
              <a:buNone/>
            </a:pPr>
            <a:endParaRPr lang="lv-LV" sz="2400" dirty="0"/>
          </a:p>
          <a:p>
            <a:pPr marL="0" indent="0">
              <a:buNone/>
            </a:pPr>
            <a:r>
              <a:rPr lang="lv-LV" sz="2400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6974A-89E3-499F-A87A-E46AD78F5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0E556-A5F2-4D21-939A-E1399D79D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A1C55-369B-4FC3-BA51-34E5F0B8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19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2404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9CE88-C8AB-4C91-BBC4-D737224E9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922114"/>
          </a:xfrm>
        </p:spPr>
        <p:txBody>
          <a:bodyPr>
            <a:normAutofit/>
          </a:bodyPr>
          <a:lstStyle/>
          <a:p>
            <a:r>
              <a:rPr lang="lv-LV" sz="3200" dirty="0"/>
              <a:t>Novecošanās un sabiedrība </a:t>
            </a:r>
            <a:br>
              <a:rPr lang="lv-LV" sz="3200" dirty="0"/>
            </a:br>
            <a:r>
              <a:rPr lang="lv-LV" sz="1300" dirty="0"/>
              <a:t>(D. Berloviene) 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ADB3D-79BD-4875-872F-CAF1347E8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196752"/>
            <a:ext cx="8064896" cy="4752527"/>
          </a:xfrm>
        </p:spPr>
        <p:txBody>
          <a:bodyPr>
            <a:normAutofit/>
          </a:bodyPr>
          <a:lstStyle/>
          <a:p>
            <a:pPr lvl="0"/>
            <a:r>
              <a:rPr lang="lv-LV" sz="1700" dirty="0"/>
              <a:t>Sabiedrības kultūra – attieksme pret vecu cilvēku, vecu cilvēku vieta sabiedrībā, veselības aprūpe, labklājība </a:t>
            </a:r>
          </a:p>
          <a:p>
            <a:pPr lvl="0"/>
            <a:r>
              <a:rPr lang="lv-LV" sz="1700" dirty="0"/>
              <a:t>Sociālās pārmaiņas – sociāli psiholoģiskie novecošanas aspekti -  vecu cilvēku zināšanas, prasmes, to pielietojums, lietderība. </a:t>
            </a:r>
          </a:p>
          <a:p>
            <a:pPr lvl="0"/>
            <a:r>
              <a:rPr lang="lv-LV" sz="1700" dirty="0"/>
              <a:t>Darbs, aiziešana pensijā – ietekme uz veselību, nodarbošanās izvēle, brīvā laika pavadīšana  </a:t>
            </a:r>
          </a:p>
          <a:p>
            <a:pPr lvl="0"/>
            <a:r>
              <a:rPr lang="lv-LV" sz="1700" dirty="0"/>
              <a:t>Ģimenes attiecības – statusa maiņa, pārmaiņas attiecībās ar sabiedriskām instancēm un organizācijām. </a:t>
            </a:r>
          </a:p>
          <a:p>
            <a:pPr lvl="0"/>
            <a:r>
              <a:rPr lang="lv-LV" sz="1700" dirty="0"/>
              <a:t>Sabiedriskā statusa raksturs – statusa zaudēšana, jaunās paaudzes zināšanu iegūšanas veids, piemēram, internets, krities prestižs  </a:t>
            </a:r>
          </a:p>
          <a:p>
            <a:pPr lvl="0"/>
            <a:r>
              <a:rPr lang="lv-LV" sz="1700" dirty="0"/>
              <a:t>Garīgā veselība – norobežošanās, komunikācijas zaudēšana. Nodarbinātība saistībā ar sabiedrisko lietderību. </a:t>
            </a:r>
          </a:p>
          <a:p>
            <a:pPr lvl="0"/>
            <a:r>
              <a:rPr lang="lv-LV" sz="1700" dirty="0"/>
              <a:t>Nomāktās, depresīvās vecu cilvēku grupas – grupa, kas zaudējusi savu sociālo statusu, ienākumu un patstāvības zudums  </a:t>
            </a:r>
          </a:p>
          <a:p>
            <a:endParaRPr lang="lv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BD45B-0339-4D25-9415-16CB5D0A0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15A09-DDE6-40AD-981B-F9FD2B201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19A36-9FBE-40FB-B72B-7398D28B5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37342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850106"/>
          </a:xfrm>
        </p:spPr>
        <p:txBody>
          <a:bodyPr>
            <a:normAutofit/>
          </a:bodyPr>
          <a:lstStyle/>
          <a:p>
            <a:r>
              <a:rPr lang="lv-LV" sz="3200" dirty="0"/>
              <a:t>Izmantotie informācijas avoti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lv-LV" sz="1600" dirty="0"/>
              <a:t>Berlovien D., 2013, Mācību metodiskais materiāls Gerontoloģijā </a:t>
            </a:r>
          </a:p>
          <a:p>
            <a:pPr>
              <a:buAutoNum type="arabicPeriod"/>
            </a:pPr>
            <a:r>
              <a:rPr lang="lv-LV" sz="1600" dirty="0"/>
              <a:t>Deksters G., Volšs M., 2006, Rokasgrāmata psihiatrijas māsām, Jumava, Rīga</a:t>
            </a:r>
          </a:p>
          <a:p>
            <a:pPr>
              <a:buAutoNum type="arabicPeriod"/>
            </a:pPr>
            <a:r>
              <a:rPr lang="lv-LV" sz="1600" dirty="0"/>
              <a:t>Grīnfelde I. , Zārdiņa I., Ļaščuka G., Čerņikova I., Kiršfelde A., 2009, Mācību materiāls Garīgās veselības aprūpes māsu pamatspecialitāte, Latvijas universitāte, Nacionālais Apgāds </a:t>
            </a:r>
          </a:p>
          <a:p>
            <a:pPr>
              <a:buAutoNum type="arabicPeriod"/>
            </a:pPr>
            <a:r>
              <a:rPr lang="lv-LV" sz="1600" dirty="0"/>
              <a:t>Kulbergs J., 2001,  Dinamiskā psihiatrija, Jumava, Rīga </a:t>
            </a:r>
          </a:p>
          <a:p>
            <a:pPr>
              <a:buAutoNum type="arabicPeriod"/>
            </a:pPr>
            <a:r>
              <a:rPr lang="lv-LV" sz="1600" dirty="0"/>
              <a:t>Varcarolis E.M. 2013, Essentials of Psychiatric mental Health Nursing , Elselvier Saunder </a:t>
            </a:r>
          </a:p>
          <a:p>
            <a:pPr>
              <a:buAutoNum type="arabicPeriod"/>
            </a:pPr>
            <a:endParaRPr lang="lv-LV" sz="1600" dirty="0"/>
          </a:p>
          <a:p>
            <a:pPr>
              <a:buAutoNum type="arabicPeriod"/>
            </a:pPr>
            <a:endParaRPr lang="lv-LV" sz="1600" dirty="0"/>
          </a:p>
          <a:p>
            <a:endParaRPr lang="lv-LV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20</a:t>
            </a:fld>
            <a:endParaRPr lang="lv-LV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43000"/>
          </a:xfrm>
        </p:spPr>
        <p:txBody>
          <a:bodyPr>
            <a:normAutofit/>
          </a:bodyPr>
          <a:lstStyle/>
          <a:p>
            <a:r>
              <a:rPr lang="lv-LV" sz="3200" dirty="0"/>
              <a:t>Paldies par uzmanību! </a:t>
            </a:r>
            <a:br>
              <a:rPr lang="lv-LV" sz="3200" dirty="0"/>
            </a:br>
            <a:endParaRPr lang="lv-LV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21</a:t>
            </a:fld>
            <a:endParaRPr lang="lv-LV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6503"/>
            <a:ext cx="8229600" cy="878241"/>
          </a:xfrm>
        </p:spPr>
        <p:txBody>
          <a:bodyPr>
            <a:normAutofit/>
          </a:bodyPr>
          <a:lstStyle/>
          <a:p>
            <a:r>
              <a:rPr lang="lv-LV" sz="3200" dirty="0"/>
              <a:t>Normāla novecošana </a:t>
            </a:r>
            <a:r>
              <a:rPr lang="lv-LV" sz="1200" dirty="0"/>
              <a:t>(LU, 2009)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573479"/>
              </p:ext>
            </p:extLst>
          </p:nvPr>
        </p:nvGraphicFramePr>
        <p:xfrm>
          <a:off x="457200" y="1268760"/>
          <a:ext cx="8229600" cy="4972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457F8D-9140-4F2D-85F6-45A83AD98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F8E98-F2D2-4029-AF81-DB6930CA2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3</a:t>
            </a:fld>
            <a:endParaRPr lang="lv-LV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EFE7C6-EE12-44E3-8C6B-BF4178021128}"/>
              </a:ext>
            </a:extLst>
          </p:cNvPr>
          <p:cNvSpPr txBox="1"/>
          <p:nvPr/>
        </p:nvSpPr>
        <p:spPr>
          <a:xfrm>
            <a:off x="5611916" y="1229225"/>
            <a:ext cx="25604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Agrīna – 65-75</a:t>
            </a:r>
          </a:p>
          <a:p>
            <a:r>
              <a:rPr lang="lv-LV" dirty="0"/>
              <a:t>Vēlīna – 75-85</a:t>
            </a:r>
          </a:p>
          <a:p>
            <a:r>
              <a:rPr lang="lv-LV" dirty="0"/>
              <a:t>Ilgdzīvotāji –pēc 85 </a:t>
            </a:r>
          </a:p>
          <a:p>
            <a:r>
              <a:rPr lang="lv-LV" dirty="0"/>
              <a:t> </a:t>
            </a:r>
          </a:p>
          <a:p>
            <a:r>
              <a:rPr lang="lv-LV" dirty="0"/>
              <a:t> </a:t>
            </a:r>
          </a:p>
          <a:p>
            <a:endParaRPr lang="lv-LV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000C35-AEF6-4E9A-802C-99330424B611}"/>
              </a:ext>
            </a:extLst>
          </p:cNvPr>
          <p:cNvSpPr txBox="1"/>
          <p:nvPr/>
        </p:nvSpPr>
        <p:spPr>
          <a:xfrm>
            <a:off x="6804248" y="2640270"/>
            <a:ext cx="20265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Organisma šūnas </a:t>
            </a:r>
          </a:p>
          <a:p>
            <a:r>
              <a:rPr lang="lv-LV" dirty="0"/>
              <a:t>Āda </a:t>
            </a:r>
          </a:p>
          <a:p>
            <a:r>
              <a:rPr lang="lv-LV" dirty="0"/>
              <a:t>Kustību, </a:t>
            </a:r>
          </a:p>
          <a:p>
            <a:r>
              <a:rPr lang="lv-LV" dirty="0"/>
              <a:t>Sirds un asinsvadu</a:t>
            </a:r>
          </a:p>
          <a:p>
            <a:r>
              <a:rPr lang="lv-LV" dirty="0"/>
              <a:t>Elpošanas</a:t>
            </a:r>
          </a:p>
          <a:p>
            <a:r>
              <a:rPr lang="lv-LV" dirty="0"/>
              <a:t>Gremošana</a:t>
            </a:r>
          </a:p>
          <a:p>
            <a:r>
              <a:rPr lang="lv-LV" dirty="0"/>
              <a:t>Reproduktīvā</a:t>
            </a:r>
          </a:p>
          <a:p>
            <a:r>
              <a:rPr lang="lv-LV" dirty="0"/>
              <a:t>Nervu sistēma </a:t>
            </a:r>
          </a:p>
          <a:p>
            <a:r>
              <a:rPr lang="lv-LV" dirty="0"/>
              <a:t>Maņu org. Sistēma </a:t>
            </a:r>
          </a:p>
          <a:p>
            <a:r>
              <a:rPr lang="lv-LV" dirty="0"/>
              <a:t>Endokrīnā sistēma </a:t>
            </a:r>
          </a:p>
          <a:p>
            <a:endParaRPr lang="lv-LV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8F4C570-25C0-4863-923D-7A07097B8768}"/>
              </a:ext>
            </a:extLst>
          </p:cNvPr>
          <p:cNvSpPr txBox="1"/>
          <p:nvPr/>
        </p:nvSpPr>
        <p:spPr>
          <a:xfrm>
            <a:off x="1151621" y="4209931"/>
            <a:ext cx="26642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Mainās sociālais statuss  un sociālās lomas </a:t>
            </a:r>
          </a:p>
          <a:p>
            <a:r>
              <a:rPr lang="lv-LV" dirty="0"/>
              <a:t>Pazeminās sociālās aktivitātes līmenis </a:t>
            </a:r>
          </a:p>
          <a:p>
            <a:r>
              <a:rPr lang="lv-LV" dirty="0"/>
              <a:t>Grūtības pieņemt sociālās pārmaiņas </a:t>
            </a:r>
          </a:p>
          <a:p>
            <a:endParaRPr lang="lv-LV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ED4C21D-8C84-4C57-B556-1F0AD989750A}"/>
              </a:ext>
            </a:extLst>
          </p:cNvPr>
          <p:cNvSpPr txBox="1"/>
          <p:nvPr/>
        </p:nvSpPr>
        <p:spPr>
          <a:xfrm>
            <a:off x="479122" y="1645555"/>
            <a:ext cx="23686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Mainās psihisko procesu aktivitāte  </a:t>
            </a:r>
          </a:p>
          <a:p>
            <a:r>
              <a:rPr lang="lv-LV" dirty="0"/>
              <a:t>(kognitīvie procesi) </a:t>
            </a:r>
          </a:p>
          <a:p>
            <a:r>
              <a:rPr lang="lv-LV" dirty="0"/>
              <a:t>Pastiprinās noteiktas personības īpašības </a:t>
            </a:r>
          </a:p>
          <a:p>
            <a:r>
              <a:rPr lang="lv-LV" dirty="0"/>
              <a:t>Notiek pārmaiņas emocionālā sfērā 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dirty="0"/>
              <a:t>Psihisko neveselību ietekmējošie faktori </a:t>
            </a:r>
            <a:br>
              <a:rPr lang="lv-LV" sz="3200" dirty="0"/>
            </a:br>
            <a:r>
              <a:rPr lang="lv-LV" sz="1200" dirty="0"/>
              <a:t>(LU, 2009) 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97827"/>
              </p:ext>
            </p:extLst>
          </p:nvPr>
        </p:nvGraphicFramePr>
        <p:xfrm>
          <a:off x="457200" y="1428736"/>
          <a:ext cx="8229600" cy="4697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8BD218-B431-4186-B894-867EE4551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B924E1-9C30-4ACC-8D94-0002429AC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4</a:t>
            </a:fld>
            <a:endParaRPr lang="lv-LV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5255" y="203894"/>
            <a:ext cx="6589199" cy="1280890"/>
          </a:xfrm>
        </p:spPr>
        <p:txBody>
          <a:bodyPr>
            <a:normAutofit/>
          </a:bodyPr>
          <a:lstStyle/>
          <a:p>
            <a:r>
              <a:rPr lang="lv-LV" sz="3200" dirty="0"/>
              <a:t>Psihisko traucējumu izpausmes veciem cilvēkiem</a:t>
            </a:r>
            <a:r>
              <a:rPr lang="lv-LV" sz="1200" dirty="0"/>
              <a:t>(LU, 2009)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786346"/>
          </a:xfrm>
        </p:spPr>
        <p:txBody>
          <a:bodyPr>
            <a:normAutofit/>
          </a:bodyPr>
          <a:lstStyle/>
          <a:p>
            <a:r>
              <a:rPr lang="lv-LV" sz="2000" dirty="0"/>
              <a:t>Izmaiņas psihisko procesu darbībā - uztvere, uzmanība, atmiņa, domāšana </a:t>
            </a:r>
          </a:p>
          <a:p>
            <a:r>
              <a:rPr lang="lv-LV" sz="2000" dirty="0"/>
              <a:t>Pastiprinās noteiktas rakstura īpašības – skopums, egocentrisms, neuzticēšanās, cietsirdība </a:t>
            </a:r>
          </a:p>
          <a:p>
            <a:r>
              <a:rPr lang="lv-LV" sz="2000" dirty="0"/>
              <a:t>Pastiprinās neirozes – </a:t>
            </a:r>
            <a:r>
              <a:rPr lang="lv-LV" dirty="0"/>
              <a:t>funkcionāli augstākās nervu darbības traucējumi, kas radušies no psihiskiem pārdzīvojumiem </a:t>
            </a:r>
          </a:p>
          <a:p>
            <a:r>
              <a:rPr lang="lv-LV" sz="2000" dirty="0"/>
              <a:t>Biežas depresijas – vienaldzība, pazemināts garastāvoklis, var pievienoties domas par pašnāvību </a:t>
            </a:r>
          </a:p>
          <a:p>
            <a:r>
              <a:rPr lang="lv-LV" sz="2000" dirty="0"/>
              <a:t>Var būt apziņas traucējumi, aptumšošanās – uzbudinājums, haotiskas kustības, vēlēšanās kaut kur iet, klejot, kaut ko darīt</a:t>
            </a:r>
          </a:p>
          <a:p>
            <a:r>
              <a:rPr lang="lv-LV" sz="2000" dirty="0"/>
              <a:t>Psihiskās veselības traucējumu pamatā var būt demence </a:t>
            </a:r>
          </a:p>
          <a:p>
            <a:endParaRPr lang="lv-LV" sz="2400" dirty="0"/>
          </a:p>
          <a:p>
            <a:endParaRPr lang="lv-LV" sz="24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61DCBF-D29B-40C9-B672-11439CF98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40B52-976E-4DFB-9CE5-043467767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5</a:t>
            </a:fld>
            <a:endParaRPr lang="lv-LV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B82FB-3C5F-4612-B739-96AF93A22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lv-LV" sz="3200" dirty="0"/>
              <a:t>Demences izpausmes </a:t>
            </a:r>
            <a:r>
              <a:rPr lang="lv-LV" sz="1200" dirty="0"/>
              <a:t>(LU, 2009)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980992D-6120-4FBA-91EF-E3964C5F14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326148"/>
              </p:ext>
            </p:extLst>
          </p:nvPr>
        </p:nvGraphicFramePr>
        <p:xfrm>
          <a:off x="457200" y="1203960"/>
          <a:ext cx="82296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>
                  <a:extLst>
                    <a:ext uri="{9D8B030D-6E8A-4147-A177-3AD203B41FA5}">
                      <a16:colId xmlns:a16="http://schemas.microsoft.com/office/drawing/2014/main" val="763305941"/>
                    </a:ext>
                  </a:extLst>
                </a:gridCol>
                <a:gridCol w="5842992">
                  <a:extLst>
                    <a:ext uri="{9D8B030D-6E8A-4147-A177-3AD203B41FA5}">
                      <a16:colId xmlns:a16="http://schemas.microsoft.com/office/drawing/2014/main" val="21483894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Demences sākums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Var būt lēns un var attīstīties mēneša laikā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58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Cēloņsakarību faktori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Alcheimera un Vaskulārās demences slimības </a:t>
                      </a:r>
                    </a:p>
                    <a:p>
                      <a:r>
                        <a:rPr lang="lv-LV" dirty="0"/>
                        <a:t>Neiroloģiskās saslimšanas </a:t>
                      </a:r>
                    </a:p>
                    <a:p>
                      <a:r>
                        <a:rPr lang="lv-LV" dirty="0"/>
                        <a:t>Hronisks alkoholisms </a:t>
                      </a:r>
                    </a:p>
                    <a:p>
                      <a:r>
                        <a:rPr lang="lv-LV" dirty="0"/>
                        <a:t>Galvas traumas </a:t>
                      </a:r>
                    </a:p>
                    <a:p>
                      <a:r>
                        <a:rPr lang="lv-LV" dirty="0"/>
                        <a:t>HIV infekcija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076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Kognitīvās spējas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Atmiņa, spēja izteikt spriedumus, rēķināšana, uzmanības nenoturība, domāšanas traucējumi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83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Uztveres traucējumi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Agnozija – traucējumi informācijas apstrādē – neatpazīst redzēto, dzirdēto, taustīto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170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Uzvedība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No pasīvas līdz hiperaktīvai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078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Emocionālais stāvoklis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Vienveidīgs, var būt mānijas epizodes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090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Apziņa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Nav mainīta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058475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B1642-0B73-43C7-A105-35F41804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5540D-5BBF-41D2-8A44-B33C54D3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CDD60-75C6-4ED6-B88E-4FEA191C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6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03359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dirty="0"/>
              <a:t>Alcheimera slimība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929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lv-LV" sz="2400" dirty="0"/>
              <a:t>Alcheimera slimība – progresējoša, deģeneratīva slimība,  kas skar galvas smadzenes </a:t>
            </a:r>
          </a:p>
          <a:p>
            <a:pPr>
              <a:buNone/>
            </a:pPr>
            <a:endParaRPr lang="lv-LV" sz="2400" dirty="0"/>
          </a:p>
          <a:p>
            <a:pPr>
              <a:buNone/>
            </a:pPr>
            <a:r>
              <a:rPr lang="lv-LV" sz="2400" dirty="0"/>
              <a:t>Visbiežāk sastopamā demences forma - 50% - 70% no visiem demences gadījumiem </a:t>
            </a:r>
          </a:p>
          <a:p>
            <a:pPr>
              <a:buNone/>
            </a:pPr>
            <a:endParaRPr lang="lv-LV" sz="2400" dirty="0"/>
          </a:p>
          <a:p>
            <a:pPr>
              <a:buNone/>
            </a:pPr>
            <a:r>
              <a:rPr lang="lv-LV" sz="2400" dirty="0"/>
              <a:t>Alcheimera slimības veidi: </a:t>
            </a:r>
          </a:p>
          <a:p>
            <a:r>
              <a:rPr lang="lv-LV" sz="2000" dirty="0"/>
              <a:t>Agrīnā alcheimera slimība - pirms 65 gadu vecumam </a:t>
            </a:r>
          </a:p>
          <a:p>
            <a:r>
              <a:rPr lang="lv-LV" sz="2000" dirty="0"/>
              <a:t>Vēlīnā alcheimera slimība  - pēc 65 gadiem </a:t>
            </a:r>
          </a:p>
          <a:p>
            <a:endParaRPr lang="lv-LV" sz="2400" dirty="0"/>
          </a:p>
          <a:p>
            <a:pPr>
              <a:buNone/>
            </a:pPr>
            <a:endParaRPr lang="lv-LV" sz="1800" dirty="0"/>
          </a:p>
          <a:p>
            <a:endParaRPr lang="lv-LV" sz="2000" dirty="0"/>
          </a:p>
          <a:p>
            <a:endParaRPr lang="lv-LV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CF58C-1FCA-4510-AEEB-CC540BB43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681498-4C71-461C-9321-D849B8BA8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7</a:t>
            </a:fld>
            <a:endParaRPr lang="lv-LV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06090"/>
          </a:xfrm>
        </p:spPr>
        <p:txBody>
          <a:bodyPr>
            <a:normAutofit/>
          </a:bodyPr>
          <a:lstStyle/>
          <a:p>
            <a:r>
              <a:rPr lang="lv-LV" sz="3200" dirty="0"/>
              <a:t>Traucējumi pie Alcheimera slimība </a:t>
            </a:r>
            <a:r>
              <a:rPr lang="lv-LV" sz="1200" dirty="0"/>
              <a:t>(LU, 2009)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592548"/>
              </p:ext>
            </p:extLst>
          </p:nvPr>
        </p:nvGraphicFramePr>
        <p:xfrm>
          <a:off x="1276350" y="1132855"/>
          <a:ext cx="7356424" cy="525528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678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8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8507">
                <a:tc>
                  <a:txBody>
                    <a:bodyPr/>
                    <a:lstStyle/>
                    <a:p>
                      <a:r>
                        <a:rPr lang="lv-LV" dirty="0"/>
                        <a:t>Kognitīvo  procesu</a:t>
                      </a:r>
                      <a:r>
                        <a:rPr lang="lv-LV" baseline="0" dirty="0"/>
                        <a:t> traucējumi </a:t>
                      </a:r>
                      <a:endParaRPr lang="lv-LV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Runa, uztvere, atmiņa, uzmanība, domāšana, orientācija,</a:t>
                      </a:r>
                      <a:r>
                        <a:rPr lang="lv-LV" baseline="0" dirty="0"/>
                        <a:t> atpazīšanas spējas </a:t>
                      </a:r>
                      <a:endParaRPr lang="lv-LV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0643">
                <a:tc>
                  <a:txBody>
                    <a:bodyPr/>
                    <a:lstStyle/>
                    <a:p>
                      <a:r>
                        <a:rPr lang="lv-LV" dirty="0"/>
                        <a:t>Personības pārmaiņas </a:t>
                      </a:r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Skopulība, uzbudināmība, aizdomīgums, bailīgums, vecu mantu krāšana, sašaurinās interešu loks, pašaprūpes,</a:t>
                      </a:r>
                      <a:r>
                        <a:rPr lang="lv-LV" baseline="0" dirty="0"/>
                        <a:t> izolēšanās </a:t>
                      </a:r>
                      <a:endParaRPr lang="lv-LV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2014">
                <a:tc>
                  <a:txBody>
                    <a:bodyPr/>
                    <a:lstStyle/>
                    <a:p>
                      <a:r>
                        <a:rPr lang="lv-LV" dirty="0"/>
                        <a:t>Uzvedības traucējumi </a:t>
                      </a:r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Neadekvāta rīcība, agresivitāte, motoriski šabloni (</a:t>
                      </a:r>
                      <a:r>
                        <a:rPr lang="lv-LV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uzvedības</a:t>
                      </a:r>
                      <a:r>
                        <a:rPr lang="lv-LV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rīcības vai </a:t>
                      </a:r>
                      <a:r>
                        <a:rPr lang="lv-LV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uzvedības</a:t>
                      </a:r>
                      <a:r>
                        <a:rPr lang="lv-LV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veida sistemātiska atkārtošana)</a:t>
                      </a:r>
                      <a:endParaRPr lang="lv-LV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646">
                <a:tc>
                  <a:txBody>
                    <a:bodyPr/>
                    <a:lstStyle/>
                    <a:p>
                      <a:r>
                        <a:rPr lang="lv-LV" dirty="0"/>
                        <a:t>Kustību traucējumi </a:t>
                      </a:r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Nespēja apģērbties,</a:t>
                      </a:r>
                      <a:r>
                        <a:rPr lang="lv-LV" baseline="0" dirty="0"/>
                        <a:t> stīvums, salīcis augums </a:t>
                      </a:r>
                      <a:endParaRPr lang="lv-LV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646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7BE2EA-7EB6-4829-AF7E-84068117C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753AE-6F65-42A6-AEFB-310E47947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8</a:t>
            </a:fld>
            <a:endParaRPr lang="lv-LV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6350" y="325695"/>
            <a:ext cx="7058744" cy="644650"/>
          </a:xfrm>
        </p:spPr>
        <p:txBody>
          <a:bodyPr>
            <a:normAutofit fontScale="90000"/>
          </a:bodyPr>
          <a:lstStyle/>
          <a:p>
            <a:r>
              <a:rPr lang="lv-LV" sz="3200" dirty="0"/>
              <a:t>Alcheimera slimības attīstības posmi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821796"/>
              </p:ext>
            </p:extLst>
          </p:nvPr>
        </p:nvGraphicFramePr>
        <p:xfrm>
          <a:off x="1310699" y="927499"/>
          <a:ext cx="7356422" cy="512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1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1473">
                <a:tc>
                  <a:txBody>
                    <a:bodyPr/>
                    <a:lstStyle/>
                    <a:p>
                      <a:r>
                        <a:rPr lang="lv-LV" dirty="0"/>
                        <a:t>Slimības attīstības posmi </a:t>
                      </a:r>
                    </a:p>
                  </a:txBody>
                  <a:tcPr marL="73237" marR="732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Raksturojums </a:t>
                      </a:r>
                    </a:p>
                  </a:txBody>
                  <a:tcPr marL="73237" marR="7323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6610">
                <a:tc>
                  <a:txBody>
                    <a:bodyPr/>
                    <a:lstStyle/>
                    <a:p>
                      <a:r>
                        <a:rPr lang="lv-LV" dirty="0"/>
                        <a:t>1. Posms </a:t>
                      </a:r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Krāj vecas mantas, kļūst skops, sašaurinās interešu</a:t>
                      </a:r>
                      <a:r>
                        <a:rPr lang="lv-LV" baseline="0" dirty="0"/>
                        <a:t> loks, zūd interese par piederīgajiem, draugiem, var stundām purpinār, piemēram, par neaizvērtu logu, vēlas dzīvot atsevišķi, noslēgti, pastiprinās ēstgriba, klaiņošana </a:t>
                      </a:r>
                      <a:endParaRPr lang="lv-LV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225">
                <a:tc>
                  <a:txBody>
                    <a:bodyPr/>
                    <a:lstStyle/>
                    <a:p>
                      <a:r>
                        <a:rPr lang="lv-LV" dirty="0"/>
                        <a:t>2. Posms </a:t>
                      </a:r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Afāzija – nespēj pats artikulēti runāt un nesaprot citu teikto </a:t>
                      </a:r>
                    </a:p>
                    <a:p>
                      <a:r>
                        <a:rPr lang="lv-LV" dirty="0"/>
                        <a:t>Apraksija – zūd vienkāršas pašaprūpes iemaņas, nespēj paēst, apģērbties, noģērbties </a:t>
                      </a:r>
                    </a:p>
                    <a:p>
                      <a:r>
                        <a:rPr lang="lv-LV" dirty="0"/>
                        <a:t>Agnozija – nepazīst savu attēlu spogulī, citus cilvēkus, priekšmetus </a:t>
                      </a:r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1473">
                <a:tc>
                  <a:txBody>
                    <a:bodyPr/>
                    <a:lstStyle/>
                    <a:p>
                      <a:r>
                        <a:rPr lang="lv-LV" dirty="0"/>
                        <a:t>3. Posms </a:t>
                      </a:r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Fizisks stīvums, augums salīcis, iet šļūcošiem soļiem, guļ embrija pozā, novājē </a:t>
                      </a:r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F7FEEE-9939-4376-8E2D-78C25831F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96E34D-6961-4C9D-B68F-3933E9A70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Aktualitātes ilgstošas sociālās aprūpes un sociālās rehabilitācijas institūciju darbā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2A06-941B-45A1-9046-F24F2D4A31D3}" type="slidenum">
              <a:rPr lang="lv-LV" smtClean="0"/>
              <a:pPr/>
              <a:t>9</a:t>
            </a:fld>
            <a:endParaRPr lang="lv-LV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1086</TotalTime>
  <Words>1733</Words>
  <Application>Microsoft Office PowerPoint</Application>
  <PresentationFormat>On-screen Show (4:3)</PresentationFormat>
  <Paragraphs>254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Wingdings 3</vt:lpstr>
      <vt:lpstr>Wisp</vt:lpstr>
      <vt:lpstr>Aprūpes pamatprincipi darbā ar klientiem ar demenci </vt:lpstr>
      <vt:lpstr>Novecošanās un sabiedrība  (D. Berloviene)   </vt:lpstr>
      <vt:lpstr>Normāla novecošana (LU, 2009) </vt:lpstr>
      <vt:lpstr>Psihisko neveselību ietekmējošie faktori  (LU, 2009)  </vt:lpstr>
      <vt:lpstr>Psihisko traucējumu izpausmes veciem cilvēkiem(LU, 2009)  </vt:lpstr>
      <vt:lpstr>Demences izpausmes (LU, 2009) </vt:lpstr>
      <vt:lpstr>Alcheimera slimība </vt:lpstr>
      <vt:lpstr>Traucējumi pie Alcheimera slimība (LU, 2009) </vt:lpstr>
      <vt:lpstr>Alcheimera slimības attīstības posmi </vt:lpstr>
      <vt:lpstr>Vaskulārā demence (LU, 2009) </vt:lpstr>
      <vt:lpstr>  Vaskulārās demence  izpausmes</vt:lpstr>
      <vt:lpstr>Aprūpes pamatprincipi cilvēkiem ar demenci  (LU, 2009)  </vt:lpstr>
      <vt:lpstr>Rehabilitācijas pamatprincipi klientiem ar demenci (LU, 2009) </vt:lpstr>
      <vt:lpstr>Komunikācijas aspekti </vt:lpstr>
      <vt:lpstr>Ikdienas darbā svarīgi ievērot </vt:lpstr>
      <vt:lpstr>5 ļaunprātīgas klienta izmantošanas un vardarbības veidi (E.M.Varcarokis, 2013) </vt:lpstr>
      <vt:lpstr>Ļaunprātīga izmatošana un vardarbība (E.M.Varcarokis, 2013) </vt:lpstr>
      <vt:lpstr>Vardarbības un ļaunprātīgas izmantošanas pazīmes </vt:lpstr>
      <vt:lpstr>Palīdzība, konstatējot vardarbību vai ļaunprātīgu izmantošanu (E.M.Varcarokis, 2013)</vt:lpstr>
      <vt:lpstr>Izmantotie informācijas avoti </vt:lpstr>
      <vt:lpstr>Paldies par uzmanību!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Normāla un pataloģiska novecošana </dc:title>
  <dc:creator>Inese Zardina</dc:creator>
  <cp:lastModifiedBy>User</cp:lastModifiedBy>
  <cp:revision>116</cp:revision>
  <dcterms:created xsi:type="dcterms:W3CDTF">2010-01-08T08:13:17Z</dcterms:created>
  <dcterms:modified xsi:type="dcterms:W3CDTF">2018-11-13T19:55:06Z</dcterms:modified>
</cp:coreProperties>
</file>