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6"/>
  </p:notesMasterIdLst>
  <p:sldIdLst>
    <p:sldId id="256" r:id="rId2"/>
    <p:sldId id="259" r:id="rId3"/>
    <p:sldId id="257" r:id="rId4"/>
    <p:sldId id="258" r:id="rId5"/>
    <p:sldId id="266" r:id="rId6"/>
    <p:sldId id="263" r:id="rId7"/>
    <p:sldId id="262" r:id="rId8"/>
    <p:sldId id="267" r:id="rId9"/>
    <p:sldId id="265" r:id="rId10"/>
    <p:sldId id="269" r:id="rId11"/>
    <p:sldId id="270" r:id="rId12"/>
    <p:sldId id="260" r:id="rId13"/>
    <p:sldId id="268" r:id="rId14"/>
    <p:sldId id="264" r:id="rId1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utaI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3254" autoAdjust="0"/>
  </p:normalViewPr>
  <p:slideViewPr>
    <p:cSldViewPr>
      <p:cViewPr>
        <p:scale>
          <a:sx n="100" d="100"/>
          <a:sy n="100" d="100"/>
        </p:scale>
        <p:origin x="-2094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DFD40-4C54-4931-814B-4D0F04493C3E}" type="datetimeFigureOut">
              <a:rPr lang="lv-LV" smtClean="0"/>
              <a:t>18.04.2017</a:t>
            </a:fld>
            <a:endParaRPr lang="lv-LV" dirty="0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dirty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BB377-7D57-4F05-8131-91AF862B339F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60865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BB377-7D57-4F05-8131-91AF862B339F}" type="slidenum">
              <a:rPr lang="lv-LV" smtClean="0"/>
              <a:t>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92883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BB377-7D57-4F05-8131-91AF862B339F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296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irsrakst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9" name="Apakšvirsrakst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v-LV" smtClean="0"/>
              <a:t>Rediģēt šablona apakšvirsraksta stilu</a:t>
            </a:r>
            <a:endParaRPr kumimoji="0" lang="en-US"/>
          </a:p>
        </p:txBody>
      </p:sp>
      <p:sp>
        <p:nvSpPr>
          <p:cNvPr id="28" name="Datuma vietturis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0178DE1-6641-4DA8-8F40-FB3A6472E44E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17" name="Kājenes vietturis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10" name="Taisnstūris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aisnstūris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Taisnstūris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Taisnstūris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Taisns savienotājs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Taisns savienotājs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Taisns savienotājs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Taisns savienotāj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Taisns savienotājs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aisns savienotājs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Taisnstūris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āl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āl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āl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āl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āl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ida numura vietturis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8BEA-9854-4104-9C09-EE0B5D8C2A46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79325-F79E-49CB-84D4-6D20234824C9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Satura vietturis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1D53D5-E92D-4D34-918B-3E85A71BD320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10" name="Kājenes vietturis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2D8122C-B542-4CE7-891D-3F8847D9DF81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9" name="Taisnstūris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Taisnstūris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Taisnstūris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aisnstūris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Taisns savienotājs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Taisns savienotājs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Taisns savienotājs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Taisns savienotāj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aisns savienotājs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Taisnstūris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āl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āl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āl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āl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āl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Taisns savienotājs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5108-EE98-490F-ACED-2069824ED803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9" name="Satura vietturis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1" name="Satura vietturis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05FB7-A6F2-405B-8EA4-C5423DC9533F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11" name="Satura vietturis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3" name="Satura vietturis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2" name="Teksta vietturis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14" name="Teksta vietturis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6" name="Datuma vietturis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BB47-4D6D-4D3D-9D3E-93899B480ACC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5F2-DA85-44D1-9F51-BBD8927895AF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s savienotājs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8" name="Taisns savienotājs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Taisns savienotājs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aisnstūris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Taisns savienotājs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āl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atura vietturis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21" name="Datuma vietturis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A54222-F0B0-4967-B472-587C1419E197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22" name="Slaida numura vietturis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23" name="Kājenes vietturis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v-LV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āl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lv-LV" dirty="0" smtClean="0"/>
              <a:t>Noklikšķiniet uz attēla ikonas</a:t>
            </a:r>
            <a:endParaRPr kumimoji="0" lang="en-US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10" name="Taisns savienotājs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Taisnstūris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aisns savienotājs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Taisns savienotājs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Taisns savienotājs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a vietturis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5FB9EF-4F49-4287-90F5-3C3FCE77DCD3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21" name="Kājenes vietturis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v-LV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aisns savienotājs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Virsraksta viettur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3" name="Teksta vietturis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v-LV" smtClean="0"/>
              <a:t>Rediģēt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4" name="Datuma vietturis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776CCF-DB31-474B-B347-9A59BB541B52}" type="datetime1">
              <a:rPr lang="lv-LV" smtClean="0"/>
              <a:t>18.04.2017</a:t>
            </a:fld>
            <a:endParaRPr lang="lv-LV" dirty="0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7" name="Taisns savienotājs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Taisnstūris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Taisns savienotājs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āl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ida numura vietturis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5A17CD4-4E65-4F0E-873A-C471683BC0F5}" type="slidenum">
              <a:rPr lang="lv-LV" smtClean="0"/>
              <a:t>‹#›</a:t>
            </a:fld>
            <a:endParaRPr lang="lv-L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aruta.Indriksone@vsackurzeme.gov.lv" TargetMode="External"/><Relationship Id="rId2" Type="http://schemas.openxmlformats.org/officeDocument/2006/relationships/hyperlink" Target="http://www.vsackurzeme.gov.lv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68151"/>
          </a:xfrm>
        </p:spPr>
        <p:txBody>
          <a:bodyPr>
            <a:normAutofit/>
          </a:bodyPr>
          <a:lstStyle/>
          <a:p>
            <a:pPr algn="ctr"/>
            <a:r>
              <a:rPr lang="lv-LV" dirty="0" smtClean="0">
                <a:solidFill>
                  <a:srgbClr val="0070C0"/>
                </a:solidFill>
              </a:rPr>
              <a:t>Valsts sociālās aprūpes centrs «Kurzeme»</a:t>
            </a:r>
            <a:endParaRPr lang="lv-LV" dirty="0">
              <a:solidFill>
                <a:srgbClr val="0070C0"/>
              </a:solidFill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 smtClean="0"/>
              <a:t>Filiāles : </a:t>
            </a:r>
            <a:r>
              <a:rPr lang="lv-LV" dirty="0" smtClean="0">
                <a:solidFill>
                  <a:srgbClr val="C00000"/>
                </a:solidFill>
              </a:rPr>
              <a:t>«Gudenieki», </a:t>
            </a:r>
            <a:r>
              <a:rPr lang="lv-LV" dirty="0" smtClean="0">
                <a:solidFill>
                  <a:srgbClr val="00B0F0"/>
                </a:solidFill>
              </a:rPr>
              <a:t>«</a:t>
            </a:r>
            <a:r>
              <a:rPr lang="lv-LV" dirty="0" err="1" smtClean="0">
                <a:solidFill>
                  <a:srgbClr val="00B0F0"/>
                </a:solidFill>
              </a:rPr>
              <a:t>Iļģi</a:t>
            </a:r>
            <a:r>
              <a:rPr lang="lv-LV" dirty="0" smtClean="0">
                <a:solidFill>
                  <a:srgbClr val="00B0F0"/>
                </a:solidFill>
              </a:rPr>
              <a:t>», </a:t>
            </a:r>
            <a:r>
              <a:rPr lang="lv-LV" dirty="0" smtClean="0">
                <a:solidFill>
                  <a:srgbClr val="7030A0"/>
                </a:solidFill>
              </a:rPr>
              <a:t>«Liepāja», </a:t>
            </a:r>
            <a:r>
              <a:rPr lang="lv-LV" dirty="0" smtClean="0">
                <a:solidFill>
                  <a:srgbClr val="00B050"/>
                </a:solidFill>
              </a:rPr>
              <a:t>«Aizvīķi», </a:t>
            </a:r>
            <a:r>
              <a:rPr lang="lv-LV" dirty="0" smtClean="0">
                <a:solidFill>
                  <a:srgbClr val="FFC000"/>
                </a:solidFill>
              </a:rPr>
              <a:t>«Dundaga», </a:t>
            </a:r>
            <a:r>
              <a:rPr lang="lv-LV" dirty="0" smtClean="0">
                <a:solidFill>
                  <a:schemeClr val="accent6">
                    <a:lumMod val="50000"/>
                  </a:schemeClr>
                </a:solidFill>
              </a:rPr>
              <a:t>«Veģi»</a:t>
            </a:r>
            <a:endParaRPr lang="lv-LV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4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lv-LV" dirty="0" smtClean="0"/>
              <a:t>Pašpārbaudes filiālēs</a:t>
            </a:r>
            <a:endParaRPr lang="lv-LV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700808"/>
            <a:ext cx="746760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aida numura vietturis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10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2753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lv-LV" dirty="0"/>
              <a:t>Pašpārbaudes filiālēs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268761"/>
            <a:ext cx="7467600" cy="4954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aida numura vietturis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11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3905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lv-LV" sz="2700" dirty="0"/>
              <a:t>Kritēriji </a:t>
            </a:r>
            <a:r>
              <a:rPr lang="lv-LV" sz="2700" dirty="0" err="1"/>
              <a:t>starpfiliāļu</a:t>
            </a:r>
            <a:r>
              <a:rPr lang="lv-LV" sz="2700" dirty="0"/>
              <a:t> </a:t>
            </a:r>
            <a:r>
              <a:rPr lang="lv-LV" sz="2700" dirty="0" smtClean="0"/>
              <a:t>pārbaudēm</a:t>
            </a:r>
            <a:endParaRPr lang="lv-LV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atura vietturis 4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003232" cy="5832648"/>
          </a:xfrm>
        </p:spPr>
        <p:txBody>
          <a:bodyPr numCol="2">
            <a:normAutofit/>
          </a:bodyPr>
          <a:lstStyle/>
          <a:p>
            <a:r>
              <a:rPr lang="lv-LV" sz="800" dirty="0"/>
              <a:t> </a:t>
            </a:r>
          </a:p>
          <a:p>
            <a:r>
              <a:rPr lang="lv-LV" sz="800" b="1" dirty="0" smtClean="0"/>
              <a:t>1</a:t>
            </a:r>
            <a:r>
              <a:rPr lang="lv-LV" sz="800" b="1" dirty="0"/>
              <a:t>. Par informācijas pieejamību (</a:t>
            </a:r>
            <a:r>
              <a:rPr lang="lv-LV" sz="800" dirty="0"/>
              <a:t> vai, ienākot filiālē, rodas priekšstats par iestādi, tās pakalpojumu, klientiem, prasībām u.c. ):</a:t>
            </a:r>
          </a:p>
          <a:p>
            <a:r>
              <a:rPr lang="lv-LV" sz="800" b="1" dirty="0"/>
              <a:t>- </a:t>
            </a:r>
            <a:r>
              <a:rPr lang="lv-LV" sz="800" dirty="0"/>
              <a:t>informācijas izvietojums, aktualitāte, saprotamība, salasāmība, estētiskais noformējums u.c.</a:t>
            </a:r>
          </a:p>
          <a:p>
            <a:r>
              <a:rPr lang="lv-LV" sz="800" dirty="0"/>
              <a:t>- informācija nodaļās ( gan aktuālā, gan vizuālā),</a:t>
            </a:r>
          </a:p>
          <a:p>
            <a:r>
              <a:rPr lang="lv-LV" sz="800" dirty="0"/>
              <a:t>- informācija klientu istabās ( uzkopšanas/nodarbību grafiki, kalendārs, pulkstenis u.c.)</a:t>
            </a:r>
          </a:p>
          <a:p>
            <a:r>
              <a:rPr lang="lv-LV" sz="800" b="1" dirty="0"/>
              <a:t>2. Par klientu sadzīves apstākļiem:</a:t>
            </a:r>
            <a:endParaRPr lang="lv-LV" sz="800" dirty="0"/>
          </a:p>
          <a:p>
            <a:r>
              <a:rPr lang="lv-LV" sz="800" dirty="0"/>
              <a:t>- dzīvojamo telpu tīrība, iekārtojums, estētiskais noformējums, mājīgums u.c.</a:t>
            </a:r>
          </a:p>
          <a:p>
            <a:r>
              <a:rPr lang="lv-LV" sz="800" dirty="0"/>
              <a:t>- klienta personīgo mantu esamība,</a:t>
            </a:r>
          </a:p>
          <a:p>
            <a:r>
              <a:rPr lang="lv-LV" sz="800" dirty="0"/>
              <a:t>- personīgo higiēnas piederumu esamība,</a:t>
            </a:r>
          </a:p>
          <a:p>
            <a:r>
              <a:rPr lang="lv-LV" sz="800" b="1" dirty="0"/>
              <a:t>3. Privātums, intimitāte, drošība:</a:t>
            </a:r>
            <a:endParaRPr lang="lv-LV" sz="800" dirty="0"/>
          </a:p>
          <a:p>
            <a:r>
              <a:rPr lang="lv-LV" sz="800" dirty="0"/>
              <a:t>- klienta iespēja pabūt vienatnē,</a:t>
            </a:r>
          </a:p>
          <a:p>
            <a:r>
              <a:rPr lang="lv-LV" sz="800" dirty="0"/>
              <a:t>- viesu telpas esamība, iekārtojums u.c.</a:t>
            </a:r>
          </a:p>
          <a:p>
            <a:r>
              <a:rPr lang="lv-LV" sz="800" dirty="0"/>
              <a:t>- iespēja klientam netraucēti izmantot telefonu,</a:t>
            </a:r>
          </a:p>
          <a:p>
            <a:r>
              <a:rPr lang="lv-LV" sz="800" dirty="0"/>
              <a:t>- mazkustīgo klientu aprūpe, nodrošinot intimitāti ( aizslietņi, aizkari u.c. ),</a:t>
            </a:r>
          </a:p>
          <a:p>
            <a:r>
              <a:rPr lang="lv-LV" sz="800" dirty="0"/>
              <a:t>- intimitātes nodrošināšana WC, mazgājamās telpās u.c.,</a:t>
            </a:r>
          </a:p>
          <a:p>
            <a:r>
              <a:rPr lang="lv-LV" sz="800" dirty="0"/>
              <a:t>-  klienta drošība ( telpu iekārtojums, mēbeles,  grīdas segumi, apgaismojums u.c. ).</a:t>
            </a:r>
          </a:p>
          <a:p>
            <a:r>
              <a:rPr lang="lv-LV" sz="800" b="1" dirty="0"/>
              <a:t>4. Ar klientu saistītās informācijas apmaiņa filiālē, speciālistu sadarbība:</a:t>
            </a:r>
            <a:endParaRPr lang="lv-LV" sz="800" dirty="0"/>
          </a:p>
          <a:p>
            <a:r>
              <a:rPr lang="lv-LV" sz="800" dirty="0"/>
              <a:t>- informācijas apmaiņas žurnālu esamība (kādiem speciālistiem ),</a:t>
            </a:r>
          </a:p>
          <a:p>
            <a:r>
              <a:rPr lang="lv-LV" sz="800" dirty="0"/>
              <a:t>- veikto ierakstu saprotamība, korektums,</a:t>
            </a:r>
          </a:p>
          <a:p>
            <a:r>
              <a:rPr lang="lv-LV" sz="800" dirty="0"/>
              <a:t>- informācijas izsekojamība un veiktās darbības,</a:t>
            </a:r>
          </a:p>
          <a:p>
            <a:r>
              <a:rPr lang="lv-LV" sz="800" dirty="0"/>
              <a:t>- atbildīgo darbinieku paraksti par iepazīšanos ar informāciju.</a:t>
            </a:r>
          </a:p>
          <a:p>
            <a:r>
              <a:rPr lang="lv-LV" sz="800" b="1" dirty="0"/>
              <a:t>5. Klienta individuālām vajadzībām atbilstošs sociālās aprūpes/ rehabilitācijas pakalpojums ( izvēlas klientus ar dažādiem aprūpes līmeņiem ) :</a:t>
            </a:r>
            <a:endParaRPr lang="lv-LV" sz="800" dirty="0"/>
          </a:p>
          <a:p>
            <a:r>
              <a:rPr lang="lv-LV" sz="800" dirty="0"/>
              <a:t>- funkcionālo spēju izvērtējums,</a:t>
            </a:r>
          </a:p>
          <a:p>
            <a:r>
              <a:rPr lang="lv-LV" sz="800" dirty="0"/>
              <a:t>- sociālās aprūpes/ rehabilitācijas procesa novērtējums</a:t>
            </a:r>
          </a:p>
          <a:p>
            <a:r>
              <a:rPr lang="lv-LV" sz="800" dirty="0"/>
              <a:t>- </a:t>
            </a:r>
            <a:r>
              <a:rPr lang="lv-LV" sz="800" dirty="0" err="1"/>
              <a:t>starpprofesionāļu</a:t>
            </a:r>
            <a:r>
              <a:rPr lang="lv-LV" sz="800" dirty="0"/>
              <a:t> komandas vērtējums, lēmums</a:t>
            </a:r>
          </a:p>
          <a:p>
            <a:r>
              <a:rPr lang="lv-LV" sz="800" dirty="0"/>
              <a:t>- sociālās aprūpes/ rehabilitācijas plāna atbilstība izvērtējumam</a:t>
            </a:r>
          </a:p>
          <a:p>
            <a:r>
              <a:rPr lang="lv-LV" sz="800" dirty="0"/>
              <a:t>- problēmas definējums un atbilstība izvērtējumam</a:t>
            </a:r>
          </a:p>
          <a:p>
            <a:r>
              <a:rPr lang="lv-LV" sz="800" dirty="0"/>
              <a:t>- plānoto uzdevumu atbilstība problēmai</a:t>
            </a:r>
          </a:p>
          <a:p>
            <a:r>
              <a:rPr lang="lv-LV" sz="800" dirty="0"/>
              <a:t>- plānoto uzdevumu izpilde un novērtējums ( nodarbību plāni, grafiki, apmeklējumi, apliecinošie dokumenti u.c. )</a:t>
            </a:r>
          </a:p>
          <a:p>
            <a:r>
              <a:rPr lang="lv-LV" sz="800" dirty="0"/>
              <a:t>- izsekojamība darbam ar klientu,</a:t>
            </a:r>
          </a:p>
          <a:p>
            <a:r>
              <a:rPr lang="lv-LV" sz="800" b="1" dirty="0"/>
              <a:t>6. Klienta iespējas apgūt sadzīves un </a:t>
            </a:r>
            <a:r>
              <a:rPr lang="lv-LV" sz="800" b="1" dirty="0" err="1"/>
              <a:t>pašaprūpes</a:t>
            </a:r>
            <a:r>
              <a:rPr lang="lv-LV" sz="800" b="1" dirty="0"/>
              <a:t> iemaņas atbilstoši 03.06.2003. MK noteikumiem Nr. 291 „Prasības sociālo pakalpojumu sniedzējiem” 30. p. noteiktajam:</a:t>
            </a:r>
            <a:endParaRPr lang="lv-LV" sz="800" dirty="0"/>
          </a:p>
          <a:p>
            <a:r>
              <a:rPr lang="lv-LV" sz="800" dirty="0"/>
              <a:t>- personiskās naudas plānošana, izlietojums</a:t>
            </a:r>
          </a:p>
          <a:p>
            <a:r>
              <a:rPr lang="lv-LV" sz="800" dirty="0"/>
              <a:t>- iepirkšanās,</a:t>
            </a:r>
          </a:p>
          <a:p>
            <a:r>
              <a:rPr lang="lv-LV" sz="800" dirty="0"/>
              <a:t>- dzīvojamo telpu un teritorijas uzkopšana</a:t>
            </a:r>
          </a:p>
          <a:p>
            <a:r>
              <a:rPr lang="lv-LV" sz="800" dirty="0"/>
              <a:t>- apģērba, apavu kopšana</a:t>
            </a:r>
          </a:p>
          <a:p>
            <a:r>
              <a:rPr lang="lv-LV" sz="800" dirty="0"/>
              <a:t>- ēdiena gatavošana</a:t>
            </a:r>
          </a:p>
          <a:p>
            <a:r>
              <a:rPr lang="lv-LV" sz="800" dirty="0"/>
              <a:t>Vai augstāk minēto prasmju apgūšanai izstrādātas apmācību programmas, noteikti atbildīgie darbinieki, klientu kartē ir apliecinoši ieraksti</a:t>
            </a:r>
            <a:r>
              <a:rPr lang="lv-LV" sz="800" dirty="0" smtClean="0"/>
              <a:t>?</a:t>
            </a:r>
          </a:p>
          <a:p>
            <a:endParaRPr lang="lv-LV" sz="800" dirty="0"/>
          </a:p>
          <a:p>
            <a:r>
              <a:rPr lang="lv-LV" sz="800" i="1" dirty="0"/>
              <a:t>Pēc pārbaudes pieaicinātie speciālisti 5 dienu laikā iesniedz VSAC “Kurzeme” Pakalpojumu nodrošināšanas nodaļā ziņojumu par vērojumiem, nepilnībām, pozitīvajiem vērtējumiem un ieteikumiem darba pilnveidošanai pārbaudītajā filiālē.</a:t>
            </a:r>
            <a:endParaRPr lang="lv-LV" sz="800" dirty="0"/>
          </a:p>
          <a:p>
            <a:endParaRPr lang="lv-LV" sz="800" dirty="0"/>
          </a:p>
          <a:p>
            <a:pPr marL="109728" indent="0">
              <a:buNone/>
            </a:pPr>
            <a:r>
              <a:rPr lang="lv-LV" sz="800" i="1" dirty="0"/>
              <a:t> </a:t>
            </a:r>
            <a:endParaRPr lang="lv-LV" sz="800" dirty="0"/>
          </a:p>
          <a:p>
            <a:r>
              <a:rPr lang="lv-LV" sz="800" dirty="0"/>
              <a:t>Direktora vietniece- Pakalpojumu nodrošināšanas</a:t>
            </a:r>
          </a:p>
          <a:p>
            <a:r>
              <a:rPr lang="lv-LV" sz="800" dirty="0"/>
              <a:t>nodaļas vadītāja					M. </a:t>
            </a:r>
            <a:r>
              <a:rPr lang="lv-LV" sz="800" dirty="0" err="1"/>
              <a:t>Indriksone</a:t>
            </a:r>
            <a:endParaRPr lang="lv-LV" sz="800" dirty="0"/>
          </a:p>
          <a:p>
            <a:endParaRPr lang="lv-LV" sz="500" dirty="0"/>
          </a:p>
        </p:txBody>
      </p:sp>
      <p:sp>
        <p:nvSpPr>
          <p:cNvPr id="2" name="Slaida numura vietturis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12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6674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Risku uzraudzība</a:t>
            </a:r>
            <a:endParaRPr lang="lv-LV" dirty="0"/>
          </a:p>
        </p:txBody>
      </p:sp>
      <p:sp>
        <p:nvSpPr>
          <p:cNvPr id="2" name="Satura vietturis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lv-LV" sz="1600" dirty="0" smtClean="0"/>
          </a:p>
          <a:p>
            <a:endParaRPr lang="lv-LV" sz="1600" dirty="0"/>
          </a:p>
          <a:p>
            <a:r>
              <a:rPr lang="lv-LV" sz="2400" dirty="0" smtClean="0"/>
              <a:t>Risku izvērtēšana, uzraudzības režīma noteikšana;</a:t>
            </a:r>
          </a:p>
          <a:p>
            <a:r>
              <a:rPr lang="lv-LV" sz="2400" dirty="0" smtClean="0"/>
              <a:t>Klienta aprūpes procesā iesaistītā personāla informēšana;</a:t>
            </a:r>
          </a:p>
          <a:p>
            <a:r>
              <a:rPr lang="lv-LV" sz="2400" dirty="0" smtClean="0"/>
              <a:t>Informācijas aprites nodrošināšana;</a:t>
            </a:r>
          </a:p>
          <a:p>
            <a:r>
              <a:rPr lang="lv-LV" sz="2400" dirty="0" smtClean="0"/>
              <a:t>Informācijas apstrāde, izpilde, kontrole, novērtēšana;</a:t>
            </a:r>
          </a:p>
          <a:p>
            <a:r>
              <a:rPr lang="lv-LV" sz="2400" dirty="0" smtClean="0"/>
              <a:t>Vērtējums NEAPMIERINOŠS , vērtē atbildīgās personas rīcības apstākļus,  filiāles vadītājs pieņem lēmumu, ziņojums Centram.</a:t>
            </a:r>
            <a:endParaRPr lang="lv-LV" sz="2400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13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287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/>
          </a:bodyPr>
          <a:lstStyle/>
          <a:p>
            <a:pPr algn="ctr"/>
            <a:r>
              <a:rPr lang="lv-LV" sz="5400" b="1" dirty="0" smtClean="0"/>
              <a:t>PALDIES !</a:t>
            </a:r>
            <a:endParaRPr lang="lv-LV" sz="5400" b="1" dirty="0"/>
          </a:p>
        </p:txBody>
      </p:sp>
      <p:sp>
        <p:nvSpPr>
          <p:cNvPr id="2" name="Satura vietturis 1"/>
          <p:cNvSpPr>
            <a:spLocks noGrp="1"/>
          </p:cNvSpPr>
          <p:nvPr>
            <p:ph sz="quarter" idx="1"/>
          </p:nvPr>
        </p:nvSpPr>
        <p:spPr/>
        <p:txBody>
          <a:bodyPr numCol="1">
            <a:normAutofit/>
          </a:bodyPr>
          <a:lstStyle/>
          <a:p>
            <a:pPr marL="0" indent="0" algn="ctr">
              <a:buNone/>
            </a:pPr>
            <a:endParaRPr lang="lv-LV" sz="1800" dirty="0" smtClean="0"/>
          </a:p>
          <a:p>
            <a:pPr marL="0" indent="0" algn="ctr">
              <a:buNone/>
            </a:pPr>
            <a:endParaRPr lang="lv-LV" sz="1800" dirty="0" smtClean="0"/>
          </a:p>
          <a:p>
            <a:pPr marL="0" indent="0" algn="ctr">
              <a:buNone/>
            </a:pPr>
            <a:endParaRPr lang="lv-LV" sz="1800" dirty="0"/>
          </a:p>
          <a:p>
            <a:pPr marL="0" indent="0" algn="ctr">
              <a:buNone/>
            </a:pPr>
            <a:r>
              <a:rPr lang="lv-LV" sz="1800" b="1" dirty="0" smtClean="0"/>
              <a:t>Valsts sociālās aprūpes centrs </a:t>
            </a:r>
            <a:r>
              <a:rPr lang="lv-LV" sz="1800" b="1" smtClean="0"/>
              <a:t>«Kurzeme«</a:t>
            </a:r>
            <a:endParaRPr lang="lv-LV" sz="1800" b="1" dirty="0" smtClean="0"/>
          </a:p>
          <a:p>
            <a:pPr marL="0" indent="0" algn="ctr">
              <a:buNone/>
            </a:pPr>
            <a:r>
              <a:rPr lang="lv-LV" sz="1800" b="1" dirty="0" err="1" smtClean="0">
                <a:hlinkClick r:id="rId2"/>
              </a:rPr>
              <a:t>www.vsackurzeme.gov.lv</a:t>
            </a:r>
            <a:endParaRPr lang="lv-LV" sz="1800" b="1" dirty="0" smtClean="0"/>
          </a:p>
          <a:p>
            <a:pPr marL="0" indent="0" algn="ctr">
              <a:buNone/>
            </a:pPr>
            <a:endParaRPr lang="lv-LV" sz="1800" b="1" dirty="0"/>
          </a:p>
          <a:p>
            <a:pPr marL="0" indent="0" algn="ctr">
              <a:buNone/>
            </a:pPr>
            <a:r>
              <a:rPr lang="lv-LV" sz="1800" b="1" dirty="0" err="1" smtClean="0">
                <a:hlinkClick r:id="rId3"/>
              </a:rPr>
              <a:t>Maruta.Indriksone@vsackurzeme.gov.lv</a:t>
            </a:r>
            <a:endParaRPr lang="lv-LV" sz="1800" b="1" dirty="0" smtClean="0"/>
          </a:p>
          <a:p>
            <a:pPr marL="0" indent="0" algn="ctr">
              <a:buNone/>
            </a:pPr>
            <a:r>
              <a:rPr lang="lv-LV" sz="1800" b="1" dirty="0" smtClean="0"/>
              <a:t>Mob. +37126526333,  </a:t>
            </a:r>
            <a:r>
              <a:rPr lang="lv-LV" sz="1800" b="1" dirty="0" err="1" smtClean="0"/>
              <a:t>telef</a:t>
            </a:r>
            <a:r>
              <a:rPr lang="lv-LV" sz="1800" b="1" dirty="0" smtClean="0"/>
              <a:t>. 63491793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14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3104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lv-LV" sz="2800" b="1" dirty="0" smtClean="0"/>
              <a:t>VSAC «Kurzeme» filiāles</a:t>
            </a:r>
            <a:endParaRPr lang="lv-LV" sz="2800" b="1" dirty="0"/>
          </a:p>
        </p:txBody>
      </p:sp>
      <p:pic>
        <p:nvPicPr>
          <p:cNvPr id="4" name="Picture 23" descr="Copy of Novadu_karte_liela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9632" y="1462712"/>
            <a:ext cx="5876367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ākoņveida remarka 5"/>
          <p:cNvSpPr/>
          <p:nvPr/>
        </p:nvSpPr>
        <p:spPr>
          <a:xfrm>
            <a:off x="1569418" y="4146780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900" dirty="0" smtClean="0"/>
              <a:t>Liepāja</a:t>
            </a:r>
            <a:endParaRPr lang="lv-LV" sz="900" dirty="0"/>
          </a:p>
        </p:txBody>
      </p:sp>
      <p:sp>
        <p:nvSpPr>
          <p:cNvPr id="8" name="Ovāla remarka 7"/>
          <p:cNvSpPr/>
          <p:nvPr/>
        </p:nvSpPr>
        <p:spPr>
          <a:xfrm>
            <a:off x="2126283" y="4346812"/>
            <a:ext cx="91440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900" dirty="0" err="1" smtClean="0"/>
              <a:t>Iļģi</a:t>
            </a:r>
            <a:endParaRPr lang="lv-LV" sz="900" dirty="0"/>
          </a:p>
        </p:txBody>
      </p:sp>
      <p:sp>
        <p:nvSpPr>
          <p:cNvPr id="9" name="Ovāla remarka 8"/>
          <p:cNvSpPr/>
          <p:nvPr/>
        </p:nvSpPr>
        <p:spPr>
          <a:xfrm>
            <a:off x="2878138" y="3284984"/>
            <a:ext cx="1083196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800" dirty="0" smtClean="0"/>
              <a:t>Gudenieki</a:t>
            </a:r>
            <a:endParaRPr lang="lv-LV" sz="800" dirty="0"/>
          </a:p>
        </p:txBody>
      </p:sp>
      <p:sp>
        <p:nvSpPr>
          <p:cNvPr id="10" name="Mākoņveida remarka 9"/>
          <p:cNvSpPr/>
          <p:nvPr/>
        </p:nvSpPr>
        <p:spPr>
          <a:xfrm>
            <a:off x="4700959" y="2600151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900" dirty="0" smtClean="0"/>
              <a:t>Veģi</a:t>
            </a:r>
            <a:endParaRPr lang="lv-LV" sz="900" dirty="0"/>
          </a:p>
        </p:txBody>
      </p:sp>
      <p:sp>
        <p:nvSpPr>
          <p:cNvPr id="11" name="Ovāla remarka 10"/>
          <p:cNvSpPr/>
          <p:nvPr/>
        </p:nvSpPr>
        <p:spPr>
          <a:xfrm>
            <a:off x="2915816" y="4653136"/>
            <a:ext cx="914400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900" dirty="0" smtClean="0"/>
              <a:t>Aizvīķi</a:t>
            </a:r>
            <a:endParaRPr lang="lv-LV" sz="900" dirty="0"/>
          </a:p>
        </p:txBody>
      </p:sp>
      <p:sp>
        <p:nvSpPr>
          <p:cNvPr id="12" name="Ovāla remarka 11"/>
          <p:cNvSpPr/>
          <p:nvPr/>
        </p:nvSpPr>
        <p:spPr>
          <a:xfrm>
            <a:off x="5417046" y="1484784"/>
            <a:ext cx="45719" cy="4571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Ovāla remarka 12"/>
          <p:cNvSpPr/>
          <p:nvPr/>
        </p:nvSpPr>
        <p:spPr>
          <a:xfrm>
            <a:off x="4824606" y="1628800"/>
            <a:ext cx="1049639" cy="6126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900" dirty="0" smtClean="0"/>
              <a:t>Dundaga</a:t>
            </a:r>
            <a:endParaRPr lang="lv-LV" sz="900" dirty="0"/>
          </a:p>
        </p:txBody>
      </p:sp>
      <p:sp>
        <p:nvSpPr>
          <p:cNvPr id="2" name="Slaida numura vietturis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2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314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sz="3600" b="1" dirty="0" smtClean="0"/>
              <a:t>Mūsu</a:t>
            </a:r>
            <a:r>
              <a:rPr lang="lv-LV" dirty="0" smtClean="0"/>
              <a:t> </a:t>
            </a:r>
            <a:r>
              <a:rPr lang="lv-LV" sz="3600" b="1" dirty="0" smtClean="0"/>
              <a:t>prioritātes</a:t>
            </a:r>
            <a:endParaRPr lang="lv-LV" sz="3600" b="1" dirty="0"/>
          </a:p>
        </p:txBody>
      </p:sp>
      <p:sp>
        <p:nvSpPr>
          <p:cNvPr id="2" name="Satura vietturis 1"/>
          <p:cNvSpPr>
            <a:spLocks noGrp="1"/>
          </p:cNvSpPr>
          <p:nvPr>
            <p:ph sz="quarter" idx="1"/>
          </p:nvPr>
        </p:nvSpPr>
        <p:spPr>
          <a:xfrm>
            <a:off x="899592" y="2132856"/>
            <a:ext cx="9093696" cy="4525963"/>
          </a:xfrm>
        </p:spPr>
        <p:txBody>
          <a:bodyPr/>
          <a:lstStyle/>
          <a:p>
            <a:r>
              <a:rPr lang="lv-LV" sz="3600" dirty="0" smtClean="0"/>
              <a:t>1.  Apmierināts klients;</a:t>
            </a:r>
          </a:p>
          <a:p>
            <a:r>
              <a:rPr lang="lv-LV" sz="3600" dirty="0" smtClean="0"/>
              <a:t>2.  Apmierināts darbinieks;</a:t>
            </a:r>
          </a:p>
          <a:p>
            <a:r>
              <a:rPr lang="lv-LV" sz="3600" dirty="0" smtClean="0"/>
              <a:t>3.  Drošība un sakārtota vide.</a:t>
            </a:r>
          </a:p>
          <a:p>
            <a:endParaRPr lang="lv-LV" dirty="0"/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3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3704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3600" b="1" dirty="0" smtClean="0"/>
              <a:t>Mūsu klients</a:t>
            </a:r>
            <a:endParaRPr lang="lv-LV" sz="3600" b="1" dirty="0"/>
          </a:p>
        </p:txBody>
      </p:sp>
      <p:sp>
        <p:nvSpPr>
          <p:cNvPr id="2" name="Satura vietturis 1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r>
              <a:rPr lang="lv-LV" sz="2400" dirty="0" smtClean="0"/>
              <a:t>Klienti ar garīgās attīstības traucējumiem- 363/47</a:t>
            </a:r>
          </a:p>
          <a:p>
            <a:r>
              <a:rPr lang="lv-LV" sz="2400" dirty="0" smtClean="0"/>
              <a:t>Klienti ar psihiskām saslimšanām – 214/1</a:t>
            </a:r>
          </a:p>
          <a:p>
            <a:r>
              <a:rPr lang="lv-LV" sz="2400" dirty="0" smtClean="0"/>
              <a:t>Klienti ar </a:t>
            </a:r>
            <a:r>
              <a:rPr lang="lv-LV" sz="2400" dirty="0" err="1" smtClean="0"/>
              <a:t>demenci</a:t>
            </a:r>
            <a:r>
              <a:rPr lang="lv-LV" sz="2400" dirty="0" smtClean="0"/>
              <a:t> – 98</a:t>
            </a:r>
          </a:p>
          <a:p>
            <a:r>
              <a:rPr lang="lv-LV" sz="2400" dirty="0" smtClean="0"/>
              <a:t>1. aprūpes līmenis – 22</a:t>
            </a:r>
          </a:p>
          <a:p>
            <a:r>
              <a:rPr lang="lv-LV" sz="2400" dirty="0" smtClean="0"/>
              <a:t>2. aprūpes līmenis – 102</a:t>
            </a:r>
          </a:p>
          <a:p>
            <a:r>
              <a:rPr lang="lv-LV" sz="2400" dirty="0" smtClean="0"/>
              <a:t>3. aprūpes līmenis – 296</a:t>
            </a:r>
          </a:p>
          <a:p>
            <a:r>
              <a:rPr lang="lv-LV" sz="2400" dirty="0" smtClean="0"/>
              <a:t>4. aprūpes līmenis - 303</a:t>
            </a:r>
            <a:endParaRPr lang="lv-LV" sz="2400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4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134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700" dirty="0" smtClean="0"/>
              <a:t>Jaunā darbinieka ievadīšana darbā</a:t>
            </a:r>
            <a:endParaRPr lang="lv-LV" sz="27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776" y="1052736"/>
            <a:ext cx="4248472" cy="5421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aida numura vietturis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5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0035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lv-LV" sz="1600" dirty="0"/>
              <a:t>VSAC „Kurzeme” vadlīnijas</a:t>
            </a:r>
            <a:br>
              <a:rPr lang="lv-LV" sz="1600" dirty="0"/>
            </a:br>
            <a:r>
              <a:rPr lang="lv-LV" sz="1600" dirty="0"/>
              <a:t>klientu riska grupu, pazīmju, kritēriju, uzraudzības režīmu</a:t>
            </a:r>
            <a:br>
              <a:rPr lang="lv-LV" sz="1600" dirty="0"/>
            </a:br>
            <a:r>
              <a:rPr lang="lv-LV" sz="1600" dirty="0"/>
              <a:t>noteikšanai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6480720" cy="576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aida numura vietturis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6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6955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936104"/>
          </a:xfrm>
        </p:spPr>
        <p:txBody>
          <a:bodyPr>
            <a:normAutofit/>
          </a:bodyPr>
          <a:lstStyle/>
          <a:p>
            <a:pPr algn="ctr"/>
            <a:r>
              <a:rPr lang="lv-LV" sz="1600" dirty="0"/>
              <a:t>VSAC „Kurzeme” vadlīnijas</a:t>
            </a:r>
            <a:br>
              <a:rPr lang="lv-LV" sz="1600" dirty="0"/>
            </a:br>
            <a:r>
              <a:rPr lang="lv-LV" sz="1600" dirty="0"/>
              <a:t>klientu riska grupu, pazīmju, kritēriju, uzraudzības režīmu</a:t>
            </a:r>
            <a:br>
              <a:rPr lang="lv-LV" sz="1600" dirty="0"/>
            </a:br>
            <a:r>
              <a:rPr lang="lv-LV" sz="1600" dirty="0"/>
              <a:t>noteikšanai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063" y="1125538"/>
            <a:ext cx="4740974" cy="496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aida numura vietturis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7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247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/>
          </a:bodyPr>
          <a:lstStyle/>
          <a:p>
            <a:pPr algn="ctr"/>
            <a:r>
              <a:rPr lang="lv-LV" sz="1800" b="1" dirty="0" smtClean="0"/>
              <a:t>Klienta </a:t>
            </a:r>
            <a:r>
              <a:rPr lang="lv-LV" sz="2000" b="1" dirty="0" smtClean="0"/>
              <a:t>adaptācijas</a:t>
            </a:r>
            <a:r>
              <a:rPr lang="lv-LV" sz="1800" b="1" dirty="0" smtClean="0"/>
              <a:t> periods</a:t>
            </a:r>
            <a:endParaRPr lang="lv-LV" sz="1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08720"/>
            <a:ext cx="345638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70375" y="980728"/>
            <a:ext cx="3657600" cy="4626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aida numura vietturis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8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4676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Atskaites par drošību</a:t>
            </a:r>
            <a:br>
              <a:rPr lang="lv-LV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1680" y="548680"/>
            <a:ext cx="525658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aida numura vietturis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5A17CD4-4E65-4F0E-873A-C471683BC0F5}" type="slidenum">
              <a:rPr lang="lv-LV" smtClean="0"/>
              <a:t>9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638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smalcināts">
  <a:themeElements>
    <a:clrScheme name="Izsmalcināt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Izsmalcināt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smalcināt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1405</TotalTime>
  <Words>207</Words>
  <Application>Microsoft Office PowerPoint</Application>
  <PresentationFormat>Slaidrāde ekrānā (4:3)</PresentationFormat>
  <Paragraphs>104</Paragraphs>
  <Slides>14</Slides>
  <Notes>2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14</vt:i4>
      </vt:variant>
    </vt:vector>
  </HeadingPairs>
  <TitlesOfParts>
    <vt:vector size="15" baseType="lpstr">
      <vt:lpstr>Izsmalcināts</vt:lpstr>
      <vt:lpstr>Valsts sociālās aprūpes centrs «Kurzeme»</vt:lpstr>
      <vt:lpstr>VSAC «Kurzeme» filiāles</vt:lpstr>
      <vt:lpstr>Mūsu prioritātes</vt:lpstr>
      <vt:lpstr>Mūsu klients</vt:lpstr>
      <vt:lpstr>Jaunā darbinieka ievadīšana darbā</vt:lpstr>
      <vt:lpstr>VSAC „Kurzeme” vadlīnijas klientu riska grupu, pazīmju, kritēriju, uzraudzības režīmu noteikšanai</vt:lpstr>
      <vt:lpstr>VSAC „Kurzeme” vadlīnijas klientu riska grupu, pazīmju, kritēriju, uzraudzības režīmu noteikšanai</vt:lpstr>
      <vt:lpstr>Klienta adaptācijas periods</vt:lpstr>
      <vt:lpstr>Atskaites par drošību </vt:lpstr>
      <vt:lpstr>Pašpārbaudes filiālēs</vt:lpstr>
      <vt:lpstr>Pašpārbaudes filiālēs</vt:lpstr>
      <vt:lpstr>Kritēriji starpfiliāļu pārbaudēm</vt:lpstr>
      <vt:lpstr>Risku uzraudzība</vt:lpstr>
      <vt:lpstr>PALDIES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Valsts sociālās aprūpes centrs «Kurzeme»</dc:title>
  <dc:creator>MarutaI</dc:creator>
  <cp:lastModifiedBy>MarutaI</cp:lastModifiedBy>
  <cp:revision>49</cp:revision>
  <cp:lastPrinted>2017-04-18T08:56:59Z</cp:lastPrinted>
  <dcterms:created xsi:type="dcterms:W3CDTF">2017-03-20T10:03:27Z</dcterms:created>
  <dcterms:modified xsi:type="dcterms:W3CDTF">2017-04-18T09:32:52Z</dcterms:modified>
</cp:coreProperties>
</file>