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4">
  <p:sldMasterIdLst>
    <p:sldMasterId id="2147483648" r:id="rId1"/>
  </p:sldMasterIdLst>
  <p:notesMasterIdLst>
    <p:notesMasterId r:id="rId28"/>
  </p:notesMasterIdLst>
  <p:sldIdLst>
    <p:sldId id="256" r:id="rId2"/>
    <p:sldId id="302" r:id="rId3"/>
    <p:sldId id="300" r:id="rId4"/>
    <p:sldId id="301" r:id="rId5"/>
    <p:sldId id="295" r:id="rId6"/>
    <p:sldId id="304" r:id="rId7"/>
    <p:sldId id="294" r:id="rId8"/>
    <p:sldId id="305" r:id="rId9"/>
    <p:sldId id="260" r:id="rId10"/>
    <p:sldId id="297" r:id="rId11"/>
    <p:sldId id="261" r:id="rId12"/>
    <p:sldId id="275" r:id="rId13"/>
    <p:sldId id="299" r:id="rId14"/>
    <p:sldId id="292" r:id="rId15"/>
    <p:sldId id="273" r:id="rId16"/>
    <p:sldId id="276" r:id="rId17"/>
    <p:sldId id="280" r:id="rId18"/>
    <p:sldId id="277" r:id="rId19"/>
    <p:sldId id="278" r:id="rId20"/>
    <p:sldId id="279" r:id="rId21"/>
    <p:sldId id="285" r:id="rId22"/>
    <p:sldId id="286" r:id="rId23"/>
    <p:sldId id="287" r:id="rId24"/>
    <p:sldId id="291" r:id="rId25"/>
    <p:sldId id="290" r:id="rId26"/>
    <p:sldId id="289" r:id="rId27"/>
  </p:sldIdLst>
  <p:sldSz cx="9144000" cy="6858000" type="screen4x3"/>
  <p:notesSz cx="6858000" cy="9144000"/>
  <p:defaultTextStyle>
    <a:defPPr>
      <a:defRPr lang="en-US"/>
    </a:defPPr>
    <a:lvl1pPr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1pPr>
    <a:lvl2pPr marL="468313" indent="-111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2pPr>
    <a:lvl3pPr marL="938213" indent="-238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3pPr>
    <a:lvl4pPr marL="1408113" indent="-365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4pPr>
    <a:lvl5pPr marL="1878013" indent="-49213" algn="l" defTabSz="938213" rtl="0" eaLnBrk="0" fontAlgn="base" hangingPunct="0">
      <a:spcBef>
        <a:spcPct val="0"/>
      </a:spcBef>
      <a:spcAft>
        <a:spcPct val="0"/>
      </a:spcAft>
      <a:defRPr sz="1700" kern="1200">
        <a:solidFill>
          <a:schemeClr val="tx1"/>
        </a:solidFill>
        <a:latin typeface="Times New Roman" pitchFamily="18" charset="0"/>
        <a:ea typeface="+mn-ea"/>
        <a:cs typeface="Arial" charset="0"/>
      </a:defRPr>
    </a:lvl5pPr>
    <a:lvl6pPr marL="2286000" algn="l" defTabSz="914400" rtl="0" eaLnBrk="1" latinLnBrk="0" hangingPunct="1">
      <a:defRPr sz="1700" kern="1200">
        <a:solidFill>
          <a:schemeClr val="tx1"/>
        </a:solidFill>
        <a:latin typeface="Times New Roman" pitchFamily="18" charset="0"/>
        <a:ea typeface="+mn-ea"/>
        <a:cs typeface="Arial" charset="0"/>
      </a:defRPr>
    </a:lvl6pPr>
    <a:lvl7pPr marL="2743200" algn="l" defTabSz="914400" rtl="0" eaLnBrk="1" latinLnBrk="0" hangingPunct="1">
      <a:defRPr sz="1700" kern="1200">
        <a:solidFill>
          <a:schemeClr val="tx1"/>
        </a:solidFill>
        <a:latin typeface="Times New Roman" pitchFamily="18" charset="0"/>
        <a:ea typeface="+mn-ea"/>
        <a:cs typeface="Arial" charset="0"/>
      </a:defRPr>
    </a:lvl7pPr>
    <a:lvl8pPr marL="3200400" algn="l" defTabSz="914400" rtl="0" eaLnBrk="1" latinLnBrk="0" hangingPunct="1">
      <a:defRPr sz="1700" kern="1200">
        <a:solidFill>
          <a:schemeClr val="tx1"/>
        </a:solidFill>
        <a:latin typeface="Times New Roman" pitchFamily="18" charset="0"/>
        <a:ea typeface="+mn-ea"/>
        <a:cs typeface="Arial" charset="0"/>
      </a:defRPr>
    </a:lvl8pPr>
    <a:lvl9pPr marL="3657600" algn="l" defTabSz="914400" rtl="0" eaLnBrk="1" latinLnBrk="0" hangingPunct="1">
      <a:defRPr sz="1700" kern="1200">
        <a:solidFill>
          <a:schemeClr val="tx1"/>
        </a:solidFill>
        <a:latin typeface="Times New Roman" pitchFamily="18" charset="0"/>
        <a:ea typeface="+mn-ea"/>
        <a:cs typeface="Arial"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84" d="100"/>
          <a:sy n="84" d="100"/>
        </p:scale>
        <p:origin x="1426" y="77"/>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filesrv.vi.local\dati\SVD\SVD\Dokumenti\Citi\Melnraksti\Inta\PREZENTACIJAS_2020\SAC_zvani\SAC_info_vakcinacija_nov.xlsx" TargetMode="External"/></Relationships>
</file>

<file path=ppt/charts/_rels/chart2.xml.rels><?xml version="1.0" encoding="UTF-8" standalone="yes"?>
<Relationships xmlns="http://schemas.openxmlformats.org/package/2006/relationships"><Relationship Id="rId1" Type="http://schemas.openxmlformats.org/officeDocument/2006/relationships/oleObject" Target="file:///\\filesrv.vi.local\dati\SVD\SVD\Dokumenti\Citi\Melnraksti\Inta\PREZENTACIJAS_2020\SAC_zvani\SAC_info_vakcinacija_nov.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4404714577615908"/>
          <c:y val="5.0925925925926006E-2"/>
          <c:w val="0.51594146212179692"/>
          <c:h val="0.73577136191309589"/>
        </c:manualLayout>
      </c:layout>
      <c:barChart>
        <c:barDir val="bar"/>
        <c:grouping val="percentStacked"/>
        <c:varyColors val="0"/>
        <c:ser>
          <c:idx val="0"/>
          <c:order val="0"/>
          <c:tx>
            <c:strRef>
              <c:f>grafiki!$C$9</c:f>
              <c:strCache>
                <c:ptCount val="1"/>
                <c:pt idx="0">
                  <c:v>jā</c:v>
                </c:pt>
              </c:strCache>
            </c:strRef>
          </c:tx>
          <c:spPr>
            <a:solidFill>
              <a:srgbClr val="00FF00"/>
            </a:solidFill>
            <a:ln>
              <a:noFill/>
            </a:ln>
            <a:effectLst>
              <a:glow rad="101600">
                <a:schemeClr val="accent6">
                  <a:satMod val="175000"/>
                  <a:alpha val="40000"/>
                </a:schemeClr>
              </a:glow>
            </a:effectLst>
            <a:scene3d>
              <a:camera prst="orthographicFront"/>
              <a:lightRig rig="threePt" dir="t"/>
            </a:scene3d>
            <a:sp3d prstMaterial="matte">
              <a:bevelT w="139700"/>
            </a:sp3d>
          </c:spPr>
          <c:invertIfNegative val="0"/>
          <c:dLbls>
            <c:spPr>
              <a:solidFill>
                <a:srgbClr val="00FF00"/>
              </a:solid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grafiki!$B$10:$B$11</c:f>
              <c:strCache>
                <c:ptCount val="2"/>
                <c:pt idx="0">
                  <c:v>Iespējama telpu pārgrupēšana</c:v>
                </c:pt>
                <c:pt idx="1">
                  <c:v>Izolatora telpas ierīkotas</c:v>
                </c:pt>
              </c:strCache>
            </c:strRef>
          </c:cat>
          <c:val>
            <c:numRef>
              <c:f>grafiki!$C$10:$C$11</c:f>
              <c:numCache>
                <c:formatCode>0%</c:formatCode>
                <c:ptCount val="2"/>
                <c:pt idx="0">
                  <c:v>0.77</c:v>
                </c:pt>
                <c:pt idx="1">
                  <c:v>0.84000000000000064</c:v>
                </c:pt>
              </c:numCache>
            </c:numRef>
          </c:val>
          <c:extLst xmlns:c16r2="http://schemas.microsoft.com/office/drawing/2015/06/chart">
            <c:ext xmlns:c16="http://schemas.microsoft.com/office/drawing/2014/chart" uri="{C3380CC4-5D6E-409C-BE32-E72D297353CC}">
              <c16:uniqueId val="{00000000-2359-4F2A-8FCE-F8401021BE6B}"/>
            </c:ext>
          </c:extLst>
        </c:ser>
        <c:ser>
          <c:idx val="1"/>
          <c:order val="1"/>
          <c:tx>
            <c:strRef>
              <c:f>grafiki!$D$9</c:f>
              <c:strCache>
                <c:ptCount val="1"/>
                <c:pt idx="0">
                  <c:v>nav iespējams</c:v>
                </c:pt>
              </c:strCache>
            </c:strRef>
          </c:tx>
          <c:spPr>
            <a:solidFill>
              <a:srgbClr val="FF99CC"/>
            </a:solidFill>
            <a:ln>
              <a:noFill/>
            </a:ln>
            <a:effectLst>
              <a:glow rad="101600">
                <a:schemeClr val="accent6">
                  <a:satMod val="175000"/>
                  <a:alpha val="40000"/>
                </a:schemeClr>
              </a:glow>
            </a:effectLst>
            <a:scene3d>
              <a:camera prst="orthographicFront"/>
              <a:lightRig rig="threePt" dir="t"/>
            </a:scene3d>
            <a:sp3d prstMaterial="matte">
              <a:bevelT w="101600"/>
              <a:bevelB/>
            </a:sp3d>
          </c:spPr>
          <c:invertIfNegative val="0"/>
          <c:dLbls>
            <c:dLbl>
              <c:idx val="1"/>
              <c:layout>
                <c:manualLayout>
                  <c:x val="4.8033118734964915E-3"/>
                  <c:y val="-4.6295713035870512E-3"/>
                </c:manualLayout>
              </c:layout>
              <c:showLegendKey val="0"/>
              <c:showVal val="1"/>
              <c:showCatName val="0"/>
              <c:showSerName val="0"/>
              <c:showPercent val="0"/>
              <c:showBubbleSize val="0"/>
              <c:extLst xmlns:c16r2="http://schemas.microsoft.com/office/drawing/2015/06/chart">
                <c:ext xmlns:c16="http://schemas.microsoft.com/office/drawing/2014/chart" uri="{C3380CC4-5D6E-409C-BE32-E72D297353CC}">
                  <c16:uniqueId val="{00000002-2359-4F2A-8FCE-F8401021BE6B}"/>
                </c:ext>
                <c:ext xmlns:c15="http://schemas.microsoft.com/office/drawing/2012/chart" uri="{CE6537A1-D6FC-4f65-9D91-7224C49458BB}">
                  <c15:layout/>
                </c:ext>
              </c:extLst>
            </c:dLbl>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Verdana" panose="020B0604030504040204" pitchFamily="34" charset="0"/>
                    <a:ea typeface="Verdana" panose="020B0604030504040204" pitchFamily="34" charset="0"/>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grafiki!$B$10:$B$11</c:f>
              <c:strCache>
                <c:ptCount val="2"/>
                <c:pt idx="0">
                  <c:v>Iespējama telpu pārgrupēšana</c:v>
                </c:pt>
                <c:pt idx="1">
                  <c:v>Izolatora telpas ierīkotas</c:v>
                </c:pt>
              </c:strCache>
            </c:strRef>
          </c:cat>
          <c:val>
            <c:numRef>
              <c:f>grafiki!$D$10:$D$11</c:f>
              <c:numCache>
                <c:formatCode>0%</c:formatCode>
                <c:ptCount val="2"/>
                <c:pt idx="0">
                  <c:v>0.23</c:v>
                </c:pt>
                <c:pt idx="1">
                  <c:v>0.16000000000000025</c:v>
                </c:pt>
              </c:numCache>
            </c:numRef>
          </c:val>
          <c:extLst xmlns:c16r2="http://schemas.microsoft.com/office/drawing/2015/06/chart">
            <c:ext xmlns:c16="http://schemas.microsoft.com/office/drawing/2014/chart" uri="{C3380CC4-5D6E-409C-BE32-E72D297353CC}">
              <c16:uniqueId val="{00000001-2359-4F2A-8FCE-F8401021BE6B}"/>
            </c:ext>
          </c:extLst>
        </c:ser>
        <c:dLbls>
          <c:showLegendKey val="0"/>
          <c:showVal val="0"/>
          <c:showCatName val="0"/>
          <c:showSerName val="0"/>
          <c:showPercent val="0"/>
          <c:showBubbleSize val="0"/>
        </c:dLbls>
        <c:gapWidth val="144"/>
        <c:overlap val="100"/>
        <c:axId val="320229192"/>
        <c:axId val="320226840"/>
      </c:barChart>
      <c:catAx>
        <c:axId val="320229192"/>
        <c:scaling>
          <c:orientation val="minMax"/>
        </c:scaling>
        <c:delete val="0"/>
        <c:axPos val="l"/>
        <c:numFmt formatCode="General" sourceLinked="1"/>
        <c:majorTickMark val="none"/>
        <c:minorTickMark val="none"/>
        <c:tickLblPos val="nextTo"/>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2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crossAx val="320226840"/>
        <c:crosses val="autoZero"/>
        <c:auto val="1"/>
        <c:lblAlgn val="ctr"/>
        <c:lblOffset val="100"/>
        <c:noMultiLvlLbl val="0"/>
      </c:catAx>
      <c:valAx>
        <c:axId val="320226840"/>
        <c:scaling>
          <c:orientation val="minMax"/>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no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crossAx val="320229192"/>
        <c:crosses val="autoZero"/>
        <c:crossBetween val="between"/>
        <c:majorUnit val="0.5"/>
      </c:valAx>
      <c:spPr>
        <a:noFill/>
        <a:ln>
          <a:solidFill>
            <a:schemeClr val="tx1">
              <a:lumMod val="75000"/>
              <a:lumOff val="25000"/>
            </a:schemeClr>
          </a:solidFill>
        </a:ln>
        <a:effectLst>
          <a:glow rad="1371600">
            <a:schemeClr val="accent1">
              <a:alpha val="29000"/>
            </a:schemeClr>
          </a:glow>
        </a:effectLst>
      </c:spPr>
    </c:plotArea>
    <c:legend>
      <c:legendPos val="b"/>
      <c:layout>
        <c:manualLayout>
          <c:xMode val="edge"/>
          <c:yMode val="edge"/>
          <c:x val="0.56842874903794705"/>
          <c:y val="0.88483741615631528"/>
          <c:w val="0.40837072997454477"/>
          <c:h val="9.4625619714202816E-2"/>
        </c:manualLayout>
      </c:layout>
      <c:overlay val="0"/>
      <c:spPr>
        <a:noFill/>
        <a:ln>
          <a:noFill/>
        </a:ln>
        <a:effectLst/>
      </c:spPr>
      <c:txPr>
        <a:bodyPr rot="0" spcFirstLastPara="1" vertOverflow="ellipsis" vert="horz" wrap="square" anchor="ctr" anchorCtr="1"/>
        <a:lstStyle/>
        <a:p>
          <a:pPr>
            <a:defRPr sz="1200" b="1"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rgbClr val="FFFF66"/>
    </a:solidFill>
    <a:ln w="9525" cap="flat" cmpd="sng" algn="ctr">
      <a:solidFill>
        <a:schemeClr val="tx1">
          <a:lumMod val="75000"/>
          <a:lumOff val="25000"/>
        </a:schemeClr>
      </a:solidFill>
      <a:round/>
    </a:ln>
    <a:effectLst/>
  </c:spPr>
  <c:txPr>
    <a:bodyPr/>
    <a:lstStyle/>
    <a:p>
      <a:pPr>
        <a:defRPr/>
      </a:pPr>
      <a:endParaRPr lang="lv-LV"/>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0.38937606865531849"/>
          <c:y val="3.2611956945341738E-3"/>
          <c:w val="0.59463133673331481"/>
          <c:h val="0.73686774630349816"/>
        </c:manualLayout>
      </c:layout>
      <c:barChart>
        <c:barDir val="bar"/>
        <c:grouping val="stacked"/>
        <c:varyColors val="0"/>
        <c:ser>
          <c:idx val="0"/>
          <c:order val="0"/>
          <c:tx>
            <c:strRef>
              <c:f>grafiki!$C$24</c:f>
              <c:strCache>
                <c:ptCount val="1"/>
                <c:pt idx="0">
                  <c:v>jā </c:v>
                </c:pt>
              </c:strCache>
            </c:strRef>
          </c:tx>
          <c:spPr>
            <a:solidFill>
              <a:srgbClr val="00FF00"/>
            </a:solidFill>
            <a:ln>
              <a:noFill/>
            </a:ln>
            <a:effectLst>
              <a:glow rad="63500">
                <a:schemeClr val="accent6">
                  <a:satMod val="175000"/>
                  <a:alpha val="40000"/>
                </a:schemeClr>
              </a:glow>
            </a:effectLst>
            <a:scene3d>
              <a:camera prst="orthographicFront"/>
              <a:lightRig rig="threePt" dir="t"/>
            </a:scene3d>
            <a:sp3d>
              <a:bevelT w="1270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grafiki!$B$25:$B$26</c:f>
              <c:strCache>
                <c:ptCount val="2"/>
                <c:pt idx="0">
                  <c:v>Vakcinācija veikta personālam</c:v>
                </c:pt>
                <c:pt idx="1">
                  <c:v>Vakcinācija veikta klientiem</c:v>
                </c:pt>
              </c:strCache>
            </c:strRef>
          </c:cat>
          <c:val>
            <c:numRef>
              <c:f>grafiki!$C$25:$C$26</c:f>
              <c:numCache>
                <c:formatCode>0%</c:formatCode>
                <c:ptCount val="2"/>
                <c:pt idx="0">
                  <c:v>0.12000000000000002</c:v>
                </c:pt>
                <c:pt idx="1">
                  <c:v>0.27</c:v>
                </c:pt>
              </c:numCache>
            </c:numRef>
          </c:val>
          <c:extLst xmlns:c16r2="http://schemas.microsoft.com/office/drawing/2015/06/chart">
            <c:ext xmlns:c16="http://schemas.microsoft.com/office/drawing/2014/chart" uri="{C3380CC4-5D6E-409C-BE32-E72D297353CC}">
              <c16:uniqueId val="{00000000-E9E5-43CF-8205-C7C08AD301E1}"/>
            </c:ext>
          </c:extLst>
        </c:ser>
        <c:ser>
          <c:idx val="1"/>
          <c:order val="1"/>
          <c:tx>
            <c:strRef>
              <c:f>grafiki!$D$24</c:f>
              <c:strCache>
                <c:ptCount val="1"/>
                <c:pt idx="0">
                  <c:v>plānota</c:v>
                </c:pt>
              </c:strCache>
            </c:strRef>
          </c:tx>
          <c:spPr>
            <a:solidFill>
              <a:srgbClr val="FFFF00"/>
            </a:solidFill>
            <a:ln>
              <a:noFill/>
            </a:ln>
            <a:effectLst/>
            <a:scene3d>
              <a:camera prst="orthographicFront"/>
              <a:lightRig rig="threePt" dir="t"/>
            </a:scene3d>
            <a:sp3d>
              <a:bevelT w="1270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grafiki!$B$25:$B$26</c:f>
              <c:strCache>
                <c:ptCount val="2"/>
                <c:pt idx="0">
                  <c:v>Vakcinācija veikta personālam</c:v>
                </c:pt>
                <c:pt idx="1">
                  <c:v>Vakcinācija veikta klientiem</c:v>
                </c:pt>
              </c:strCache>
            </c:strRef>
          </c:cat>
          <c:val>
            <c:numRef>
              <c:f>grafiki!$D$25:$D$26</c:f>
              <c:numCache>
                <c:formatCode>0%</c:formatCode>
                <c:ptCount val="2"/>
                <c:pt idx="0">
                  <c:v>0.48000000000000032</c:v>
                </c:pt>
                <c:pt idx="1">
                  <c:v>0.58000000000000007</c:v>
                </c:pt>
              </c:numCache>
            </c:numRef>
          </c:val>
          <c:extLst xmlns:c16r2="http://schemas.microsoft.com/office/drawing/2015/06/chart">
            <c:ext xmlns:c16="http://schemas.microsoft.com/office/drawing/2014/chart" uri="{C3380CC4-5D6E-409C-BE32-E72D297353CC}">
              <c16:uniqueId val="{00000001-E9E5-43CF-8205-C7C08AD301E1}"/>
            </c:ext>
          </c:extLst>
        </c:ser>
        <c:ser>
          <c:idx val="2"/>
          <c:order val="2"/>
          <c:tx>
            <c:strRef>
              <c:f>grafiki!$E$24</c:f>
              <c:strCache>
                <c:ptCount val="1"/>
                <c:pt idx="0">
                  <c:v>pēc izvēles</c:v>
                </c:pt>
              </c:strCache>
            </c:strRef>
          </c:tx>
          <c:spPr>
            <a:solidFill>
              <a:srgbClr val="FF99CC"/>
            </a:solidFill>
            <a:ln>
              <a:noFill/>
            </a:ln>
            <a:effectLst/>
            <a:scene3d>
              <a:camera prst="orthographicFront"/>
              <a:lightRig rig="threePt" dir="t"/>
            </a:scene3d>
            <a:sp3d>
              <a:bevelT w="127000"/>
            </a:sp3d>
          </c:spPr>
          <c:invertIfNegative val="0"/>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tx1">
                        <a:lumMod val="75000"/>
                        <a:lumOff val="25000"/>
                      </a:schemeClr>
                    </a:solidFill>
                    <a:latin typeface="+mn-lt"/>
                    <a:ea typeface="+mn-ea"/>
                    <a:cs typeface="+mn-cs"/>
                  </a:defRPr>
                </a:pPr>
                <a:endParaRPr lang="lv-LV"/>
              </a:p>
            </c:txPr>
            <c:showLegendKey val="0"/>
            <c:showVal val="1"/>
            <c:showCatName val="0"/>
            <c:showSerName val="0"/>
            <c:showPercent val="0"/>
            <c:showBubbleSize val="0"/>
            <c:showLeaderLines val="0"/>
            <c:extLst xmlns:c16r2="http://schemas.microsoft.com/office/drawing/2015/06/chart">
              <c:ext xmlns:c15="http://schemas.microsoft.com/office/drawing/2012/chart" uri="{CE6537A1-D6FC-4f65-9D91-7224C49458BB}">
                <c15:layout/>
                <c15:showLeaderLines val="1"/>
                <c15:leaderLines>
                  <c:spPr>
                    <a:ln w="9525" cap="flat" cmpd="sng" algn="ctr">
                      <a:solidFill>
                        <a:schemeClr val="tx1">
                          <a:lumMod val="35000"/>
                          <a:lumOff val="65000"/>
                        </a:schemeClr>
                      </a:solidFill>
                      <a:round/>
                    </a:ln>
                    <a:effectLst/>
                  </c:spPr>
                </c15:leaderLines>
              </c:ext>
            </c:extLst>
          </c:dLbls>
          <c:cat>
            <c:strRef>
              <c:f>grafiki!$B$25:$B$26</c:f>
              <c:strCache>
                <c:ptCount val="2"/>
                <c:pt idx="0">
                  <c:v>Vakcinācija veikta personālam</c:v>
                </c:pt>
                <c:pt idx="1">
                  <c:v>Vakcinācija veikta klientiem</c:v>
                </c:pt>
              </c:strCache>
            </c:strRef>
          </c:cat>
          <c:val>
            <c:numRef>
              <c:f>grafiki!$E$25:$E$26</c:f>
              <c:numCache>
                <c:formatCode>0%</c:formatCode>
                <c:ptCount val="2"/>
                <c:pt idx="0">
                  <c:v>0.4</c:v>
                </c:pt>
                <c:pt idx="1">
                  <c:v>0.14000000000000001</c:v>
                </c:pt>
              </c:numCache>
            </c:numRef>
          </c:val>
          <c:extLst xmlns:c16r2="http://schemas.microsoft.com/office/drawing/2015/06/chart">
            <c:ext xmlns:c16="http://schemas.microsoft.com/office/drawing/2014/chart" uri="{C3380CC4-5D6E-409C-BE32-E72D297353CC}">
              <c16:uniqueId val="{00000002-E9E5-43CF-8205-C7C08AD301E1}"/>
            </c:ext>
          </c:extLst>
        </c:ser>
        <c:dLbls>
          <c:showLegendKey val="0"/>
          <c:showVal val="0"/>
          <c:showCatName val="0"/>
          <c:showSerName val="0"/>
          <c:showPercent val="0"/>
          <c:showBubbleSize val="0"/>
        </c:dLbls>
        <c:gapWidth val="150"/>
        <c:overlap val="100"/>
        <c:axId val="321564856"/>
        <c:axId val="321557408"/>
      </c:barChart>
      <c:catAx>
        <c:axId val="321564856"/>
        <c:scaling>
          <c:orientation val="minMax"/>
        </c:scaling>
        <c:delete val="0"/>
        <c:axPos val="l"/>
        <c:numFmt formatCode="General" sourceLinked="1"/>
        <c:majorTickMark val="none"/>
        <c:minorTickMark val="none"/>
        <c:tickLblPos val="nextTo"/>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0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crossAx val="321557408"/>
        <c:crosses val="autoZero"/>
        <c:auto val="1"/>
        <c:lblAlgn val="ctr"/>
        <c:lblOffset val="100"/>
        <c:noMultiLvlLbl val="0"/>
      </c:catAx>
      <c:valAx>
        <c:axId val="321557408"/>
        <c:scaling>
          <c:orientation val="minMax"/>
          <c:max val="1"/>
        </c:scaling>
        <c:delete val="0"/>
        <c:axPos val="b"/>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nextTo"/>
        <c:spPr>
          <a:noFill/>
          <a:ln>
            <a:solidFill>
              <a:schemeClr val="tx1">
                <a:lumMod val="75000"/>
                <a:lumOff val="25000"/>
              </a:schemeClr>
            </a:solidFill>
          </a:ln>
          <a:effectLst/>
        </c:spPr>
        <c:txPr>
          <a:bodyPr rot="-60000000" spcFirstLastPara="1" vertOverflow="ellipsis" vert="horz" wrap="square" anchor="ctr" anchorCtr="1"/>
          <a:lstStyle/>
          <a:p>
            <a:pPr>
              <a:defRPr sz="90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crossAx val="321564856"/>
        <c:crosses val="autoZero"/>
        <c:crossBetween val="between"/>
        <c:majorUnit val="0.2"/>
        <c:minorUnit val="5.0000000000000024E-2"/>
      </c:valAx>
      <c:spPr>
        <a:noFill/>
        <a:ln>
          <a:solidFill>
            <a:schemeClr val="tx1">
              <a:lumMod val="75000"/>
              <a:lumOff val="25000"/>
            </a:schemeClr>
          </a:solidFill>
        </a:ln>
        <a:effectLst/>
      </c:spPr>
    </c:plotArea>
    <c:legend>
      <c:legendPos val="b"/>
      <c:layout>
        <c:manualLayout>
          <c:xMode val="edge"/>
          <c:yMode val="edge"/>
          <c:x val="0.42683246911209405"/>
          <c:y val="0.90487615396623056"/>
          <c:w val="0.49863858481104573"/>
          <c:h val="8.5903006937410847E-2"/>
        </c:manualLayout>
      </c:layout>
      <c:overlay val="0"/>
      <c:spPr>
        <a:noFill/>
        <a:ln>
          <a:noFill/>
        </a:ln>
        <a:effectLst/>
      </c:spPr>
      <c:txPr>
        <a:bodyPr rot="0" spcFirstLastPara="1" vertOverflow="ellipsis" vert="horz" wrap="square" anchor="ctr" anchorCtr="1"/>
        <a:lstStyle/>
        <a:p>
          <a:pPr>
            <a:defRPr sz="1050" b="0" i="0" u="none" strike="noStrike" kern="1200" baseline="0">
              <a:solidFill>
                <a:schemeClr val="tx1">
                  <a:lumMod val="65000"/>
                  <a:lumOff val="35000"/>
                </a:schemeClr>
              </a:solidFill>
              <a:latin typeface="Verdana" panose="020B0604030504040204" pitchFamily="34" charset="0"/>
              <a:ea typeface="Verdana" panose="020B0604030504040204" pitchFamily="34" charset="0"/>
              <a:cs typeface="+mn-cs"/>
            </a:defRPr>
          </a:pPr>
          <a:endParaRPr lang="lv-LV"/>
        </a:p>
      </c:txPr>
    </c:legend>
    <c:plotVisOnly val="1"/>
    <c:dispBlanksAs val="gap"/>
    <c:showDLblsOverMax val="0"/>
    <c:extLst xmlns:c16r2="http://schemas.microsoft.com/office/drawing/2015/06/chart">
      <c:ext xmlns:c16r3="http://schemas.microsoft.com/office/drawing/2017/03/chart" uri="{56B9EC1D-385E-4148-901F-78D8002777C0}">
        <c16r3:dataDisplayOptions16>
          <c16r3:dispNaAsBlank val="1"/>
        </c16r3:dataDisplayOptions16>
      </c:ext>
    </c:extLst>
  </c:chart>
  <c:spPr>
    <a:solidFill>
      <a:srgbClr val="FFFF66"/>
    </a:solidFill>
    <a:ln w="9525" cap="flat" cmpd="sng" algn="ctr">
      <a:solidFill>
        <a:schemeClr val="tx1">
          <a:lumMod val="75000"/>
          <a:lumOff val="25000"/>
        </a:schemeClr>
      </a:solidFill>
      <a:round/>
    </a:ln>
    <a:effectLst/>
  </c:spPr>
  <c:txPr>
    <a:bodyPr/>
    <a:lstStyle/>
    <a:p>
      <a:pPr>
        <a:defRPr/>
      </a:pPr>
      <a:endParaRPr lang="lv-LV"/>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defTabSz="939575" eaLnBrk="1" fontAlgn="auto" hangingPunct="1">
              <a:spcBef>
                <a:spcPts val="0"/>
              </a:spcBef>
              <a:spcAft>
                <a:spcPts val="0"/>
              </a:spcAft>
              <a:defRPr sz="1200">
                <a:latin typeface="+mn-lt"/>
                <a:cs typeface="+mn-cs"/>
              </a:defRPr>
            </a:lvl1pPr>
          </a:lstStyle>
          <a:p>
            <a:pPr>
              <a:defRPr/>
            </a:pPr>
            <a:fld id="{CB1FEFCC-D804-43C0-A821-CC143F4074C0}" type="datetimeFigureOut">
              <a:rPr lang="lv-LV"/>
              <a:pPr>
                <a:defRPr/>
              </a:pPr>
              <a:t>26.11.2020</a:t>
            </a:fld>
            <a:endParaRPr lang="lv-LV"/>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lv-LV"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lv-LV" noProof="0"/>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defTabSz="939575" eaLnBrk="1" fontAlgn="auto" hangingPunct="1">
              <a:spcBef>
                <a:spcPts val="0"/>
              </a:spcBef>
              <a:spcAft>
                <a:spcPts val="0"/>
              </a:spcAft>
              <a:defRPr sz="1200">
                <a:latin typeface="+mn-lt"/>
                <a:cs typeface="+mn-cs"/>
              </a:defRPr>
            </a:lvl1pPr>
          </a:lstStyle>
          <a:p>
            <a:pPr>
              <a:defRPr/>
            </a:pPr>
            <a:endParaRPr lang="lv-LV"/>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eaLnBrk="1" hangingPunct="1">
              <a:defRPr sz="1200" smtClean="0">
                <a:latin typeface="Calibri" pitchFamily="34" charset="0"/>
              </a:defRPr>
            </a:lvl1pPr>
          </a:lstStyle>
          <a:p>
            <a:pPr>
              <a:defRPr/>
            </a:pPr>
            <a:fld id="{C5FDF954-62CB-4EA8-9B6E-8D2867F878BE}" type="slidenum">
              <a:rPr lang="lv-LV" altLang="en-US"/>
              <a:pPr>
                <a:defRPr/>
              </a:pPr>
              <a:t>‹#›</a:t>
            </a:fld>
            <a:endParaRPr lang="lv-LV" altLang="en-US"/>
          </a:p>
        </p:txBody>
      </p:sp>
    </p:spTree>
    <p:extLst>
      <p:ext uri="{BB962C8B-B14F-4D97-AF65-F5344CB8AC3E}">
        <p14:creationId xmlns:p14="http://schemas.microsoft.com/office/powerpoint/2010/main" val="584520800"/>
      </p:ext>
    </p:extLst>
  </p:cSld>
  <p:clrMap bg1="lt1" tx1="dk1" bg2="lt2" tx2="dk2" accent1="accent1" accent2="accent2" accent3="accent3" accent4="accent4" accent5="accent5" accent6="accent6" hlink="hlink" folHlink="folHlink"/>
  <p:notesStyle>
    <a:lvl1pPr algn="l" defTabSz="938213" rtl="0" eaLnBrk="0" fontAlgn="base" hangingPunct="0">
      <a:spcBef>
        <a:spcPct val="30000"/>
      </a:spcBef>
      <a:spcAft>
        <a:spcPct val="0"/>
      </a:spcAft>
      <a:defRPr sz="1200" kern="1200">
        <a:solidFill>
          <a:schemeClr val="tx1"/>
        </a:solidFill>
        <a:latin typeface="+mn-lt"/>
        <a:ea typeface="+mn-ea"/>
        <a:cs typeface="+mn-cs"/>
      </a:defRPr>
    </a:lvl1pPr>
    <a:lvl2pPr marL="468313" algn="l" defTabSz="938213" rtl="0" eaLnBrk="0" fontAlgn="base" hangingPunct="0">
      <a:spcBef>
        <a:spcPct val="30000"/>
      </a:spcBef>
      <a:spcAft>
        <a:spcPct val="0"/>
      </a:spcAft>
      <a:defRPr sz="1200" kern="1200">
        <a:solidFill>
          <a:schemeClr val="tx1"/>
        </a:solidFill>
        <a:latin typeface="+mn-lt"/>
        <a:ea typeface="+mn-ea"/>
        <a:cs typeface="+mn-cs"/>
      </a:defRPr>
    </a:lvl2pPr>
    <a:lvl3pPr marL="938213" algn="l" defTabSz="938213" rtl="0" eaLnBrk="0" fontAlgn="base" hangingPunct="0">
      <a:spcBef>
        <a:spcPct val="30000"/>
      </a:spcBef>
      <a:spcAft>
        <a:spcPct val="0"/>
      </a:spcAft>
      <a:defRPr sz="1200" kern="1200">
        <a:solidFill>
          <a:schemeClr val="tx1"/>
        </a:solidFill>
        <a:latin typeface="+mn-lt"/>
        <a:ea typeface="+mn-ea"/>
        <a:cs typeface="+mn-cs"/>
      </a:defRPr>
    </a:lvl3pPr>
    <a:lvl4pPr marL="1408113" algn="l" defTabSz="938213" rtl="0" eaLnBrk="0" fontAlgn="base" hangingPunct="0">
      <a:spcBef>
        <a:spcPct val="30000"/>
      </a:spcBef>
      <a:spcAft>
        <a:spcPct val="0"/>
      </a:spcAft>
      <a:defRPr sz="1200" kern="1200">
        <a:solidFill>
          <a:schemeClr val="tx1"/>
        </a:solidFill>
        <a:latin typeface="+mn-lt"/>
        <a:ea typeface="+mn-ea"/>
        <a:cs typeface="+mn-cs"/>
      </a:defRPr>
    </a:lvl4pPr>
    <a:lvl5pPr marL="1878013" algn="l" defTabSz="938213" rtl="0" eaLnBrk="0" fontAlgn="base" hangingPunct="0">
      <a:spcBef>
        <a:spcPct val="30000"/>
      </a:spcBef>
      <a:spcAft>
        <a:spcPct val="0"/>
      </a:spcAft>
      <a:defRPr sz="1200" kern="1200">
        <a:solidFill>
          <a:schemeClr val="tx1"/>
        </a:solidFill>
        <a:latin typeface="+mn-lt"/>
        <a:ea typeface="+mn-ea"/>
        <a:cs typeface="+mn-cs"/>
      </a:defRPr>
    </a:lvl5pPr>
    <a:lvl6pPr marL="2348940" algn="l" defTabSz="939575" rtl="0" eaLnBrk="1" latinLnBrk="0" hangingPunct="1">
      <a:defRPr sz="1200" kern="1200">
        <a:solidFill>
          <a:schemeClr val="tx1"/>
        </a:solidFill>
        <a:latin typeface="+mn-lt"/>
        <a:ea typeface="+mn-ea"/>
        <a:cs typeface="+mn-cs"/>
      </a:defRPr>
    </a:lvl6pPr>
    <a:lvl7pPr marL="2818729" algn="l" defTabSz="939575" rtl="0" eaLnBrk="1" latinLnBrk="0" hangingPunct="1">
      <a:defRPr sz="1200" kern="1200">
        <a:solidFill>
          <a:schemeClr val="tx1"/>
        </a:solidFill>
        <a:latin typeface="+mn-lt"/>
        <a:ea typeface="+mn-ea"/>
        <a:cs typeface="+mn-cs"/>
      </a:defRPr>
    </a:lvl7pPr>
    <a:lvl8pPr marL="3288515" algn="l" defTabSz="939575" rtl="0" eaLnBrk="1" latinLnBrk="0" hangingPunct="1">
      <a:defRPr sz="1200" kern="1200">
        <a:solidFill>
          <a:schemeClr val="tx1"/>
        </a:solidFill>
        <a:latin typeface="+mn-lt"/>
        <a:ea typeface="+mn-ea"/>
        <a:cs typeface="+mn-cs"/>
      </a:defRPr>
    </a:lvl8pPr>
    <a:lvl9pPr marL="3758305" algn="l" defTabSz="9395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Slide Image Placeholder 1"/>
          <p:cNvSpPr>
            <a:spLocks noGrp="1" noRot="1" noChangeAspect="1" noChangeArrowheads="1" noTextEdit="1"/>
          </p:cNvSpPr>
          <p:nvPr>
            <p:ph type="sldImg"/>
          </p:nvPr>
        </p:nvSpPr>
        <p:spPr bwMode="auto">
          <a:noFill/>
          <a:ln>
            <a:solidFill>
              <a:srgbClr val="000000"/>
            </a:solidFill>
            <a:miter lim="800000"/>
            <a:headEnd/>
            <a:tailEnd/>
          </a:ln>
        </p:spPr>
      </p:sp>
      <p:sp>
        <p:nvSpPr>
          <p:cNvPr id="21507" name="Notes Placeholder 2"/>
          <p:cNvSpPr>
            <a:spLocks noGrp="1" noChangeArrowheads="1"/>
          </p:cNvSpPr>
          <p:nvPr>
            <p:ph type="body" idx="1"/>
          </p:nvPr>
        </p:nvSpPr>
        <p:spPr bwMode="auto">
          <a:noFill/>
        </p:spPr>
        <p:txBody>
          <a:bodyPr wrap="square" numCol="1" anchor="t" anchorCtr="0" compatLnSpc="1">
            <a:prstTxWarp prst="textNoShape">
              <a:avLst/>
            </a:prstTxWarp>
          </a:bodyPr>
          <a:lstStyle/>
          <a:p>
            <a:endParaRPr lang="lv-LV" altLang="en-US" smtClean="0"/>
          </a:p>
        </p:txBody>
      </p:sp>
      <p:sp>
        <p:nvSpPr>
          <p:cNvPr id="21508" name="Slide Number Placeholder 3"/>
          <p:cNvSpPr>
            <a:spLocks noGrp="1" noChangeArrowheads="1"/>
          </p:cNvSpPr>
          <p:nvPr>
            <p:ph type="sldNum" sz="quarter" idx="5"/>
          </p:nvPr>
        </p:nvSpPr>
        <p:spPr bwMode="auto">
          <a:noFill/>
          <a:ln>
            <a:miter lim="800000"/>
            <a:headEnd/>
            <a:tailEnd/>
          </a:ln>
        </p:spPr>
        <p:txBody>
          <a:bodyPr/>
          <a:lstStyle/>
          <a:p>
            <a:fld id="{CFA16943-8A44-44BC-B767-679C8731A874}" type="slidenum">
              <a:rPr lang="lv-LV" altLang="en-US"/>
              <a:pPr/>
              <a:t>22</a:t>
            </a:fld>
            <a:endParaRPr lang="lv-LV" altLang="en-US"/>
          </a:p>
        </p:txBody>
      </p:sp>
    </p:spTree>
    <p:extLst>
      <p:ext uri="{BB962C8B-B14F-4D97-AF65-F5344CB8AC3E}">
        <p14:creationId xmlns:p14="http://schemas.microsoft.com/office/powerpoint/2010/main" val="421748862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682875" y="0"/>
            <a:ext cx="3778250" cy="4165600"/>
          </a:xfrm>
          <a:prstGeom prst="rect">
            <a:avLst/>
          </a:prstGeom>
          <a:noFill/>
          <a:ln w="9525">
            <a:noFill/>
            <a:miter lim="800000"/>
            <a:headEnd/>
            <a:tailEnd/>
          </a:ln>
        </p:spPr>
      </p:pic>
      <p:pic>
        <p:nvPicPr>
          <p:cNvPr id="6" name="Picture 7"/>
          <p:cNvPicPr>
            <a:picLocks noChangeAspect="1"/>
          </p:cNvPicPr>
          <p:nvPr userDrawn="1"/>
        </p:nvPicPr>
        <p:blipFill>
          <a:blip r:embed="rId3" cstate="print"/>
          <a:srcRect/>
          <a:stretch>
            <a:fillRect/>
          </a:stretch>
        </p:blipFill>
        <p:spPr bwMode="auto">
          <a:xfrm>
            <a:off x="0" y="6621463"/>
            <a:ext cx="9144000" cy="246062"/>
          </a:xfrm>
          <a:prstGeom prst="rect">
            <a:avLst/>
          </a:prstGeom>
          <a:noFill/>
          <a:ln w="9525">
            <a:noFill/>
            <a:miter lim="800000"/>
            <a:headEnd/>
            <a:tailEnd/>
          </a:ln>
        </p:spPr>
      </p:pic>
      <p:sp>
        <p:nvSpPr>
          <p:cNvPr id="7" name="Title 1"/>
          <p:cNvSpPr txBox="1">
            <a:spLocks/>
          </p:cNvSpPr>
          <p:nvPr userDrawn="1"/>
        </p:nvSpPr>
        <p:spPr>
          <a:xfrm>
            <a:off x="685800" y="4724400"/>
            <a:ext cx="7772400" cy="1036638"/>
          </a:xfrm>
          <a:prstGeom prst="rect">
            <a:avLst/>
          </a:prstGeom>
        </p:spPr>
        <p:txBody>
          <a:bodyPr lIns="93957" tIns="46979" rIns="93957" bIns="46979">
            <a:normAutofit/>
          </a:bodyPr>
          <a:lstStyle>
            <a:lvl1pPr algn="l" defTabSz="939575" rtl="0" eaLnBrk="1" latinLnBrk="0" hangingPunct="1">
              <a:spcBef>
                <a:spcPct val="0"/>
              </a:spcBef>
              <a:buNone/>
              <a:defRPr sz="2400" kern="1200">
                <a:solidFill>
                  <a:schemeClr val="tx1"/>
                </a:solidFill>
                <a:latin typeface="Times New Roman" panose="02020603050405020304" pitchFamily="18" charset="0"/>
                <a:ea typeface="+mj-ea"/>
                <a:cs typeface="Times New Roman" panose="02020603050405020304" pitchFamily="18" charset="0"/>
              </a:defRPr>
            </a:lvl1pPr>
          </a:lstStyle>
          <a:p>
            <a:pPr algn="ctr" fontAlgn="auto">
              <a:spcAft>
                <a:spcPts val="0"/>
              </a:spcAft>
              <a:defRPr/>
            </a:pPr>
            <a:endParaRPr lang="lv-LV" sz="1400" dirty="0">
              <a:latin typeface="Verdana" panose="020B0604030504040204" pitchFamily="34" charset="0"/>
              <a:ea typeface="Verdana" panose="020B0604030504040204" pitchFamily="34" charset="0"/>
              <a:cs typeface="Verdana" panose="020B0604030504040204" pitchFamily="34" charset="0"/>
            </a:endParaRPr>
          </a:p>
        </p:txBody>
      </p:sp>
      <p:sp>
        <p:nvSpPr>
          <p:cNvPr id="9" name="Title 1"/>
          <p:cNvSpPr>
            <a:spLocks noGrp="1"/>
          </p:cNvSpPr>
          <p:nvPr>
            <p:ph type="title"/>
          </p:nvPr>
        </p:nvSpPr>
        <p:spPr>
          <a:xfrm>
            <a:off x="685800" y="3505200"/>
            <a:ext cx="7772400" cy="960442"/>
          </a:xfrm>
        </p:spPr>
        <p:txBody>
          <a:bodyPr anchor="t">
            <a:normAutofit/>
          </a:bodyPr>
          <a:lstStyle>
            <a:lvl1pPr algn="ctr">
              <a:defRPr sz="3200" b="1" baseline="0">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8"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81000"/>
            <a:ext cx="6096000" cy="1036642"/>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2590800" y="1752600"/>
            <a:ext cx="6096000" cy="437357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Times New Roman" panose="02020603050405020304" pitchFamily="18" charset="0"/>
                <a:cs typeface="Times New Roman" panose="02020603050405020304" pitchFamily="18" charset="0"/>
              </a:defRPr>
            </a:lvl2pPr>
            <a:lvl3pPr>
              <a:defRPr sz="2000">
                <a:latin typeface="Times New Roman" panose="02020603050405020304" pitchFamily="18" charset="0"/>
                <a:cs typeface="Times New Roman" panose="02020603050405020304" pitchFamily="18" charset="0"/>
              </a:defRPr>
            </a:lvl3pPr>
            <a:lvl4pPr>
              <a:defRPr sz="2000">
                <a:latin typeface="Times New Roman" panose="02020603050405020304" pitchFamily="18" charset="0"/>
                <a:cs typeface="Times New Roman" panose="02020603050405020304" pitchFamily="18" charset="0"/>
              </a:defRPr>
            </a:lvl4pPr>
            <a:lvl5pPr>
              <a:defRPr sz="2000">
                <a:latin typeface="Times New Roman" panose="02020603050405020304" pitchFamily="18" charset="0"/>
                <a:cs typeface="Times New Roman" panose="02020603050405020304" pitchFamily="18" charset="0"/>
              </a:defRPr>
            </a:lvl5pPr>
          </a:lstStyle>
          <a:p>
            <a:pPr lvl="0"/>
            <a:r>
              <a:rPr lang="en-US" smtClean="0"/>
              <a:t>Click to edit Master text styles</a:t>
            </a:r>
          </a:p>
        </p:txBody>
      </p:sp>
      <p:sp>
        <p:nvSpPr>
          <p:cNvPr id="24"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5"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8BB5888F-EE26-45CE-B3B5-EFA013D27574}" type="slidenum">
              <a:rPr lang="en-US" altLang="en-US"/>
              <a:pPr>
                <a:defRPr/>
              </a:pPr>
              <a:t>‹#›</a:t>
            </a:fld>
            <a:endParaRPr lang="en-US"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pic>
        <p:nvPicPr>
          <p:cNvPr id="6"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657600"/>
            <a:ext cx="6096000" cy="1384295"/>
          </a:xfrm>
        </p:spPr>
        <p:txBody>
          <a:bodyPr anchor="t">
            <a:normAutofit/>
          </a:bodyPr>
          <a:lstStyle>
            <a:lvl1pPr algn="l">
              <a:defRPr sz="2400" b="1" cap="none">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Text Placeholder 2"/>
          <p:cNvSpPr>
            <a:spLocks noGrp="1"/>
          </p:cNvSpPr>
          <p:nvPr>
            <p:ph type="body" idx="1"/>
          </p:nvPr>
        </p:nvSpPr>
        <p:spPr>
          <a:xfrm>
            <a:off x="2590800" y="381000"/>
            <a:ext cx="6096000" cy="3276600"/>
          </a:xfrm>
        </p:spPr>
        <p:txBody>
          <a:bodyPr>
            <a:normAutofit/>
          </a:bodyPr>
          <a:lstStyle>
            <a:lvl1pPr marL="0" indent="0">
              <a:buNone/>
              <a:defRPr sz="2000">
                <a:solidFill>
                  <a:schemeClr val="tx1">
                    <a:tint val="75000"/>
                  </a:schemeClr>
                </a:solidFill>
                <a:latin typeface="Verdana" panose="020B0604030504040204" pitchFamily="34" charset="0"/>
                <a:ea typeface="Verdana" panose="020B0604030504040204" pitchFamily="34" charset="0"/>
                <a:cs typeface="Verdana" panose="020B0604030504040204" pitchFamily="34" charset="0"/>
              </a:defRPr>
            </a:lvl1pPr>
            <a:lvl2pPr marL="469788" indent="0">
              <a:buNone/>
              <a:defRPr sz="1700">
                <a:solidFill>
                  <a:schemeClr val="tx1">
                    <a:tint val="75000"/>
                  </a:schemeClr>
                </a:solidFill>
              </a:defRPr>
            </a:lvl2pPr>
            <a:lvl3pPr marL="939575" indent="0">
              <a:buNone/>
              <a:defRPr sz="1600">
                <a:solidFill>
                  <a:schemeClr val="tx1">
                    <a:tint val="75000"/>
                  </a:schemeClr>
                </a:solidFill>
              </a:defRPr>
            </a:lvl3pPr>
            <a:lvl4pPr marL="1409365" indent="0">
              <a:buNone/>
              <a:defRPr sz="1400">
                <a:solidFill>
                  <a:schemeClr val="tx1">
                    <a:tint val="75000"/>
                  </a:schemeClr>
                </a:solidFill>
              </a:defRPr>
            </a:lvl4pPr>
            <a:lvl5pPr marL="1879152" indent="0">
              <a:buNone/>
              <a:defRPr sz="1400">
                <a:solidFill>
                  <a:schemeClr val="tx1">
                    <a:tint val="75000"/>
                  </a:schemeClr>
                </a:solidFill>
              </a:defRPr>
            </a:lvl5pPr>
            <a:lvl6pPr marL="2348940" indent="0">
              <a:buNone/>
              <a:defRPr sz="1400">
                <a:solidFill>
                  <a:schemeClr val="tx1">
                    <a:tint val="75000"/>
                  </a:schemeClr>
                </a:solidFill>
              </a:defRPr>
            </a:lvl6pPr>
            <a:lvl7pPr marL="2818729" indent="0">
              <a:buNone/>
              <a:defRPr sz="1400">
                <a:solidFill>
                  <a:schemeClr val="tx1">
                    <a:tint val="75000"/>
                  </a:schemeClr>
                </a:solidFill>
              </a:defRPr>
            </a:lvl7pPr>
            <a:lvl8pPr marL="3288515" indent="0">
              <a:buNone/>
              <a:defRPr sz="1400">
                <a:solidFill>
                  <a:schemeClr val="tx1">
                    <a:tint val="75000"/>
                  </a:schemeClr>
                </a:solidFill>
              </a:defRPr>
            </a:lvl8pPr>
            <a:lvl9pPr marL="3758305" indent="0">
              <a:buNone/>
              <a:defRPr sz="1400">
                <a:solidFill>
                  <a:schemeClr val="tx1">
                    <a:tint val="75000"/>
                  </a:schemeClr>
                </a:solidFill>
              </a:defRPr>
            </a:lvl9pPr>
          </a:lstStyle>
          <a:p>
            <a:pPr lvl="0"/>
            <a:r>
              <a:rPr lang="en-US" smtClean="0"/>
              <a:t>Click to edit Master text styles</a:t>
            </a:r>
          </a:p>
        </p:txBody>
      </p:sp>
      <p:sp>
        <p:nvSpPr>
          <p:cNvPr id="10"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1"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B841D955-5FB7-44A9-A1D2-7241C3CCE818}" type="slidenum">
              <a:rPr lang="en-US" altLang="en-US"/>
              <a:pPr>
                <a:defRPr/>
              </a:pPr>
              <a:t>‹#›</a:t>
            </a:fld>
            <a:endParaRPr lang="en-US"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sz="half" idx="1"/>
          </p:nvPr>
        </p:nvSpPr>
        <p:spPr>
          <a:xfrm>
            <a:off x="2590800" y="1752600"/>
            <a:ext cx="2895600" cy="437356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715000" y="1752600"/>
            <a:ext cx="2971800" cy="437357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2"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F95868F6-CE18-4885-A7D9-FE9AADB4E2CA}" type="slidenum">
              <a:rPr lang="en-US" altLang="en-US"/>
              <a:pPr>
                <a:defRPr/>
              </a:pPr>
              <a:t>‹#›</a:t>
            </a:fld>
            <a:endParaRPr lang="en-US"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pic>
        <p:nvPicPr>
          <p:cNvPr id="9"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4"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15" name="Content Placeholder 2"/>
          <p:cNvSpPr>
            <a:spLocks noGrp="1"/>
          </p:cNvSpPr>
          <p:nvPr>
            <p:ph sz="half" idx="1"/>
          </p:nvPr>
        </p:nvSpPr>
        <p:spPr>
          <a:xfrm>
            <a:off x="2590800" y="2386940"/>
            <a:ext cx="2895600" cy="3739225"/>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Content Placeholder 3"/>
          <p:cNvSpPr>
            <a:spLocks noGrp="1"/>
          </p:cNvSpPr>
          <p:nvPr>
            <p:ph sz="half" idx="2"/>
          </p:nvPr>
        </p:nvSpPr>
        <p:spPr>
          <a:xfrm>
            <a:off x="5715000" y="2386940"/>
            <a:ext cx="2971800" cy="3739233"/>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700"/>
            </a:lvl6pPr>
            <a:lvl7pPr>
              <a:defRPr sz="1700"/>
            </a:lvl7pPr>
            <a:lvl8pPr>
              <a:defRPr sz="1700"/>
            </a:lvl8pPr>
            <a:lvl9pPr>
              <a:defRPr sz="17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2" name="Text Placeholder 21"/>
          <p:cNvSpPr>
            <a:spLocks noGrp="1"/>
          </p:cNvSpPr>
          <p:nvPr>
            <p:ph type="body" sz="quarter" idx="16"/>
          </p:nvPr>
        </p:nvSpPr>
        <p:spPr>
          <a:xfrm>
            <a:off x="2590800" y="1852613"/>
            <a:ext cx="28956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23" name="Text Placeholder 21"/>
          <p:cNvSpPr>
            <a:spLocks noGrp="1"/>
          </p:cNvSpPr>
          <p:nvPr>
            <p:ph type="body" sz="quarter" idx="17"/>
          </p:nvPr>
        </p:nvSpPr>
        <p:spPr>
          <a:xfrm>
            <a:off x="5715000" y="1851953"/>
            <a:ext cx="2971800" cy="534987"/>
          </a:xfrm>
        </p:spPr>
        <p:txBody>
          <a:bodyPr>
            <a:normAutofit/>
          </a:bodyPr>
          <a:lstStyle>
            <a:lvl1pPr marL="0" indent="0">
              <a:buNone/>
              <a:defRPr sz="2000" b="1">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3"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Slide Number Placeholder 22"/>
          <p:cNvSpPr>
            <a:spLocks noGrp="1"/>
          </p:cNvSpPr>
          <p:nvPr>
            <p:ph type="sldNum" sz="quarter" idx="18"/>
          </p:nvPr>
        </p:nvSpPr>
        <p:spPr>
          <a:xfrm>
            <a:off x="8534400" y="6324600"/>
            <a:ext cx="304800" cy="304800"/>
          </a:xfrm>
        </p:spPr>
        <p:txBody>
          <a:bodyPr/>
          <a:lstStyle>
            <a:lvl1pPr>
              <a:defRPr sz="1000" smtClean="0">
                <a:latin typeface="Verdana" pitchFamily="34" charset="0"/>
              </a:defRPr>
            </a:lvl1pPr>
          </a:lstStyle>
          <a:p>
            <a:pPr>
              <a:defRPr/>
            </a:pPr>
            <a:fld id="{D301E037-CC3E-4921-9D55-69AF15864E0B}" type="slidenum">
              <a:rPr lang="en-US" altLang="en-US"/>
              <a:pPr>
                <a:defRPr/>
              </a:pPr>
              <a:t>‹#›</a:t>
            </a:fld>
            <a:endParaRPr lang="en-US"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pic>
        <p:nvPicPr>
          <p:cNvPr id="5"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13" name="Title 1"/>
          <p:cNvSpPr>
            <a:spLocks noGrp="1"/>
          </p:cNvSpPr>
          <p:nvPr>
            <p:ph type="title"/>
          </p:nvPr>
        </p:nvSpPr>
        <p:spPr>
          <a:xfrm>
            <a:off x="2590800" y="304801"/>
            <a:ext cx="6096000" cy="1066799"/>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6"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92658103-FCF8-4B7B-BEA7-5CA276C8632B}" type="slidenum">
              <a:rPr lang="en-US" altLang="en-US"/>
              <a:pPr>
                <a:defRPr/>
              </a:pPr>
              <a:t>‹#›</a:t>
            </a:fld>
            <a:endParaRPr lang="en-US"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4"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6"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7"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5"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98652393-9E78-480D-A4AF-35FE10F76167}" type="slidenum">
              <a:rPr lang="en-US" altLang="en-US"/>
              <a:pPr>
                <a:defRPr/>
              </a:pPr>
              <a:t>‹#›</a:t>
            </a:fld>
            <a:endParaRPr lang="en-US"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2" cstate="print"/>
          <a:srcRect/>
          <a:stretch>
            <a:fillRect/>
          </a:stretch>
        </p:blipFill>
        <p:spPr bwMode="auto">
          <a:xfrm>
            <a:off x="296863" y="0"/>
            <a:ext cx="1760537" cy="1957388"/>
          </a:xfrm>
          <a:prstGeom prst="rect">
            <a:avLst/>
          </a:prstGeom>
          <a:noFill/>
          <a:ln w="9525">
            <a:noFill/>
            <a:miter lim="800000"/>
            <a:headEnd/>
            <a:tailEnd/>
          </a:ln>
        </p:spPr>
      </p:pic>
      <p:sp>
        <p:nvSpPr>
          <p:cNvPr id="2" name="Title 1"/>
          <p:cNvSpPr>
            <a:spLocks noGrp="1"/>
          </p:cNvSpPr>
          <p:nvPr>
            <p:ph type="title"/>
          </p:nvPr>
        </p:nvSpPr>
        <p:spPr>
          <a:xfrm>
            <a:off x="2590800" y="272975"/>
            <a:ext cx="2751026" cy="1162051"/>
          </a:xfrm>
        </p:spPr>
        <p:txBody>
          <a:bodyPr anchor="t">
            <a:normAutofit/>
          </a:bodyPr>
          <a:lstStyle>
            <a:lvl1pPr algn="l">
              <a:defRPr sz="2400" b="1">
                <a:latin typeface="Verdana" panose="020B0604030504040204" pitchFamily="34" charset="0"/>
                <a:ea typeface="Verdana" panose="020B0604030504040204" pitchFamily="34" charset="0"/>
                <a:cs typeface="Verdana" panose="020B0604030504040204"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5569527" y="273054"/>
            <a:ext cx="3269672" cy="5853128"/>
          </a:xfrm>
        </p:spPr>
        <p:txBody>
          <a:bodyPr>
            <a:normAutofit/>
          </a:bodyPr>
          <a:lstStyle>
            <a:lvl1pPr>
              <a:defRPr sz="2000">
                <a:latin typeface="Verdana" panose="020B0604030504040204" pitchFamily="34" charset="0"/>
                <a:ea typeface="Verdana" panose="020B0604030504040204" pitchFamily="34" charset="0"/>
                <a:cs typeface="Verdana" panose="020B0604030504040204" pitchFamily="34" charset="0"/>
              </a:defRPr>
            </a:lvl1pPr>
            <a:lvl2pPr>
              <a:defRPr sz="2000">
                <a:latin typeface="Verdana" panose="020B0604030504040204" pitchFamily="34" charset="0"/>
                <a:ea typeface="Verdana" panose="020B0604030504040204" pitchFamily="34" charset="0"/>
                <a:cs typeface="Verdana" panose="020B0604030504040204" pitchFamily="34" charset="0"/>
              </a:defRPr>
            </a:lvl2pPr>
            <a:lvl3pPr>
              <a:defRPr sz="2000">
                <a:latin typeface="Verdana" panose="020B0604030504040204" pitchFamily="34" charset="0"/>
                <a:ea typeface="Verdana" panose="020B0604030504040204" pitchFamily="34" charset="0"/>
                <a:cs typeface="Verdana" panose="020B0604030504040204" pitchFamily="34" charset="0"/>
              </a:defRPr>
            </a:lvl3pPr>
            <a:lvl4pPr>
              <a:defRPr sz="2000">
                <a:latin typeface="Verdana" panose="020B0604030504040204" pitchFamily="34" charset="0"/>
                <a:ea typeface="Verdana" panose="020B0604030504040204" pitchFamily="34" charset="0"/>
                <a:cs typeface="Verdana" panose="020B0604030504040204" pitchFamily="34" charset="0"/>
              </a:defRPr>
            </a:lvl4pPr>
            <a:lvl5pPr>
              <a:defRPr sz="2000">
                <a:latin typeface="Verdana" panose="020B0604030504040204" pitchFamily="34" charset="0"/>
                <a:ea typeface="Verdana" panose="020B0604030504040204" pitchFamily="34" charset="0"/>
                <a:cs typeface="Verdana" panose="020B0604030504040204" pitchFamily="34" charset="0"/>
              </a:defRPr>
            </a:lvl5pPr>
            <a:lvl6pPr>
              <a:defRPr sz="1900"/>
            </a:lvl6pPr>
            <a:lvl7pPr>
              <a:defRPr sz="1900"/>
            </a:lvl7pPr>
            <a:lvl8pPr>
              <a:defRPr sz="1900"/>
            </a:lvl8pPr>
            <a:lvl9pPr>
              <a:defRPr sz="19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90800" y="1435119"/>
            <a:ext cx="2751026" cy="4691063"/>
          </a:xfrm>
        </p:spPr>
        <p:txBody>
          <a:bodyPr>
            <a:normAutofit/>
          </a:bodyPr>
          <a:lstStyle>
            <a:lvl1pPr marL="0" indent="0">
              <a:buNone/>
              <a:defRPr sz="2000">
                <a:latin typeface="Verdana" panose="020B0604030504040204" pitchFamily="34" charset="0"/>
                <a:ea typeface="Verdana" panose="020B0604030504040204" pitchFamily="34" charset="0"/>
                <a:cs typeface="Verdana" panose="020B0604030504040204" pitchFamily="34" charset="0"/>
              </a:defRPr>
            </a:lvl1pPr>
            <a:lvl2pPr marL="469788" indent="0">
              <a:buNone/>
              <a:defRPr sz="1200"/>
            </a:lvl2pPr>
            <a:lvl3pPr marL="939575" indent="0">
              <a:buNone/>
              <a:defRPr sz="1000"/>
            </a:lvl3pPr>
            <a:lvl4pPr marL="1409365" indent="0">
              <a:buNone/>
              <a:defRPr sz="1000"/>
            </a:lvl4pPr>
            <a:lvl5pPr marL="1879152" indent="0">
              <a:buNone/>
              <a:defRPr sz="1000"/>
            </a:lvl5pPr>
            <a:lvl6pPr marL="2348940" indent="0">
              <a:buNone/>
              <a:defRPr sz="1000"/>
            </a:lvl6pPr>
            <a:lvl7pPr marL="2818729" indent="0">
              <a:buNone/>
              <a:defRPr sz="1000"/>
            </a:lvl7pPr>
            <a:lvl8pPr marL="3288515" indent="0">
              <a:buNone/>
              <a:defRPr sz="1000"/>
            </a:lvl8pPr>
            <a:lvl9pPr marL="3758305" indent="0">
              <a:buNone/>
              <a:defRPr sz="1000"/>
            </a:lvl9pPr>
          </a:lstStyle>
          <a:p>
            <a:pPr lvl="0"/>
            <a:r>
              <a:rPr lang="en-US" smtClean="0"/>
              <a:t>Click to edit Master text styles</a:t>
            </a:r>
          </a:p>
        </p:txBody>
      </p:sp>
      <p:sp>
        <p:nvSpPr>
          <p:cNvPr id="9" name="Text Placeholder 15"/>
          <p:cNvSpPr>
            <a:spLocks noGrp="1"/>
          </p:cNvSpPr>
          <p:nvPr>
            <p:ph type="body" sz="quarter" idx="10"/>
          </p:nvPr>
        </p:nvSpPr>
        <p:spPr>
          <a:xfrm>
            <a:off x="2590800" y="6324600"/>
            <a:ext cx="1981200" cy="304800"/>
          </a:xfrm>
        </p:spPr>
        <p:txBody>
          <a:bodyPr>
            <a:normAutofit/>
          </a:bodyPr>
          <a:lstStyle>
            <a:lvl1pPr marL="0" indent="0">
              <a:buNone/>
              <a:defRPr sz="10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2"/>
          </p:nvPr>
        </p:nvSpPr>
        <p:spPr>
          <a:xfrm>
            <a:off x="4876800" y="6324600"/>
            <a:ext cx="3657600" cy="304800"/>
          </a:xfrm>
        </p:spPr>
        <p:txBody>
          <a:bodyPr>
            <a:normAutofit/>
          </a:bodyPr>
          <a:lstStyle>
            <a:lvl1pPr marL="0" indent="0" algn="r">
              <a:buNone/>
              <a:defRPr sz="10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8" name="Slide Number Placeholder 22"/>
          <p:cNvSpPr>
            <a:spLocks noGrp="1"/>
          </p:cNvSpPr>
          <p:nvPr>
            <p:ph type="sldNum" sz="quarter" idx="13"/>
          </p:nvPr>
        </p:nvSpPr>
        <p:spPr>
          <a:xfrm>
            <a:off x="8534400" y="6324600"/>
            <a:ext cx="304800" cy="304800"/>
          </a:xfrm>
        </p:spPr>
        <p:txBody>
          <a:bodyPr/>
          <a:lstStyle>
            <a:lvl1pPr>
              <a:defRPr sz="1000" smtClean="0">
                <a:latin typeface="Verdana" pitchFamily="34" charset="0"/>
              </a:defRPr>
            </a:lvl1pPr>
          </a:lstStyle>
          <a:p>
            <a:pPr>
              <a:defRPr/>
            </a:pPr>
            <a:fld id="{5B59AB58-DEAE-46DA-B288-7C1AF16F7CDE}" type="slidenum">
              <a:rPr lang="en-US" altLang="en-US"/>
              <a:pPr>
                <a:defRPr/>
              </a:pPr>
              <a:t>‹#›</a:t>
            </a:fld>
            <a:endParaRPr lang="en-US"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pic>
        <p:nvPicPr>
          <p:cNvPr id="4" name="Picture 7"/>
          <p:cNvPicPr>
            <a:picLocks noChangeAspect="1"/>
          </p:cNvPicPr>
          <p:nvPr userDrawn="1"/>
        </p:nvPicPr>
        <p:blipFill>
          <a:blip r:embed="rId2" cstate="print"/>
          <a:srcRect/>
          <a:stretch>
            <a:fillRect/>
          </a:stretch>
        </p:blipFill>
        <p:spPr bwMode="auto">
          <a:xfrm>
            <a:off x="0" y="6621463"/>
            <a:ext cx="9144000" cy="246062"/>
          </a:xfrm>
          <a:prstGeom prst="rect">
            <a:avLst/>
          </a:prstGeom>
          <a:noFill/>
          <a:ln w="9525">
            <a:noFill/>
            <a:miter lim="800000"/>
            <a:headEnd/>
            <a:tailEnd/>
          </a:ln>
        </p:spPr>
      </p:pic>
      <p:pic>
        <p:nvPicPr>
          <p:cNvPr id="5" name="Picture 6"/>
          <p:cNvPicPr>
            <a:picLocks noChangeAspect="1"/>
          </p:cNvPicPr>
          <p:nvPr userDrawn="1"/>
        </p:nvPicPr>
        <p:blipFill>
          <a:blip r:embed="rId3" cstate="print"/>
          <a:srcRect/>
          <a:stretch>
            <a:fillRect/>
          </a:stretch>
        </p:blipFill>
        <p:spPr bwMode="auto">
          <a:xfrm>
            <a:off x="2682875" y="0"/>
            <a:ext cx="3778250" cy="4165600"/>
          </a:xfrm>
          <a:prstGeom prst="rect">
            <a:avLst/>
          </a:prstGeom>
          <a:noFill/>
          <a:ln w="9525">
            <a:noFill/>
            <a:miter lim="800000"/>
            <a:headEnd/>
            <a:tailEnd/>
          </a:ln>
        </p:spPr>
      </p:pic>
      <p:sp>
        <p:nvSpPr>
          <p:cNvPr id="9" name="Text Placeholder 17"/>
          <p:cNvSpPr>
            <a:spLocks noGrp="1"/>
          </p:cNvSpPr>
          <p:nvPr>
            <p:ph type="body" sz="quarter" idx="10"/>
          </p:nvPr>
        </p:nvSpPr>
        <p:spPr>
          <a:xfrm>
            <a:off x="685800" y="4724400"/>
            <a:ext cx="7772400" cy="914400"/>
          </a:xfrm>
        </p:spPr>
        <p:txBody>
          <a:bodyPr>
            <a:normAutofit/>
          </a:bodyPr>
          <a:lstStyle>
            <a:lvl1pPr marL="0" indent="0" algn="ctr">
              <a:buNone/>
              <a:defRPr sz="1400" baseline="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
        <p:nvSpPr>
          <p:cNvPr id="10" name="Text Placeholder 19"/>
          <p:cNvSpPr>
            <a:spLocks noGrp="1"/>
          </p:cNvSpPr>
          <p:nvPr>
            <p:ph type="body" sz="quarter" idx="11"/>
          </p:nvPr>
        </p:nvSpPr>
        <p:spPr>
          <a:xfrm>
            <a:off x="685800" y="5761038"/>
            <a:ext cx="7772400" cy="639762"/>
          </a:xfrm>
        </p:spPr>
        <p:txBody>
          <a:bodyPr>
            <a:normAutofit/>
          </a:bodyPr>
          <a:lstStyle>
            <a:lvl1pPr marL="0" indent="0" algn="ctr">
              <a:buNone/>
              <a:defRPr sz="1400">
                <a:latin typeface="Verdana" panose="020B0604030504040204" pitchFamily="34" charset="0"/>
                <a:ea typeface="Verdana" panose="020B0604030504040204" pitchFamily="34" charset="0"/>
                <a:cs typeface="Verdana" panose="020B0604030504040204" pitchFamily="34" charset="0"/>
              </a:defRPr>
            </a:lvl1pPr>
          </a:lstStyle>
          <a:p>
            <a:pPr lvl="0"/>
            <a:r>
              <a:rPr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3957" tIns="46979" rIns="93957" bIns="46979" numCol="1" anchor="ctr" anchorCtr="0" compatLnSpc="1">
            <a:prstTxWarp prst="textNoShape">
              <a:avLst/>
            </a:prstTxWarp>
          </a:bodyPr>
          <a:lstStyle/>
          <a:p>
            <a:pPr lvl="0"/>
            <a:r>
              <a:rPr lang="en-US" altLang="lv-LV"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3957" tIns="46979" rIns="93957" bIns="46979" numCol="1" anchor="t" anchorCtr="0" compatLnSpc="1">
            <a:prstTxWarp prst="textNoShape">
              <a:avLst/>
            </a:prstTxWarp>
          </a:bodyPr>
          <a:lstStyle/>
          <a:p>
            <a:pPr lvl="0"/>
            <a:r>
              <a:rPr lang="en-US" altLang="lv-LV" smtClean="0"/>
              <a:t>Click to edit Master text styles</a:t>
            </a:r>
          </a:p>
          <a:p>
            <a:pPr lvl="1"/>
            <a:r>
              <a:rPr lang="en-US" altLang="lv-LV" smtClean="0"/>
              <a:t>Second level</a:t>
            </a:r>
          </a:p>
          <a:p>
            <a:pPr lvl="2"/>
            <a:r>
              <a:rPr lang="en-US" altLang="lv-LV" smtClean="0"/>
              <a:t>Third level</a:t>
            </a:r>
          </a:p>
          <a:p>
            <a:pPr lvl="3"/>
            <a:r>
              <a:rPr lang="en-US" altLang="lv-LV" smtClean="0"/>
              <a:t>Fourth level</a:t>
            </a:r>
          </a:p>
          <a:p>
            <a:pPr lvl="4"/>
            <a:r>
              <a:rPr lang="en-US" altLang="lv-LV"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3957" tIns="46979" rIns="93957" bIns="46979" rtlCol="0" anchor="ctr"/>
          <a:lstStyle>
            <a:lvl1pPr algn="l" defTabSz="939575" eaLnBrk="1" fontAlgn="auto" hangingPunct="1">
              <a:spcBef>
                <a:spcPts val="0"/>
              </a:spcBef>
              <a:spcAft>
                <a:spcPts val="0"/>
              </a:spcAft>
              <a:defRPr sz="1200">
                <a:solidFill>
                  <a:schemeClr val="tx1">
                    <a:tint val="75000"/>
                  </a:schemeClr>
                </a:solidFill>
                <a:latin typeface="+mn-lt"/>
                <a:cs typeface="+mn-cs"/>
              </a:defRPr>
            </a:lvl1pPr>
          </a:lstStyle>
          <a:p>
            <a:pPr>
              <a:defRPr/>
            </a:pPr>
            <a:fld id="{1A102B2F-C6AA-439A-8F07-8B96795B8D57}" type="datetime1">
              <a:rPr lang="en-US"/>
              <a:pPr>
                <a:defRPr/>
              </a:pPr>
              <a:t>11/26/2020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3957" tIns="46979" rIns="93957" bIns="46979" rtlCol="0" anchor="ctr"/>
          <a:lstStyle>
            <a:lvl1pPr algn="ctr" defTabSz="939575" eaLnBrk="1" fontAlgn="auto" hangingPunct="1">
              <a:spcBef>
                <a:spcPts val="0"/>
              </a:spcBef>
              <a:spcAft>
                <a:spcPts val="0"/>
              </a:spcAft>
              <a:defRPr sz="1200">
                <a:solidFill>
                  <a:schemeClr val="tx1">
                    <a:tint val="75000"/>
                  </a:schemeClr>
                </a:solidFill>
                <a:latin typeface="+mn-lt"/>
                <a:cs typeface="+mn-cs"/>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3957" tIns="46979" rIns="93957" bIns="46979" numCol="1" anchor="ctr" anchorCtr="0" compatLnSpc="1">
            <a:prstTxWarp prst="textNoShape">
              <a:avLst/>
            </a:prstTxWarp>
          </a:bodyPr>
          <a:lstStyle>
            <a:lvl1pPr algn="r" eaLnBrk="1" hangingPunct="1">
              <a:defRPr sz="1200" smtClean="0">
                <a:solidFill>
                  <a:srgbClr val="898989"/>
                </a:solidFill>
              </a:defRPr>
            </a:lvl1pPr>
          </a:lstStyle>
          <a:p>
            <a:pPr>
              <a:defRPr/>
            </a:pPr>
            <a:fld id="{93A690CA-7610-48C3-92F5-82A20F0DB543}"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3829" r:id="rId1"/>
    <p:sldLayoutId id="2147483830" r:id="rId2"/>
    <p:sldLayoutId id="2147483831" r:id="rId3"/>
    <p:sldLayoutId id="2147483832" r:id="rId4"/>
    <p:sldLayoutId id="2147483833" r:id="rId5"/>
    <p:sldLayoutId id="2147483834" r:id="rId6"/>
    <p:sldLayoutId id="2147483835" r:id="rId7"/>
    <p:sldLayoutId id="2147483836" r:id="rId8"/>
    <p:sldLayoutId id="2147483837" r:id="rId9"/>
  </p:sldLayoutIdLst>
  <p:timing>
    <p:tnLst>
      <p:par>
        <p:cTn id="1" dur="indefinite" restart="never" nodeType="tmRoot"/>
      </p:par>
    </p:tnLst>
  </p:timing>
  <p:hf hdr="0" ftr="0" dt="0"/>
  <p:txStyles>
    <p:titleStyle>
      <a:lvl1pPr algn="ctr" defTabSz="938213" rtl="0" eaLnBrk="0" fontAlgn="base" hangingPunct="0">
        <a:spcBef>
          <a:spcPct val="0"/>
        </a:spcBef>
        <a:spcAft>
          <a:spcPct val="0"/>
        </a:spcAft>
        <a:defRPr sz="4500" kern="1200">
          <a:solidFill>
            <a:schemeClr val="tx1"/>
          </a:solidFill>
          <a:latin typeface="+mj-lt"/>
          <a:ea typeface="+mj-ea"/>
          <a:cs typeface="+mj-cs"/>
        </a:defRPr>
      </a:lvl1pPr>
      <a:lvl2pPr algn="ctr" defTabSz="938213" rtl="0" eaLnBrk="0" fontAlgn="base" hangingPunct="0">
        <a:spcBef>
          <a:spcPct val="0"/>
        </a:spcBef>
        <a:spcAft>
          <a:spcPct val="0"/>
        </a:spcAft>
        <a:defRPr sz="4500">
          <a:solidFill>
            <a:schemeClr val="tx1"/>
          </a:solidFill>
          <a:latin typeface="Times New Roman" pitchFamily="18" charset="0"/>
        </a:defRPr>
      </a:lvl2pPr>
      <a:lvl3pPr algn="ctr" defTabSz="938213" rtl="0" eaLnBrk="0" fontAlgn="base" hangingPunct="0">
        <a:spcBef>
          <a:spcPct val="0"/>
        </a:spcBef>
        <a:spcAft>
          <a:spcPct val="0"/>
        </a:spcAft>
        <a:defRPr sz="4500">
          <a:solidFill>
            <a:schemeClr val="tx1"/>
          </a:solidFill>
          <a:latin typeface="Times New Roman" pitchFamily="18" charset="0"/>
        </a:defRPr>
      </a:lvl3pPr>
      <a:lvl4pPr algn="ctr" defTabSz="938213" rtl="0" eaLnBrk="0" fontAlgn="base" hangingPunct="0">
        <a:spcBef>
          <a:spcPct val="0"/>
        </a:spcBef>
        <a:spcAft>
          <a:spcPct val="0"/>
        </a:spcAft>
        <a:defRPr sz="4500">
          <a:solidFill>
            <a:schemeClr val="tx1"/>
          </a:solidFill>
          <a:latin typeface="Times New Roman" pitchFamily="18" charset="0"/>
        </a:defRPr>
      </a:lvl4pPr>
      <a:lvl5pPr algn="ctr" defTabSz="938213" rtl="0" eaLnBrk="0" fontAlgn="base" hangingPunct="0">
        <a:spcBef>
          <a:spcPct val="0"/>
        </a:spcBef>
        <a:spcAft>
          <a:spcPct val="0"/>
        </a:spcAft>
        <a:defRPr sz="4500">
          <a:solidFill>
            <a:schemeClr val="tx1"/>
          </a:solidFill>
          <a:latin typeface="Times New Roman" pitchFamily="18" charset="0"/>
        </a:defRPr>
      </a:lvl5pPr>
      <a:lvl6pPr marL="457200" algn="ctr" defTabSz="938213" rtl="0" eaLnBrk="1" fontAlgn="base" hangingPunct="1">
        <a:spcBef>
          <a:spcPct val="0"/>
        </a:spcBef>
        <a:spcAft>
          <a:spcPct val="0"/>
        </a:spcAft>
        <a:defRPr sz="4500">
          <a:solidFill>
            <a:schemeClr val="tx1"/>
          </a:solidFill>
          <a:latin typeface="Times New Roman" pitchFamily="18" charset="0"/>
        </a:defRPr>
      </a:lvl6pPr>
      <a:lvl7pPr marL="914400" algn="ctr" defTabSz="938213" rtl="0" eaLnBrk="1" fontAlgn="base" hangingPunct="1">
        <a:spcBef>
          <a:spcPct val="0"/>
        </a:spcBef>
        <a:spcAft>
          <a:spcPct val="0"/>
        </a:spcAft>
        <a:defRPr sz="4500">
          <a:solidFill>
            <a:schemeClr val="tx1"/>
          </a:solidFill>
          <a:latin typeface="Times New Roman" pitchFamily="18" charset="0"/>
        </a:defRPr>
      </a:lvl7pPr>
      <a:lvl8pPr marL="1371600" algn="ctr" defTabSz="938213" rtl="0" eaLnBrk="1" fontAlgn="base" hangingPunct="1">
        <a:spcBef>
          <a:spcPct val="0"/>
        </a:spcBef>
        <a:spcAft>
          <a:spcPct val="0"/>
        </a:spcAft>
        <a:defRPr sz="4500">
          <a:solidFill>
            <a:schemeClr val="tx1"/>
          </a:solidFill>
          <a:latin typeface="Times New Roman" pitchFamily="18" charset="0"/>
        </a:defRPr>
      </a:lvl8pPr>
      <a:lvl9pPr marL="1828800" algn="ctr" defTabSz="938213" rtl="0" eaLnBrk="1" fontAlgn="base" hangingPunct="1">
        <a:spcBef>
          <a:spcPct val="0"/>
        </a:spcBef>
        <a:spcAft>
          <a:spcPct val="0"/>
        </a:spcAft>
        <a:defRPr sz="4500">
          <a:solidFill>
            <a:schemeClr val="tx1"/>
          </a:solidFill>
          <a:latin typeface="Times New Roman" pitchFamily="18" charset="0"/>
        </a:defRPr>
      </a:lvl9pPr>
    </p:titleStyle>
    <p:bodyStyle>
      <a:lvl1pPr marL="350838" indent="-350838" algn="l" defTabSz="938213" rtl="0" eaLnBrk="0" fontAlgn="base" hangingPunct="0">
        <a:spcBef>
          <a:spcPct val="20000"/>
        </a:spcBef>
        <a:spcAft>
          <a:spcPct val="0"/>
        </a:spcAft>
        <a:buFont typeface="Arial" charset="0"/>
        <a:buChar char="•"/>
        <a:defRPr sz="3300" kern="1200">
          <a:solidFill>
            <a:schemeClr val="tx1"/>
          </a:solidFill>
          <a:latin typeface="+mn-lt"/>
          <a:ea typeface="+mn-ea"/>
          <a:cs typeface="+mn-cs"/>
        </a:defRPr>
      </a:lvl1pPr>
      <a:lvl2pPr marL="762000" indent="-292100" algn="l" defTabSz="938213" rtl="0" eaLnBrk="0" fontAlgn="base" hangingPunct="0">
        <a:spcBef>
          <a:spcPct val="20000"/>
        </a:spcBef>
        <a:spcAft>
          <a:spcPct val="0"/>
        </a:spcAft>
        <a:buFont typeface="Arial" charset="0"/>
        <a:buChar char="–"/>
        <a:defRPr sz="2900" kern="1200">
          <a:solidFill>
            <a:schemeClr val="tx1"/>
          </a:solidFill>
          <a:latin typeface="+mn-lt"/>
          <a:ea typeface="+mn-ea"/>
          <a:cs typeface="+mn-cs"/>
        </a:defRPr>
      </a:lvl2pPr>
      <a:lvl3pPr marL="1173163" indent="-233363" algn="l" defTabSz="938213" rtl="0" eaLnBrk="0" fontAlgn="base" hangingPunct="0">
        <a:spcBef>
          <a:spcPct val="20000"/>
        </a:spcBef>
        <a:spcAft>
          <a:spcPct val="0"/>
        </a:spcAft>
        <a:buFont typeface="Arial" charset="0"/>
        <a:buChar char="•"/>
        <a:defRPr sz="2500" kern="1200">
          <a:solidFill>
            <a:schemeClr val="tx1"/>
          </a:solidFill>
          <a:latin typeface="+mn-lt"/>
          <a:ea typeface="+mn-ea"/>
          <a:cs typeface="+mn-cs"/>
        </a:defRPr>
      </a:lvl3pPr>
      <a:lvl4pPr marL="16430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4pPr>
      <a:lvl5pPr marL="2112963" indent="-233363" algn="l" defTabSz="938213" rtl="0" eaLnBrk="0" fontAlgn="base" hangingPunct="0">
        <a:spcBef>
          <a:spcPct val="20000"/>
        </a:spcBef>
        <a:spcAft>
          <a:spcPct val="0"/>
        </a:spcAft>
        <a:buFont typeface="Arial" charset="0"/>
        <a:buChar char="»"/>
        <a:defRPr sz="1900" kern="1200">
          <a:solidFill>
            <a:schemeClr val="tx1"/>
          </a:solidFill>
          <a:latin typeface="+mn-lt"/>
          <a:ea typeface="+mn-ea"/>
          <a:cs typeface="+mn-cs"/>
        </a:defRPr>
      </a:lvl5pPr>
      <a:lvl6pPr marL="2583835"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6pPr>
      <a:lvl7pPr marL="305362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7pPr>
      <a:lvl8pPr marL="3523412"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8pPr>
      <a:lvl9pPr marL="3993197" indent="-234893" algn="l" defTabSz="939575" rtl="0" eaLnBrk="1" latinLnBrk="0" hangingPunct="1">
        <a:spcBef>
          <a:spcPct val="20000"/>
        </a:spcBef>
        <a:buFont typeface="Arial" pitchFamily="34" charset="0"/>
        <a:buChar char="•"/>
        <a:defRPr sz="1900" kern="1200">
          <a:solidFill>
            <a:schemeClr val="tx1"/>
          </a:solidFill>
          <a:latin typeface="+mn-lt"/>
          <a:ea typeface="+mn-ea"/>
          <a:cs typeface="+mn-cs"/>
        </a:defRPr>
      </a:lvl9pPr>
    </p:bodyStyle>
    <p:otherStyle>
      <a:defPPr>
        <a:defRPr lang="en-US"/>
      </a:defPPr>
      <a:lvl1pPr marL="0" algn="l" defTabSz="939575" rtl="0" eaLnBrk="1" latinLnBrk="0" hangingPunct="1">
        <a:defRPr sz="1700" kern="1200">
          <a:solidFill>
            <a:schemeClr val="tx1"/>
          </a:solidFill>
          <a:latin typeface="+mn-lt"/>
          <a:ea typeface="+mn-ea"/>
          <a:cs typeface="+mn-cs"/>
        </a:defRPr>
      </a:lvl1pPr>
      <a:lvl2pPr marL="469788" algn="l" defTabSz="939575" rtl="0" eaLnBrk="1" latinLnBrk="0" hangingPunct="1">
        <a:defRPr sz="1700" kern="1200">
          <a:solidFill>
            <a:schemeClr val="tx1"/>
          </a:solidFill>
          <a:latin typeface="+mn-lt"/>
          <a:ea typeface="+mn-ea"/>
          <a:cs typeface="+mn-cs"/>
        </a:defRPr>
      </a:lvl2pPr>
      <a:lvl3pPr marL="939575" algn="l" defTabSz="939575" rtl="0" eaLnBrk="1" latinLnBrk="0" hangingPunct="1">
        <a:defRPr sz="1700" kern="1200">
          <a:solidFill>
            <a:schemeClr val="tx1"/>
          </a:solidFill>
          <a:latin typeface="+mn-lt"/>
          <a:ea typeface="+mn-ea"/>
          <a:cs typeface="+mn-cs"/>
        </a:defRPr>
      </a:lvl3pPr>
      <a:lvl4pPr marL="1409365" algn="l" defTabSz="939575" rtl="0" eaLnBrk="1" latinLnBrk="0" hangingPunct="1">
        <a:defRPr sz="1700" kern="1200">
          <a:solidFill>
            <a:schemeClr val="tx1"/>
          </a:solidFill>
          <a:latin typeface="+mn-lt"/>
          <a:ea typeface="+mn-ea"/>
          <a:cs typeface="+mn-cs"/>
        </a:defRPr>
      </a:lvl4pPr>
      <a:lvl5pPr marL="1879152" algn="l" defTabSz="939575" rtl="0" eaLnBrk="1" latinLnBrk="0" hangingPunct="1">
        <a:defRPr sz="1700" kern="1200">
          <a:solidFill>
            <a:schemeClr val="tx1"/>
          </a:solidFill>
          <a:latin typeface="+mn-lt"/>
          <a:ea typeface="+mn-ea"/>
          <a:cs typeface="+mn-cs"/>
        </a:defRPr>
      </a:lvl5pPr>
      <a:lvl6pPr marL="2348940" algn="l" defTabSz="939575" rtl="0" eaLnBrk="1" latinLnBrk="0" hangingPunct="1">
        <a:defRPr sz="1700" kern="1200">
          <a:solidFill>
            <a:schemeClr val="tx1"/>
          </a:solidFill>
          <a:latin typeface="+mn-lt"/>
          <a:ea typeface="+mn-ea"/>
          <a:cs typeface="+mn-cs"/>
        </a:defRPr>
      </a:lvl6pPr>
      <a:lvl7pPr marL="2818729" algn="l" defTabSz="939575" rtl="0" eaLnBrk="1" latinLnBrk="0" hangingPunct="1">
        <a:defRPr sz="1700" kern="1200">
          <a:solidFill>
            <a:schemeClr val="tx1"/>
          </a:solidFill>
          <a:latin typeface="+mn-lt"/>
          <a:ea typeface="+mn-ea"/>
          <a:cs typeface="+mn-cs"/>
        </a:defRPr>
      </a:lvl7pPr>
      <a:lvl8pPr marL="3288515" algn="l" defTabSz="939575" rtl="0" eaLnBrk="1" latinLnBrk="0" hangingPunct="1">
        <a:defRPr sz="1700" kern="1200">
          <a:solidFill>
            <a:schemeClr val="tx1"/>
          </a:solidFill>
          <a:latin typeface="+mn-lt"/>
          <a:ea typeface="+mn-ea"/>
          <a:cs typeface="+mn-cs"/>
        </a:defRPr>
      </a:lvl8pPr>
      <a:lvl9pPr marL="3758305" algn="l" defTabSz="939575" rtl="0" eaLnBrk="1" latinLnBrk="0" hangingPunct="1">
        <a:defRPr sz="17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8" Type="http://schemas.openxmlformats.org/officeDocument/2006/relationships/hyperlink" Target="https://www.lm.gov.lv/lv/informacija-par-covid-19" TargetMode="External"/><Relationship Id="rId3" Type="http://schemas.openxmlformats.org/officeDocument/2006/relationships/hyperlink" Target="https://www.spkc.gov.lv/lv/aktualitates-par-covid-19" TargetMode="External"/><Relationship Id="rId7" Type="http://schemas.openxmlformats.org/officeDocument/2006/relationships/hyperlink" Target="https://www.vi.gov.lv/lv/socialas-aprupes-iestades" TargetMode="External"/><Relationship Id="rId2" Type="http://schemas.openxmlformats.org/officeDocument/2006/relationships/hyperlink" Target="https://www.vm.gov.lv/lv/covid19/" TargetMode="External"/><Relationship Id="rId1" Type="http://schemas.openxmlformats.org/officeDocument/2006/relationships/slideLayout" Target="../slideLayouts/slideLayout7.xml"/><Relationship Id="rId6" Type="http://schemas.openxmlformats.org/officeDocument/2006/relationships/hyperlink" Target="https://www.vi.gov.lv/lv/jaunums/par-telpu-un-virsmu-dezinfekciju-covid-19-pandemijas-laika" TargetMode="External"/><Relationship Id="rId5" Type="http://schemas.openxmlformats.org/officeDocument/2006/relationships/hyperlink" Target="https://www.vi.gov.lv/lv/covid-19-veselibas-inspekcijas-kompetence" TargetMode="External"/><Relationship Id="rId4" Type="http://schemas.openxmlformats.org/officeDocument/2006/relationships/hyperlink" Target="https://www.spkc.gov.lv/lv/socialas-aprupes-iestadem-saistiba-ar-covid-19" TargetMode="External"/><Relationship Id="rId9" Type="http://schemas.openxmlformats.org/officeDocument/2006/relationships/image" Target="../media/image6.png"/></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spkc.gov.lv/lv/tavai-veselibai/aktualitate-par-jauno-koronavi/rekomendacijas-socialas-aprupe/" TargetMode="Externa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242047" y="2886634"/>
            <a:ext cx="8901953" cy="1676401"/>
          </a:xfrm>
        </p:spPr>
        <p:txBody>
          <a:bodyPr>
            <a:normAutofit/>
          </a:bodyPr>
          <a:lstStyle/>
          <a:p>
            <a:r>
              <a:rPr lang="lv-LV" sz="2800" dirty="0" smtClean="0">
                <a:solidFill>
                  <a:srgbClr val="0070C0"/>
                </a:solidFill>
              </a:rPr>
              <a:t>COVID-19 aktualitātes </a:t>
            </a:r>
            <a:br>
              <a:rPr lang="lv-LV" sz="2800" dirty="0" smtClean="0">
                <a:solidFill>
                  <a:srgbClr val="0070C0"/>
                </a:solidFill>
              </a:rPr>
            </a:br>
            <a:r>
              <a:rPr lang="lv-LV" sz="2800" dirty="0" smtClean="0">
                <a:solidFill>
                  <a:srgbClr val="0070C0"/>
                </a:solidFill>
              </a:rPr>
              <a:t>un drošības pasākumi SAC</a:t>
            </a:r>
            <a:br>
              <a:rPr lang="lv-LV" sz="2800" dirty="0" smtClean="0">
                <a:solidFill>
                  <a:srgbClr val="0070C0"/>
                </a:solidFill>
              </a:rPr>
            </a:br>
            <a:endParaRPr lang="lv-LV" altLang="en-US" sz="2600" dirty="0" smtClean="0">
              <a:solidFill>
                <a:srgbClr val="0070C0"/>
              </a:solidFill>
            </a:endParaRPr>
          </a:p>
        </p:txBody>
      </p:sp>
      <p:sp>
        <p:nvSpPr>
          <p:cNvPr id="11267" name="Text Placeholder 2"/>
          <p:cNvSpPr>
            <a:spLocks noGrp="1"/>
          </p:cNvSpPr>
          <p:nvPr>
            <p:ph type="body" sz="quarter" idx="10"/>
          </p:nvPr>
        </p:nvSpPr>
        <p:spPr>
          <a:xfrm>
            <a:off x="1008531" y="4846638"/>
            <a:ext cx="7772400" cy="914400"/>
          </a:xfrm>
        </p:spPr>
        <p:txBody>
          <a:bodyPr>
            <a:normAutofit fontScale="92500" lnSpcReduction="10000"/>
          </a:bodyPr>
          <a:lstStyle/>
          <a:p>
            <a:pPr algn="r"/>
            <a:r>
              <a:rPr lang="lv-LV" altLang="en-US" sz="1800" dirty="0" smtClean="0">
                <a:solidFill>
                  <a:schemeClr val="tx1">
                    <a:lumMod val="65000"/>
                    <a:lumOff val="35000"/>
                  </a:schemeClr>
                </a:solidFill>
              </a:rPr>
              <a:t>Veselības inspekcijas</a:t>
            </a:r>
          </a:p>
          <a:p>
            <a:pPr algn="r"/>
            <a:r>
              <a:rPr lang="lv-LV" altLang="en-US" sz="1800" dirty="0" smtClean="0">
                <a:solidFill>
                  <a:schemeClr val="tx1">
                    <a:lumMod val="65000"/>
                    <a:lumOff val="35000"/>
                  </a:schemeClr>
                </a:solidFill>
              </a:rPr>
              <a:t>Sabiedrības veselības departamenta </a:t>
            </a:r>
          </a:p>
          <a:p>
            <a:pPr algn="r"/>
            <a:r>
              <a:rPr lang="lv-LV" altLang="en-US" sz="1800" dirty="0" smtClean="0">
                <a:solidFill>
                  <a:schemeClr val="tx1">
                    <a:lumMod val="65000"/>
                    <a:lumOff val="35000"/>
                  </a:schemeClr>
                </a:solidFill>
              </a:rPr>
              <a:t>vadītāja Solvita Muceniece</a:t>
            </a:r>
          </a:p>
        </p:txBody>
      </p:sp>
      <p:sp>
        <p:nvSpPr>
          <p:cNvPr id="11268" name="Text Placeholder 3"/>
          <p:cNvSpPr>
            <a:spLocks noGrp="1"/>
          </p:cNvSpPr>
          <p:nvPr>
            <p:ph type="body" sz="quarter" idx="11"/>
          </p:nvPr>
        </p:nvSpPr>
        <p:spPr>
          <a:xfrm>
            <a:off x="685800" y="6104965"/>
            <a:ext cx="7772400" cy="343927"/>
          </a:xfrm>
        </p:spPr>
        <p:txBody>
          <a:bodyPr/>
          <a:lstStyle/>
          <a:p>
            <a:r>
              <a:rPr lang="lv-LV" altLang="en-US" dirty="0" smtClean="0">
                <a:solidFill>
                  <a:schemeClr val="tx1">
                    <a:lumMod val="65000"/>
                    <a:lumOff val="35000"/>
                  </a:schemeClr>
                </a:solidFill>
              </a:rPr>
              <a:t>2020</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122024" y="6324600"/>
            <a:ext cx="717176" cy="304800"/>
          </a:xfrm>
        </p:spPr>
        <p:txBody>
          <a:bodyPr/>
          <a:lstStyle/>
          <a:p>
            <a:pPr>
              <a:defRPr/>
            </a:pPr>
            <a:fld id="{98652393-9E78-480D-A4AF-35FE10F76167}" type="slidenum">
              <a:rPr lang="en-US" altLang="en-US" smtClean="0"/>
              <a:pPr>
                <a:defRPr/>
              </a:pPr>
              <a:t>10</a:t>
            </a:fld>
            <a:endParaRPr lang="en-US" altLang="en-US" dirty="0"/>
          </a:p>
        </p:txBody>
      </p:sp>
      <p:sp>
        <p:nvSpPr>
          <p:cNvPr id="5" name="Rectangle 2"/>
          <p:cNvSpPr>
            <a:spLocks noChangeArrowheads="1"/>
          </p:cNvSpPr>
          <p:nvPr/>
        </p:nvSpPr>
        <p:spPr bwMode="auto">
          <a:xfrm>
            <a:off x="1891554" y="1456468"/>
            <a:ext cx="6947646" cy="241604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Informētība par Covid-19.</a:t>
            </a:r>
            <a:endParaRPr kumimoji="0" lang="en-US"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Fiziskās distancēšanās pasākumi.</a:t>
            </a:r>
            <a:endParaRPr kumimoji="0" lang="en-US"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Personīgās aizsardzības pasākumi un individuālo aizsardzības līdzekļu (IAL) lietošana.</a:t>
            </a:r>
            <a:endParaRPr kumimoji="0" lang="en-US"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Telpu uzkopšana.</a:t>
            </a:r>
            <a:endParaRPr kumimoji="0" lang="en-US"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Veselības skrīninga pasākumi.</a:t>
            </a:r>
            <a:endParaRPr kumimoji="0" lang="en-US"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Personu ar apstiprinātu </a:t>
            </a:r>
            <a:r>
              <a:rPr kumimoji="0" lang="lv-LV" sz="1800" b="0" i="0" u="none" strike="noStrike" cap="none" normalizeH="0" baseline="0" dirty="0" err="1" smtClean="0">
                <a:ln>
                  <a:noFill/>
                </a:ln>
                <a:solidFill>
                  <a:schemeClr val="tx1">
                    <a:lumMod val="65000"/>
                    <a:lumOff val="35000"/>
                  </a:schemeClr>
                </a:solidFill>
                <a:effectLst/>
                <a:latin typeface="Verdana" pitchFamily="34" charset="0"/>
                <a:ea typeface="Verdana" pitchFamily="34" charset="0"/>
                <a:cs typeface="Arial" pitchFamily="34" charset="0"/>
              </a:rPr>
              <a:t>Covid-19</a:t>
            </a:r>
            <a:r>
              <a:rPr kumimoji="0" lang="lv-LV" sz="18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 izolēšana un aprūpe.</a:t>
            </a:r>
            <a:endParaRPr kumimoji="0" lang="en-US" sz="1800" b="0" i="0" u="none" strike="noStrike" cap="none" normalizeH="0" baseline="0" dirty="0" smtClean="0">
              <a:ln>
                <a:noFill/>
              </a:ln>
              <a:solidFill>
                <a:schemeClr val="tx1"/>
              </a:solidFill>
              <a:effectLst/>
              <a:latin typeface="Verdana" pitchFamily="34" charset="0"/>
              <a:ea typeface="Verdana" pitchFamily="34" charset="0"/>
              <a:cs typeface="Arial" pitchFamily="34" charset="0"/>
            </a:endParaRPr>
          </a:p>
        </p:txBody>
      </p:sp>
      <p:sp>
        <p:nvSpPr>
          <p:cNvPr id="6" name="Rectangle 5"/>
          <p:cNvSpPr/>
          <p:nvPr/>
        </p:nvSpPr>
        <p:spPr>
          <a:xfrm>
            <a:off x="1508166" y="263887"/>
            <a:ext cx="7456539" cy="1261884"/>
          </a:xfrm>
          <a:prstGeom prst="rect">
            <a:avLst/>
          </a:prstGeom>
        </p:spPr>
        <p:txBody>
          <a:bodyPr wrap="square">
            <a:spAutoFit/>
          </a:bodyPr>
          <a:lstStyle/>
          <a:p>
            <a:pPr algn="ctr"/>
            <a:r>
              <a:rPr lang="lv-LV" sz="2000" b="1" dirty="0">
                <a:solidFill>
                  <a:srgbClr val="0070C0"/>
                </a:solidFill>
                <a:latin typeface="Verdana" pitchFamily="34" charset="0"/>
                <a:ea typeface="Verdana" pitchFamily="34" charset="0"/>
                <a:cs typeface="Arial" pitchFamily="34" charset="0"/>
              </a:rPr>
              <a:t>Inspekcija izvērtēja  Vadlīnijās rekomendēto piesardzības un drošības pasākumu izpildi </a:t>
            </a:r>
            <a:endParaRPr lang="lv-LV" sz="2000" b="1" dirty="0" smtClean="0">
              <a:solidFill>
                <a:srgbClr val="0070C0"/>
              </a:solidFill>
              <a:latin typeface="Verdana" pitchFamily="34" charset="0"/>
              <a:ea typeface="Verdana" pitchFamily="34" charset="0"/>
              <a:cs typeface="Arial" pitchFamily="34" charset="0"/>
            </a:endParaRPr>
          </a:p>
          <a:p>
            <a:pPr algn="ctr"/>
            <a:r>
              <a:rPr lang="lv-LV" sz="2000" b="1" dirty="0" smtClean="0">
                <a:solidFill>
                  <a:srgbClr val="0070C0"/>
                </a:solidFill>
                <a:latin typeface="Verdana" pitchFamily="34" charset="0"/>
                <a:ea typeface="Verdana" pitchFamily="34" charset="0"/>
                <a:cs typeface="Arial" pitchFamily="34" charset="0"/>
              </a:rPr>
              <a:t>šādās </a:t>
            </a:r>
            <a:r>
              <a:rPr lang="lv-LV" sz="2000" b="1" dirty="0">
                <a:solidFill>
                  <a:srgbClr val="0070C0"/>
                </a:solidFill>
                <a:latin typeface="Verdana" pitchFamily="34" charset="0"/>
                <a:ea typeface="Verdana" pitchFamily="34" charset="0"/>
                <a:cs typeface="Arial" pitchFamily="34" charset="0"/>
              </a:rPr>
              <a:t>jomās: </a:t>
            </a:r>
          </a:p>
          <a:p>
            <a:pPr algn="ctr"/>
            <a:endParaRPr lang="lv-LV" sz="1600" dirty="0" smtClean="0">
              <a:solidFill>
                <a:srgbClr val="0070C0"/>
              </a:solidFill>
              <a:latin typeface="Verdana" pitchFamily="34" charset="0"/>
              <a:ea typeface="Verdana" pitchFamily="34" charset="0"/>
            </a:endParaRPr>
          </a:p>
        </p:txBody>
      </p:sp>
      <p:sp>
        <p:nvSpPr>
          <p:cNvPr id="7" name="Rectangle 1"/>
          <p:cNvSpPr>
            <a:spLocks noChangeArrowheads="1"/>
          </p:cNvSpPr>
          <p:nvPr/>
        </p:nvSpPr>
        <p:spPr bwMode="auto">
          <a:xfrm>
            <a:off x="206189" y="4395787"/>
            <a:ext cx="8937812" cy="200054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Apsekoti </a:t>
            </a:r>
            <a:r>
              <a:rPr kumimoji="0" lang="lv-LV" sz="140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184 SAC </a:t>
            </a:r>
            <a:r>
              <a:rPr kumimoji="0" lang="lv-LV" sz="120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a:t>
            </a:r>
            <a:r>
              <a:rPr kumimoji="0" lang="lv-LV" sz="1200" b="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uz to brīdi darbojošās sociālās aprūpes iestādes, kas atrodas Inspekcijas uzraudzībā, pārbaudes brīdi remontdarbu dēļ bija slēgtas divas iestādes), </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t.sk. </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28 bērnu SAC, </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53 SAC klientiem ar garīgā rakstura traucējumiem,</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4</a:t>
            </a:r>
            <a:r>
              <a:rPr kumimoji="0" lang="lv-LV" sz="1400" b="0" i="0" u="none" strike="noStrike" cap="none" normalizeH="0" dirty="0" smtClean="0">
                <a:ln>
                  <a:noFill/>
                </a:ln>
                <a:solidFill>
                  <a:schemeClr val="tx1">
                    <a:lumMod val="65000"/>
                    <a:lumOff val="35000"/>
                  </a:schemeClr>
                </a:solidFill>
                <a:effectLst/>
                <a:latin typeface="Verdana" pitchFamily="34" charset="0"/>
                <a:ea typeface="Verdana" pitchFamily="34" charset="0"/>
                <a:cs typeface="Arial" pitchFamily="34" charset="0"/>
              </a:rPr>
              <a:t> </a:t>
            </a: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iestādēs ar īslaicīgu uzturēšanās iespēju bez sociālās rehabilitācijas programmām (patversmes, krīzes centri).</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 </a:t>
            </a:r>
          </a:p>
          <a:p>
            <a:pPr marL="0" marR="0" lvl="0" indent="0" algn="just" defTabSz="938213" rtl="0" eaLnBrk="0" fontAlgn="base" latinLnBrk="0" hangingPunct="0">
              <a:lnSpc>
                <a:spcPct val="100000"/>
              </a:lnSpc>
              <a:spcBef>
                <a:spcPct val="0"/>
              </a:spcBef>
              <a:spcAft>
                <a:spcPct val="0"/>
              </a:spcAft>
              <a:buClrTx/>
              <a:buSzTx/>
              <a:buFontTx/>
              <a:buNone/>
              <a:tabLst/>
            </a:pPr>
            <a:r>
              <a:rPr kumimoji="0" lang="lv-LV" sz="14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50 SAC veselības punkti ir reģistrēti Ārstniecības iestāžu reģistrā</a:t>
            </a:r>
          </a:p>
        </p:txBody>
      </p:sp>
      <p:pic>
        <p:nvPicPr>
          <p:cNvPr id="44033" name="Picture 1"/>
          <p:cNvPicPr>
            <a:picLocks noChangeAspect="1" noChangeArrowheads="1"/>
          </p:cNvPicPr>
          <p:nvPr/>
        </p:nvPicPr>
        <p:blipFill>
          <a:blip r:embed="rId2" cstate="print"/>
          <a:srcRect/>
          <a:stretch>
            <a:fillRect/>
          </a:stretch>
        </p:blipFill>
        <p:spPr bwMode="auto">
          <a:xfrm>
            <a:off x="443193" y="1766879"/>
            <a:ext cx="1390650" cy="1466850"/>
          </a:xfrm>
          <a:prstGeom prst="rect">
            <a:avLst/>
          </a:prstGeom>
          <a:noFill/>
          <a:ln w="9525">
            <a:noFill/>
            <a:miter lim="800000"/>
            <a:headEnd/>
            <a:tailEnd/>
          </a:ln>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2052918" y="590002"/>
            <a:ext cx="6355976" cy="559176"/>
          </a:xfrm>
        </p:spPr>
        <p:txBody>
          <a:bodyPr>
            <a:normAutofit fontScale="90000"/>
          </a:bodyPr>
          <a:lstStyle/>
          <a:p>
            <a:pPr algn="ctr">
              <a:spcBef>
                <a:spcPts val="1800"/>
              </a:spcBef>
              <a:spcAft>
                <a:spcPts val="1200"/>
              </a:spcAft>
            </a:pPr>
            <a:r>
              <a:rPr lang="lv-LV" dirty="0" smtClean="0">
                <a:solidFill>
                  <a:srgbClr val="0070C0"/>
                </a:solidFill>
              </a:rPr>
              <a:t>Pārbaudes mērķis</a:t>
            </a:r>
            <a:br>
              <a:rPr lang="lv-LV" dirty="0" smtClean="0">
                <a:solidFill>
                  <a:srgbClr val="0070C0"/>
                </a:solidFill>
              </a:rPr>
            </a:br>
            <a:r>
              <a:rPr lang="lv-LV" dirty="0" smtClean="0">
                <a:solidFill>
                  <a:srgbClr val="0070C0"/>
                </a:solidFill>
              </a:rPr>
              <a:t/>
            </a:r>
            <a:br>
              <a:rPr lang="lv-LV" dirty="0" smtClean="0">
                <a:solidFill>
                  <a:srgbClr val="0070C0"/>
                </a:solidFill>
              </a:rPr>
            </a:br>
            <a:endParaRPr lang="lv-LV" altLang="en-US" sz="1600" b="0" dirty="0" smtClean="0">
              <a:solidFill>
                <a:srgbClr val="0070C0"/>
              </a:solidFill>
            </a:endParaRPr>
          </a:p>
        </p:txBody>
      </p:sp>
      <p:sp>
        <p:nvSpPr>
          <p:cNvPr id="16389" name="Slide Number Placeholder 4"/>
          <p:cNvSpPr>
            <a:spLocks noGrp="1"/>
          </p:cNvSpPr>
          <p:nvPr>
            <p:ph type="sldNum" sz="quarter" idx="13"/>
          </p:nvPr>
        </p:nvSpPr>
        <p:spPr bwMode="auto">
          <a:xfrm>
            <a:off x="8122024" y="6324600"/>
            <a:ext cx="717176" cy="304800"/>
          </a:xfrm>
          <a:noFill/>
          <a:ln>
            <a:miter lim="800000"/>
            <a:headEnd/>
            <a:tailEnd/>
          </a:ln>
        </p:spPr>
        <p:txBody>
          <a:bodyPr/>
          <a:lstStyle/>
          <a:p>
            <a:fld id="{AE53AE90-68C6-4118-B311-3CFD0DF280AF}" type="slidenum">
              <a:rPr lang="en-US" altLang="en-US"/>
              <a:pPr/>
              <a:t>11</a:t>
            </a:fld>
            <a:endParaRPr lang="en-US" altLang="en-US"/>
          </a:p>
        </p:txBody>
      </p:sp>
      <p:sp>
        <p:nvSpPr>
          <p:cNvPr id="16390" name="Rectangle 6"/>
          <p:cNvSpPr>
            <a:spLocks noChangeArrowheads="1"/>
          </p:cNvSpPr>
          <p:nvPr/>
        </p:nvSpPr>
        <p:spPr bwMode="auto">
          <a:xfrm>
            <a:off x="466166" y="1631007"/>
            <a:ext cx="8489576" cy="455509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algn="just"/>
            <a:endParaRPr lang="lv-LV" sz="1800" b="1" dirty="0" smtClean="0">
              <a:solidFill>
                <a:schemeClr val="accent1">
                  <a:lumMod val="75000"/>
                </a:schemeClr>
              </a:solidFill>
              <a:latin typeface="Verdana" pitchFamily="34" charset="0"/>
              <a:ea typeface="Verdana" pitchFamily="34" charset="0"/>
            </a:endParaRPr>
          </a:p>
          <a:p>
            <a:pPr lvl="0" indent="358775" algn="just">
              <a:buFont typeface="Wingdings" pitchFamily="2" charset="2"/>
              <a:buChar char="Ø"/>
            </a:pPr>
            <a:r>
              <a:rPr lang="lv-LV" sz="1600" b="1" dirty="0" smtClean="0">
                <a:solidFill>
                  <a:schemeClr val="accent1">
                    <a:lumMod val="75000"/>
                  </a:schemeClr>
                </a:solidFill>
                <a:latin typeface="Verdana" pitchFamily="34" charset="0"/>
                <a:ea typeface="Verdana" pitchFamily="34" charset="0"/>
              </a:rPr>
              <a:t>informēt</a:t>
            </a:r>
            <a:r>
              <a:rPr lang="lv-LV" sz="1600" b="1" dirty="0" smtClean="0">
                <a:solidFill>
                  <a:schemeClr val="tx1">
                    <a:lumMod val="65000"/>
                    <a:lumOff val="35000"/>
                  </a:schemeClr>
                </a:solidFill>
                <a:latin typeface="Verdana" pitchFamily="34" charset="0"/>
                <a:ea typeface="Verdana" pitchFamily="34" charset="0"/>
              </a:rPr>
              <a:t> </a:t>
            </a:r>
            <a:r>
              <a:rPr lang="lv-LV" sz="1600" dirty="0" smtClean="0">
                <a:solidFill>
                  <a:schemeClr val="tx1">
                    <a:lumMod val="65000"/>
                    <a:lumOff val="35000"/>
                  </a:schemeClr>
                </a:solidFill>
                <a:latin typeface="Verdana" pitchFamily="34" charset="0"/>
                <a:ea typeface="Verdana" pitchFamily="34" charset="0"/>
              </a:rPr>
              <a:t>SAC par </a:t>
            </a:r>
            <a:r>
              <a:rPr lang="lv-LV" sz="1600" dirty="0">
                <a:solidFill>
                  <a:schemeClr val="tx1">
                    <a:lumMod val="65000"/>
                    <a:lumOff val="35000"/>
                  </a:schemeClr>
                </a:solidFill>
                <a:latin typeface="Verdana" pitchFamily="34" charset="0"/>
                <a:ea typeface="Verdana" pitchFamily="34" charset="0"/>
              </a:rPr>
              <a:t>epidemioloģiskās drošības prasībām, kas noteiktas </a:t>
            </a:r>
            <a:r>
              <a:rPr lang="lv-LV" sz="1600" dirty="0" smtClean="0">
                <a:solidFill>
                  <a:schemeClr val="tx1">
                    <a:lumMod val="65000"/>
                    <a:lumOff val="35000"/>
                  </a:schemeClr>
                </a:solidFill>
                <a:latin typeface="Verdana" pitchFamily="34" charset="0"/>
                <a:ea typeface="Verdana" pitchFamily="34" charset="0"/>
              </a:rPr>
              <a:t>Vadlīnijās</a:t>
            </a:r>
            <a:r>
              <a:rPr lang="lv-LV" sz="1600" dirty="0">
                <a:solidFill>
                  <a:schemeClr val="tx1">
                    <a:lumMod val="65000"/>
                    <a:lumOff val="35000"/>
                  </a:schemeClr>
                </a:solidFill>
                <a:latin typeface="Verdana" pitchFamily="34" charset="0"/>
                <a:ea typeface="Verdana" pitchFamily="34" charset="0"/>
              </a:rPr>
              <a:t>, </a:t>
            </a:r>
            <a:endParaRPr lang="lv-LV" sz="1600" dirty="0" smtClean="0">
              <a:solidFill>
                <a:schemeClr val="tx1">
                  <a:lumMod val="65000"/>
                  <a:lumOff val="35000"/>
                </a:schemeClr>
              </a:solidFill>
              <a:latin typeface="Verdana" pitchFamily="34" charset="0"/>
              <a:ea typeface="Verdana" pitchFamily="34" charset="0"/>
            </a:endParaRPr>
          </a:p>
          <a:p>
            <a:pPr lvl="0" indent="358775" algn="just">
              <a:buFont typeface="Wingdings" pitchFamily="2" charset="2"/>
              <a:buChar char="Ø"/>
            </a:pPr>
            <a:r>
              <a:rPr lang="lv-LV" sz="1600" b="1" dirty="0" smtClean="0">
                <a:solidFill>
                  <a:schemeClr val="accent1">
                    <a:lumMod val="75000"/>
                  </a:schemeClr>
                </a:solidFill>
                <a:latin typeface="Verdana" pitchFamily="34" charset="0"/>
                <a:ea typeface="Verdana" pitchFamily="34" charset="0"/>
              </a:rPr>
              <a:t>izvērtēt Vadlīniju </a:t>
            </a:r>
            <a:r>
              <a:rPr lang="lv-LV" sz="1600" b="1" dirty="0">
                <a:solidFill>
                  <a:schemeClr val="accent1">
                    <a:lumMod val="75000"/>
                  </a:schemeClr>
                </a:solidFill>
                <a:latin typeface="Verdana" pitchFamily="34" charset="0"/>
                <a:ea typeface="Verdana" pitchFamily="34" charset="0"/>
              </a:rPr>
              <a:t>ievērošanas iespējas un ieteikt </a:t>
            </a:r>
            <a:r>
              <a:rPr lang="lv-LV" sz="1600" dirty="0">
                <a:solidFill>
                  <a:schemeClr val="tx1">
                    <a:lumMod val="65000"/>
                    <a:lumOff val="35000"/>
                  </a:schemeClr>
                </a:solidFill>
                <a:latin typeface="Verdana" pitchFamily="34" charset="0"/>
                <a:ea typeface="Verdana" pitchFamily="34" charset="0"/>
              </a:rPr>
              <a:t>piemērotākās veicamās darbības, lai pasargātu SAC personālu un klientus no COVID-19 izplatības iestādē, </a:t>
            </a:r>
            <a:endParaRPr lang="lv-LV" sz="1600" dirty="0" smtClean="0">
              <a:solidFill>
                <a:schemeClr val="tx1">
                  <a:lumMod val="65000"/>
                  <a:lumOff val="35000"/>
                </a:schemeClr>
              </a:solidFill>
              <a:latin typeface="Verdana" pitchFamily="34" charset="0"/>
              <a:ea typeface="Verdana" pitchFamily="34" charset="0"/>
            </a:endParaRPr>
          </a:p>
          <a:p>
            <a:pPr lvl="0" indent="358775" algn="just">
              <a:buFont typeface="Wingdings" pitchFamily="2" charset="2"/>
              <a:buChar char="Ø"/>
            </a:pPr>
            <a:r>
              <a:rPr lang="lv-LV" sz="1600" b="1" dirty="0" smtClean="0">
                <a:solidFill>
                  <a:schemeClr val="accent1">
                    <a:lumMod val="75000"/>
                  </a:schemeClr>
                </a:solidFill>
                <a:latin typeface="Verdana" pitchFamily="34" charset="0"/>
                <a:ea typeface="Verdana" pitchFamily="34" charset="0"/>
              </a:rPr>
              <a:t>iegūt</a:t>
            </a:r>
            <a:r>
              <a:rPr lang="lv-LV" sz="1600" dirty="0" smtClean="0">
                <a:solidFill>
                  <a:schemeClr val="tx1">
                    <a:lumMod val="65000"/>
                    <a:lumOff val="35000"/>
                  </a:schemeClr>
                </a:solidFill>
                <a:latin typeface="Verdana" pitchFamily="34" charset="0"/>
                <a:ea typeface="Verdana" pitchFamily="34" charset="0"/>
              </a:rPr>
              <a:t> </a:t>
            </a:r>
            <a:r>
              <a:rPr lang="lv-LV" sz="1600" dirty="0">
                <a:solidFill>
                  <a:schemeClr val="tx1">
                    <a:lumMod val="65000"/>
                    <a:lumOff val="35000"/>
                  </a:schemeClr>
                </a:solidFill>
                <a:latin typeface="Verdana" pitchFamily="34" charset="0"/>
                <a:ea typeface="Verdana" pitchFamily="34" charset="0"/>
              </a:rPr>
              <a:t>uz pierādījumiem balstītu informāciju par nepieciešamību iesaistīt pašvaldības ar COVID-19 slimu SAC klientu drošai aprūpei un izolācijai, ja to nav iespējams organizēt SAC. </a:t>
            </a:r>
            <a:endParaRPr lang="lv-LV" sz="1600" dirty="0" smtClean="0">
              <a:solidFill>
                <a:schemeClr val="tx1">
                  <a:lumMod val="65000"/>
                  <a:lumOff val="35000"/>
                </a:schemeClr>
              </a:solidFill>
              <a:latin typeface="Verdana" pitchFamily="34" charset="0"/>
              <a:ea typeface="Verdana" pitchFamily="34" charset="0"/>
            </a:endParaRPr>
          </a:p>
          <a:p>
            <a:pPr lvl="0" indent="457200" algn="just"/>
            <a:endParaRPr lang="lv-LV" sz="1600" dirty="0" smtClean="0">
              <a:latin typeface="Verdana" pitchFamily="34" charset="0"/>
              <a:ea typeface="Verdana" pitchFamily="34" charset="0"/>
            </a:endParaRPr>
          </a:p>
          <a:p>
            <a:pPr lvl="0" indent="457200" algn="just"/>
            <a:r>
              <a:rPr lang="lv-LV" sz="1600" dirty="0" smtClean="0">
                <a:solidFill>
                  <a:schemeClr val="tx1">
                    <a:lumMod val="65000"/>
                    <a:lumOff val="35000"/>
                  </a:schemeClr>
                </a:solidFill>
                <a:latin typeface="Verdana" pitchFamily="34" charset="0"/>
                <a:ea typeface="Verdana" pitchFamily="34" charset="0"/>
              </a:rPr>
              <a:t>Veiktās </a:t>
            </a:r>
            <a:r>
              <a:rPr lang="lv-LV" sz="1600" dirty="0">
                <a:solidFill>
                  <a:schemeClr val="tx1">
                    <a:lumMod val="65000"/>
                    <a:lumOff val="35000"/>
                  </a:schemeClr>
                </a:solidFill>
                <a:latin typeface="Verdana" pitchFamily="34" charset="0"/>
                <a:ea typeface="Verdana" pitchFamily="34" charset="0"/>
              </a:rPr>
              <a:t>pārbaudes </a:t>
            </a:r>
            <a:r>
              <a:rPr lang="lv-LV" sz="1600" dirty="0" smtClean="0">
                <a:solidFill>
                  <a:schemeClr val="tx1">
                    <a:lumMod val="65000"/>
                    <a:lumOff val="35000"/>
                  </a:schemeClr>
                </a:solidFill>
                <a:latin typeface="Verdana" pitchFamily="34" charset="0"/>
                <a:ea typeface="Verdana" pitchFamily="34" charset="0"/>
              </a:rPr>
              <a:t>aptvēra nosacīti </a:t>
            </a:r>
            <a:r>
              <a:rPr lang="lv-LV" sz="1600" dirty="0">
                <a:solidFill>
                  <a:schemeClr val="tx1">
                    <a:lumMod val="65000"/>
                    <a:lumOff val="35000"/>
                  </a:schemeClr>
                </a:solidFill>
                <a:latin typeface="Verdana" pitchFamily="34" charset="0"/>
                <a:ea typeface="Verdana" pitchFamily="34" charset="0"/>
              </a:rPr>
              <a:t>tikai vienu tematiku – </a:t>
            </a:r>
            <a:r>
              <a:rPr lang="lv-LV" sz="1600" b="1" dirty="0">
                <a:solidFill>
                  <a:schemeClr val="tx1">
                    <a:lumMod val="65000"/>
                    <a:lumOff val="35000"/>
                  </a:schemeClr>
                </a:solidFill>
                <a:latin typeface="Verdana" pitchFamily="34" charset="0"/>
                <a:ea typeface="Verdana" pitchFamily="34" charset="0"/>
              </a:rPr>
              <a:t>epidemioloģiskās drošības prasību ievērošanu ārkārtējās situācijas laikā</a:t>
            </a:r>
            <a:r>
              <a:rPr lang="lv-LV" sz="1600" dirty="0">
                <a:solidFill>
                  <a:schemeClr val="tx1">
                    <a:lumMod val="65000"/>
                    <a:lumOff val="35000"/>
                  </a:schemeClr>
                </a:solidFill>
                <a:latin typeface="Verdana" pitchFamily="34" charset="0"/>
                <a:ea typeface="Verdana" pitchFamily="34" charset="0"/>
              </a:rPr>
              <a:t>. </a:t>
            </a:r>
            <a:endParaRPr lang="lv-LV" sz="1600" dirty="0" smtClean="0">
              <a:solidFill>
                <a:schemeClr val="tx1">
                  <a:lumMod val="65000"/>
                  <a:lumOff val="35000"/>
                </a:schemeClr>
              </a:solidFill>
              <a:latin typeface="Verdana" pitchFamily="34" charset="0"/>
              <a:ea typeface="Verdana" pitchFamily="34" charset="0"/>
            </a:endParaRPr>
          </a:p>
          <a:p>
            <a:pPr lvl="0" indent="457200" algn="just"/>
            <a:endParaRPr lang="lv-LV" sz="1600" dirty="0" smtClean="0">
              <a:solidFill>
                <a:schemeClr val="tx1">
                  <a:lumMod val="65000"/>
                  <a:lumOff val="35000"/>
                </a:schemeClr>
              </a:solidFill>
              <a:latin typeface="Verdana" pitchFamily="34" charset="0"/>
              <a:ea typeface="Verdana" pitchFamily="34" charset="0"/>
            </a:endParaRPr>
          </a:p>
          <a:p>
            <a:pPr indent="457200" algn="just"/>
            <a:r>
              <a:rPr lang="lv-LV" sz="1600" dirty="0" smtClean="0">
                <a:solidFill>
                  <a:schemeClr val="tx1">
                    <a:lumMod val="65000"/>
                    <a:lumOff val="35000"/>
                  </a:schemeClr>
                </a:solidFill>
                <a:latin typeface="Verdana" pitchFamily="34" charset="0"/>
                <a:ea typeface="Verdana" pitchFamily="34" charset="0"/>
              </a:rPr>
              <a:t>Pārbaudes </a:t>
            </a:r>
            <a:r>
              <a:rPr lang="lv-LV" sz="1600" dirty="0">
                <a:solidFill>
                  <a:schemeClr val="tx1">
                    <a:lumMod val="65000"/>
                    <a:lumOff val="35000"/>
                  </a:schemeClr>
                </a:solidFill>
                <a:latin typeface="Verdana" pitchFamily="34" charset="0"/>
                <a:ea typeface="Verdana" pitchFamily="34" charset="0"/>
              </a:rPr>
              <a:t>notika </a:t>
            </a:r>
            <a:r>
              <a:rPr lang="lv-LV" sz="1600" b="1" dirty="0">
                <a:solidFill>
                  <a:schemeClr val="accent1">
                    <a:lumMod val="75000"/>
                  </a:schemeClr>
                </a:solidFill>
                <a:latin typeface="Verdana" pitchFamily="34" charset="0"/>
                <a:ea typeface="Verdana" pitchFamily="34" charset="0"/>
              </a:rPr>
              <a:t>pārrunu veidā </a:t>
            </a:r>
            <a:r>
              <a:rPr lang="lv-LV" sz="1600" dirty="0">
                <a:solidFill>
                  <a:schemeClr val="tx1">
                    <a:lumMod val="65000"/>
                    <a:lumOff val="35000"/>
                  </a:schemeClr>
                </a:solidFill>
                <a:latin typeface="Verdana" pitchFamily="34" charset="0"/>
                <a:ea typeface="Verdana" pitchFamily="34" charset="0"/>
              </a:rPr>
              <a:t>ar SAC administrāciju (SAC vadītāju, veselības aprūpes nodaļas vadītāju, </a:t>
            </a:r>
            <a:r>
              <a:rPr lang="lv-LV" sz="1600" dirty="0" smtClean="0">
                <a:solidFill>
                  <a:schemeClr val="tx1">
                    <a:lumMod val="65000"/>
                    <a:lumOff val="35000"/>
                  </a:schemeClr>
                </a:solidFill>
                <a:latin typeface="Verdana" pitchFamily="34" charset="0"/>
                <a:ea typeface="Verdana" pitchFamily="34" charset="0"/>
              </a:rPr>
              <a:t>medicīnas māsu </a:t>
            </a:r>
            <a:r>
              <a:rPr lang="lv-LV" sz="1600" dirty="0">
                <a:solidFill>
                  <a:schemeClr val="tx1">
                    <a:lumMod val="65000"/>
                    <a:lumOff val="35000"/>
                  </a:schemeClr>
                </a:solidFill>
                <a:latin typeface="Verdana" pitchFamily="34" charset="0"/>
                <a:ea typeface="Verdana" pitchFamily="34" charset="0"/>
              </a:rPr>
              <a:t>vai citu atbildīgo personu), </a:t>
            </a:r>
            <a:r>
              <a:rPr lang="lv-LV" sz="1600" b="1" dirty="0">
                <a:solidFill>
                  <a:schemeClr val="accent1">
                    <a:lumMod val="75000"/>
                  </a:schemeClr>
                </a:solidFill>
                <a:latin typeface="Verdana" pitchFamily="34" charset="0"/>
                <a:ea typeface="Verdana" pitchFamily="34" charset="0"/>
              </a:rPr>
              <a:t>fiziski tika apsekotas </a:t>
            </a:r>
            <a:r>
              <a:rPr lang="lv-LV" sz="1600" dirty="0">
                <a:solidFill>
                  <a:schemeClr val="tx1">
                    <a:lumMod val="65000"/>
                    <a:lumOff val="35000"/>
                  </a:schemeClr>
                </a:solidFill>
                <a:latin typeface="Verdana" pitchFamily="34" charset="0"/>
                <a:ea typeface="Verdana" pitchFamily="34" charset="0"/>
              </a:rPr>
              <a:t>telpas plānotai izolācijai, izvērtēts aprīkojums, dezinfekcijas, uzkopšanas līdzekļi un inventārs</a:t>
            </a:r>
            <a:r>
              <a:rPr lang="lv-LV" sz="1600" dirty="0" smtClean="0">
                <a:solidFill>
                  <a:schemeClr val="tx1">
                    <a:lumMod val="65000"/>
                    <a:lumOff val="35000"/>
                  </a:schemeClr>
                </a:solidFill>
                <a:latin typeface="Verdana" pitchFamily="34" charset="0"/>
                <a:ea typeface="Verdana" pitchFamily="34" charset="0"/>
              </a:rPr>
              <a:t>.</a:t>
            </a:r>
            <a:endParaRPr kumimoji="0" lang="lv-LV" sz="1600" b="0" i="0" u="none" strike="noStrike" cap="none" normalizeH="0" baseline="0" dirty="0" smtClean="0">
              <a:ln>
                <a:noFill/>
              </a:ln>
              <a:solidFill>
                <a:schemeClr val="accent1">
                  <a:lumMod val="75000"/>
                </a:schemeClr>
              </a:solidFill>
              <a:effectLst/>
              <a:latin typeface="Verdana" pitchFamily="34" charset="0"/>
              <a:ea typeface="Verdana" pitchFamily="34" charset="0"/>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184776" y="6324600"/>
            <a:ext cx="654424" cy="304800"/>
          </a:xfrm>
        </p:spPr>
        <p:txBody>
          <a:bodyPr/>
          <a:lstStyle/>
          <a:p>
            <a:pPr>
              <a:defRPr/>
            </a:pPr>
            <a:fld id="{98652393-9E78-480D-A4AF-35FE10F76167}" type="slidenum">
              <a:rPr lang="en-US" altLang="en-US" smtClean="0"/>
              <a:pPr>
                <a:defRPr/>
              </a:pPr>
              <a:t>12</a:t>
            </a:fld>
            <a:endParaRPr lang="en-US" altLang="en-US" dirty="0"/>
          </a:p>
        </p:txBody>
      </p:sp>
      <p:sp>
        <p:nvSpPr>
          <p:cNvPr id="5" name="Rectangle 1"/>
          <p:cNvSpPr>
            <a:spLocks noChangeArrowheads="1"/>
          </p:cNvSpPr>
          <p:nvPr/>
        </p:nvSpPr>
        <p:spPr bwMode="auto">
          <a:xfrm>
            <a:off x="1052634" y="2590166"/>
            <a:ext cx="7503459" cy="33547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algn="just" defTabSz="938213" rtl="0" eaLnBrk="0" fontAlgn="base" latinLnBrk="0" hangingPunct="0">
              <a:lnSpc>
                <a:spcPct val="100000"/>
              </a:lnSpc>
              <a:spcBef>
                <a:spcPct val="0"/>
              </a:spcBef>
              <a:spcAft>
                <a:spcPct val="0"/>
              </a:spcAft>
              <a:buClrTx/>
              <a:buSzTx/>
              <a:buFontTx/>
              <a:buNone/>
              <a:tabLst/>
            </a:pP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 Inspekcija saņēma </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informāciju,</a:t>
            </a:r>
            <a:r>
              <a:rPr kumimoji="0" lang="lv-LV" sz="1600" b="0" i="0" u="none" strike="noStrike" cap="none" normalizeH="0" dirty="0" smtClean="0">
                <a:ln>
                  <a:noFill/>
                </a:ln>
                <a:solidFill>
                  <a:schemeClr val="tx1">
                    <a:lumMod val="75000"/>
                    <a:lumOff val="25000"/>
                  </a:schemeClr>
                </a:solidFill>
                <a:effectLst/>
                <a:latin typeface="Verdana" pitchFamily="34" charset="0"/>
                <a:ea typeface="Verdana" pitchFamily="34" charset="0"/>
                <a:cs typeface="Arial" pitchFamily="34" charset="0"/>
              </a:rPr>
              <a:t> ka </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48 </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SAC –</a:t>
            </a:r>
            <a:r>
              <a:rPr kumimoji="0" lang="lv-LV" sz="1600" b="0" i="0" u="none" strike="noStrike" cap="none" normalizeH="0" dirty="0" smtClean="0">
                <a:ln>
                  <a:noFill/>
                </a:ln>
                <a:solidFill>
                  <a:schemeClr val="tx1">
                    <a:lumMod val="75000"/>
                    <a:lumOff val="25000"/>
                  </a:schemeClr>
                </a:solidFill>
                <a:effectLst/>
                <a:latin typeface="Verdana" pitchFamily="34" charset="0"/>
                <a:ea typeface="Verdana" pitchFamily="34" charset="0"/>
                <a:cs typeface="Arial" pitchFamily="34" charset="0"/>
              </a:rPr>
              <a:t> </a:t>
            </a:r>
            <a:r>
              <a:rPr lang="lv-LV" sz="1600" dirty="0" smtClean="0">
                <a:solidFill>
                  <a:schemeClr val="tx1">
                    <a:lumMod val="75000"/>
                    <a:lumOff val="25000"/>
                  </a:schemeClr>
                </a:solidFill>
                <a:latin typeface="Verdana" pitchFamily="34" charset="0"/>
                <a:ea typeface="Verdana" pitchFamily="34" charset="0"/>
                <a:cs typeface="Arial" pitchFamily="34" charset="0"/>
              </a:rPr>
              <a:t>dotajā brīdī</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 </a:t>
            </a:r>
            <a:r>
              <a:rPr kumimoji="0" lang="lv-LV" sz="1600" b="1"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nevar pilnībā izpildīt </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minētās rekomendācijas, norādot sekojošus iemeslus:</a:t>
            </a:r>
          </a:p>
          <a:p>
            <a:pPr marL="0" marR="0" lvl="0" indent="457200" algn="just" defTabSz="938213"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nav iespējams nodrošināt personālu, kas aprūpē tikai ar COVID-19 saslimušos iemītniekus;</a:t>
            </a:r>
          </a:p>
          <a:p>
            <a:pPr marL="0" marR="0" lvl="0" indent="0" algn="just" defTabSz="938213" rtl="0" eaLnBrk="0" fontAlgn="base" latinLnBrk="0" hangingPunct="0">
              <a:lnSpc>
                <a:spcPct val="100000"/>
              </a:lnSpc>
              <a:spcBef>
                <a:spcPct val="0"/>
              </a:spcBef>
              <a:spcAft>
                <a:spcPts val="600"/>
              </a:spcAft>
              <a:buClrTx/>
              <a:buSzTx/>
              <a:tabLst/>
            </a:pPr>
            <a:endParaRPr kumimoji="0" lang="en-US"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nav iespēju ierīkot telpas ar atsevišķu sanitāro mezglu personu ar apstiprinātu COVID-19 infekciju izolācijai, kā arī atsevišķu telpu personālam, kas veiks ar COVID-19 saslimušo personu aprūpi;</a:t>
            </a:r>
          </a:p>
          <a:p>
            <a:pPr marL="0" marR="0" lvl="0" indent="0" algn="just" defTabSz="938213" rtl="0" eaLnBrk="0" fontAlgn="base" latinLnBrk="0" hangingPunct="0">
              <a:lnSpc>
                <a:spcPct val="100000"/>
              </a:lnSpc>
              <a:spcBef>
                <a:spcPct val="0"/>
              </a:spcBef>
              <a:spcAft>
                <a:spcPts val="600"/>
              </a:spcAft>
              <a:buClrTx/>
              <a:buSzTx/>
              <a:tabLst/>
            </a:pPr>
            <a:endParaRPr kumimoji="0" lang="en-US"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600"/>
              </a:spcAft>
              <a:buClrTx/>
              <a:buSzTx/>
              <a:buFont typeface="Wingdings" pitchFamily="2" charset="2"/>
              <a:buChar char="Ø"/>
              <a:tabLst/>
            </a:pP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 nav  nodrošināti visi nepieciešamie individuālie aizsardzības līdzekļi personālam.</a:t>
            </a:r>
          </a:p>
        </p:txBody>
      </p:sp>
      <p:sp>
        <p:nvSpPr>
          <p:cNvPr id="6" name="Rectangle 5"/>
          <p:cNvSpPr/>
          <p:nvPr/>
        </p:nvSpPr>
        <p:spPr>
          <a:xfrm>
            <a:off x="2135175" y="355314"/>
            <a:ext cx="4254691" cy="461665"/>
          </a:xfrm>
          <a:prstGeom prst="rect">
            <a:avLst/>
          </a:prstGeom>
        </p:spPr>
        <p:txBody>
          <a:bodyPr wrap="none">
            <a:spAutoFit/>
          </a:bodyPr>
          <a:lstStyle/>
          <a:p>
            <a:r>
              <a:rPr lang="lv-LV" sz="2400" b="1" dirty="0" smtClean="0">
                <a:solidFill>
                  <a:srgbClr val="0070C0"/>
                </a:solidFill>
                <a:latin typeface="Verdana" pitchFamily="34" charset="0"/>
                <a:ea typeface="Verdana" pitchFamily="34" charset="0"/>
              </a:rPr>
              <a:t>Rezultāti un secinājumi</a:t>
            </a:r>
            <a:endParaRPr lang="en-US" sz="2400" b="1" dirty="0">
              <a:solidFill>
                <a:srgbClr val="0070C0"/>
              </a:solidFill>
              <a:latin typeface="Verdana" pitchFamily="34" charset="0"/>
              <a:ea typeface="Verdana" pitchFamily="34" charset="0"/>
            </a:endParaRPr>
          </a:p>
        </p:txBody>
      </p:sp>
      <p:sp>
        <p:nvSpPr>
          <p:cNvPr id="7" name="Rectangle 6"/>
          <p:cNvSpPr/>
          <p:nvPr/>
        </p:nvSpPr>
        <p:spPr>
          <a:xfrm>
            <a:off x="995081" y="1471153"/>
            <a:ext cx="7503459" cy="830997"/>
          </a:xfrm>
          <a:prstGeom prst="rect">
            <a:avLst/>
          </a:prstGeom>
        </p:spPr>
        <p:txBody>
          <a:bodyPr wrap="square">
            <a:spAutoFit/>
          </a:bodyPr>
          <a:lstStyle/>
          <a:p>
            <a:pPr algn="just"/>
            <a:r>
              <a:rPr lang="lv-LV" sz="1600" b="1" dirty="0" smtClean="0">
                <a:solidFill>
                  <a:srgbClr val="FF0000"/>
                </a:solidFill>
                <a:latin typeface="Verdana" pitchFamily="34" charset="0"/>
                <a:ea typeface="Verdana" pitchFamily="34" charset="0"/>
              </a:rPr>
              <a:t>Katrs SAC saņēma individuālu novērtējumu ar rekomendācijām, kā arī norādi par atgriezeniskā saite sniegšanu Inspekcijai par rekomendējamo pasākumu izpildes iespējamību.</a:t>
            </a:r>
            <a:endParaRPr lang="en-US" sz="1600" b="1" dirty="0">
              <a:solidFill>
                <a:srgbClr val="FF0000"/>
              </a:solidFill>
            </a:endParaRPr>
          </a:p>
        </p:txBody>
      </p:sp>
      <p:pic>
        <p:nvPicPr>
          <p:cNvPr id="50177" name="Picture 1"/>
          <p:cNvPicPr>
            <a:picLocks noChangeAspect="1" noChangeArrowheads="1"/>
          </p:cNvPicPr>
          <p:nvPr/>
        </p:nvPicPr>
        <p:blipFill>
          <a:blip r:embed="rId2" cstate="print"/>
          <a:srcRect/>
          <a:stretch>
            <a:fillRect/>
          </a:stretch>
        </p:blipFill>
        <p:spPr bwMode="auto">
          <a:xfrm>
            <a:off x="6728290" y="329624"/>
            <a:ext cx="1770250" cy="974710"/>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355106" y="6324600"/>
            <a:ext cx="484094" cy="304800"/>
          </a:xfrm>
        </p:spPr>
        <p:txBody>
          <a:bodyPr/>
          <a:lstStyle/>
          <a:p>
            <a:pPr>
              <a:defRPr/>
            </a:pPr>
            <a:fld id="{98652393-9E78-480D-A4AF-35FE10F76167}" type="slidenum">
              <a:rPr lang="en-US" altLang="en-US" smtClean="0"/>
              <a:pPr>
                <a:defRPr/>
              </a:pPr>
              <a:t>13</a:t>
            </a:fld>
            <a:endParaRPr lang="en-US" altLang="en-US" dirty="0"/>
          </a:p>
        </p:txBody>
      </p:sp>
      <p:sp>
        <p:nvSpPr>
          <p:cNvPr id="45057" name="Rectangle 1"/>
          <p:cNvSpPr>
            <a:spLocks noChangeArrowheads="1"/>
          </p:cNvSpPr>
          <p:nvPr/>
        </p:nvSpPr>
        <p:spPr bwMode="auto">
          <a:xfrm>
            <a:off x="1801906" y="343379"/>
            <a:ext cx="703729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28600" algn="just"/>
            <a:r>
              <a:rPr lang="lv-LV" sz="2400" b="1" dirty="0">
                <a:solidFill>
                  <a:srgbClr val="0070C0"/>
                </a:solidFill>
                <a:latin typeface="Verdana" pitchFamily="34" charset="0"/>
                <a:ea typeface="Verdana" pitchFamily="34" charset="0"/>
              </a:rPr>
              <a:t>Vadlīniju kritēriji un to </a:t>
            </a:r>
            <a:r>
              <a:rPr lang="lv-LV" sz="2400" b="1" dirty="0" smtClean="0">
                <a:solidFill>
                  <a:srgbClr val="0070C0"/>
                </a:solidFill>
                <a:latin typeface="Verdana" pitchFamily="34" charset="0"/>
                <a:ea typeface="Verdana" pitchFamily="34" charset="0"/>
              </a:rPr>
              <a:t>izpilde</a:t>
            </a:r>
            <a:endParaRPr lang="lv-LV" sz="2400" b="1" dirty="0">
              <a:solidFill>
                <a:srgbClr val="0070C0"/>
              </a:solidFill>
              <a:latin typeface="Verdana" pitchFamily="34" charset="0"/>
              <a:ea typeface="Verdana" pitchFamily="34" charset="0"/>
            </a:endParaRPr>
          </a:p>
        </p:txBody>
      </p:sp>
      <p:sp>
        <p:nvSpPr>
          <p:cNvPr id="7" name="Rectangle 6"/>
          <p:cNvSpPr/>
          <p:nvPr/>
        </p:nvSpPr>
        <p:spPr>
          <a:xfrm>
            <a:off x="699246" y="1416424"/>
            <a:ext cx="8139954" cy="830997"/>
          </a:xfrm>
          <a:prstGeom prst="rect">
            <a:avLst/>
          </a:prstGeom>
        </p:spPr>
        <p:txBody>
          <a:bodyPr wrap="square">
            <a:spAutoFit/>
          </a:bodyPr>
          <a:lstStyle/>
          <a:p>
            <a:pPr algn="just"/>
            <a:r>
              <a:rPr lang="lv-LV" sz="1600" b="1" dirty="0">
                <a:solidFill>
                  <a:schemeClr val="accent1">
                    <a:lumMod val="75000"/>
                  </a:schemeClr>
                </a:solidFill>
                <a:latin typeface="Verdana" pitchFamily="34" charset="0"/>
                <a:ea typeface="Verdana" pitchFamily="34" charset="0"/>
              </a:rPr>
              <a:t>Informētība par COVID-19:  </a:t>
            </a:r>
            <a:endParaRPr lang="lv-LV" sz="1600" b="1" dirty="0" smtClean="0">
              <a:solidFill>
                <a:schemeClr val="accent1">
                  <a:lumMod val="75000"/>
                </a:schemeClr>
              </a:solidFill>
              <a:latin typeface="Verdana" pitchFamily="34" charset="0"/>
              <a:ea typeface="Verdana" pitchFamily="34" charset="0"/>
            </a:endParaRPr>
          </a:p>
          <a:p>
            <a:pPr algn="just"/>
            <a:r>
              <a:rPr lang="lv-LV" sz="1600" dirty="0" smtClean="0">
                <a:latin typeface="Verdana" pitchFamily="34" charset="0"/>
                <a:ea typeface="Verdana" pitchFamily="34" charset="0"/>
              </a:rPr>
              <a:t>pārbaužu </a:t>
            </a:r>
            <a:r>
              <a:rPr lang="lv-LV" sz="1600" dirty="0">
                <a:latin typeface="Verdana" pitchFamily="34" charset="0"/>
                <a:ea typeface="Verdana" pitchFamily="34" charset="0"/>
              </a:rPr>
              <a:t>laikā visu 184 SAC vadības pārstāvji apliecināja ka  vadība un darbinieki  ir iepazinušies ar </a:t>
            </a:r>
            <a:r>
              <a:rPr lang="lv-LV" sz="1600" dirty="0" smtClean="0">
                <a:latin typeface="Verdana" pitchFamily="34" charset="0"/>
                <a:ea typeface="Verdana" pitchFamily="34" charset="0"/>
              </a:rPr>
              <a:t>Vadlīnijām</a:t>
            </a:r>
            <a:endParaRPr lang="en-US" sz="1600" dirty="0">
              <a:latin typeface="Verdana" pitchFamily="34" charset="0"/>
              <a:ea typeface="Verdana" pitchFamily="34" charset="0"/>
            </a:endParaRPr>
          </a:p>
        </p:txBody>
      </p:sp>
      <p:sp>
        <p:nvSpPr>
          <p:cNvPr id="8" name="Rectangle 7"/>
          <p:cNvSpPr/>
          <p:nvPr/>
        </p:nvSpPr>
        <p:spPr>
          <a:xfrm>
            <a:off x="699246" y="2389257"/>
            <a:ext cx="7655860" cy="569387"/>
          </a:xfrm>
          <a:prstGeom prst="rect">
            <a:avLst/>
          </a:prstGeom>
        </p:spPr>
        <p:txBody>
          <a:bodyPr wrap="square">
            <a:spAutoFit/>
          </a:bodyPr>
          <a:lstStyle/>
          <a:p>
            <a:r>
              <a:rPr lang="lv-LV" sz="1600" b="1" dirty="0">
                <a:solidFill>
                  <a:schemeClr val="accent1">
                    <a:lumMod val="75000"/>
                  </a:schemeClr>
                </a:solidFill>
                <a:latin typeface="Verdana" pitchFamily="34" charset="0"/>
                <a:ea typeface="Verdana" pitchFamily="34" charset="0"/>
              </a:rPr>
              <a:t>Fiziskās distancēšanās pasākumu </a:t>
            </a:r>
            <a:r>
              <a:rPr lang="lv-LV" sz="1400" dirty="0">
                <a:solidFill>
                  <a:schemeClr val="tx1">
                    <a:lumMod val="65000"/>
                    <a:lumOff val="35000"/>
                  </a:schemeClr>
                </a:solidFill>
                <a:latin typeface="Verdana" pitchFamily="34" charset="0"/>
                <a:ea typeface="Verdana" pitchFamily="34" charset="0"/>
              </a:rPr>
              <a:t>izpildes kritēriji</a:t>
            </a:r>
            <a:r>
              <a:rPr lang="lv-LV" sz="1400" dirty="0" smtClean="0">
                <a:solidFill>
                  <a:schemeClr val="tx1">
                    <a:lumMod val="65000"/>
                    <a:lumOff val="35000"/>
                  </a:schemeClr>
                </a:solidFill>
                <a:latin typeface="Verdana" pitchFamily="34" charset="0"/>
                <a:ea typeface="Verdana" pitchFamily="34" charset="0"/>
              </a:rPr>
              <a:t>: </a:t>
            </a:r>
          </a:p>
          <a:p>
            <a:r>
              <a:rPr lang="lv-LV" sz="1400" dirty="0" smtClean="0">
                <a:solidFill>
                  <a:schemeClr val="tx1">
                    <a:lumMod val="65000"/>
                    <a:lumOff val="35000"/>
                  </a:schemeClr>
                </a:solidFill>
                <a:latin typeface="Verdana" pitchFamily="34" charset="0"/>
                <a:ea typeface="Verdana" pitchFamily="34" charset="0"/>
              </a:rPr>
              <a:t>166 </a:t>
            </a:r>
            <a:r>
              <a:rPr lang="lv-LV" sz="1400" dirty="0">
                <a:solidFill>
                  <a:schemeClr val="tx1">
                    <a:lumMod val="65000"/>
                    <a:lumOff val="35000"/>
                  </a:schemeClr>
                </a:solidFill>
                <a:latin typeface="Verdana" pitchFamily="34" charset="0"/>
                <a:ea typeface="Verdana" pitchFamily="34" charset="0"/>
              </a:rPr>
              <a:t>(jeb 90 %) </a:t>
            </a:r>
            <a:r>
              <a:rPr lang="lv-LV" sz="1400" dirty="0" smtClean="0">
                <a:solidFill>
                  <a:schemeClr val="tx1">
                    <a:lumMod val="65000"/>
                    <a:lumOff val="35000"/>
                  </a:schemeClr>
                </a:solidFill>
                <a:latin typeface="Verdana" pitchFamily="34" charset="0"/>
                <a:ea typeface="Verdana" pitchFamily="34" charset="0"/>
              </a:rPr>
              <a:t>SAC netiek / nevar nodrošināt fiziskās distancēšanās pasākumus</a:t>
            </a:r>
            <a:endParaRPr lang="en-US" sz="1400" dirty="0">
              <a:solidFill>
                <a:schemeClr val="tx1">
                  <a:lumMod val="65000"/>
                  <a:lumOff val="35000"/>
                </a:schemeClr>
              </a:solidFill>
              <a:latin typeface="Verdana" pitchFamily="34" charset="0"/>
              <a:ea typeface="Verdana" pitchFamily="34" charset="0"/>
            </a:endParaRPr>
          </a:p>
        </p:txBody>
      </p:sp>
      <p:pic>
        <p:nvPicPr>
          <p:cNvPr id="45059" name="Picture 3"/>
          <p:cNvPicPr>
            <a:picLocks noChangeAspect="1" noChangeArrowheads="1"/>
          </p:cNvPicPr>
          <p:nvPr/>
        </p:nvPicPr>
        <p:blipFill>
          <a:blip r:embed="rId2" cstate="print"/>
          <a:srcRect/>
          <a:stretch>
            <a:fillRect/>
          </a:stretch>
        </p:blipFill>
        <p:spPr bwMode="auto">
          <a:xfrm>
            <a:off x="699246" y="2958644"/>
            <a:ext cx="7835153" cy="3719793"/>
          </a:xfrm>
          <a:prstGeom prst="rect">
            <a:avLst/>
          </a:prstGeom>
          <a:noFill/>
          <a:ln w="9525">
            <a:noFill/>
            <a:miter lim="800000"/>
            <a:headEnd/>
            <a:tailEnd/>
          </a:ln>
          <a:effec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229600" y="6324600"/>
            <a:ext cx="609600" cy="304800"/>
          </a:xfrm>
        </p:spPr>
        <p:txBody>
          <a:bodyPr/>
          <a:lstStyle/>
          <a:p>
            <a:pPr>
              <a:defRPr/>
            </a:pPr>
            <a:fld id="{98652393-9E78-480D-A4AF-35FE10F76167}" type="slidenum">
              <a:rPr lang="en-US" altLang="en-US" smtClean="0"/>
              <a:pPr>
                <a:defRPr/>
              </a:pPr>
              <a:t>14</a:t>
            </a:fld>
            <a:endParaRPr lang="en-US" altLang="en-US" dirty="0"/>
          </a:p>
        </p:txBody>
      </p:sp>
      <p:sp>
        <p:nvSpPr>
          <p:cNvPr id="40963" name="Rectangle 3"/>
          <p:cNvSpPr>
            <a:spLocks noChangeArrowheads="1"/>
          </p:cNvSpPr>
          <p:nvPr/>
        </p:nvSpPr>
        <p:spPr bwMode="auto">
          <a:xfrm>
            <a:off x="1453897" y="5608630"/>
            <a:ext cx="6221534"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R="0" lvl="0" indent="1255713" algn="just" defTabSz="938213" rtl="0" eaLnBrk="0" fontAlgn="base" latinLnBrk="0" hangingPunct="0">
              <a:lnSpc>
                <a:spcPct val="100000"/>
              </a:lnSpc>
              <a:spcBef>
                <a:spcPct val="0"/>
              </a:spcBef>
              <a:spcAft>
                <a:spcPct val="0"/>
              </a:spcAft>
              <a:buClrTx/>
              <a:buSzTx/>
              <a:buFontTx/>
              <a:buNone/>
              <a:tabLst/>
            </a:pP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166 SAC  no apsekotajiem 184 SAC (jeb 90 %) ir neatbilstības Vadlīniju  rekomendāciju</a:t>
            </a:r>
            <a:r>
              <a:rPr kumimoji="0" lang="lv-LV" sz="1600" b="0" i="0" u="none" strike="noStrike" cap="none" normalizeH="0" dirty="0" smtClean="0">
                <a:ln>
                  <a:noFill/>
                </a:ln>
                <a:solidFill>
                  <a:schemeClr val="tx1">
                    <a:lumMod val="75000"/>
                    <a:lumOff val="25000"/>
                  </a:schemeClr>
                </a:solidFill>
                <a:effectLst/>
                <a:latin typeface="Verdana" pitchFamily="34" charset="0"/>
                <a:ea typeface="Verdana" pitchFamily="34" charset="0"/>
                <a:cs typeface="Arial" pitchFamily="34" charset="0"/>
              </a:rPr>
              <a:t> </a:t>
            </a:r>
            <a:r>
              <a:rPr kumimoji="0" lang="lv-LV" sz="16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rPr>
              <a:t>izpildē. </a:t>
            </a:r>
          </a:p>
        </p:txBody>
      </p:sp>
      <p:pic>
        <p:nvPicPr>
          <p:cNvPr id="40965" name="Picture 5"/>
          <p:cNvPicPr>
            <a:picLocks noChangeAspect="1" noChangeArrowheads="1"/>
          </p:cNvPicPr>
          <p:nvPr/>
        </p:nvPicPr>
        <p:blipFill>
          <a:blip r:embed="rId2" cstate="print"/>
          <a:srcRect/>
          <a:stretch>
            <a:fillRect/>
          </a:stretch>
        </p:blipFill>
        <p:spPr bwMode="auto">
          <a:xfrm>
            <a:off x="920557" y="1713536"/>
            <a:ext cx="7288213" cy="3489400"/>
          </a:xfrm>
          <a:prstGeom prst="rect">
            <a:avLst/>
          </a:prstGeom>
          <a:noFill/>
          <a:ln w="9525">
            <a:noFill/>
            <a:miter lim="800000"/>
            <a:headEnd/>
            <a:tailEnd/>
          </a:ln>
          <a:effectLst/>
        </p:spPr>
      </p:pic>
      <p:sp>
        <p:nvSpPr>
          <p:cNvPr id="2" name="TextBox 1"/>
          <p:cNvSpPr txBox="1"/>
          <p:nvPr/>
        </p:nvSpPr>
        <p:spPr>
          <a:xfrm>
            <a:off x="2990088" y="365760"/>
            <a:ext cx="5367528" cy="707886"/>
          </a:xfrm>
          <a:prstGeom prst="rect">
            <a:avLst/>
          </a:prstGeom>
          <a:noFill/>
        </p:spPr>
        <p:txBody>
          <a:bodyPr wrap="square" rtlCol="0">
            <a:spAutoFit/>
          </a:bodyPr>
          <a:lstStyle/>
          <a:p>
            <a:r>
              <a:rPr lang="lv-LV" sz="20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Biežāk konstatētie trūkumi </a:t>
            </a:r>
          </a:p>
          <a:p>
            <a:r>
              <a:rPr lang="lv-LV" sz="2000" b="1" dirty="0" smtClean="0">
                <a:solidFill>
                  <a:srgbClr val="0070C0"/>
                </a:solidFill>
                <a:latin typeface="Verdana" panose="020B0604030504040204" pitchFamily="34" charset="0"/>
                <a:ea typeface="Verdana" panose="020B0604030504040204" pitchFamily="34" charset="0"/>
                <a:cs typeface="Verdana" panose="020B0604030504040204" pitchFamily="34" charset="0"/>
              </a:rPr>
              <a:t>vadlīniju praktiskā izpildē</a:t>
            </a:r>
            <a:endParaRPr lang="lv-LV" sz="2000" b="1" dirty="0">
              <a:solidFill>
                <a:srgbClr val="0070C0"/>
              </a:solidFill>
              <a:latin typeface="Verdana" panose="020B0604030504040204" pitchFamily="34" charset="0"/>
              <a:ea typeface="Verdana" panose="020B0604030504040204" pitchFamily="34" charset="0"/>
              <a:cs typeface="Verdana" panose="020B0604030504040204"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337176" y="6324600"/>
            <a:ext cx="502024" cy="304800"/>
          </a:xfrm>
        </p:spPr>
        <p:txBody>
          <a:bodyPr/>
          <a:lstStyle/>
          <a:p>
            <a:pPr>
              <a:defRPr/>
            </a:pPr>
            <a:fld id="{98652393-9E78-480D-A4AF-35FE10F76167}" type="slidenum">
              <a:rPr lang="en-US" altLang="en-US" smtClean="0"/>
              <a:pPr>
                <a:defRPr/>
              </a:pPr>
              <a:t>15</a:t>
            </a:fld>
            <a:endParaRPr lang="en-US" altLang="en-US" dirty="0"/>
          </a:p>
        </p:txBody>
      </p:sp>
      <p:sp>
        <p:nvSpPr>
          <p:cNvPr id="5" name="Rectangle 1"/>
          <p:cNvSpPr>
            <a:spLocks noChangeArrowheads="1"/>
          </p:cNvSpPr>
          <p:nvPr/>
        </p:nvSpPr>
        <p:spPr bwMode="auto">
          <a:xfrm>
            <a:off x="1909483" y="1035875"/>
            <a:ext cx="2402541"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28600" algn="just"/>
            <a:r>
              <a:rPr lang="lv-LV" sz="2400" b="1" dirty="0" smtClean="0">
                <a:solidFill>
                  <a:schemeClr val="accent1">
                    <a:lumMod val="75000"/>
                  </a:schemeClr>
                </a:solidFill>
                <a:latin typeface="Verdana" pitchFamily="34" charset="0"/>
                <a:ea typeface="Verdana" pitchFamily="34" charset="0"/>
              </a:rPr>
              <a:t>Secināts:</a:t>
            </a:r>
            <a:endParaRPr lang="lv-LV" sz="2400" b="1" dirty="0">
              <a:solidFill>
                <a:schemeClr val="accent1">
                  <a:lumMod val="75000"/>
                </a:schemeClr>
              </a:solidFill>
              <a:latin typeface="Verdana" pitchFamily="34" charset="0"/>
              <a:ea typeface="Verdana" pitchFamily="34" charset="0"/>
            </a:endParaRPr>
          </a:p>
        </p:txBody>
      </p:sp>
      <p:sp>
        <p:nvSpPr>
          <p:cNvPr id="48132" name="Rectangle 4"/>
          <p:cNvSpPr>
            <a:spLocks noChangeArrowheads="1"/>
          </p:cNvSpPr>
          <p:nvPr/>
        </p:nvSpPr>
        <p:spPr bwMode="auto">
          <a:xfrm>
            <a:off x="591671" y="2199106"/>
            <a:ext cx="7745505" cy="365484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just" defTabSz="938213" rtl="0" eaLnBrk="0" fontAlgn="base" latinLnBrk="0" hangingPunct="0">
              <a:lnSpc>
                <a:spcPct val="100000"/>
              </a:lnSpc>
              <a:spcBef>
                <a:spcPct val="0"/>
              </a:spcBef>
              <a:spcAft>
                <a:spcPts val="300"/>
              </a:spcAft>
              <a:buClrTx/>
              <a:buSzTx/>
              <a:buFontTx/>
              <a:buAutoNum type="arabicPeriod"/>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Visas kontrolētas 184 SAC ir iepazinušās ar Vadlīnijām.</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300"/>
              </a:spcAft>
              <a:buClrTx/>
              <a:buSzTx/>
              <a:buFontTx/>
              <a:buAutoNum type="arabicPeriod"/>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 61 (jeb 33 %) no kontrolēto 184 SAC ir iespējams izolēt personas ar apstiprinātu COVID-19 infekciju un nodrošināt atsevišķu personālu saslimušo klientu aprūpei</a:t>
            </a:r>
            <a:r>
              <a:rPr kumimoji="0" lang="lv-LV" sz="1600" b="0" i="1"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0" marR="0" lvl="0" indent="0" algn="just" defTabSz="938213" rtl="0" eaLnBrk="0" fontAlgn="base" latinLnBrk="0" hangingPunct="0">
              <a:lnSpc>
                <a:spcPct val="100000"/>
              </a:lnSpc>
              <a:spcBef>
                <a:spcPct val="0"/>
              </a:spcBef>
              <a:spcAft>
                <a:spcPts val="300"/>
              </a:spcAft>
              <a:buClrTx/>
              <a:buSzTx/>
              <a:buFontTx/>
              <a:buAutoNum type="arabicPeriod"/>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Lielākai daļai kontrolēto SAC  trūkumi  rekomendāciju saistībā ar COVID-19 izpildē saistītas ar problēmām:</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806450" marR="0" lvl="1" indent="-358775" algn="just" defTabSz="938213" rtl="0" eaLnBrk="0" fontAlgn="base" latinLnBrk="0" hangingPunct="0">
              <a:lnSpc>
                <a:spcPct val="100000"/>
              </a:lnSpc>
              <a:spcBef>
                <a:spcPct val="0"/>
              </a:spcBef>
              <a:spcAft>
                <a:spcPts val="0"/>
              </a:spcAft>
              <a:buClrTx/>
              <a:buSzTx/>
              <a:buFont typeface="Wingdings" pitchFamily="2" charset="2"/>
              <a:buChar char="ü"/>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fiziskās distancēšanās pasākumu nodrošināšanā </a:t>
            </a:r>
            <a:r>
              <a:rPr kumimoji="0" lang="lv-LV" sz="1600" b="1"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 </a:t>
            </a: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–166 (jeb 90 %) SAC; </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806450" marR="0" lvl="1" indent="-358775" algn="just" defTabSz="938213" rtl="0" eaLnBrk="0" fontAlgn="base" latinLnBrk="0" hangingPunct="0">
              <a:lnSpc>
                <a:spcPct val="100000"/>
              </a:lnSpc>
              <a:spcBef>
                <a:spcPct val="0"/>
              </a:spcBef>
              <a:spcAft>
                <a:spcPts val="0"/>
              </a:spcAft>
              <a:buClrTx/>
              <a:buSzTx/>
              <a:buFont typeface="Wingdings" pitchFamily="2" charset="2"/>
              <a:buChar char="ü"/>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personu ar apstiprinātu COVID-19 izolēšanas un aprūpes nodrošināšanā – 133 (jeb 72%) SAC; </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806450" marR="0" lvl="1" indent="-358775" algn="just" defTabSz="938213" rtl="0" eaLnBrk="0" fontAlgn="base" latinLnBrk="0" hangingPunct="0">
              <a:lnSpc>
                <a:spcPct val="100000"/>
              </a:lnSpc>
              <a:spcBef>
                <a:spcPct val="0"/>
              </a:spcBef>
              <a:spcAft>
                <a:spcPts val="0"/>
              </a:spcAft>
              <a:buClrTx/>
              <a:buSzTx/>
              <a:buFont typeface="Wingdings" pitchFamily="2" charset="2"/>
              <a:buChar char="ü"/>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personāla personīgās aizsardzībā un individuālo aizsardzības līdzekļu (turpmāk – IAL) lietošanā – 115 (jeb 63 %) SAC; </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a:p>
            <a:pPr marL="806450" marR="0" lvl="1" indent="-358775" algn="just" defTabSz="938213" rtl="0" eaLnBrk="0" fontAlgn="base" latinLnBrk="0" hangingPunct="0">
              <a:lnSpc>
                <a:spcPct val="100000"/>
              </a:lnSpc>
              <a:spcBef>
                <a:spcPct val="0"/>
              </a:spcBef>
              <a:spcAft>
                <a:spcPts val="300"/>
              </a:spcAft>
              <a:buClrTx/>
              <a:buSzTx/>
              <a:buFont typeface="Wingdings" pitchFamily="2" charset="2"/>
              <a:buChar char="ü"/>
              <a:tabLs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veselības skrīninga pasākumu nodrošināšanā – 73 (jeb 40 %) SAC.</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p:txBody>
      </p:sp>
      <p:pic>
        <p:nvPicPr>
          <p:cNvPr id="48133" name="Picture 5"/>
          <p:cNvPicPr>
            <a:picLocks noChangeAspect="1" noChangeArrowheads="1"/>
          </p:cNvPicPr>
          <p:nvPr/>
        </p:nvPicPr>
        <p:blipFill>
          <a:blip r:embed="rId2" cstate="print"/>
          <a:srcRect/>
          <a:stretch>
            <a:fillRect/>
          </a:stretch>
        </p:blipFill>
        <p:spPr bwMode="auto">
          <a:xfrm rot="218417">
            <a:off x="5867003" y="291641"/>
            <a:ext cx="1934151" cy="1749799"/>
          </a:xfrm>
          <a:prstGeom prst="rect">
            <a:avLst/>
          </a:prstGeom>
          <a:noFill/>
          <a:ln w="9525">
            <a:noFill/>
            <a:miter lim="800000"/>
            <a:headEnd/>
            <a:tailEnd/>
          </a:ln>
          <a:effec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319247" y="6324600"/>
            <a:ext cx="519953" cy="304800"/>
          </a:xfrm>
        </p:spPr>
        <p:txBody>
          <a:bodyPr/>
          <a:lstStyle/>
          <a:p>
            <a:pPr>
              <a:defRPr/>
            </a:pPr>
            <a:fld id="{98652393-9E78-480D-A4AF-35FE10F76167}" type="slidenum">
              <a:rPr lang="en-US" altLang="en-US" smtClean="0"/>
              <a:pPr>
                <a:defRPr/>
              </a:pPr>
              <a:t>16</a:t>
            </a:fld>
            <a:endParaRPr lang="en-US" altLang="en-US" dirty="0"/>
          </a:p>
        </p:txBody>
      </p:sp>
      <p:sp>
        <p:nvSpPr>
          <p:cNvPr id="5" name="Rectangle 1"/>
          <p:cNvSpPr>
            <a:spLocks noChangeArrowheads="1"/>
          </p:cNvSpPr>
          <p:nvPr/>
        </p:nvSpPr>
        <p:spPr bwMode="auto">
          <a:xfrm>
            <a:off x="2123181" y="927864"/>
            <a:ext cx="4598894" cy="46166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lvl="0" indent="228600" algn="just"/>
            <a:r>
              <a:rPr lang="lv-LV" sz="2400" b="1" dirty="0" smtClean="0">
                <a:solidFill>
                  <a:schemeClr val="accent1">
                    <a:lumMod val="75000"/>
                  </a:schemeClr>
                </a:solidFill>
                <a:latin typeface="Verdana" pitchFamily="34" charset="0"/>
                <a:ea typeface="Verdana" pitchFamily="34" charset="0"/>
              </a:rPr>
              <a:t>Secināts:</a:t>
            </a:r>
            <a:endParaRPr lang="lv-LV" sz="2400" b="1" dirty="0">
              <a:solidFill>
                <a:schemeClr val="accent1">
                  <a:lumMod val="75000"/>
                </a:schemeClr>
              </a:solidFill>
              <a:latin typeface="Verdana" pitchFamily="34" charset="0"/>
              <a:ea typeface="Verdana" pitchFamily="34" charset="0"/>
            </a:endParaRPr>
          </a:p>
        </p:txBody>
      </p:sp>
      <p:sp>
        <p:nvSpPr>
          <p:cNvPr id="51201" name="Rectangle 1"/>
          <p:cNvSpPr>
            <a:spLocks noChangeArrowheads="1"/>
          </p:cNvSpPr>
          <p:nvPr/>
        </p:nvSpPr>
        <p:spPr bwMode="auto">
          <a:xfrm rot="10800000" flipV="1">
            <a:off x="519953" y="2034964"/>
            <a:ext cx="8319247" cy="369331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a:spcAft>
                <a:spcPts val="300"/>
              </a:spcAft>
            </a:pPr>
            <a:r>
              <a:rPr kumimoji="0" lang="lv-LV"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rPr>
              <a:t>4.</a:t>
            </a:r>
            <a:r>
              <a:rPr lang="lv-LV" sz="1600" dirty="0" smtClean="0">
                <a:solidFill>
                  <a:schemeClr val="tx1">
                    <a:lumMod val="65000"/>
                    <a:lumOff val="35000"/>
                  </a:schemeClr>
                </a:solidFill>
                <a:latin typeface="Verdana" pitchFamily="34" charset="0"/>
                <a:ea typeface="Verdana" pitchFamily="34" charset="0"/>
                <a:cs typeface="Arial" pitchFamily="34" charset="0"/>
              </a:rPr>
              <a:t>Personu ar apstiprinātu Covid-19 izolēšana un aprūpe SAC būs problemātiska, ja izolācija  būs nepieciešama lielākam personu skaitam. </a:t>
            </a:r>
            <a:r>
              <a:rPr lang="lv-LV" sz="1600" dirty="0">
                <a:solidFill>
                  <a:schemeClr val="tx1">
                    <a:lumMod val="65000"/>
                    <a:lumOff val="35000"/>
                  </a:schemeClr>
                </a:solidFill>
                <a:latin typeface="Verdana" pitchFamily="34" charset="0"/>
                <a:ea typeface="Verdana" pitchFamily="34" charset="0"/>
                <a:cs typeface="Arial" pitchFamily="34" charset="0"/>
              </a:rPr>
              <a:t>L</a:t>
            </a:r>
            <a:r>
              <a:rPr lang="lv-LV" sz="1600" dirty="0" smtClean="0">
                <a:solidFill>
                  <a:schemeClr val="tx1">
                    <a:lumMod val="65000"/>
                    <a:lumOff val="35000"/>
                  </a:schemeClr>
                </a:solidFill>
                <a:latin typeface="Verdana" pitchFamily="34" charset="0"/>
                <a:ea typeface="Verdana" pitchFamily="34" charset="0"/>
                <a:cs typeface="Arial" pitchFamily="34" charset="0"/>
              </a:rPr>
              <a:t>ielākai </a:t>
            </a:r>
            <a:r>
              <a:rPr lang="lv-LV" sz="1600" dirty="0" smtClean="0">
                <a:solidFill>
                  <a:schemeClr val="tx1">
                    <a:lumMod val="65000"/>
                    <a:lumOff val="35000"/>
                  </a:schemeClr>
                </a:solidFill>
                <a:latin typeface="Verdana" pitchFamily="34" charset="0"/>
                <a:ea typeface="Verdana" pitchFamily="34" charset="0"/>
                <a:cs typeface="Arial" pitchFamily="34" charset="0"/>
              </a:rPr>
              <a:t>daļai SAC izolatori paredzēti nelielam personu skaitam (2- 4 personas). Pārbaužu laikā konstatētas problēmas SAC ar IAL nodrošināšanu.</a:t>
            </a:r>
          </a:p>
          <a:p>
            <a:pPr algn="just">
              <a:spcAft>
                <a:spcPts val="300"/>
              </a:spcAft>
            </a:pPr>
            <a:endParaRPr lang="lv-LV" sz="1600" dirty="0">
              <a:solidFill>
                <a:schemeClr val="tx1">
                  <a:lumMod val="65000"/>
                  <a:lumOff val="35000"/>
                </a:schemeClr>
              </a:solidFill>
              <a:latin typeface="Verdana" pitchFamily="34" charset="0"/>
              <a:ea typeface="Verdana" pitchFamily="34" charset="0"/>
              <a:cs typeface="Arial" pitchFamily="34" charset="0"/>
            </a:endParaRPr>
          </a:p>
          <a:p>
            <a:pPr algn="just">
              <a:spcAft>
                <a:spcPts val="300"/>
              </a:spcAft>
            </a:pPr>
            <a:r>
              <a:rPr lang="lv-LV" sz="1600" dirty="0" smtClean="0">
                <a:solidFill>
                  <a:schemeClr val="tx1">
                    <a:lumMod val="65000"/>
                    <a:lumOff val="35000"/>
                  </a:schemeClr>
                </a:solidFill>
                <a:latin typeface="Verdana" pitchFamily="34" charset="0"/>
                <a:ea typeface="Verdana" pitchFamily="34" charset="0"/>
                <a:cs typeface="Arial" pitchFamily="34" charset="0"/>
              </a:rPr>
              <a:t>5. SAC nav pietiekami daudz personāla, līdz ar to nav  iespējams nodrošināt personālu, kas varētu aprūpēt tikai ar COVID-19 saslimušos iemītniekus. SAC personālam, īpaši SAC, kurās nav reģistrēta ārstniecības iestāde, trūkst kompetences (zināšanu un prasmes) personu ar apstiprinātu COVID-19 aprūpei.</a:t>
            </a:r>
          </a:p>
          <a:p>
            <a:pPr algn="just">
              <a:spcAft>
                <a:spcPts val="300"/>
              </a:spcAft>
            </a:pPr>
            <a:endParaRPr lang="en-US" sz="1600" dirty="0" smtClean="0">
              <a:solidFill>
                <a:schemeClr val="tx1">
                  <a:lumMod val="65000"/>
                  <a:lumOff val="35000"/>
                </a:schemeClr>
              </a:solidFill>
              <a:latin typeface="Verdana" pitchFamily="34" charset="0"/>
              <a:ea typeface="Verdana" pitchFamily="34" charset="0"/>
              <a:cs typeface="Arial" pitchFamily="34" charset="0"/>
            </a:endParaRPr>
          </a:p>
          <a:p>
            <a:pPr algn="just">
              <a:spcAft>
                <a:spcPts val="300"/>
              </a:spcAft>
            </a:pPr>
            <a:r>
              <a:rPr lang="lv-LV" sz="1600" dirty="0">
                <a:solidFill>
                  <a:schemeClr val="tx1">
                    <a:lumMod val="65000"/>
                    <a:lumOff val="35000"/>
                  </a:schemeClr>
                </a:solidFill>
                <a:latin typeface="Verdana" pitchFamily="34" charset="0"/>
                <a:ea typeface="Verdana" pitchFamily="34" charset="0"/>
                <a:cs typeface="Arial" pitchFamily="34" charset="0"/>
              </a:rPr>
              <a:t>6</a:t>
            </a:r>
            <a:r>
              <a:rPr lang="lv-LV" sz="1600" dirty="0" smtClean="0">
                <a:solidFill>
                  <a:schemeClr val="tx1">
                    <a:lumMod val="65000"/>
                    <a:lumOff val="35000"/>
                  </a:schemeClr>
                </a:solidFill>
                <a:latin typeface="Verdana" pitchFamily="34" charset="0"/>
                <a:ea typeface="Verdana" pitchFamily="34" charset="0"/>
                <a:cs typeface="Arial" pitchFamily="34" charset="0"/>
              </a:rPr>
              <a:t>. Pašvaldības, kurās atrodas SAC, kas nevar nodrošināt saslimušo izolāciju, nepieciešams apsvērt  nepieciešamību ierīkot  atsevišķas izolācijas telpas ar COVID-19 saslimušajiem SAC personām.</a:t>
            </a:r>
            <a:endParaRPr kumimoji="0" lang="en-US" sz="1600" b="0" i="0" u="none" strike="noStrike" cap="none" normalizeH="0" baseline="0" dirty="0" smtClean="0">
              <a:ln>
                <a:noFill/>
              </a:ln>
              <a:solidFill>
                <a:schemeClr val="tx1">
                  <a:lumMod val="65000"/>
                  <a:lumOff val="35000"/>
                </a:schemeClr>
              </a:solidFill>
              <a:effectLst/>
              <a:latin typeface="Verdana" pitchFamily="34" charset="0"/>
              <a:ea typeface="Verdana" pitchFamily="34" charset="0"/>
              <a:cs typeface="Arial" pitchFamily="34" charset="0"/>
            </a:endParaRPr>
          </a:p>
        </p:txBody>
      </p:sp>
      <p:pic>
        <p:nvPicPr>
          <p:cNvPr id="51202" name="Picture 2"/>
          <p:cNvPicPr>
            <a:picLocks noChangeAspect="1" noChangeArrowheads="1"/>
          </p:cNvPicPr>
          <p:nvPr/>
        </p:nvPicPr>
        <p:blipFill>
          <a:blip r:embed="rId2" cstate="print"/>
          <a:srcRect/>
          <a:stretch>
            <a:fillRect/>
          </a:stretch>
        </p:blipFill>
        <p:spPr bwMode="auto">
          <a:xfrm>
            <a:off x="5817410" y="267820"/>
            <a:ext cx="1445758" cy="1121709"/>
          </a:xfrm>
          <a:prstGeom prst="rect">
            <a:avLst/>
          </a:prstGeom>
          <a:noFill/>
          <a:ln w="9525">
            <a:noFill/>
            <a:miter lim="800000"/>
            <a:headEnd/>
            <a:tailEnd/>
          </a:ln>
          <a:effec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17</a:t>
            </a:fld>
            <a:endParaRPr lang="en-US" altLang="en-US"/>
          </a:p>
        </p:txBody>
      </p:sp>
      <p:sp>
        <p:nvSpPr>
          <p:cNvPr id="5" name="Rectangle 4"/>
          <p:cNvSpPr/>
          <p:nvPr/>
        </p:nvSpPr>
        <p:spPr>
          <a:xfrm>
            <a:off x="914400" y="2335427"/>
            <a:ext cx="7249297" cy="2846933"/>
          </a:xfrm>
          <a:prstGeom prst="rect">
            <a:avLst/>
          </a:prstGeom>
        </p:spPr>
        <p:txBody>
          <a:bodyPr wrap="square">
            <a:spAutoFit/>
          </a:bodyPr>
          <a:lstStyle/>
          <a:p>
            <a:pPr algn="just"/>
            <a:r>
              <a:rPr lang="lv-LV" altLang="en-US" sz="1800" b="1" dirty="0" smtClean="0">
                <a:solidFill>
                  <a:srgbClr val="FF0000"/>
                </a:solidFill>
                <a:latin typeface="Verdana" pitchFamily="34" charset="0"/>
                <a:ea typeface="Verdana" pitchFamily="34" charset="0"/>
              </a:rPr>
              <a:t>Otrā </a:t>
            </a:r>
            <a:r>
              <a:rPr lang="lv-LV" altLang="en-US" sz="1800" b="1" dirty="0" smtClean="0">
                <a:solidFill>
                  <a:srgbClr val="FF0000"/>
                </a:solidFill>
                <a:latin typeface="Verdana" pitchFamily="34" charset="0"/>
                <a:ea typeface="Verdana" pitchFamily="34" charset="0"/>
              </a:rPr>
              <a:t>COVID-19 </a:t>
            </a:r>
            <a:r>
              <a:rPr lang="lv-LV" altLang="en-US" sz="1800" b="1" dirty="0" smtClean="0">
                <a:solidFill>
                  <a:srgbClr val="FF0000"/>
                </a:solidFill>
                <a:latin typeface="Verdana" pitchFamily="34" charset="0"/>
                <a:ea typeface="Verdana" pitchFamily="34" charset="0"/>
              </a:rPr>
              <a:t>viļņa klātbūtnē </a:t>
            </a:r>
            <a:r>
              <a:rPr lang="lv-LV" altLang="en-US" sz="1800" dirty="0" smtClean="0">
                <a:latin typeface="Verdana" pitchFamily="34" charset="0"/>
                <a:ea typeface="Verdana" pitchFamily="34" charset="0"/>
              </a:rPr>
              <a:t>ti</a:t>
            </a:r>
            <a:r>
              <a:rPr lang="lv-LV" altLang="en-US" sz="1800" dirty="0" smtClean="0">
                <a:solidFill>
                  <a:srgbClr val="404040"/>
                </a:solidFill>
                <a:latin typeface="Verdana" pitchFamily="34" charset="0"/>
                <a:ea typeface="Verdana" pitchFamily="34" charset="0"/>
              </a:rPr>
              <a:t>ka pieņemts lēmums turpināt uzraudzīt SAC infekcijas slimības Covid-19 izplatības apstākļos.</a:t>
            </a:r>
          </a:p>
          <a:p>
            <a:pPr algn="just"/>
            <a:endParaRPr lang="lv-LV" altLang="en-US" sz="1800" dirty="0" smtClean="0">
              <a:solidFill>
                <a:srgbClr val="404040"/>
              </a:solidFill>
              <a:latin typeface="Verdana" pitchFamily="34" charset="0"/>
              <a:ea typeface="Verdana" pitchFamily="34" charset="0"/>
            </a:endParaRPr>
          </a:p>
          <a:p>
            <a:pPr algn="just"/>
            <a:r>
              <a:rPr lang="lv-LV" altLang="en-US" sz="1800" dirty="0" smtClean="0">
                <a:solidFill>
                  <a:srgbClr val="404040"/>
                </a:solidFill>
                <a:latin typeface="Verdana" pitchFamily="34" charset="0"/>
                <a:ea typeface="Verdana" pitchFamily="34" charset="0"/>
              </a:rPr>
              <a:t>Inspekcija neapmeklēja SAC klātienē, bet </a:t>
            </a:r>
            <a:r>
              <a:rPr lang="lv-LV" altLang="en-US" sz="1800" b="1" dirty="0" smtClean="0">
                <a:solidFill>
                  <a:srgbClr val="FF0000"/>
                </a:solidFill>
                <a:latin typeface="Verdana" pitchFamily="34" charset="0"/>
                <a:ea typeface="Verdana" pitchFamily="34" charset="0"/>
              </a:rPr>
              <a:t>attālināti</a:t>
            </a:r>
            <a:r>
              <a:rPr lang="lv-LV" altLang="en-US" sz="1800" dirty="0" smtClean="0">
                <a:solidFill>
                  <a:srgbClr val="404040"/>
                </a:solidFill>
                <a:latin typeface="Verdana" pitchFamily="34" charset="0"/>
                <a:ea typeface="Verdana" pitchFamily="34" charset="0"/>
              </a:rPr>
              <a:t> apzināja, kā tiek ievērotas epidemioloģiskās drošības prasības,  </a:t>
            </a:r>
          </a:p>
          <a:p>
            <a:pPr algn="just"/>
            <a:endParaRPr lang="lv-LV" altLang="en-US" sz="1800" dirty="0" smtClean="0">
              <a:solidFill>
                <a:srgbClr val="404040"/>
              </a:solidFill>
              <a:latin typeface="Verdana" pitchFamily="34" charset="0"/>
              <a:ea typeface="Verdana" pitchFamily="34" charset="0"/>
            </a:endParaRPr>
          </a:p>
          <a:p>
            <a:pPr algn="ctr"/>
            <a:r>
              <a:rPr lang="lv-LV" altLang="en-US" sz="1800" dirty="0" smtClean="0">
                <a:solidFill>
                  <a:srgbClr val="0070C0"/>
                </a:solidFill>
                <a:latin typeface="Verdana" pitchFamily="34" charset="0"/>
                <a:ea typeface="Verdana" pitchFamily="34" charset="0"/>
              </a:rPr>
              <a:t> </a:t>
            </a:r>
            <a:r>
              <a:rPr lang="lv-LV" altLang="en-US" sz="1800" dirty="0" err="1" smtClean="0">
                <a:solidFill>
                  <a:srgbClr val="0070C0"/>
                </a:solidFill>
                <a:latin typeface="Verdana" pitchFamily="34" charset="0"/>
                <a:ea typeface="Verdana" pitchFamily="34" charset="0"/>
              </a:rPr>
              <a:t>telefonzvans</a:t>
            </a:r>
            <a:r>
              <a:rPr lang="lv-LV" altLang="en-US" sz="1800" dirty="0">
                <a:solidFill>
                  <a:srgbClr val="0070C0"/>
                </a:solidFill>
                <a:latin typeface="Verdana" pitchFamily="34" charset="0"/>
                <a:ea typeface="Verdana" pitchFamily="34" charset="0"/>
              </a:rPr>
              <a:t> </a:t>
            </a:r>
            <a:r>
              <a:rPr lang="lv-LV" altLang="en-US" sz="1800" dirty="0" smtClean="0">
                <a:solidFill>
                  <a:srgbClr val="0070C0"/>
                </a:solidFill>
                <a:latin typeface="Verdana" pitchFamily="34" charset="0"/>
                <a:ea typeface="Verdana" pitchFamily="34" charset="0"/>
              </a:rPr>
              <a:t>-  e-pasts – jautājums - atbilde</a:t>
            </a:r>
            <a:r>
              <a:rPr lang="lv-LV" altLang="en-US" sz="1800" dirty="0" smtClean="0">
                <a:solidFill>
                  <a:srgbClr val="404040"/>
                </a:solidFill>
                <a:latin typeface="Verdana" pitchFamily="34" charset="0"/>
                <a:ea typeface="Verdana" pitchFamily="34" charset="0"/>
              </a:rPr>
              <a:t/>
            </a:r>
            <a:br>
              <a:rPr lang="lv-LV" altLang="en-US" sz="1800" dirty="0" smtClean="0">
                <a:solidFill>
                  <a:srgbClr val="404040"/>
                </a:solidFill>
                <a:latin typeface="Verdana" pitchFamily="34" charset="0"/>
                <a:ea typeface="Verdana" pitchFamily="34" charset="0"/>
              </a:rPr>
            </a:br>
            <a:endParaRPr lang="en-US" dirty="0">
              <a:latin typeface="Verdana" pitchFamily="34" charset="0"/>
              <a:ea typeface="Verdana"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Slide Number Placeholder 5"/>
          <p:cNvSpPr>
            <a:spLocks noGrp="1"/>
          </p:cNvSpPr>
          <p:nvPr>
            <p:ph type="sldNum" sz="quarter" idx="13"/>
          </p:nvPr>
        </p:nvSpPr>
        <p:spPr bwMode="auto">
          <a:noFill/>
          <a:ln>
            <a:miter lim="800000"/>
            <a:headEnd/>
            <a:tailEnd/>
          </a:ln>
        </p:spPr>
        <p:txBody>
          <a:bodyPr/>
          <a:lstStyle/>
          <a:p>
            <a:fld id="{6CB5761E-09A4-4C65-8792-DC85D2147845}" type="slidenum">
              <a:rPr lang="en-US" altLang="en-US"/>
              <a:pPr/>
              <a:t>18</a:t>
            </a:fld>
            <a:endParaRPr lang="en-US" altLang="en-US"/>
          </a:p>
        </p:txBody>
      </p:sp>
      <p:sp>
        <p:nvSpPr>
          <p:cNvPr id="12291" name="Rectangle 7"/>
          <p:cNvSpPr>
            <a:spLocks noChangeArrowheads="1"/>
          </p:cNvSpPr>
          <p:nvPr/>
        </p:nvSpPr>
        <p:spPr bwMode="auto">
          <a:xfrm>
            <a:off x="514576" y="1919432"/>
            <a:ext cx="7967472" cy="3600986"/>
          </a:xfrm>
          <a:prstGeom prst="rect">
            <a:avLst/>
          </a:prstGeom>
          <a:noFill/>
          <a:ln w="9525">
            <a:noFill/>
            <a:miter lim="800000"/>
            <a:headEnd/>
            <a:tailEnd/>
          </a:ln>
        </p:spPr>
        <p:txBody>
          <a:bodyPr wrap="square" anchor="ctr">
            <a:spAutoFit/>
          </a:bodyPr>
          <a:lstStyle/>
          <a:p>
            <a:pPr algn="just">
              <a:tabLst>
                <a:tab pos="180975" algn="l"/>
                <a:tab pos="319088" algn="l"/>
              </a:tabLst>
              <a:defRPr/>
            </a:pPr>
            <a:endParaRPr lang="lv-LV" sz="1600" dirty="0">
              <a:solidFill>
                <a:schemeClr val="tx1">
                  <a:lumMod val="75000"/>
                  <a:lumOff val="25000"/>
                </a:schemeClr>
              </a:solidFill>
              <a:latin typeface="Verdana" pitchFamily="34" charset="0"/>
            </a:endParaRPr>
          </a:p>
          <a:p>
            <a:pPr algn="just">
              <a:tabLst>
                <a:tab pos="180975" algn="l"/>
                <a:tab pos="319088" algn="l"/>
              </a:tabLst>
              <a:defRPr/>
            </a:pPr>
            <a:endParaRPr lang="lv-LV" sz="1600" dirty="0">
              <a:latin typeface="Verdana" pitchFamily="34" charset="0"/>
            </a:endParaRPr>
          </a:p>
          <a:p>
            <a:pPr algn="just">
              <a:buClr>
                <a:srgbClr val="0070C0"/>
              </a:buClr>
              <a:buSzPct val="150000"/>
              <a:buFont typeface="Wingdings" pitchFamily="2" charset="2"/>
              <a:buChar char="ü"/>
              <a:tabLst>
                <a:tab pos="180975" algn="l"/>
                <a:tab pos="319088" algn="l"/>
              </a:tabLst>
              <a:defRPr/>
            </a:pPr>
            <a:r>
              <a:rPr lang="lv-LV" sz="1600" dirty="0">
                <a:latin typeface="Verdana" pitchFamily="34" charset="0"/>
              </a:rPr>
              <a:t>  </a:t>
            </a:r>
            <a:r>
              <a:rPr lang="lv-LV" sz="1600" dirty="0">
                <a:solidFill>
                  <a:schemeClr val="tx1">
                    <a:lumMod val="75000"/>
                    <a:lumOff val="25000"/>
                  </a:schemeClr>
                </a:solidFill>
                <a:latin typeface="Verdana" pitchFamily="34" charset="0"/>
              </a:rPr>
              <a:t>kā tiek ievērotas </a:t>
            </a:r>
            <a:r>
              <a:rPr lang="lv-LV" sz="1600" dirty="0">
                <a:solidFill>
                  <a:srgbClr val="0070C0"/>
                </a:solidFill>
                <a:latin typeface="Verdana" pitchFamily="34" charset="0"/>
              </a:rPr>
              <a:t>Ministru kabineta 2020. gada 9. jūnija noteikumu Nr. 360 „Epidemioloģiskās drošības pasākumi un pretepidēmijas pasākumi Covid-19 izplatības ierobežošanai” </a:t>
            </a:r>
            <a:r>
              <a:rPr lang="lv-LV" sz="1600" dirty="0">
                <a:solidFill>
                  <a:schemeClr val="tx1">
                    <a:lumMod val="75000"/>
                    <a:lumOff val="25000"/>
                  </a:schemeClr>
                </a:solidFill>
                <a:latin typeface="Verdana" pitchFamily="34" charset="0"/>
              </a:rPr>
              <a:t>noteiktās prasības, kā realizēti iepriekšējās uzraudzības rezultātā uzdotie korektīvie pasākumi, ar kādām problēmām saskaras gan darbinieki, gan klienti</a:t>
            </a:r>
            <a:r>
              <a:rPr lang="lv-LV" sz="1600" dirty="0" smtClean="0">
                <a:solidFill>
                  <a:schemeClr val="tx1">
                    <a:lumMod val="75000"/>
                    <a:lumOff val="25000"/>
                  </a:schemeClr>
                </a:solidFill>
                <a:latin typeface="Verdana" pitchFamily="34" charset="0"/>
              </a:rPr>
              <a:t>.</a:t>
            </a:r>
          </a:p>
          <a:p>
            <a:pPr algn="just">
              <a:buClr>
                <a:srgbClr val="0070C0"/>
              </a:buClr>
              <a:buSzPct val="150000"/>
              <a:buFont typeface="Wingdings" pitchFamily="2" charset="2"/>
              <a:buChar char="ü"/>
              <a:tabLst>
                <a:tab pos="180975" algn="l"/>
                <a:tab pos="319088" algn="l"/>
              </a:tabLst>
              <a:defRPr/>
            </a:pPr>
            <a:endParaRPr lang="lv-LV" sz="1600" dirty="0">
              <a:solidFill>
                <a:schemeClr val="tx1">
                  <a:lumMod val="75000"/>
                  <a:lumOff val="25000"/>
                </a:schemeClr>
              </a:solidFill>
              <a:latin typeface="Verdana" pitchFamily="34" charset="0"/>
            </a:endParaRPr>
          </a:p>
          <a:p>
            <a:pPr algn="just">
              <a:buClr>
                <a:srgbClr val="0070C0"/>
              </a:buClr>
              <a:buSzPct val="150000"/>
              <a:tabLst>
                <a:tab pos="180975" algn="l"/>
                <a:tab pos="319088" algn="l"/>
              </a:tabLst>
              <a:defRPr/>
            </a:pPr>
            <a:endParaRPr lang="lv-LV" sz="1600" dirty="0">
              <a:latin typeface="Verdana" pitchFamily="34" charset="0"/>
            </a:endParaRPr>
          </a:p>
          <a:p>
            <a:pPr algn="just">
              <a:buClr>
                <a:srgbClr val="0070C0"/>
              </a:buClr>
              <a:buSzPct val="150000"/>
              <a:buFont typeface="Wingdings" pitchFamily="2" charset="2"/>
              <a:buChar char="ü"/>
              <a:tabLst>
                <a:tab pos="180975" algn="l"/>
                <a:tab pos="319088" algn="l"/>
              </a:tabLst>
              <a:defRPr/>
            </a:pPr>
            <a:r>
              <a:rPr lang="lv-LV" sz="1600" dirty="0">
                <a:latin typeface="Verdana" pitchFamily="34" charset="0"/>
              </a:rPr>
              <a:t>  </a:t>
            </a:r>
            <a:r>
              <a:rPr lang="lv-LV" sz="1600" dirty="0">
                <a:solidFill>
                  <a:schemeClr val="tx1">
                    <a:lumMod val="75000"/>
                    <a:lumOff val="25000"/>
                  </a:schemeClr>
                </a:solidFill>
                <a:latin typeface="Verdana" pitchFamily="34" charset="0"/>
              </a:rPr>
              <a:t>kā iestādē klientiem un personālam plānots veikta vakcinācija pret gripu, ievērojot </a:t>
            </a:r>
            <a:r>
              <a:rPr lang="lv-LV" sz="1600" dirty="0">
                <a:solidFill>
                  <a:srgbClr val="0070C0"/>
                </a:solidFill>
                <a:latin typeface="Verdana" pitchFamily="34" charset="0"/>
              </a:rPr>
              <a:t>Ministru kabineta 2000. gada 26. septembra noteikumu Nr.330 „Vakcinācijas noteikumi”</a:t>
            </a:r>
            <a:r>
              <a:rPr lang="lv-LV" sz="1600" dirty="0">
                <a:latin typeface="Verdana" pitchFamily="34" charset="0"/>
              </a:rPr>
              <a:t> </a:t>
            </a:r>
            <a:r>
              <a:rPr lang="lv-LV" sz="1600" dirty="0">
                <a:solidFill>
                  <a:schemeClr val="tx1">
                    <a:lumMod val="75000"/>
                    <a:lumOff val="25000"/>
                  </a:schemeClr>
                </a:solidFill>
                <a:latin typeface="Verdana" pitchFamily="34" charset="0"/>
              </a:rPr>
              <a:t>prasības.</a:t>
            </a:r>
          </a:p>
          <a:p>
            <a:pPr algn="just">
              <a:tabLst>
                <a:tab pos="180975" algn="l"/>
                <a:tab pos="319088" algn="l"/>
              </a:tabLst>
              <a:defRPr/>
            </a:pPr>
            <a:endParaRPr lang="lv-LV" sz="1800" dirty="0">
              <a:latin typeface="Verdana" pitchFamily="34" charset="0"/>
            </a:endParaRPr>
          </a:p>
          <a:p>
            <a:pPr algn="just">
              <a:tabLst>
                <a:tab pos="180975" algn="l"/>
                <a:tab pos="319088" algn="l"/>
              </a:tabLst>
              <a:defRPr/>
            </a:pPr>
            <a:r>
              <a:rPr lang="lv-LV" sz="1800" dirty="0">
                <a:latin typeface="Verdana" pitchFamily="34" charset="0"/>
              </a:rPr>
              <a:t> </a:t>
            </a:r>
          </a:p>
        </p:txBody>
      </p:sp>
      <p:pic>
        <p:nvPicPr>
          <p:cNvPr id="13316" name="Picture 1"/>
          <p:cNvPicPr>
            <a:picLocks noChangeAspect="1" noChangeArrowheads="1"/>
          </p:cNvPicPr>
          <p:nvPr/>
        </p:nvPicPr>
        <p:blipFill>
          <a:blip r:embed="rId2" cstate="print"/>
          <a:srcRect/>
          <a:stretch>
            <a:fillRect/>
          </a:stretch>
        </p:blipFill>
        <p:spPr bwMode="auto">
          <a:xfrm>
            <a:off x="6148388" y="228600"/>
            <a:ext cx="1692275" cy="1463675"/>
          </a:xfrm>
          <a:prstGeom prst="rect">
            <a:avLst/>
          </a:prstGeom>
          <a:noFill/>
          <a:ln w="9525">
            <a:noFill/>
            <a:miter lim="800000"/>
            <a:headEnd/>
            <a:tailEnd/>
          </a:ln>
        </p:spPr>
      </p:pic>
      <p:sp>
        <p:nvSpPr>
          <p:cNvPr id="13317" name="Rectangle 2"/>
          <p:cNvSpPr>
            <a:spLocks noChangeArrowheads="1"/>
          </p:cNvSpPr>
          <p:nvPr/>
        </p:nvSpPr>
        <p:spPr bwMode="auto">
          <a:xfrm>
            <a:off x="514576" y="1394729"/>
            <a:ext cx="5213287" cy="400110"/>
          </a:xfrm>
          <a:prstGeom prst="rect">
            <a:avLst/>
          </a:prstGeom>
          <a:noFill/>
          <a:ln w="9525">
            <a:noFill/>
            <a:miter lim="800000"/>
            <a:headEnd/>
            <a:tailEnd/>
          </a:ln>
        </p:spPr>
        <p:txBody>
          <a:bodyPr wrap="none">
            <a:spAutoFit/>
          </a:bodyPr>
          <a:lstStyle/>
          <a:p>
            <a:pPr algn="just">
              <a:tabLst>
                <a:tab pos="180975" algn="l"/>
                <a:tab pos="319088" algn="l"/>
              </a:tabLst>
            </a:pPr>
            <a:r>
              <a:rPr lang="lv-LV" altLang="en-US" sz="2000" b="1" dirty="0">
                <a:solidFill>
                  <a:srgbClr val="0070C0"/>
                </a:solidFill>
                <a:latin typeface="Verdana" pitchFamily="34" charset="0"/>
              </a:rPr>
              <a:t>Inspekcijas uzdevums </a:t>
            </a:r>
            <a:r>
              <a:rPr lang="lv-LV" altLang="en-US" sz="2000" b="1" dirty="0" smtClean="0">
                <a:solidFill>
                  <a:srgbClr val="0070C0"/>
                </a:solidFill>
                <a:latin typeface="Verdana" pitchFamily="34" charset="0"/>
              </a:rPr>
              <a:t>noskaidrot: </a:t>
            </a:r>
            <a:endParaRPr lang="lv-LV" altLang="en-US" sz="2000" b="1" dirty="0">
              <a:solidFill>
                <a:srgbClr val="0070C0"/>
              </a:solidFill>
              <a:latin typeface="Verdana" pitchFamily="34"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Number Placeholder 5"/>
          <p:cNvSpPr>
            <a:spLocks noGrp="1"/>
          </p:cNvSpPr>
          <p:nvPr>
            <p:ph type="sldNum" sz="quarter" idx="13"/>
          </p:nvPr>
        </p:nvSpPr>
        <p:spPr bwMode="auto">
          <a:noFill/>
          <a:ln>
            <a:miter lim="800000"/>
            <a:headEnd/>
            <a:tailEnd/>
          </a:ln>
        </p:spPr>
        <p:txBody>
          <a:bodyPr/>
          <a:lstStyle/>
          <a:p>
            <a:fld id="{9DC15FC4-8B19-40A1-BF22-DCB7F51B5119}" type="slidenum">
              <a:rPr lang="en-US" altLang="en-US"/>
              <a:pPr/>
              <a:t>19</a:t>
            </a:fld>
            <a:endParaRPr lang="en-US" altLang="en-US"/>
          </a:p>
        </p:txBody>
      </p:sp>
      <p:sp>
        <p:nvSpPr>
          <p:cNvPr id="13315" name="TextBox 6"/>
          <p:cNvSpPr txBox="1">
            <a:spLocks noChangeArrowheads="1"/>
          </p:cNvSpPr>
          <p:nvPr/>
        </p:nvSpPr>
        <p:spPr bwMode="auto">
          <a:xfrm>
            <a:off x="498475" y="1922463"/>
            <a:ext cx="8035925" cy="2308324"/>
          </a:xfrm>
          <a:prstGeom prst="rect">
            <a:avLst/>
          </a:prstGeom>
          <a:noFill/>
          <a:ln w="9525">
            <a:noFill/>
            <a:miter lim="800000"/>
            <a:headEnd/>
            <a:tailEnd/>
          </a:ln>
        </p:spPr>
        <p:txBody>
          <a:bodyPr>
            <a:spAutoFit/>
          </a:bodyPr>
          <a:lstStyle/>
          <a:p>
            <a:pPr algn="ctr">
              <a:lnSpc>
                <a:spcPct val="150000"/>
              </a:lnSpc>
              <a:defRPr/>
            </a:pPr>
            <a:r>
              <a:rPr lang="lv-LV" sz="2400" b="1" dirty="0">
                <a:solidFill>
                  <a:schemeClr val="tx1">
                    <a:lumMod val="65000"/>
                    <a:lumOff val="35000"/>
                  </a:schemeClr>
                </a:solidFill>
                <a:latin typeface="Verdana" pitchFamily="34" charset="0"/>
              </a:rPr>
              <a:t>Laika posmā </a:t>
            </a:r>
          </a:p>
          <a:p>
            <a:pPr algn="ctr">
              <a:lnSpc>
                <a:spcPct val="150000"/>
              </a:lnSpc>
              <a:defRPr/>
            </a:pPr>
            <a:r>
              <a:rPr lang="lv-LV" sz="2400" b="1" dirty="0">
                <a:solidFill>
                  <a:schemeClr val="tx1">
                    <a:lumMod val="65000"/>
                    <a:lumOff val="35000"/>
                  </a:schemeClr>
                </a:solidFill>
                <a:latin typeface="Verdana" pitchFamily="34" charset="0"/>
              </a:rPr>
              <a:t>no 12. oktobra līdz 17. novembrim </a:t>
            </a:r>
          </a:p>
          <a:p>
            <a:pPr algn="ctr">
              <a:lnSpc>
                <a:spcPct val="150000"/>
              </a:lnSpc>
              <a:defRPr/>
            </a:pPr>
            <a:r>
              <a:rPr lang="lv-LV" sz="2400" b="1" dirty="0">
                <a:solidFill>
                  <a:schemeClr val="tx1">
                    <a:lumMod val="65000"/>
                    <a:lumOff val="35000"/>
                  </a:schemeClr>
                </a:solidFill>
                <a:latin typeface="Verdana" pitchFamily="34" charset="0"/>
              </a:rPr>
              <a:t>tika aptaujāti </a:t>
            </a:r>
            <a:r>
              <a:rPr lang="lv-LV" sz="2400" b="1" dirty="0">
                <a:solidFill>
                  <a:srgbClr val="FF0000"/>
                </a:solidFill>
                <a:latin typeface="Verdana" pitchFamily="34" charset="0"/>
              </a:rPr>
              <a:t>visi </a:t>
            </a:r>
            <a:r>
              <a:rPr lang="lv-LV" sz="2400" b="1" dirty="0">
                <a:solidFill>
                  <a:schemeClr val="tx1">
                    <a:lumMod val="65000"/>
                    <a:lumOff val="35000"/>
                  </a:schemeClr>
                </a:solidFill>
                <a:latin typeface="Verdana" pitchFamily="34" charset="0"/>
              </a:rPr>
              <a:t>uzraudzībā esošie </a:t>
            </a:r>
            <a:endParaRPr lang="lv-LV" sz="2400" b="1" dirty="0" smtClean="0">
              <a:solidFill>
                <a:schemeClr val="tx1">
                  <a:lumMod val="65000"/>
                  <a:lumOff val="35000"/>
                </a:schemeClr>
              </a:solidFill>
              <a:latin typeface="Verdana" pitchFamily="34" charset="0"/>
            </a:endParaRPr>
          </a:p>
          <a:p>
            <a:pPr algn="ctr">
              <a:lnSpc>
                <a:spcPct val="150000"/>
              </a:lnSpc>
              <a:defRPr/>
            </a:pPr>
            <a:r>
              <a:rPr lang="lv-LV" sz="2400" b="1" dirty="0" smtClean="0">
                <a:solidFill>
                  <a:srgbClr val="FF0000"/>
                </a:solidFill>
                <a:latin typeface="Verdana" pitchFamily="34" charset="0"/>
              </a:rPr>
              <a:t>181</a:t>
            </a:r>
            <a:r>
              <a:rPr lang="lv-LV" sz="2400" b="1" dirty="0" smtClean="0">
                <a:solidFill>
                  <a:schemeClr val="tx1">
                    <a:lumMod val="75000"/>
                    <a:lumOff val="25000"/>
                  </a:schemeClr>
                </a:solidFill>
                <a:latin typeface="Verdana" pitchFamily="34" charset="0"/>
              </a:rPr>
              <a:t> </a:t>
            </a:r>
            <a:r>
              <a:rPr lang="lv-LV" sz="2400" b="1" dirty="0">
                <a:solidFill>
                  <a:srgbClr val="FF0000"/>
                </a:solidFill>
                <a:latin typeface="Verdana" pitchFamily="34" charset="0"/>
              </a:rPr>
              <a:t>– </a:t>
            </a:r>
            <a:r>
              <a:rPr lang="lv-LV" sz="2400" b="1" dirty="0">
                <a:solidFill>
                  <a:schemeClr val="tx1">
                    <a:lumMod val="65000"/>
                    <a:lumOff val="35000"/>
                  </a:schemeClr>
                </a:solidFill>
                <a:latin typeface="Verdana" pitchFamily="34" charset="0"/>
              </a:rPr>
              <a:t>SAC </a:t>
            </a:r>
            <a:endParaRPr lang="en-US" sz="2400" b="1" dirty="0">
              <a:solidFill>
                <a:schemeClr val="tx1">
                  <a:lumMod val="65000"/>
                  <a:lumOff val="35000"/>
                </a:schemeClr>
              </a:solidFill>
              <a:latin typeface="Verdana" pitchFamily="34" charset="0"/>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2</a:t>
            </a:fld>
            <a:endParaRPr lang="en-US" altLang="en-US"/>
          </a:p>
        </p:txBody>
      </p:sp>
      <p:sp>
        <p:nvSpPr>
          <p:cNvPr id="5" name="Rectangle 4"/>
          <p:cNvSpPr/>
          <p:nvPr/>
        </p:nvSpPr>
        <p:spPr>
          <a:xfrm>
            <a:off x="1627632" y="496231"/>
            <a:ext cx="7211568" cy="1015663"/>
          </a:xfrm>
          <a:prstGeom prst="rect">
            <a:avLst/>
          </a:prstGeom>
        </p:spPr>
        <p:txBody>
          <a:bodyPr wrap="square">
            <a:spAutoFit/>
          </a:bodyPr>
          <a:lstStyle/>
          <a:p>
            <a:pPr algn="ctr">
              <a:lnSpc>
                <a:spcPct val="150000"/>
              </a:lnSpc>
            </a:pPr>
            <a:r>
              <a:rPr lang="lv-LV" sz="2000" b="1" dirty="0" smtClean="0">
                <a:solidFill>
                  <a:srgbClr val="0070C0"/>
                </a:solidFill>
                <a:latin typeface="Verdana" pitchFamily="34" charset="0"/>
                <a:ea typeface="Verdana" pitchFamily="34" charset="0"/>
              </a:rPr>
              <a:t>Ministru kabineta 06.11.2020. rīkojums Nr. 655</a:t>
            </a:r>
          </a:p>
          <a:p>
            <a:pPr algn="ctr">
              <a:lnSpc>
                <a:spcPct val="150000"/>
              </a:lnSpc>
            </a:pPr>
            <a:r>
              <a:rPr lang="lv-LV" sz="2000" b="1" dirty="0" smtClean="0">
                <a:solidFill>
                  <a:srgbClr val="0070C0"/>
                </a:solidFill>
                <a:latin typeface="Verdana" pitchFamily="34" charset="0"/>
                <a:ea typeface="Verdana" pitchFamily="34" charset="0"/>
              </a:rPr>
              <a:t>“Par ārkārtējās situācijas izsludināšanu”</a:t>
            </a:r>
            <a:endParaRPr lang="lv-LV" sz="2000" b="1" dirty="0">
              <a:solidFill>
                <a:srgbClr val="0070C0"/>
              </a:solidFill>
              <a:latin typeface="Verdana" pitchFamily="34" charset="0"/>
              <a:ea typeface="Verdana" pitchFamily="34" charset="0"/>
            </a:endParaRPr>
          </a:p>
        </p:txBody>
      </p:sp>
      <p:sp>
        <p:nvSpPr>
          <p:cNvPr id="6" name="Rectangle 5"/>
          <p:cNvSpPr/>
          <p:nvPr/>
        </p:nvSpPr>
        <p:spPr>
          <a:xfrm>
            <a:off x="713233" y="1603169"/>
            <a:ext cx="7821168" cy="4247317"/>
          </a:xfrm>
          <a:prstGeom prst="rect">
            <a:avLst/>
          </a:prstGeom>
        </p:spPr>
        <p:txBody>
          <a:bodyPr wrap="square">
            <a:spAutoFit/>
          </a:bodyPr>
          <a:lstStyle/>
          <a:p>
            <a:pPr algn="just">
              <a:lnSpc>
                <a:spcPct val="150000"/>
              </a:lnSpc>
            </a:pPr>
            <a:r>
              <a:rPr lang="lv-LV" sz="1800" b="1" dirty="0" smtClean="0">
                <a:solidFill>
                  <a:srgbClr val="C00000"/>
                </a:solidFill>
                <a:latin typeface="Verdana" pitchFamily="34" charset="0"/>
                <a:ea typeface="Verdana" pitchFamily="34" charset="0"/>
              </a:rPr>
              <a:t>Rīkojumā noteikts, </a:t>
            </a:r>
            <a:r>
              <a:rPr lang="lv-LV" sz="1800" b="1" dirty="0" smtClean="0">
                <a:solidFill>
                  <a:schemeClr val="tx1">
                    <a:lumMod val="75000"/>
                    <a:lumOff val="25000"/>
                  </a:schemeClr>
                </a:solidFill>
                <a:latin typeface="Verdana" pitchFamily="34" charset="0"/>
                <a:ea typeface="Verdana" pitchFamily="34" charset="0"/>
              </a:rPr>
              <a:t>ka Ārkārtējās situācijas laikā ilgstošas sociālās aprūpes un sociālās rehabilitācijas institūcijām jaunus klientus uzņemt:</a:t>
            </a:r>
          </a:p>
          <a:p>
            <a:pPr marL="285750" indent="-285750" algn="just">
              <a:lnSpc>
                <a:spcPct val="150000"/>
              </a:lnSpc>
              <a:buFontTx/>
              <a:buChar char="-"/>
            </a:pPr>
            <a:r>
              <a:rPr lang="lv-LV" sz="1800" b="1" dirty="0" smtClean="0">
                <a:solidFill>
                  <a:schemeClr val="tx1">
                    <a:lumMod val="75000"/>
                    <a:lumOff val="25000"/>
                  </a:schemeClr>
                </a:solidFill>
                <a:latin typeface="Verdana" pitchFamily="34" charset="0"/>
                <a:ea typeface="Verdana" pitchFamily="34" charset="0"/>
              </a:rPr>
              <a:t>izvērtējot iespēju garantēt klienta drošību un nepieciešamību pakalpojumu saņemt nekavējoties,</a:t>
            </a:r>
          </a:p>
          <a:p>
            <a:pPr marL="285750" indent="-285750" algn="just">
              <a:lnSpc>
                <a:spcPct val="150000"/>
              </a:lnSpc>
              <a:buFontTx/>
              <a:buChar char="-"/>
            </a:pPr>
            <a:r>
              <a:rPr lang="lv-LV" sz="1800" b="1" dirty="0" smtClean="0">
                <a:solidFill>
                  <a:schemeClr val="tx1">
                    <a:lumMod val="75000"/>
                    <a:lumOff val="25000"/>
                  </a:schemeClr>
                </a:solidFill>
                <a:latin typeface="Verdana" pitchFamily="34" charset="0"/>
                <a:ea typeface="Verdana" pitchFamily="34" charset="0"/>
              </a:rPr>
              <a:t>izvērtējot pakalpojuma sniegšanai nepieciešamos resursus, </a:t>
            </a:r>
          </a:p>
          <a:p>
            <a:pPr marL="285750" indent="-285750" algn="just">
              <a:lnSpc>
                <a:spcPct val="150000"/>
              </a:lnSpc>
              <a:buFontTx/>
              <a:buChar char="-"/>
            </a:pPr>
            <a:r>
              <a:rPr lang="lv-LV" sz="1800" b="1" dirty="0" smtClean="0">
                <a:solidFill>
                  <a:schemeClr val="tx1">
                    <a:lumMod val="75000"/>
                    <a:lumOff val="25000"/>
                  </a:schemeClr>
                </a:solidFill>
                <a:latin typeface="Verdana" pitchFamily="34" charset="0"/>
                <a:ea typeface="Verdana" pitchFamily="34" charset="0"/>
              </a:rPr>
              <a:t>prioritāri nodrošinot aprūpi un samazinot sociālās rehabilitācijas pakalpojumu apjomu, ja objektīvu apstākļu dēļ tos pilnā apmērā nodrošināt nav iespējams.</a:t>
            </a:r>
            <a:endParaRPr lang="lv-LV" sz="1800" b="1" dirty="0">
              <a:solidFill>
                <a:schemeClr val="tx1">
                  <a:lumMod val="75000"/>
                  <a:lumOff val="25000"/>
                </a:schemeClr>
              </a:solidFill>
              <a:latin typeface="Verdana" pitchFamily="34" charset="0"/>
              <a:ea typeface="Verdana"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Slide Number Placeholder 6"/>
          <p:cNvSpPr>
            <a:spLocks noGrp="1"/>
          </p:cNvSpPr>
          <p:nvPr>
            <p:ph type="sldNum" sz="quarter" idx="13"/>
          </p:nvPr>
        </p:nvSpPr>
        <p:spPr bwMode="auto">
          <a:xfrm>
            <a:off x="8365524" y="6324600"/>
            <a:ext cx="473676" cy="304800"/>
          </a:xfrm>
          <a:noFill/>
          <a:ln>
            <a:miter lim="800000"/>
            <a:headEnd/>
            <a:tailEnd/>
          </a:ln>
        </p:spPr>
        <p:txBody>
          <a:bodyPr/>
          <a:lstStyle/>
          <a:p>
            <a:fld id="{1C4A0D07-A526-4C34-AE9D-921DC86DB4E3}" type="slidenum">
              <a:rPr lang="en-US" altLang="en-US"/>
              <a:pPr/>
              <a:t>20</a:t>
            </a:fld>
            <a:endParaRPr lang="en-US" altLang="en-US"/>
          </a:p>
        </p:txBody>
      </p:sp>
      <p:sp>
        <p:nvSpPr>
          <p:cNvPr id="15363" name="TextBox 7"/>
          <p:cNvSpPr txBox="1">
            <a:spLocks noChangeArrowheads="1"/>
          </p:cNvSpPr>
          <p:nvPr/>
        </p:nvSpPr>
        <p:spPr bwMode="auto">
          <a:xfrm>
            <a:off x="1810513" y="738188"/>
            <a:ext cx="3453638" cy="769441"/>
          </a:xfrm>
          <a:prstGeom prst="rect">
            <a:avLst/>
          </a:prstGeom>
          <a:noFill/>
          <a:ln w="9525">
            <a:noFill/>
            <a:miter lim="800000"/>
            <a:headEnd/>
            <a:tailEnd/>
          </a:ln>
        </p:spPr>
        <p:txBody>
          <a:bodyPr wrap="square">
            <a:spAutoFit/>
          </a:bodyPr>
          <a:lstStyle/>
          <a:p>
            <a:r>
              <a:rPr lang="lv-LV" altLang="lv-LV" sz="2400" b="1" dirty="0">
                <a:solidFill>
                  <a:srgbClr val="0070C0"/>
                </a:solidFill>
                <a:latin typeface="Verdana" pitchFamily="34" charset="0"/>
              </a:rPr>
              <a:t>Jautājumi:</a:t>
            </a:r>
          </a:p>
          <a:p>
            <a:endParaRPr lang="en-US" altLang="lv-LV" sz="2000" dirty="0">
              <a:solidFill>
                <a:srgbClr val="0070C0"/>
              </a:solidFill>
              <a:latin typeface="Verdana" pitchFamily="34" charset="0"/>
            </a:endParaRPr>
          </a:p>
        </p:txBody>
      </p:sp>
      <p:sp>
        <p:nvSpPr>
          <p:cNvPr id="14340" name="Rectangle 8"/>
          <p:cNvSpPr>
            <a:spLocks noChangeArrowheads="1"/>
          </p:cNvSpPr>
          <p:nvPr/>
        </p:nvSpPr>
        <p:spPr bwMode="auto">
          <a:xfrm>
            <a:off x="847725" y="1624013"/>
            <a:ext cx="7991475" cy="3970337"/>
          </a:xfrm>
          <a:prstGeom prst="rect">
            <a:avLst/>
          </a:prstGeom>
          <a:noFill/>
          <a:ln>
            <a:noFill/>
          </a:ln>
        </p:spPr>
        <p:txBody>
          <a:bodyPr anchor="ctr">
            <a:spAutoFit/>
          </a:bodyPr>
          <a:lstStyle>
            <a:lvl1pPr marL="444500" indent="-444500">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pPr algn="just">
              <a:spcAft>
                <a:spcPts val="1800"/>
              </a:spcAft>
              <a:buClr>
                <a:srgbClr val="0070C0"/>
              </a:buClr>
              <a:buSzPct val="150000"/>
              <a:buFont typeface="Wingdings" panose="05000000000000000000" pitchFamily="2" charset="2"/>
              <a:buChar char="Ø"/>
              <a:defRPr/>
            </a:pPr>
            <a:r>
              <a:rPr lang="lv-LV" altLang="lv-LV" sz="1600" dirty="0">
                <a:solidFill>
                  <a:schemeClr val="tx1">
                    <a:lumMod val="75000"/>
                    <a:lumOff val="25000"/>
                  </a:schemeClr>
                </a:solidFill>
                <a:latin typeface="Verdana" panose="020B0604030504040204" pitchFamily="34" charset="0"/>
              </a:rPr>
              <a:t>Kādi un cik individuālās aizsardzības līdzekļi (IAL) šobrīd ir iestādes rīcībā?</a:t>
            </a:r>
          </a:p>
          <a:p>
            <a:pPr algn="just">
              <a:spcAft>
                <a:spcPts val="1800"/>
              </a:spcAft>
              <a:buClr>
                <a:srgbClr val="0070C0"/>
              </a:buClr>
              <a:buSzPct val="150000"/>
              <a:buFont typeface="Wingdings" panose="05000000000000000000" pitchFamily="2" charset="2"/>
              <a:buChar char="Ø"/>
              <a:defRPr/>
            </a:pPr>
            <a:r>
              <a:rPr lang="lv-LV" altLang="lv-LV" sz="1600" dirty="0">
                <a:solidFill>
                  <a:schemeClr val="tx1">
                    <a:lumMod val="75000"/>
                    <a:lumOff val="25000"/>
                  </a:schemeClr>
                </a:solidFill>
                <a:latin typeface="Verdana" panose="020B0604030504040204" pitchFamily="34" charset="0"/>
              </a:rPr>
              <a:t>Kādi dezinfekcijas līdzekļi iestādē tiek izmantoti roku un virsmu dezinfekcijai, to daudzums?</a:t>
            </a:r>
            <a:endParaRPr lang="en-US" altLang="lv-LV" sz="1600" dirty="0">
              <a:solidFill>
                <a:schemeClr val="tx1">
                  <a:lumMod val="75000"/>
                  <a:lumOff val="25000"/>
                </a:schemeClr>
              </a:solidFill>
              <a:latin typeface="Verdana" panose="020B0604030504040204" pitchFamily="34" charset="0"/>
            </a:endParaRPr>
          </a:p>
          <a:p>
            <a:pPr algn="just">
              <a:spcAft>
                <a:spcPts val="1800"/>
              </a:spcAft>
              <a:buClr>
                <a:srgbClr val="0070C0"/>
              </a:buClr>
              <a:buSzPct val="150000"/>
              <a:buFont typeface="Wingdings" panose="05000000000000000000" pitchFamily="2" charset="2"/>
              <a:buChar char="Ø"/>
              <a:defRPr/>
            </a:pPr>
            <a:r>
              <a:rPr lang="lv-LV" altLang="lv-LV" sz="1600" dirty="0">
                <a:solidFill>
                  <a:schemeClr val="tx1">
                    <a:lumMod val="75000"/>
                    <a:lumOff val="25000"/>
                  </a:schemeClr>
                </a:solidFill>
                <a:latin typeface="Verdana" panose="020B0604030504040204" pitchFamily="34" charset="0"/>
              </a:rPr>
              <a:t>Cik izolatora telpas ir ierīkotas iestādē, cik aprūpējamās personas tajās iespējams izolēt?</a:t>
            </a:r>
          </a:p>
          <a:p>
            <a:pPr algn="just">
              <a:spcAft>
                <a:spcPts val="1800"/>
              </a:spcAft>
              <a:buClr>
                <a:srgbClr val="0070C0"/>
              </a:buClr>
              <a:buSzPct val="150000"/>
              <a:buFont typeface="Wingdings" panose="05000000000000000000" pitchFamily="2" charset="2"/>
              <a:buChar char="Ø"/>
              <a:defRPr/>
            </a:pPr>
            <a:r>
              <a:rPr lang="lv-LV" altLang="lv-LV" sz="1600" dirty="0">
                <a:solidFill>
                  <a:schemeClr val="tx1">
                    <a:lumMod val="75000"/>
                    <a:lumOff val="25000"/>
                  </a:schemeClr>
                </a:solidFill>
                <a:latin typeface="Verdana" panose="020B0604030504040204" pitchFamily="34" charset="0"/>
              </a:rPr>
              <a:t>Vai iestādē ir iespējama telpu pārgrupēšana, pieaugot COVID-19 inficēto aprūpējamo personu </a:t>
            </a:r>
            <a:r>
              <a:rPr lang="lv-LV" altLang="lv-LV" sz="1600" dirty="0" smtClean="0">
                <a:solidFill>
                  <a:schemeClr val="tx1">
                    <a:lumMod val="75000"/>
                    <a:lumOff val="25000"/>
                  </a:schemeClr>
                </a:solidFill>
                <a:latin typeface="Verdana" panose="020B0604030504040204" pitchFamily="34" charset="0"/>
              </a:rPr>
              <a:t>skaitam</a:t>
            </a:r>
            <a:r>
              <a:rPr lang="lv-LV" altLang="lv-LV" sz="1600" dirty="0">
                <a:solidFill>
                  <a:schemeClr val="tx1">
                    <a:lumMod val="75000"/>
                    <a:lumOff val="25000"/>
                  </a:schemeClr>
                </a:solidFill>
                <a:latin typeface="Verdana" panose="020B0604030504040204" pitchFamily="34" charset="0"/>
              </a:rPr>
              <a:t>, lai šīs personas izmitinātu atsevišķi no neinficētajām?</a:t>
            </a:r>
            <a:endParaRPr lang="en-US" altLang="lv-LV" sz="1600" dirty="0">
              <a:solidFill>
                <a:schemeClr val="tx1">
                  <a:lumMod val="75000"/>
                  <a:lumOff val="25000"/>
                </a:schemeClr>
              </a:solidFill>
              <a:latin typeface="Verdana" panose="020B0604030504040204" pitchFamily="34" charset="0"/>
            </a:endParaRPr>
          </a:p>
          <a:p>
            <a:pPr algn="just">
              <a:spcAft>
                <a:spcPts val="1800"/>
              </a:spcAft>
              <a:buClr>
                <a:srgbClr val="0070C0"/>
              </a:buClr>
              <a:buSzPct val="150000"/>
              <a:buFont typeface="Wingdings" panose="05000000000000000000" pitchFamily="2" charset="2"/>
              <a:buChar char="Ø"/>
              <a:defRPr/>
            </a:pPr>
            <a:r>
              <a:rPr lang="lv-LV" altLang="lv-LV" sz="1600" dirty="0">
                <a:solidFill>
                  <a:schemeClr val="tx1">
                    <a:lumMod val="75000"/>
                    <a:lumOff val="25000"/>
                  </a:schemeClr>
                </a:solidFill>
                <a:latin typeface="Verdana" panose="020B0604030504040204" pitchFamily="34" charset="0"/>
              </a:rPr>
              <a:t>Vai iestādē klientiem un personālam ir veikta vakcinācija pret gripu; ja nav, vai  tā tiek plānota, ievērojot Ministru kabineta 2000. gada 26. septembra noteikumu Nr.330 „Vakcinācijas noteikumi” prasības.</a:t>
            </a:r>
          </a:p>
        </p:txBody>
      </p:sp>
      <p:pic>
        <p:nvPicPr>
          <p:cNvPr id="15365" name="Picture 1"/>
          <p:cNvPicPr>
            <a:picLocks noChangeAspect="1" noChangeArrowheads="1"/>
          </p:cNvPicPr>
          <p:nvPr/>
        </p:nvPicPr>
        <p:blipFill>
          <a:blip r:embed="rId2" cstate="print"/>
          <a:srcRect/>
          <a:stretch>
            <a:fillRect/>
          </a:stretch>
        </p:blipFill>
        <p:spPr bwMode="auto">
          <a:xfrm>
            <a:off x="6892925" y="85725"/>
            <a:ext cx="1301750" cy="153828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Slide Number Placeholder 3"/>
          <p:cNvSpPr>
            <a:spLocks noGrp="1"/>
          </p:cNvSpPr>
          <p:nvPr>
            <p:ph type="sldNum" sz="quarter" idx="13"/>
          </p:nvPr>
        </p:nvSpPr>
        <p:spPr bwMode="auto">
          <a:xfrm>
            <a:off x="8534399" y="6324600"/>
            <a:ext cx="461319" cy="304800"/>
          </a:xfrm>
          <a:noFill/>
          <a:ln>
            <a:miter lim="800000"/>
            <a:headEnd/>
            <a:tailEnd/>
          </a:ln>
        </p:spPr>
        <p:txBody>
          <a:bodyPr/>
          <a:lstStyle/>
          <a:p>
            <a:fld id="{03F6D3D7-5822-4085-B900-A6820602E5C5}" type="slidenum">
              <a:rPr lang="en-US" altLang="en-US"/>
              <a:pPr/>
              <a:t>21</a:t>
            </a:fld>
            <a:endParaRPr lang="en-US" altLang="en-US" dirty="0"/>
          </a:p>
        </p:txBody>
      </p:sp>
      <p:sp>
        <p:nvSpPr>
          <p:cNvPr id="8" name="TextBox 7"/>
          <p:cNvSpPr txBox="1"/>
          <p:nvPr/>
        </p:nvSpPr>
        <p:spPr>
          <a:xfrm>
            <a:off x="2668384" y="750211"/>
            <a:ext cx="3982180" cy="400110"/>
          </a:xfrm>
          <a:prstGeom prst="rect">
            <a:avLst/>
          </a:prstGeom>
          <a:noFill/>
        </p:spPr>
        <p:txBody>
          <a:bodyPr wrap="none">
            <a:spAutoFit/>
          </a:bodyPr>
          <a:lstStyle>
            <a:lvl1pPr>
              <a:defRPr sz="1700">
                <a:solidFill>
                  <a:schemeClr val="tx1"/>
                </a:solidFill>
                <a:latin typeface="Times New Roman" panose="02020603050405020304" pitchFamily="18" charset="0"/>
                <a:cs typeface="Arial" panose="020B0604020202020204" pitchFamily="34" charset="0"/>
              </a:defRPr>
            </a:lvl1pPr>
            <a:lvl2pPr marL="742950" indent="-285750">
              <a:defRPr sz="1700">
                <a:solidFill>
                  <a:schemeClr val="tx1"/>
                </a:solidFill>
                <a:latin typeface="Times New Roman" panose="02020603050405020304" pitchFamily="18" charset="0"/>
                <a:cs typeface="Arial" panose="020B0604020202020204" pitchFamily="34" charset="0"/>
              </a:defRPr>
            </a:lvl2pPr>
            <a:lvl3pPr marL="1143000" indent="-228600">
              <a:defRPr sz="1700">
                <a:solidFill>
                  <a:schemeClr val="tx1"/>
                </a:solidFill>
                <a:latin typeface="Times New Roman" panose="02020603050405020304" pitchFamily="18" charset="0"/>
                <a:cs typeface="Arial" panose="020B0604020202020204" pitchFamily="34" charset="0"/>
              </a:defRPr>
            </a:lvl3pPr>
            <a:lvl4pPr marL="1600200" indent="-228600">
              <a:defRPr sz="1700">
                <a:solidFill>
                  <a:schemeClr val="tx1"/>
                </a:solidFill>
                <a:latin typeface="Times New Roman" panose="02020603050405020304" pitchFamily="18" charset="0"/>
                <a:cs typeface="Arial" panose="020B0604020202020204" pitchFamily="34" charset="0"/>
              </a:defRPr>
            </a:lvl4pPr>
            <a:lvl5pPr marL="2057400" indent="-228600">
              <a:defRPr sz="1700">
                <a:solidFill>
                  <a:schemeClr val="tx1"/>
                </a:solidFill>
                <a:latin typeface="Times New Roman" panose="02020603050405020304" pitchFamily="18" charset="0"/>
                <a:cs typeface="Arial" panose="020B0604020202020204" pitchFamily="34" charset="0"/>
              </a:defRPr>
            </a:lvl5pPr>
            <a:lvl6pPr marL="25146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6pPr>
            <a:lvl7pPr marL="29718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7pPr>
            <a:lvl8pPr marL="34290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8pPr>
            <a:lvl9pPr marL="3886200" indent="-228600" defTabSz="938213" eaLnBrk="0" fontAlgn="base" hangingPunct="0">
              <a:spcBef>
                <a:spcPct val="0"/>
              </a:spcBef>
              <a:spcAft>
                <a:spcPct val="0"/>
              </a:spcAft>
              <a:defRPr sz="1700">
                <a:solidFill>
                  <a:schemeClr val="tx1"/>
                </a:solidFill>
                <a:latin typeface="Times New Roman" panose="02020603050405020304" pitchFamily="18" charset="0"/>
                <a:cs typeface="Arial" panose="020B0604020202020204" pitchFamily="34" charset="0"/>
              </a:defRPr>
            </a:lvl9pPr>
          </a:lstStyle>
          <a:p>
            <a:pPr algn="ctr">
              <a:defRPr/>
            </a:pPr>
            <a:r>
              <a:rPr lang="lv-LV" altLang="lv-LV" sz="2000" b="1" dirty="0" smtClean="0">
                <a:solidFill>
                  <a:srgbClr val="0070C0"/>
                </a:solidFill>
                <a:latin typeface="Verdana" panose="020B0604030504040204" pitchFamily="34" charset="0"/>
              </a:rPr>
              <a:t>Kopsavilkums no atbildēm</a:t>
            </a:r>
            <a:endParaRPr lang="en-US" altLang="lv-LV" sz="3200" b="1" dirty="0">
              <a:solidFill>
                <a:srgbClr val="0070C0"/>
              </a:solidFill>
              <a:latin typeface="Verdana" panose="020B0604030504040204" pitchFamily="34" charset="0"/>
            </a:endParaRPr>
          </a:p>
        </p:txBody>
      </p:sp>
      <p:sp>
        <p:nvSpPr>
          <p:cNvPr id="19460" name="Rectangle 8"/>
          <p:cNvSpPr>
            <a:spLocks noChangeArrowheads="1"/>
          </p:cNvSpPr>
          <p:nvPr/>
        </p:nvSpPr>
        <p:spPr bwMode="auto">
          <a:xfrm>
            <a:off x="797941" y="1897751"/>
            <a:ext cx="7483475" cy="2754600"/>
          </a:xfrm>
          <a:prstGeom prst="rect">
            <a:avLst/>
          </a:prstGeom>
          <a:noFill/>
          <a:ln w="9525">
            <a:noFill/>
            <a:miter lim="800000"/>
            <a:headEnd/>
            <a:tailEnd/>
          </a:ln>
        </p:spPr>
        <p:txBody>
          <a:bodyPr>
            <a:spAutoFit/>
          </a:bodyPr>
          <a:lstStyle/>
          <a:p>
            <a:pPr marL="444500" indent="-444500" algn="just">
              <a:spcAft>
                <a:spcPts val="1800"/>
              </a:spcAft>
              <a:buFont typeface="Wingdings" pitchFamily="2" charset="2"/>
              <a:buChar char="Ø"/>
            </a:pPr>
            <a:r>
              <a:rPr lang="lv-LV" altLang="lv-LV" sz="1600" dirty="0">
                <a:solidFill>
                  <a:srgbClr val="333333"/>
                </a:solidFill>
                <a:latin typeface="Verdana" pitchFamily="34" charset="0"/>
              </a:rPr>
              <a:t>Kādi un cik IAL šobrīd ir iestādes rīcībā?</a:t>
            </a:r>
          </a:p>
          <a:p>
            <a:pPr marL="444500" indent="-444500" algn="just">
              <a:spcAft>
                <a:spcPts val="1800"/>
              </a:spcAft>
            </a:pPr>
            <a:r>
              <a:rPr lang="lv-LV" altLang="lv-LV" sz="1600" dirty="0" smtClean="0">
                <a:solidFill>
                  <a:srgbClr val="0070C0"/>
                </a:solidFill>
                <a:latin typeface="Verdana" pitchFamily="34" charset="0"/>
              </a:rPr>
              <a:t>Visi SAC </a:t>
            </a:r>
            <a:r>
              <a:rPr lang="lv-LV" altLang="lv-LV" sz="1600" dirty="0">
                <a:solidFill>
                  <a:srgbClr val="0070C0"/>
                </a:solidFill>
                <a:latin typeface="Verdana" pitchFamily="34" charset="0"/>
              </a:rPr>
              <a:t>ir nodrošināti ar visiem nepieciešamajiem </a:t>
            </a:r>
            <a:r>
              <a:rPr lang="lv-LV" altLang="lv-LV" sz="1600" dirty="0" smtClean="0">
                <a:solidFill>
                  <a:srgbClr val="0070C0"/>
                </a:solidFill>
                <a:latin typeface="Verdana" pitchFamily="34" charset="0"/>
              </a:rPr>
              <a:t>IAL, </a:t>
            </a:r>
            <a:r>
              <a:rPr lang="lv-LV" altLang="lv-LV" sz="1600" dirty="0" smtClean="0">
                <a:solidFill>
                  <a:schemeClr val="accent6">
                    <a:lumMod val="50000"/>
                  </a:schemeClr>
                </a:solidFill>
                <a:latin typeface="Verdana" pitchFamily="34" charset="0"/>
              </a:rPr>
              <a:t>salīdzinājumā ar pavasara pārbaudē konstatēto - nodrošinājums ar IAL bija krietni labāks.</a:t>
            </a:r>
            <a:endParaRPr lang="lv-LV" altLang="lv-LV" sz="1600" dirty="0">
              <a:solidFill>
                <a:schemeClr val="accent6">
                  <a:lumMod val="50000"/>
                </a:schemeClr>
              </a:solidFill>
              <a:latin typeface="Verdana" pitchFamily="34" charset="0"/>
            </a:endParaRPr>
          </a:p>
          <a:p>
            <a:pPr marL="444500" indent="-444500" algn="just">
              <a:spcAft>
                <a:spcPts val="1800"/>
              </a:spcAft>
              <a:buFont typeface="Wingdings" pitchFamily="2" charset="2"/>
              <a:buChar char="Ø"/>
            </a:pPr>
            <a:r>
              <a:rPr lang="lv-LV" altLang="lv-LV" sz="1600" dirty="0">
                <a:solidFill>
                  <a:srgbClr val="404040"/>
                </a:solidFill>
                <a:latin typeface="Verdana" pitchFamily="34" charset="0"/>
              </a:rPr>
              <a:t>Kādi dezinfekcijas līdzekļi iestādē tiek izmantoti roku un virsmu dezinfekcijai, to daudzums?</a:t>
            </a:r>
          </a:p>
          <a:p>
            <a:pPr marL="444500" indent="-444500" algn="just">
              <a:spcAft>
                <a:spcPts val="1800"/>
              </a:spcAft>
            </a:pPr>
            <a:r>
              <a:rPr lang="lv-LV" altLang="lv-LV" sz="1600" dirty="0" smtClean="0">
                <a:solidFill>
                  <a:srgbClr val="0070C0"/>
                </a:solidFill>
                <a:latin typeface="Verdana" pitchFamily="34" charset="0"/>
              </a:rPr>
              <a:t>Visi SAC </a:t>
            </a:r>
            <a:r>
              <a:rPr lang="lv-LV" altLang="lv-LV" sz="1600" dirty="0">
                <a:solidFill>
                  <a:srgbClr val="0070C0"/>
                </a:solidFill>
                <a:latin typeface="Verdana" pitchFamily="34" charset="0"/>
              </a:rPr>
              <a:t>ir nodrošināti ar dažādiem atbilstošiem roku  un virsmu dezinfekcijas līdzekļiem pietiekošā apjomā.</a:t>
            </a:r>
            <a:endParaRPr lang="en-US" altLang="lv-LV" sz="1600" dirty="0">
              <a:solidFill>
                <a:srgbClr val="0070C0"/>
              </a:solidFill>
              <a:latin typeface="Verdana" pitchFamily="34" charset="0"/>
            </a:endParaRPr>
          </a:p>
        </p:txBody>
      </p:sp>
      <p:pic>
        <p:nvPicPr>
          <p:cNvPr id="19461" name="Picture 1"/>
          <p:cNvPicPr>
            <a:picLocks noChangeAspect="1" noChangeArrowheads="1"/>
          </p:cNvPicPr>
          <p:nvPr/>
        </p:nvPicPr>
        <p:blipFill>
          <a:blip r:embed="rId2" cstate="print"/>
          <a:srcRect/>
          <a:stretch>
            <a:fillRect/>
          </a:stretch>
        </p:blipFill>
        <p:spPr bwMode="auto">
          <a:xfrm>
            <a:off x="6854825" y="4856163"/>
            <a:ext cx="1984375" cy="1773237"/>
          </a:xfrm>
          <a:prstGeom prst="rect">
            <a:avLst/>
          </a:prstGeom>
          <a:noFill/>
          <a:ln w="9525">
            <a:noFill/>
            <a:miter lim="800000"/>
            <a:headEnd/>
            <a:tailEnd/>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Number Placeholder 3"/>
          <p:cNvSpPr>
            <a:spLocks noGrp="1"/>
          </p:cNvSpPr>
          <p:nvPr>
            <p:ph type="sldNum" sz="quarter" idx="13"/>
          </p:nvPr>
        </p:nvSpPr>
        <p:spPr bwMode="auto">
          <a:xfrm>
            <a:off x="8534399" y="6324600"/>
            <a:ext cx="461319" cy="304800"/>
          </a:xfrm>
          <a:noFill/>
          <a:ln>
            <a:miter lim="800000"/>
            <a:headEnd/>
            <a:tailEnd/>
          </a:ln>
        </p:spPr>
        <p:txBody>
          <a:bodyPr/>
          <a:lstStyle/>
          <a:p>
            <a:fld id="{B7782F03-218C-4C14-906D-89BE848D5CE2}" type="slidenum">
              <a:rPr lang="en-US" altLang="en-US"/>
              <a:pPr/>
              <a:t>22</a:t>
            </a:fld>
            <a:endParaRPr lang="en-US" altLang="en-US" dirty="0"/>
          </a:p>
        </p:txBody>
      </p:sp>
      <p:sp>
        <p:nvSpPr>
          <p:cNvPr id="20485" name="Rectangle 1"/>
          <p:cNvSpPr>
            <a:spLocks noChangeArrowheads="1"/>
          </p:cNvSpPr>
          <p:nvPr/>
        </p:nvSpPr>
        <p:spPr bwMode="auto">
          <a:xfrm>
            <a:off x="153290" y="1663245"/>
            <a:ext cx="8637587" cy="1600438"/>
          </a:xfrm>
          <a:prstGeom prst="rect">
            <a:avLst/>
          </a:prstGeom>
          <a:noFill/>
          <a:ln w="9525">
            <a:noFill/>
            <a:miter lim="800000"/>
            <a:headEnd/>
            <a:tailEnd/>
          </a:ln>
        </p:spPr>
        <p:txBody>
          <a:bodyPr wrap="square">
            <a:spAutoFit/>
          </a:bodyPr>
          <a:lstStyle/>
          <a:p>
            <a:pPr marL="285750" indent="-285750" algn="just">
              <a:buClr>
                <a:srgbClr val="00B050"/>
              </a:buClr>
              <a:buSzPct val="200000"/>
              <a:buFont typeface="Verdana" pitchFamily="34" charset="0"/>
              <a:buChar char="‼"/>
            </a:pPr>
            <a:r>
              <a:rPr lang="lv-LV" altLang="en-US" sz="1400" dirty="0">
                <a:solidFill>
                  <a:srgbClr val="404040"/>
                </a:solidFill>
                <a:latin typeface="Verdana" pitchFamily="34" charset="0"/>
              </a:rPr>
              <a:t>izolatora telpas ir un nepieciešamības gadījumos tās varēs ierīkot iestādē, ir izstrādāti rīcības plāni par telpu lietojuma maiņu, lai nodrošinātu papildus telpas Covid-19 infekciju saslimušo personu </a:t>
            </a:r>
            <a:r>
              <a:rPr lang="lv-LV" altLang="en-US" sz="1400" dirty="0" smtClean="0">
                <a:solidFill>
                  <a:srgbClr val="404040"/>
                </a:solidFill>
                <a:latin typeface="Verdana" pitchFamily="34" charset="0"/>
              </a:rPr>
              <a:t>izolēšanai, salīdzinājumā </a:t>
            </a:r>
            <a:r>
              <a:rPr lang="lv-LV" altLang="lv-LV" sz="1400" dirty="0" smtClean="0">
                <a:solidFill>
                  <a:schemeClr val="accent6">
                    <a:lumMod val="50000"/>
                  </a:schemeClr>
                </a:solidFill>
                <a:latin typeface="Verdana" pitchFamily="34" charset="0"/>
              </a:rPr>
              <a:t>ar pavasara pārbaudē </a:t>
            </a:r>
            <a:r>
              <a:rPr lang="lv-LV" altLang="lv-LV" sz="1400" dirty="0" smtClean="0">
                <a:solidFill>
                  <a:schemeClr val="accent6">
                    <a:lumMod val="50000"/>
                  </a:schemeClr>
                </a:solidFill>
                <a:latin typeface="Verdana" pitchFamily="34" charset="0"/>
              </a:rPr>
              <a:t>konstatēto (33%) </a:t>
            </a:r>
            <a:r>
              <a:rPr lang="lv-LV" altLang="lv-LV" sz="1400" dirty="0" smtClean="0">
                <a:solidFill>
                  <a:schemeClr val="accent6">
                    <a:lumMod val="50000"/>
                  </a:schemeClr>
                </a:solidFill>
                <a:latin typeface="Verdana" pitchFamily="34" charset="0"/>
              </a:rPr>
              <a:t>– iespēja ierīkot izolatora telpas </a:t>
            </a:r>
            <a:r>
              <a:rPr lang="lv-LV" altLang="lv-LV" sz="1400" dirty="0" smtClean="0">
                <a:solidFill>
                  <a:schemeClr val="accent6">
                    <a:lumMod val="50000"/>
                  </a:schemeClr>
                </a:solidFill>
                <a:latin typeface="Verdana" pitchFamily="34" charset="0"/>
              </a:rPr>
              <a:t>krietni augusi</a:t>
            </a:r>
            <a:r>
              <a:rPr lang="lv-LV" altLang="lv-LV" sz="1400" dirty="0" smtClean="0">
                <a:solidFill>
                  <a:schemeClr val="accent6">
                    <a:lumMod val="50000"/>
                  </a:schemeClr>
                </a:solidFill>
                <a:latin typeface="Verdana" pitchFamily="34" charset="0"/>
              </a:rPr>
              <a:t> </a:t>
            </a:r>
            <a:r>
              <a:rPr lang="lv-LV" altLang="lv-LV" sz="1400" dirty="0" smtClean="0">
                <a:solidFill>
                  <a:schemeClr val="accent6">
                    <a:lumMod val="50000"/>
                  </a:schemeClr>
                </a:solidFill>
                <a:latin typeface="Verdana" pitchFamily="34" charset="0"/>
              </a:rPr>
              <a:t>- SAC ir darījuši visu iespējamo, lai kaut minimāli ievērotu noteiktās prasības.</a:t>
            </a:r>
            <a:endParaRPr lang="lv-LV" altLang="en-US" sz="1400" dirty="0">
              <a:solidFill>
                <a:srgbClr val="404040"/>
              </a:solidFill>
              <a:latin typeface="Verdana" pitchFamily="34" charset="0"/>
            </a:endParaRPr>
          </a:p>
          <a:p>
            <a:pPr marL="285750" indent="-285750" algn="just">
              <a:buClr>
                <a:srgbClr val="00B050"/>
              </a:buClr>
              <a:buSzPct val="200000"/>
              <a:buFont typeface="Verdana" pitchFamily="34" charset="0"/>
              <a:buChar char="‼"/>
            </a:pPr>
            <a:r>
              <a:rPr lang="lv-LV" altLang="en-US" sz="1400" dirty="0">
                <a:solidFill>
                  <a:srgbClr val="404040"/>
                </a:solidFill>
                <a:latin typeface="Verdana" pitchFamily="34" charset="0"/>
              </a:rPr>
              <a:t>iespējama telpu pārgrupēšanas iespējas </a:t>
            </a:r>
            <a:r>
              <a:rPr lang="lv-LV" altLang="lv-LV" sz="1400" dirty="0">
                <a:solidFill>
                  <a:srgbClr val="404040"/>
                </a:solidFill>
                <a:latin typeface="Verdana" pitchFamily="34" charset="0"/>
              </a:rPr>
              <a:t>pieaugot COVID-19 inficēto aprūpējamo personu skaistam, lai šīs personas izmitinātu atsevišķi no neinficētajām</a:t>
            </a:r>
            <a:endParaRPr lang="lv-LV" altLang="en-US" sz="1400" dirty="0">
              <a:solidFill>
                <a:srgbClr val="404040"/>
              </a:solidFill>
              <a:latin typeface="Verdana" pitchFamily="34" charset="0"/>
            </a:endParaRPr>
          </a:p>
        </p:txBody>
      </p:sp>
      <p:sp>
        <p:nvSpPr>
          <p:cNvPr id="20486" name="Rectangle 2"/>
          <p:cNvSpPr>
            <a:spLocks noChangeArrowheads="1"/>
          </p:cNvSpPr>
          <p:nvPr/>
        </p:nvSpPr>
        <p:spPr bwMode="auto">
          <a:xfrm>
            <a:off x="3529476" y="385971"/>
            <a:ext cx="2361544" cy="523220"/>
          </a:xfrm>
          <a:prstGeom prst="rect">
            <a:avLst/>
          </a:prstGeom>
          <a:noFill/>
          <a:ln w="9525">
            <a:noFill/>
            <a:miter lim="800000"/>
            <a:headEnd/>
            <a:tailEnd/>
          </a:ln>
        </p:spPr>
        <p:txBody>
          <a:bodyPr wrap="none">
            <a:spAutoFit/>
          </a:bodyPr>
          <a:lstStyle/>
          <a:p>
            <a:r>
              <a:rPr lang="lv-LV" altLang="lv-LV" sz="2800" b="1" dirty="0">
                <a:solidFill>
                  <a:srgbClr val="0070C0"/>
                </a:solidFill>
                <a:latin typeface="Verdana" pitchFamily="34" charset="0"/>
              </a:rPr>
              <a:t>Konstatēts</a:t>
            </a:r>
          </a:p>
        </p:txBody>
      </p:sp>
      <p:sp>
        <p:nvSpPr>
          <p:cNvPr id="20487" name="Rectangle 6"/>
          <p:cNvSpPr>
            <a:spLocks noChangeArrowheads="1"/>
          </p:cNvSpPr>
          <p:nvPr/>
        </p:nvSpPr>
        <p:spPr bwMode="auto">
          <a:xfrm>
            <a:off x="192915" y="3493055"/>
            <a:ext cx="8558338" cy="954107"/>
          </a:xfrm>
          <a:prstGeom prst="rect">
            <a:avLst/>
          </a:prstGeom>
          <a:noFill/>
          <a:ln w="9525">
            <a:noFill/>
            <a:miter lim="800000"/>
            <a:headEnd/>
            <a:tailEnd/>
          </a:ln>
        </p:spPr>
        <p:txBody>
          <a:bodyPr wrap="square">
            <a:spAutoFit/>
          </a:bodyPr>
          <a:lstStyle/>
          <a:p>
            <a:pPr marL="285750" indent="-285750" algn="just">
              <a:buClr>
                <a:srgbClr val="C00000"/>
              </a:buClr>
              <a:buSzPct val="200000"/>
              <a:buFont typeface="Verdana" pitchFamily="34" charset="0"/>
              <a:buChar char="‼"/>
            </a:pPr>
            <a:r>
              <a:rPr lang="lv-LV" altLang="en-US" sz="1400" dirty="0">
                <a:solidFill>
                  <a:srgbClr val="404040"/>
                </a:solidFill>
                <a:latin typeface="Verdana" pitchFamily="34" charset="0"/>
              </a:rPr>
              <a:t>Nav </a:t>
            </a:r>
            <a:r>
              <a:rPr lang="lv-LV" altLang="en-US" sz="1400" dirty="0" smtClean="0">
                <a:solidFill>
                  <a:srgbClr val="404040"/>
                </a:solidFill>
                <a:latin typeface="Verdana" pitchFamily="34" charset="0"/>
              </a:rPr>
              <a:t>iespējams </a:t>
            </a:r>
            <a:r>
              <a:rPr lang="lv-LV" altLang="en-US" sz="1400" dirty="0" smtClean="0">
                <a:solidFill>
                  <a:schemeClr val="accent6">
                    <a:lumMod val="50000"/>
                  </a:schemeClr>
                </a:solidFill>
                <a:latin typeface="Verdana" pitchFamily="34" charset="0"/>
              </a:rPr>
              <a:t>(arī pavasara </a:t>
            </a:r>
            <a:r>
              <a:rPr lang="lv-LV" altLang="en-US" sz="1400" dirty="0" err="1" smtClean="0">
                <a:solidFill>
                  <a:schemeClr val="accent6">
                    <a:lumMod val="50000"/>
                  </a:schemeClr>
                </a:solidFill>
                <a:latin typeface="Verdana" pitchFamily="34" charset="0"/>
              </a:rPr>
              <a:t>parbaudē</a:t>
            </a:r>
            <a:r>
              <a:rPr lang="lv-LV" altLang="en-US" sz="1400" dirty="0" smtClean="0">
                <a:solidFill>
                  <a:schemeClr val="accent6">
                    <a:lumMod val="75000"/>
                  </a:schemeClr>
                </a:solidFill>
                <a:latin typeface="Verdana" pitchFamily="34" charset="0"/>
              </a:rPr>
              <a:t>)</a:t>
            </a:r>
            <a:r>
              <a:rPr lang="lv-LV" altLang="en-US" sz="1400" dirty="0" smtClean="0">
                <a:solidFill>
                  <a:schemeClr val="tx1">
                    <a:lumMod val="75000"/>
                    <a:lumOff val="25000"/>
                  </a:schemeClr>
                </a:solidFill>
                <a:latin typeface="Verdana" pitchFamily="34" charset="0"/>
              </a:rPr>
              <a:t>:</a:t>
            </a:r>
            <a:endParaRPr lang="lv-LV" altLang="en-US" sz="1400" dirty="0">
              <a:solidFill>
                <a:schemeClr val="tx1">
                  <a:lumMod val="75000"/>
                  <a:lumOff val="25000"/>
                </a:schemeClr>
              </a:solidFill>
              <a:latin typeface="Verdana" pitchFamily="34" charset="0"/>
            </a:endParaRPr>
          </a:p>
          <a:p>
            <a:pPr marL="285750" indent="-285750" algn="just">
              <a:buClr>
                <a:srgbClr val="C00000"/>
              </a:buClr>
              <a:buFont typeface="Wingdings" pitchFamily="2" charset="2"/>
              <a:buChar char="ü"/>
            </a:pPr>
            <a:r>
              <a:rPr lang="lv-LV" altLang="en-US" sz="1400" dirty="0">
                <a:solidFill>
                  <a:srgbClr val="404040"/>
                </a:solidFill>
                <a:latin typeface="Verdana" pitchFamily="34" charset="0"/>
              </a:rPr>
              <a:t>Telpu pārgrupēšana iestādē nav iespējama -telpu plānojums to nepieļauj.</a:t>
            </a:r>
          </a:p>
          <a:p>
            <a:pPr marL="285750" indent="-285750" algn="just">
              <a:buClr>
                <a:srgbClr val="C00000"/>
              </a:buClr>
              <a:buFont typeface="Wingdings" pitchFamily="2" charset="2"/>
              <a:buChar char="ü"/>
            </a:pPr>
            <a:r>
              <a:rPr lang="lv-LV" altLang="en-US" sz="1400" dirty="0">
                <a:solidFill>
                  <a:srgbClr val="404040"/>
                </a:solidFill>
                <a:latin typeface="Verdana" pitchFamily="34" charset="0"/>
              </a:rPr>
              <a:t>Nav lieko telpu.</a:t>
            </a:r>
          </a:p>
          <a:p>
            <a:pPr marL="285750" indent="-285750" algn="just">
              <a:buClr>
                <a:srgbClr val="C00000"/>
              </a:buClr>
              <a:buFont typeface="Wingdings" pitchFamily="2" charset="2"/>
              <a:buChar char="ü"/>
            </a:pPr>
            <a:r>
              <a:rPr lang="lv-LV" altLang="en-US" sz="1400" dirty="0">
                <a:solidFill>
                  <a:srgbClr val="404040"/>
                </a:solidFill>
                <a:latin typeface="Verdana" pitchFamily="34" charset="0"/>
              </a:rPr>
              <a:t>SAC visas klientu vietas ir piepildītas</a:t>
            </a:r>
          </a:p>
        </p:txBody>
      </p:sp>
      <p:graphicFrame>
        <p:nvGraphicFramePr>
          <p:cNvPr id="9" name="Chart 8">
            <a:extLst>
              <a:ext uri="{FF2B5EF4-FFF2-40B4-BE49-F238E27FC236}">
                <a16:creationId xmlns:lc="http://schemas.openxmlformats.org/drawingml/2006/lockedCanvas" xmlns:a16="http://schemas.microsoft.com/office/drawing/2014/main" xmlns="" xmlns:xdr="http://schemas.openxmlformats.org/drawingml/2006/spreadsheetDrawing" id="{2B47FB2A-B747-4AC6-88D5-E32F6A785D9C}"/>
              </a:ext>
            </a:extLst>
          </p:cNvPr>
          <p:cNvGraphicFramePr/>
          <p:nvPr>
            <p:extLst>
              <p:ext uri="{D42A27DB-BD31-4B8C-83A1-F6EECF244321}">
                <p14:modId xmlns:p14="http://schemas.microsoft.com/office/powerpoint/2010/main" val="1370582647"/>
              </p:ext>
            </p:extLst>
          </p:nvPr>
        </p:nvGraphicFramePr>
        <p:xfrm>
          <a:off x="1289304" y="4507992"/>
          <a:ext cx="6656832" cy="2212848"/>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Number Placeholder 3"/>
          <p:cNvSpPr>
            <a:spLocks noGrp="1"/>
          </p:cNvSpPr>
          <p:nvPr>
            <p:ph type="sldNum" sz="quarter" idx="13"/>
          </p:nvPr>
        </p:nvSpPr>
        <p:spPr bwMode="auto">
          <a:xfrm>
            <a:off x="8534400" y="6324600"/>
            <a:ext cx="500063" cy="300038"/>
          </a:xfrm>
          <a:noFill/>
          <a:ln>
            <a:miter lim="800000"/>
            <a:headEnd/>
            <a:tailEnd/>
          </a:ln>
        </p:spPr>
        <p:txBody>
          <a:bodyPr/>
          <a:lstStyle/>
          <a:p>
            <a:fld id="{FBF0DE1D-4271-4A5B-AC99-A9CDA605FC9B}" type="slidenum">
              <a:rPr lang="en-US" altLang="en-US"/>
              <a:pPr/>
              <a:t>23</a:t>
            </a:fld>
            <a:endParaRPr lang="en-US" altLang="en-US"/>
          </a:p>
        </p:txBody>
      </p:sp>
      <p:sp>
        <p:nvSpPr>
          <p:cNvPr id="2" name="Rectangle 1"/>
          <p:cNvSpPr/>
          <p:nvPr/>
        </p:nvSpPr>
        <p:spPr>
          <a:xfrm>
            <a:off x="1966913" y="762000"/>
            <a:ext cx="6818312" cy="523220"/>
          </a:xfrm>
          <a:prstGeom prst="rect">
            <a:avLst/>
          </a:prstGeom>
        </p:spPr>
        <p:txBody>
          <a:bodyPr>
            <a:spAutoFit/>
          </a:bodyPr>
          <a:lstStyle/>
          <a:p>
            <a:pPr>
              <a:defRPr/>
            </a:pPr>
            <a:r>
              <a:rPr lang="lv-LV" altLang="lv-LV" sz="2800" b="1" dirty="0">
                <a:solidFill>
                  <a:srgbClr val="0070C0"/>
                </a:solidFill>
                <a:latin typeface="Verdana" panose="020B0604030504040204" pitchFamily="34" charset="0"/>
                <a:cs typeface="Arial" panose="020B0604020202020204" pitchFamily="34" charset="0"/>
              </a:rPr>
              <a:t>Vakcinācija pret </a:t>
            </a:r>
            <a:r>
              <a:rPr lang="lv-LV" altLang="lv-LV" sz="2800" b="1" dirty="0" smtClean="0">
                <a:solidFill>
                  <a:srgbClr val="0070C0"/>
                </a:solidFill>
                <a:latin typeface="Verdana" panose="020B0604030504040204" pitchFamily="34" charset="0"/>
                <a:cs typeface="Arial" panose="020B0604020202020204" pitchFamily="34" charset="0"/>
              </a:rPr>
              <a:t>gripu</a:t>
            </a:r>
            <a:endParaRPr lang="lv-LV" altLang="lv-LV" sz="2800" b="1" dirty="0">
              <a:solidFill>
                <a:srgbClr val="0070C0"/>
              </a:solidFill>
              <a:latin typeface="Verdana" panose="020B0604030504040204" pitchFamily="34" charset="0"/>
              <a:cs typeface="Arial" panose="020B0604020202020204" pitchFamily="34" charset="0"/>
            </a:endParaRPr>
          </a:p>
        </p:txBody>
      </p:sp>
      <p:sp>
        <p:nvSpPr>
          <p:cNvPr id="22534" name="Rectangle 2"/>
          <p:cNvSpPr>
            <a:spLocks noChangeArrowheads="1"/>
          </p:cNvSpPr>
          <p:nvPr/>
        </p:nvSpPr>
        <p:spPr bwMode="auto">
          <a:xfrm>
            <a:off x="557784" y="1873250"/>
            <a:ext cx="8103616" cy="954107"/>
          </a:xfrm>
          <a:prstGeom prst="rect">
            <a:avLst/>
          </a:prstGeom>
          <a:noFill/>
          <a:ln w="9525">
            <a:noFill/>
            <a:miter lim="800000"/>
            <a:headEnd/>
            <a:tailEnd/>
          </a:ln>
        </p:spPr>
        <p:txBody>
          <a:bodyPr wrap="square">
            <a:spAutoFit/>
          </a:bodyPr>
          <a:lstStyle/>
          <a:p>
            <a:pPr marL="285750" indent="-285750"/>
            <a:endParaRPr lang="lv-LV" altLang="en-US" sz="1400" dirty="0">
              <a:solidFill>
                <a:srgbClr val="404040"/>
              </a:solidFill>
              <a:latin typeface="Verdana" pitchFamily="34" charset="0"/>
            </a:endParaRPr>
          </a:p>
          <a:p>
            <a:pPr marL="285750" indent="-285750">
              <a:buClr>
                <a:srgbClr val="7030A0"/>
              </a:buClr>
              <a:buSzPct val="200000"/>
              <a:buFont typeface="Verdana" pitchFamily="34" charset="0"/>
              <a:buChar char="‼"/>
            </a:pPr>
            <a:r>
              <a:rPr lang="lv-LV" altLang="en-US" sz="1400" dirty="0" smtClean="0">
                <a:solidFill>
                  <a:srgbClr val="404040"/>
                </a:solidFill>
                <a:latin typeface="Verdana" pitchFamily="34" charset="0"/>
              </a:rPr>
              <a:t>Brīvi izvēlas gripas vakcināciju</a:t>
            </a:r>
            <a:endParaRPr lang="lv-LV" altLang="en-US" sz="1400" dirty="0">
              <a:solidFill>
                <a:srgbClr val="404040"/>
              </a:solidFill>
              <a:latin typeface="Verdana" pitchFamily="34" charset="0"/>
            </a:endParaRPr>
          </a:p>
          <a:p>
            <a:pPr marL="285750" indent="-14288"/>
            <a:r>
              <a:rPr lang="lv-LV" altLang="en-US" sz="1400" dirty="0" smtClean="0">
                <a:solidFill>
                  <a:srgbClr val="404040"/>
                </a:solidFill>
                <a:latin typeface="Verdana" pitchFamily="34" charset="0"/>
              </a:rPr>
              <a:t>14% </a:t>
            </a:r>
            <a:r>
              <a:rPr lang="lv-LV" altLang="en-US" sz="1400" dirty="0">
                <a:solidFill>
                  <a:srgbClr val="404040"/>
                </a:solidFill>
                <a:latin typeface="Verdana" pitchFamily="34" charset="0"/>
              </a:rPr>
              <a:t>SAC klientu</a:t>
            </a:r>
          </a:p>
          <a:p>
            <a:pPr marL="285750" indent="-14288"/>
            <a:r>
              <a:rPr lang="lv-LV" altLang="en-US" sz="1400" dirty="0" smtClean="0">
                <a:solidFill>
                  <a:srgbClr val="404040"/>
                </a:solidFill>
                <a:latin typeface="Verdana" pitchFamily="34" charset="0"/>
              </a:rPr>
              <a:t>40% </a:t>
            </a:r>
            <a:r>
              <a:rPr lang="lv-LV" altLang="en-US" sz="1400" dirty="0">
                <a:solidFill>
                  <a:srgbClr val="404040"/>
                </a:solidFill>
                <a:latin typeface="Verdana" pitchFamily="34" charset="0"/>
              </a:rPr>
              <a:t>SAC </a:t>
            </a:r>
            <a:r>
              <a:rPr lang="lv-LV" altLang="en-US" sz="1400" dirty="0" smtClean="0">
                <a:solidFill>
                  <a:srgbClr val="404040"/>
                </a:solidFill>
                <a:latin typeface="Verdana" pitchFamily="34" charset="0"/>
              </a:rPr>
              <a:t>personāls</a:t>
            </a:r>
            <a:endParaRPr lang="lv-LV" altLang="en-US" sz="1400" dirty="0">
              <a:solidFill>
                <a:schemeClr val="accent6">
                  <a:lumMod val="50000"/>
                </a:schemeClr>
              </a:solidFill>
              <a:latin typeface="Verdana" pitchFamily="34" charset="0"/>
            </a:endParaRPr>
          </a:p>
        </p:txBody>
      </p:sp>
      <p:graphicFrame>
        <p:nvGraphicFramePr>
          <p:cNvPr id="8" name="Chart 7" descr="&#10;">
            <a:extLst>
              <a:ext uri="{FF2B5EF4-FFF2-40B4-BE49-F238E27FC236}">
                <a16:creationId xmlns:lc="http://schemas.openxmlformats.org/drawingml/2006/lockedCanvas" xmlns:a16="http://schemas.microsoft.com/office/drawing/2014/main" xmlns="" xmlns:xdr="http://schemas.openxmlformats.org/drawingml/2006/spreadsheetDrawing" id="{DBD28A10-93DE-4A41-87E8-B1BC21A16D49}"/>
              </a:ext>
            </a:extLst>
          </p:cNvPr>
          <p:cNvGraphicFramePr/>
          <p:nvPr>
            <p:extLst>
              <p:ext uri="{D42A27DB-BD31-4B8C-83A1-F6EECF244321}">
                <p14:modId xmlns:p14="http://schemas.microsoft.com/office/powerpoint/2010/main" val="2888319678"/>
              </p:ext>
            </p:extLst>
          </p:nvPr>
        </p:nvGraphicFramePr>
        <p:xfrm>
          <a:off x="758952" y="3273553"/>
          <a:ext cx="7315200" cy="3430254"/>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266670" y="6324600"/>
            <a:ext cx="572530" cy="304800"/>
          </a:xfrm>
        </p:spPr>
        <p:txBody>
          <a:bodyPr/>
          <a:lstStyle/>
          <a:p>
            <a:pPr>
              <a:defRPr/>
            </a:pPr>
            <a:fld id="{98652393-9E78-480D-A4AF-35FE10F76167}" type="slidenum">
              <a:rPr lang="en-US" altLang="en-US" smtClean="0"/>
              <a:pPr>
                <a:defRPr/>
              </a:pPr>
              <a:t>24</a:t>
            </a:fld>
            <a:endParaRPr lang="en-US" altLang="en-US" dirty="0"/>
          </a:p>
        </p:txBody>
      </p:sp>
      <p:sp>
        <p:nvSpPr>
          <p:cNvPr id="5" name="TextBox 4"/>
          <p:cNvSpPr txBox="1"/>
          <p:nvPr/>
        </p:nvSpPr>
        <p:spPr>
          <a:xfrm>
            <a:off x="2211859" y="560231"/>
            <a:ext cx="4315220" cy="400110"/>
          </a:xfrm>
          <a:prstGeom prst="rect">
            <a:avLst/>
          </a:prstGeom>
          <a:noFill/>
        </p:spPr>
        <p:txBody>
          <a:bodyPr wrap="none" rtlCol="0">
            <a:spAutoFit/>
          </a:bodyPr>
          <a:lstStyle/>
          <a:p>
            <a:r>
              <a:rPr lang="lv-LV" sz="2000" dirty="0" smtClean="0">
                <a:solidFill>
                  <a:srgbClr val="0070C0"/>
                </a:solidFill>
                <a:latin typeface="Verdana" pitchFamily="34" charset="0"/>
                <a:ea typeface="Verdana" pitchFamily="34" charset="0"/>
              </a:rPr>
              <a:t>Brīvas izvēles gripas vakcinācija</a:t>
            </a:r>
            <a:endParaRPr lang="en-US" sz="2000" dirty="0">
              <a:solidFill>
                <a:srgbClr val="0070C0"/>
              </a:solidFill>
              <a:latin typeface="Verdana" pitchFamily="34" charset="0"/>
              <a:ea typeface="Verdana" pitchFamily="34" charset="0"/>
            </a:endParaRPr>
          </a:p>
        </p:txBody>
      </p:sp>
      <p:sp>
        <p:nvSpPr>
          <p:cNvPr id="6" name="TextBox 5"/>
          <p:cNvSpPr txBox="1"/>
          <p:nvPr/>
        </p:nvSpPr>
        <p:spPr>
          <a:xfrm>
            <a:off x="1989438" y="1446086"/>
            <a:ext cx="6849762" cy="4670509"/>
          </a:xfrm>
          <a:prstGeom prst="rect">
            <a:avLst/>
          </a:prstGeom>
          <a:noFill/>
        </p:spPr>
        <p:txBody>
          <a:bodyPr wrap="square" rtlCol="0">
            <a:spAutoFit/>
          </a:bodyPr>
          <a:lstStyle/>
          <a:p>
            <a:pPr algn="just">
              <a:buClr>
                <a:srgbClr val="C00000"/>
              </a:buClr>
              <a:buSzPct val="200000"/>
              <a:buFont typeface="Wingdings" pitchFamily="2" charset="2"/>
              <a:buChar char="F"/>
            </a:pPr>
            <a:r>
              <a:rPr lang="lv-LV" dirty="0" smtClean="0">
                <a:latin typeface="Verdana" pitchFamily="34" charset="0"/>
                <a:ea typeface="Verdana" pitchFamily="34" charset="0"/>
              </a:rPr>
              <a:t>  </a:t>
            </a:r>
            <a:r>
              <a:rPr lang="lv-LV" dirty="0" smtClean="0">
                <a:solidFill>
                  <a:srgbClr val="0070C0"/>
                </a:solidFill>
                <a:latin typeface="Verdana" pitchFamily="34" charset="0"/>
                <a:ea typeface="Verdana" pitchFamily="34" charset="0"/>
              </a:rPr>
              <a:t>Par personālu -</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Ir informēts, ka jāvakcinējas</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Brīvi izvēlas vakcinēties / nevakcinēties</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Kategoriski atsakās</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SAC neorganizē centralizētu vakcināciju; darbinieks saskaņo to ar ģimenes ārstu</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SAC nav informācijas cik no personāla ir vakcinējies</a:t>
            </a:r>
          </a:p>
          <a:p>
            <a:pPr indent="444500" algn="just">
              <a:lnSpc>
                <a:spcPct val="150000"/>
              </a:lnSpc>
              <a:buClr>
                <a:schemeClr val="accent4">
                  <a:lumMod val="75000"/>
                </a:schemeClr>
              </a:buClr>
              <a:buSzPct val="150000"/>
            </a:pPr>
            <a:endParaRPr lang="lv-LV" dirty="0" smtClean="0">
              <a:latin typeface="Verdana" pitchFamily="34" charset="0"/>
              <a:ea typeface="Verdana" pitchFamily="34" charset="0"/>
            </a:endParaRPr>
          </a:p>
          <a:p>
            <a:pPr indent="444500" algn="just">
              <a:lnSpc>
                <a:spcPct val="150000"/>
              </a:lnSpc>
              <a:buClr>
                <a:srgbClr val="C00000"/>
              </a:buClr>
              <a:buSzPct val="200000"/>
              <a:buFont typeface="Wingdings" pitchFamily="2" charset="2"/>
              <a:buChar char="F"/>
            </a:pPr>
            <a:r>
              <a:rPr lang="lv-LV" dirty="0" smtClean="0">
                <a:solidFill>
                  <a:srgbClr val="0070C0"/>
                </a:solidFill>
                <a:latin typeface="Verdana" pitchFamily="34" charset="0"/>
                <a:ea typeface="Verdana" pitchFamily="34" charset="0"/>
              </a:rPr>
              <a:t>Par klientiem – </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Brīvi izvēlas vakcinēties / nevakcinēties</a:t>
            </a:r>
          </a:p>
          <a:p>
            <a:pPr indent="444500" algn="just">
              <a:lnSpc>
                <a:spcPct val="150000"/>
              </a:lnSpc>
              <a:buClr>
                <a:srgbClr val="C00000"/>
              </a:buClr>
              <a:buSzPct val="200000"/>
              <a:buFont typeface="Wingdings" pitchFamily="2" charset="2"/>
              <a:buChar char="ü"/>
            </a:pPr>
            <a:r>
              <a:rPr lang="lv-LV" dirty="0" smtClean="0">
                <a:solidFill>
                  <a:schemeClr val="tx1">
                    <a:lumMod val="75000"/>
                    <a:lumOff val="25000"/>
                  </a:schemeClr>
                </a:solidFill>
                <a:latin typeface="Verdana" pitchFamily="34" charset="0"/>
                <a:ea typeface="Verdana" pitchFamily="34" charset="0"/>
              </a:rPr>
              <a:t>Par vakcināciju atbild viņu vecāki vai likumiskie pārstāvji kopā ar ģimenes ārstu</a:t>
            </a:r>
          </a:p>
        </p:txBody>
      </p:sp>
      <p:pic>
        <p:nvPicPr>
          <p:cNvPr id="29698" name="Picture 2"/>
          <p:cNvPicPr>
            <a:picLocks noChangeAspect="1" noChangeArrowheads="1"/>
          </p:cNvPicPr>
          <p:nvPr/>
        </p:nvPicPr>
        <p:blipFill>
          <a:blip r:embed="rId2" cstate="print"/>
          <a:srcRect/>
          <a:stretch>
            <a:fillRect/>
          </a:stretch>
        </p:blipFill>
        <p:spPr bwMode="auto">
          <a:xfrm>
            <a:off x="6888163" y="760286"/>
            <a:ext cx="2255837" cy="1371600"/>
          </a:xfrm>
          <a:prstGeom prst="rect">
            <a:avLst/>
          </a:prstGeom>
          <a:noFill/>
          <a:ln w="9525">
            <a:noFill/>
            <a:miter lim="800000"/>
            <a:headEnd/>
            <a:tailEnd/>
          </a:ln>
          <a:effec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217243" y="6324600"/>
            <a:ext cx="621957" cy="304800"/>
          </a:xfrm>
        </p:spPr>
        <p:txBody>
          <a:bodyPr/>
          <a:lstStyle/>
          <a:p>
            <a:pPr>
              <a:defRPr/>
            </a:pPr>
            <a:fld id="{98652393-9E78-480D-A4AF-35FE10F76167}" type="slidenum">
              <a:rPr lang="en-US" altLang="en-US" smtClean="0"/>
              <a:pPr>
                <a:defRPr/>
              </a:pPr>
              <a:t>25</a:t>
            </a:fld>
            <a:endParaRPr lang="en-US" altLang="en-US" dirty="0"/>
          </a:p>
        </p:txBody>
      </p:sp>
      <p:sp>
        <p:nvSpPr>
          <p:cNvPr id="5" name="Rectangle 4"/>
          <p:cNvSpPr/>
          <p:nvPr/>
        </p:nvSpPr>
        <p:spPr>
          <a:xfrm>
            <a:off x="626482" y="1875314"/>
            <a:ext cx="7910827" cy="3200876"/>
          </a:xfrm>
          <a:prstGeom prst="rect">
            <a:avLst/>
          </a:prstGeom>
        </p:spPr>
        <p:txBody>
          <a:bodyPr wrap="square">
            <a:spAutoFit/>
          </a:bodyPr>
          <a:lstStyle/>
          <a:p>
            <a:pPr algn="just">
              <a:lnSpc>
                <a:spcPct val="150000"/>
              </a:lnSpc>
              <a:spcAft>
                <a:spcPts val="600"/>
              </a:spcAft>
            </a:pPr>
            <a:r>
              <a:rPr lang="lv-LV" sz="1600" dirty="0" smtClean="0">
                <a:solidFill>
                  <a:schemeClr val="tx1">
                    <a:lumMod val="75000"/>
                    <a:lumOff val="25000"/>
                  </a:schemeClr>
                </a:solidFill>
                <a:latin typeface="Verdana" pitchFamily="34" charset="0"/>
                <a:ea typeface="Verdana" pitchFamily="34" charset="0"/>
              </a:rPr>
              <a:t>Sabiedrībā samazinās ticība vakcīnām un, kas ir vēl </a:t>
            </a:r>
            <a:r>
              <a:rPr lang="lv-LV" sz="1600" dirty="0" err="1" smtClean="0">
                <a:solidFill>
                  <a:schemeClr val="tx1">
                    <a:lumMod val="75000"/>
                    <a:lumOff val="25000"/>
                  </a:schemeClr>
                </a:solidFill>
                <a:latin typeface="Verdana" pitchFamily="34" charset="0"/>
                <a:ea typeface="Verdana" pitchFamily="34" charset="0"/>
              </a:rPr>
              <a:t>satraucošāk</a:t>
            </a:r>
            <a:r>
              <a:rPr lang="lv-LV" sz="1600" dirty="0" smtClean="0">
                <a:solidFill>
                  <a:schemeClr val="tx1">
                    <a:lumMod val="75000"/>
                    <a:lumOff val="25000"/>
                  </a:schemeClr>
                </a:solidFill>
                <a:latin typeface="Verdana" pitchFamily="34" charset="0"/>
                <a:ea typeface="Verdana" pitchFamily="34" charset="0"/>
              </a:rPr>
              <a:t>, – medicīnas nozarei kopumā. </a:t>
            </a:r>
          </a:p>
          <a:p>
            <a:pPr algn="just">
              <a:lnSpc>
                <a:spcPct val="150000"/>
              </a:lnSpc>
              <a:spcAft>
                <a:spcPts val="600"/>
              </a:spcAft>
            </a:pPr>
            <a:r>
              <a:rPr lang="lv-LV" sz="1600" dirty="0" smtClean="0">
                <a:solidFill>
                  <a:schemeClr val="tx1">
                    <a:lumMod val="75000"/>
                    <a:lumOff val="25000"/>
                  </a:schemeClr>
                </a:solidFill>
                <a:latin typeface="Verdana" pitchFamily="34" charset="0"/>
                <a:ea typeface="Verdana" pitchFamily="34" charset="0"/>
              </a:rPr>
              <a:t>Līdz ar to būs ļoti daudzi cilvēki, kas nebūs vakcinējušies, un tieši viņi būs tie, kas būs galvenā riska grupa infekcijas pārnēsāšanai un tālākai izplatībai.</a:t>
            </a:r>
          </a:p>
          <a:p>
            <a:pPr algn="just">
              <a:lnSpc>
                <a:spcPct val="150000"/>
              </a:lnSpc>
              <a:spcAft>
                <a:spcPts val="600"/>
              </a:spcAft>
            </a:pPr>
            <a:r>
              <a:rPr lang="lv-LV" sz="1600" dirty="0" smtClean="0">
                <a:solidFill>
                  <a:srgbClr val="C00000"/>
                </a:solidFill>
                <a:latin typeface="Verdana" pitchFamily="34" charset="0"/>
                <a:ea typeface="Verdana" pitchFamily="34" charset="0"/>
              </a:rPr>
              <a:t>Eksperti norāda, ka cilvēku viedoklis par vakcīnām ir ļoti mainīgs, un tieši sabiedrības noskaņojums būs izšķirošais, vai izdosies sasniegt pūļa imunitāti.</a:t>
            </a:r>
            <a:endParaRPr lang="lv-LV" sz="1600" dirty="0">
              <a:solidFill>
                <a:srgbClr val="C00000"/>
              </a:solidFill>
              <a:latin typeface="Verdana" pitchFamily="34" charset="0"/>
              <a:ea typeface="Verdana" pitchFamily="34" charset="0"/>
            </a:endParaRPr>
          </a:p>
        </p:txBody>
      </p:sp>
      <p:sp>
        <p:nvSpPr>
          <p:cNvPr id="6" name="TextBox 5"/>
          <p:cNvSpPr txBox="1"/>
          <p:nvPr/>
        </p:nvSpPr>
        <p:spPr>
          <a:xfrm>
            <a:off x="3459258" y="767748"/>
            <a:ext cx="1829347" cy="400110"/>
          </a:xfrm>
          <a:prstGeom prst="rect">
            <a:avLst/>
          </a:prstGeom>
          <a:noFill/>
        </p:spPr>
        <p:txBody>
          <a:bodyPr wrap="none" rtlCol="0">
            <a:spAutoFit/>
          </a:bodyPr>
          <a:lstStyle/>
          <a:p>
            <a:r>
              <a:rPr lang="lv-LV" sz="2000" b="1" dirty="0" smtClean="0">
                <a:solidFill>
                  <a:srgbClr val="0070C0"/>
                </a:solidFill>
                <a:latin typeface="Verdana" pitchFamily="34" charset="0"/>
                <a:ea typeface="Verdana" pitchFamily="34" charset="0"/>
              </a:rPr>
              <a:t>Vakcinācija</a:t>
            </a:r>
            <a:endParaRPr lang="en-US" sz="2000" b="1" dirty="0">
              <a:solidFill>
                <a:srgbClr val="0070C0"/>
              </a:solidFill>
              <a:latin typeface="Verdana" pitchFamily="34" charset="0"/>
              <a:ea typeface="Verdana" pitchFamily="34" charset="0"/>
            </a:endParaRPr>
          </a:p>
        </p:txBody>
      </p:sp>
      <p:pic>
        <p:nvPicPr>
          <p:cNvPr id="30722" name="Picture 2"/>
          <p:cNvPicPr>
            <a:picLocks noChangeAspect="1" noChangeArrowheads="1"/>
          </p:cNvPicPr>
          <p:nvPr/>
        </p:nvPicPr>
        <p:blipFill>
          <a:blip r:embed="rId2" cstate="print"/>
          <a:srcRect/>
          <a:stretch>
            <a:fillRect/>
          </a:stretch>
        </p:blipFill>
        <p:spPr bwMode="auto">
          <a:xfrm>
            <a:off x="6837405" y="60291"/>
            <a:ext cx="1850607" cy="1815023"/>
          </a:xfrm>
          <a:prstGeom prst="rect">
            <a:avLst/>
          </a:prstGeom>
          <a:noFill/>
          <a:ln w="9525">
            <a:noFill/>
            <a:miter lim="800000"/>
            <a:headEnd/>
            <a:tailEnd/>
          </a:ln>
          <a:effectLst/>
        </p:spPr>
      </p:pic>
      <p:sp>
        <p:nvSpPr>
          <p:cNvPr id="2" name="Rectangle 1"/>
          <p:cNvSpPr/>
          <p:nvPr/>
        </p:nvSpPr>
        <p:spPr>
          <a:xfrm>
            <a:off x="722320" y="5713984"/>
            <a:ext cx="8156447" cy="646331"/>
          </a:xfrm>
          <a:prstGeom prst="rect">
            <a:avLst/>
          </a:prstGeom>
        </p:spPr>
        <p:txBody>
          <a:bodyPr wrap="square">
            <a:spAutoFit/>
          </a:bodyPr>
          <a:lstStyle/>
          <a:p>
            <a:r>
              <a:rPr lang="lv-LV" sz="1800" dirty="0">
                <a:solidFill>
                  <a:srgbClr val="0070C0"/>
                </a:solidFill>
                <a:latin typeface="Verdana" pitchFamily="34" charset="0"/>
                <a:ea typeface="Verdana" pitchFamily="34" charset="0"/>
              </a:rPr>
              <a:t>Lai sasniegtu augstu vakcinācijas aptveri, ir nepieciešama prasme skaidrot. </a:t>
            </a:r>
            <a:endParaRPr lang="en-US" sz="1800" dirty="0">
              <a:solidFill>
                <a:srgbClr val="0070C0"/>
              </a:solidFill>
              <a:latin typeface="Verdana" pitchFamily="34" charset="0"/>
              <a:ea typeface="Verdana"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Placeholder 1"/>
          <p:cNvSpPr>
            <a:spLocks noGrp="1"/>
          </p:cNvSpPr>
          <p:nvPr>
            <p:ph type="body" sz="quarter" idx="10"/>
          </p:nvPr>
        </p:nvSpPr>
        <p:spPr>
          <a:xfrm>
            <a:off x="685800" y="3163888"/>
            <a:ext cx="7772400" cy="914400"/>
          </a:xfrm>
        </p:spPr>
        <p:txBody>
          <a:bodyPr/>
          <a:lstStyle/>
          <a:p>
            <a:r>
              <a:rPr lang="lv-LV" altLang="en-US" sz="3600" smtClean="0">
                <a:solidFill>
                  <a:srgbClr val="404040"/>
                </a:solidFill>
              </a:rPr>
              <a:t>Paldies par uzmanību!</a:t>
            </a:r>
          </a:p>
        </p:txBody>
      </p:sp>
      <p:sp>
        <p:nvSpPr>
          <p:cNvPr id="24579" name="Text Placeholder 2"/>
          <p:cNvSpPr>
            <a:spLocks noGrp="1"/>
          </p:cNvSpPr>
          <p:nvPr>
            <p:ph type="body" sz="quarter" idx="11"/>
          </p:nvPr>
        </p:nvSpPr>
        <p:spPr/>
        <p:txBody>
          <a:bodyPr/>
          <a:lstStyle/>
          <a:p>
            <a:r>
              <a:rPr lang="lv-LV" altLang="en-US" sz="1600" smtClean="0"/>
              <a:t>2020</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3</a:t>
            </a:fld>
            <a:endParaRPr lang="en-US" altLang="en-US"/>
          </a:p>
        </p:txBody>
      </p:sp>
      <p:sp>
        <p:nvSpPr>
          <p:cNvPr id="5" name="Rectangle 4"/>
          <p:cNvSpPr/>
          <p:nvPr/>
        </p:nvSpPr>
        <p:spPr>
          <a:xfrm>
            <a:off x="1425039" y="411340"/>
            <a:ext cx="7718961" cy="1631216"/>
          </a:xfrm>
          <a:prstGeom prst="rect">
            <a:avLst/>
          </a:prstGeom>
        </p:spPr>
        <p:txBody>
          <a:bodyPr wrap="square">
            <a:spAutoFit/>
          </a:bodyPr>
          <a:lstStyle/>
          <a:p>
            <a:pPr algn="ctr"/>
            <a:r>
              <a:rPr lang="lv-LV" b="1" dirty="0" smtClean="0">
                <a:solidFill>
                  <a:srgbClr val="0070C0"/>
                </a:solidFill>
                <a:latin typeface="Verdana" pitchFamily="34" charset="0"/>
                <a:ea typeface="Verdana" pitchFamily="34" charset="0"/>
              </a:rPr>
              <a:t>24.11.2020. veikti grozījumi </a:t>
            </a:r>
          </a:p>
          <a:p>
            <a:pPr algn="ctr"/>
            <a:r>
              <a:rPr lang="lv-LV" b="1" dirty="0" smtClean="0">
                <a:solidFill>
                  <a:srgbClr val="0070C0"/>
                </a:solidFill>
                <a:latin typeface="Verdana" pitchFamily="34" charset="0"/>
                <a:ea typeface="Verdana" pitchFamily="34" charset="0"/>
              </a:rPr>
              <a:t>Ministru kabineta 2020. gada 6. novembra rīkojumā Nr. 655</a:t>
            </a:r>
          </a:p>
          <a:p>
            <a:pPr algn="ctr"/>
            <a:r>
              <a:rPr lang="lv-LV" b="1" dirty="0" smtClean="0">
                <a:solidFill>
                  <a:srgbClr val="0070C0"/>
                </a:solidFill>
                <a:latin typeface="Verdana" pitchFamily="34" charset="0"/>
                <a:ea typeface="Verdana" pitchFamily="34" charset="0"/>
              </a:rPr>
              <a:t> “Par ārkārtējās situācijas izsludināšanu”</a:t>
            </a:r>
          </a:p>
          <a:p>
            <a:pPr algn="ctr"/>
            <a:endParaRPr lang="lv-LV" b="1" dirty="0" smtClean="0">
              <a:solidFill>
                <a:srgbClr val="0070C0"/>
              </a:solidFill>
              <a:latin typeface="Verdana" pitchFamily="34" charset="0"/>
              <a:ea typeface="Verdana" pitchFamily="34" charset="0"/>
            </a:endParaRPr>
          </a:p>
          <a:p>
            <a:pPr algn="ctr"/>
            <a:r>
              <a:rPr lang="lv-LV" sz="1600" b="1" dirty="0" smtClean="0">
                <a:solidFill>
                  <a:srgbClr val="C00000"/>
                </a:solidFill>
                <a:latin typeface="Verdana" pitchFamily="34" charset="0"/>
                <a:ea typeface="Verdana" pitchFamily="34" charset="0"/>
              </a:rPr>
              <a:t>no 27. novembra</a:t>
            </a:r>
            <a:r>
              <a:rPr lang="lv-LV" sz="1600" dirty="0" smtClean="0">
                <a:solidFill>
                  <a:srgbClr val="C00000"/>
                </a:solidFill>
                <a:latin typeface="Verdana" pitchFamily="34" charset="0"/>
                <a:ea typeface="Verdana" pitchFamily="34" charset="0"/>
              </a:rPr>
              <a:t> pastiprinot atsevišķus piesardzības pasākumus visā valstī un nosakot stingrākus drošības pasākumus atsevišķās pašvaldībās.</a:t>
            </a:r>
            <a:endParaRPr lang="en-US" sz="1600" dirty="0">
              <a:solidFill>
                <a:srgbClr val="C00000"/>
              </a:solidFill>
              <a:latin typeface="Verdana" pitchFamily="34" charset="0"/>
              <a:ea typeface="Verdana" pitchFamily="34" charset="0"/>
            </a:endParaRPr>
          </a:p>
        </p:txBody>
      </p:sp>
      <p:sp>
        <p:nvSpPr>
          <p:cNvPr id="6" name="Rectangle 5"/>
          <p:cNvSpPr/>
          <p:nvPr/>
        </p:nvSpPr>
        <p:spPr>
          <a:xfrm>
            <a:off x="981694" y="2352220"/>
            <a:ext cx="7857506" cy="1323439"/>
          </a:xfrm>
          <a:prstGeom prst="rect">
            <a:avLst/>
          </a:prstGeom>
        </p:spPr>
        <p:txBody>
          <a:bodyPr wrap="square">
            <a:spAutoFit/>
          </a:bodyPr>
          <a:lstStyle/>
          <a:p>
            <a:pPr algn="just"/>
            <a:r>
              <a:rPr lang="lv-LV" sz="1600" dirty="0" smtClean="0">
                <a:solidFill>
                  <a:schemeClr val="tx1">
                    <a:lumMod val="75000"/>
                    <a:lumOff val="25000"/>
                  </a:schemeClr>
                </a:solidFill>
                <a:latin typeface="Verdana" pitchFamily="34" charset="0"/>
                <a:ea typeface="Verdana" pitchFamily="34" charset="0"/>
              </a:rPr>
              <a:t>no 2020. gada 27. novembra šā rīkojuma 5.39. apakšpunktā minētie ierobežojumi piemērojami Varakļānu novadā, Aknīstes novadā, Baldones novadā, Salacgrīvas novadā, Krāslavas novadā un Daugavpils pilsētā, Mārupes novadā, Mālpils novadā, Smiltenes novadā, Garkalnes novadā, Limbažu novadā un Salaspils novadā</a:t>
            </a:r>
            <a:r>
              <a:rPr lang="lv-LV" sz="1600" dirty="0" smtClean="0">
                <a:solidFill>
                  <a:schemeClr val="tx1">
                    <a:lumMod val="75000"/>
                    <a:lumOff val="25000"/>
                  </a:schemeClr>
                </a:solidFill>
                <a:latin typeface="Verdana" pitchFamily="34" charset="0"/>
                <a:ea typeface="Verdana" pitchFamily="34" charset="0"/>
              </a:rPr>
              <a:t>. </a:t>
            </a:r>
            <a:endParaRPr lang="en-US" sz="1600" dirty="0">
              <a:solidFill>
                <a:schemeClr val="tx1">
                  <a:lumMod val="75000"/>
                  <a:lumOff val="25000"/>
                </a:schemeClr>
              </a:solidFill>
              <a:latin typeface="Verdana" pitchFamily="34" charset="0"/>
              <a:ea typeface="Verdana" pitchFamily="34" charset="0"/>
            </a:endParaRPr>
          </a:p>
        </p:txBody>
      </p:sp>
      <p:pic>
        <p:nvPicPr>
          <p:cNvPr id="2049" name="Picture 1"/>
          <p:cNvPicPr>
            <a:picLocks noChangeAspect="1" noChangeArrowheads="1"/>
          </p:cNvPicPr>
          <p:nvPr/>
        </p:nvPicPr>
        <p:blipFill>
          <a:blip r:embed="rId2" cstate="print"/>
          <a:srcRect/>
          <a:stretch>
            <a:fillRect/>
          </a:stretch>
        </p:blipFill>
        <p:spPr bwMode="auto">
          <a:xfrm>
            <a:off x="1425039" y="3675659"/>
            <a:ext cx="6841137" cy="2953741"/>
          </a:xfrm>
          <a:prstGeom prst="rect">
            <a:avLst/>
          </a:prstGeom>
          <a:noFill/>
          <a:ln w="9525">
            <a:noFill/>
            <a:miter lim="800000"/>
            <a:headEnd/>
            <a:tailEnd/>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4</a:t>
            </a:fld>
            <a:endParaRPr lang="en-US" altLang="en-US"/>
          </a:p>
        </p:txBody>
      </p:sp>
      <p:sp>
        <p:nvSpPr>
          <p:cNvPr id="6" name="Rectangle 5"/>
          <p:cNvSpPr/>
          <p:nvPr/>
        </p:nvSpPr>
        <p:spPr>
          <a:xfrm>
            <a:off x="1777340" y="904719"/>
            <a:ext cx="6757060" cy="877163"/>
          </a:xfrm>
          <a:prstGeom prst="rect">
            <a:avLst/>
          </a:prstGeom>
        </p:spPr>
        <p:txBody>
          <a:bodyPr wrap="square">
            <a:spAutoFit/>
          </a:bodyPr>
          <a:lstStyle/>
          <a:p>
            <a:pPr algn="ctr"/>
            <a:r>
              <a:rPr lang="lv-LV" dirty="0" smtClean="0">
                <a:solidFill>
                  <a:schemeClr val="tx1">
                    <a:lumMod val="75000"/>
                    <a:lumOff val="25000"/>
                  </a:schemeClr>
                </a:solidFill>
                <a:latin typeface="Verdana" pitchFamily="34" charset="0"/>
                <a:ea typeface="Verdana" pitchFamily="34" charset="0"/>
              </a:rPr>
              <a:t>Veselības inspekcija organizē </a:t>
            </a:r>
            <a:r>
              <a:rPr lang="lv-LV" dirty="0" smtClean="0">
                <a:latin typeface="Verdana" pitchFamily="34" charset="0"/>
                <a:ea typeface="Verdana" pitchFamily="34" charset="0"/>
              </a:rPr>
              <a:t>ārstniecības iestāžu </a:t>
            </a:r>
            <a:r>
              <a:rPr lang="lv-LV" dirty="0" smtClean="0">
                <a:solidFill>
                  <a:schemeClr val="tx1">
                    <a:lumMod val="75000"/>
                    <a:lumOff val="25000"/>
                  </a:schemeClr>
                </a:solidFill>
                <a:latin typeface="Verdana" pitchFamily="34" charset="0"/>
                <a:ea typeface="Verdana" pitchFamily="34" charset="0"/>
              </a:rPr>
              <a:t>un sociālās aprūpes centru darbinieku </a:t>
            </a:r>
            <a:r>
              <a:rPr lang="lv-LV" dirty="0" err="1" smtClean="0">
                <a:solidFill>
                  <a:schemeClr val="tx1">
                    <a:lumMod val="75000"/>
                    <a:lumOff val="25000"/>
                  </a:schemeClr>
                </a:solidFill>
                <a:latin typeface="Verdana" pitchFamily="34" charset="0"/>
                <a:ea typeface="Verdana" pitchFamily="34" charset="0"/>
              </a:rPr>
              <a:t>skrīnēšanu</a:t>
            </a:r>
            <a:r>
              <a:rPr lang="lv-LV" dirty="0" smtClean="0">
                <a:solidFill>
                  <a:schemeClr val="tx1">
                    <a:lumMod val="75000"/>
                    <a:lumOff val="25000"/>
                  </a:schemeClr>
                </a:solidFill>
                <a:latin typeface="Verdana" pitchFamily="34" charset="0"/>
                <a:ea typeface="Verdana" pitchFamily="34" charset="0"/>
              </a:rPr>
              <a:t> ar siekalu testiem</a:t>
            </a:r>
            <a:endParaRPr lang="en-US" dirty="0">
              <a:solidFill>
                <a:schemeClr val="tx1">
                  <a:lumMod val="75000"/>
                  <a:lumOff val="25000"/>
                </a:schemeClr>
              </a:solidFill>
              <a:latin typeface="Verdana" pitchFamily="34" charset="0"/>
              <a:ea typeface="Verdana" pitchFamily="34" charset="0"/>
            </a:endParaRPr>
          </a:p>
        </p:txBody>
      </p:sp>
      <p:sp>
        <p:nvSpPr>
          <p:cNvPr id="7" name="TextBox 6"/>
          <p:cNvSpPr txBox="1"/>
          <p:nvPr/>
        </p:nvSpPr>
        <p:spPr>
          <a:xfrm>
            <a:off x="3051958" y="415635"/>
            <a:ext cx="3716082" cy="461665"/>
          </a:xfrm>
          <a:prstGeom prst="rect">
            <a:avLst/>
          </a:prstGeom>
          <a:noFill/>
        </p:spPr>
        <p:txBody>
          <a:bodyPr wrap="none" rtlCol="0">
            <a:spAutoFit/>
          </a:bodyPr>
          <a:lstStyle/>
          <a:p>
            <a:r>
              <a:rPr lang="lv-LV" sz="2400" b="1" dirty="0" smtClean="0">
                <a:solidFill>
                  <a:srgbClr val="0070C0"/>
                </a:solidFill>
                <a:latin typeface="Verdana" pitchFamily="34" charset="0"/>
                <a:ea typeface="Verdana" pitchFamily="34" charset="0"/>
              </a:rPr>
              <a:t>COVID-19 </a:t>
            </a:r>
            <a:r>
              <a:rPr lang="lv-LV" sz="2400" b="1" dirty="0" err="1" smtClean="0">
                <a:solidFill>
                  <a:srgbClr val="0070C0"/>
                </a:solidFill>
                <a:latin typeface="Verdana" pitchFamily="34" charset="0"/>
                <a:ea typeface="Verdana" pitchFamily="34" charset="0"/>
              </a:rPr>
              <a:t>skrīnings</a:t>
            </a:r>
            <a:r>
              <a:rPr lang="lv-LV" sz="2400" b="1" dirty="0" smtClean="0">
                <a:solidFill>
                  <a:srgbClr val="0070C0"/>
                </a:solidFill>
                <a:latin typeface="Verdana" pitchFamily="34" charset="0"/>
                <a:ea typeface="Verdana" pitchFamily="34" charset="0"/>
              </a:rPr>
              <a:t> </a:t>
            </a:r>
            <a:endParaRPr lang="lv-LV" sz="2400" b="1" dirty="0">
              <a:solidFill>
                <a:srgbClr val="0070C0"/>
              </a:solidFill>
              <a:latin typeface="Verdana" pitchFamily="34" charset="0"/>
              <a:ea typeface="Verdana" pitchFamily="34" charset="0"/>
            </a:endParaRPr>
          </a:p>
        </p:txBody>
      </p:sp>
      <p:sp>
        <p:nvSpPr>
          <p:cNvPr id="1026" name="Rectangle 2"/>
          <p:cNvSpPr>
            <a:spLocks noChangeArrowheads="1"/>
          </p:cNvSpPr>
          <p:nvPr/>
        </p:nvSpPr>
        <p:spPr bwMode="auto">
          <a:xfrm>
            <a:off x="576072" y="1793702"/>
            <a:ext cx="8108749" cy="246221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algn="just" defTabSz="914400" eaLnBrk="1" hangingPunct="1"/>
            <a:r>
              <a:rPr kumimoji="0" lang="lv-LV"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Times New Roman" pitchFamily="18" charset="0"/>
              </a:rPr>
              <a:t>Vadoties no SPKC datiem pēc teritorijām ar lielāku saslimstību ar COVID-19, Inspekcija sagatavoja SAC sarakstu (neatkarīgi no to piederības), apzvanīja</a:t>
            </a:r>
            <a:r>
              <a:rPr kumimoji="0" lang="lv-LV" sz="1400" b="0" i="0" u="none" strike="noStrike" cap="none" normalizeH="0" dirty="0" smtClean="0">
                <a:ln>
                  <a:noFill/>
                </a:ln>
                <a:solidFill>
                  <a:schemeClr val="tx1">
                    <a:lumMod val="75000"/>
                    <a:lumOff val="25000"/>
                  </a:schemeClr>
                </a:solidFill>
                <a:effectLst/>
                <a:latin typeface="Verdana" pitchFamily="34" charset="0"/>
                <a:ea typeface="Verdana" pitchFamily="34" charset="0"/>
                <a:cs typeface="Times New Roman" pitchFamily="18" charset="0"/>
              </a:rPr>
              <a:t> </a:t>
            </a:r>
            <a:r>
              <a:rPr lang="lv-LV" sz="1400" dirty="0" smtClean="0">
                <a:solidFill>
                  <a:schemeClr val="tx1">
                    <a:lumMod val="75000"/>
                    <a:lumOff val="25000"/>
                  </a:schemeClr>
                </a:solidFill>
                <a:latin typeface="Verdana" pitchFamily="34" charset="0"/>
                <a:ea typeface="Verdana" pitchFamily="34" charset="0"/>
                <a:cs typeface="Times New Roman" pitchFamily="18" charset="0"/>
              </a:rPr>
              <a:t>tos, </a:t>
            </a:r>
            <a:r>
              <a:rPr kumimoji="0" lang="lv-LV"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Times New Roman" pitchFamily="18" charset="0"/>
              </a:rPr>
              <a:t>paskaidroja pasākuma būtību un saņēma/nesaņēma piekrišanu dalībai</a:t>
            </a:r>
            <a:r>
              <a:rPr kumimoji="0" lang="lv-LV"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Times New Roman" pitchFamily="18" charset="0"/>
              </a:rPr>
              <a:t>.</a:t>
            </a:r>
            <a:r>
              <a:rPr lang="lv-LV" sz="1400" dirty="0">
                <a:solidFill>
                  <a:schemeClr val="tx1">
                    <a:lumMod val="75000"/>
                    <a:lumOff val="25000"/>
                  </a:schemeClr>
                </a:solidFill>
                <a:latin typeface="Verdana" pitchFamily="34" charset="0"/>
                <a:ea typeface="Verdana" pitchFamily="34" charset="0"/>
              </a:rPr>
              <a:t> </a:t>
            </a:r>
            <a:endParaRPr lang="lv-LV" sz="1400" dirty="0" smtClean="0">
              <a:solidFill>
                <a:schemeClr val="tx1">
                  <a:lumMod val="75000"/>
                  <a:lumOff val="25000"/>
                </a:schemeClr>
              </a:solidFill>
              <a:latin typeface="Verdana" pitchFamily="34" charset="0"/>
              <a:ea typeface="Verdana" pitchFamily="34" charset="0"/>
            </a:endParaRPr>
          </a:p>
          <a:p>
            <a:pPr algn="just" defTabSz="914400" eaLnBrk="1" hangingPunct="1"/>
            <a:endParaRPr lang="lv-LV" sz="1400" dirty="0">
              <a:solidFill>
                <a:schemeClr val="tx1">
                  <a:lumMod val="75000"/>
                  <a:lumOff val="25000"/>
                </a:schemeClr>
              </a:solidFill>
              <a:latin typeface="Verdana" pitchFamily="34" charset="0"/>
              <a:ea typeface="Verdana" pitchFamily="34" charset="0"/>
            </a:endParaRPr>
          </a:p>
          <a:p>
            <a:pPr algn="just" defTabSz="914400" eaLnBrk="1" hangingPunct="1"/>
            <a:r>
              <a:rPr lang="lv-LV" sz="1400" dirty="0" smtClean="0">
                <a:solidFill>
                  <a:schemeClr val="tx1">
                    <a:lumMod val="75000"/>
                    <a:lumOff val="25000"/>
                  </a:schemeClr>
                </a:solidFill>
                <a:latin typeface="Verdana" pitchFamily="34" charset="0"/>
                <a:ea typeface="Verdana" pitchFamily="34" charset="0"/>
              </a:rPr>
              <a:t>Tika </a:t>
            </a:r>
            <a:r>
              <a:rPr lang="lv-LV" sz="1400" dirty="0">
                <a:solidFill>
                  <a:schemeClr val="tx1">
                    <a:lumMod val="75000"/>
                    <a:lumOff val="25000"/>
                  </a:schemeClr>
                </a:solidFill>
                <a:latin typeface="Verdana" pitchFamily="34" charset="0"/>
                <a:ea typeface="Verdana" pitchFamily="34" charset="0"/>
              </a:rPr>
              <a:t>uzrunāti </a:t>
            </a:r>
            <a:r>
              <a:rPr lang="lv-LV" sz="1400" b="1" dirty="0">
                <a:solidFill>
                  <a:srgbClr val="FF0000"/>
                </a:solidFill>
                <a:latin typeface="Verdana" pitchFamily="34" charset="0"/>
                <a:ea typeface="Verdana" pitchFamily="34" charset="0"/>
              </a:rPr>
              <a:t>52,</a:t>
            </a:r>
            <a:r>
              <a:rPr lang="lv-LV" sz="1400" dirty="0">
                <a:solidFill>
                  <a:schemeClr val="tx1">
                    <a:lumMod val="75000"/>
                    <a:lumOff val="25000"/>
                  </a:schemeClr>
                </a:solidFill>
                <a:latin typeface="Verdana" pitchFamily="34" charset="0"/>
                <a:ea typeface="Verdana" pitchFamily="34" charset="0"/>
              </a:rPr>
              <a:t> atteicās 3 Rīgā.</a:t>
            </a:r>
            <a:endParaRPr lang="en-US" sz="1400" dirty="0">
              <a:solidFill>
                <a:schemeClr val="tx1">
                  <a:lumMod val="75000"/>
                  <a:lumOff val="25000"/>
                </a:schemeClr>
              </a:solidFill>
              <a:latin typeface="Verdana" pitchFamily="34" charset="0"/>
              <a:ea typeface="Verdana" pitchFamily="34" charset="0"/>
            </a:endParaRPr>
          </a:p>
          <a:p>
            <a:pPr marL="0" marR="0" lvl="0" indent="0" algn="just" defTabSz="914400" rtl="0" eaLnBrk="1" fontAlgn="base" latinLnBrk="0" hangingPunct="1">
              <a:lnSpc>
                <a:spcPct val="100000"/>
              </a:lnSpc>
              <a:spcBef>
                <a:spcPct val="0"/>
              </a:spcBef>
              <a:spcAft>
                <a:spcPct val="0"/>
              </a:spcAft>
              <a:buClrTx/>
              <a:buSzTx/>
              <a:buFontTx/>
              <a:buNone/>
              <a:tabLst/>
            </a:pPr>
            <a:endParaRPr lang="lv-LV" sz="1400" dirty="0" smtClean="0">
              <a:solidFill>
                <a:schemeClr val="tx1">
                  <a:lumMod val="75000"/>
                  <a:lumOff val="25000"/>
                </a:schemeClr>
              </a:solidFill>
              <a:latin typeface="Verdana" pitchFamily="34" charset="0"/>
              <a:ea typeface="Verdana" pitchFamily="34" charset="0"/>
              <a:cs typeface="Times New Roman" pitchFamily="18" charset="0"/>
            </a:endParaRPr>
          </a:p>
          <a:p>
            <a:pPr lvl="0" algn="just" defTabSz="914400" eaLnBrk="1" hangingPunct="1"/>
            <a:r>
              <a:rPr lang="lv-LV" sz="1400" dirty="0" smtClean="0">
                <a:solidFill>
                  <a:schemeClr val="tx1">
                    <a:lumMod val="75000"/>
                    <a:lumOff val="25000"/>
                  </a:schemeClr>
                </a:solidFill>
                <a:latin typeface="Verdana" pitchFamily="34" charset="0"/>
                <a:ea typeface="Verdana" pitchFamily="34" charset="0"/>
              </a:rPr>
              <a:t>Minēto SAC saraksti nodoti Centrālai laboratorijai skrīninga loģistikas organizēšanai. </a:t>
            </a:r>
          </a:p>
          <a:p>
            <a:pPr lvl="0" algn="just" defTabSz="914400" eaLnBrk="1" hangingPunct="1"/>
            <a:endParaRPr kumimoji="0" lang="lv-LV" sz="1400" b="0" i="0" u="none" strike="noStrike" cap="none" normalizeH="0" baseline="0" dirty="0" smtClean="0">
              <a:ln>
                <a:noFill/>
              </a:ln>
              <a:solidFill>
                <a:schemeClr val="tx1">
                  <a:lumMod val="75000"/>
                  <a:lumOff val="25000"/>
                </a:schemeClr>
              </a:solidFill>
              <a:effectLst/>
              <a:latin typeface="Verdana" pitchFamily="34" charset="0"/>
              <a:ea typeface="Verdana" pitchFamily="34" charset="0"/>
              <a:cs typeface="Arial" pitchFamily="34" charset="0"/>
            </a:endParaRPr>
          </a:p>
          <a:p>
            <a:pPr algn="just"/>
            <a:r>
              <a:rPr lang="lv-LV" sz="1400" dirty="0" smtClean="0">
                <a:solidFill>
                  <a:schemeClr val="tx1">
                    <a:lumMod val="75000"/>
                    <a:lumOff val="25000"/>
                  </a:schemeClr>
                </a:solidFill>
                <a:latin typeface="Verdana" pitchFamily="34" charset="0"/>
                <a:ea typeface="Verdana" pitchFamily="34" charset="0"/>
              </a:rPr>
              <a:t>Ja SAC būs konstatēts COVID-19 pozitīvs darbinieks vai klients, pēc epidemioloģiskajām indikācijām testēšanu organizēs SPKC ārpus šiem sarakstiem (ar siekalu testiem, vai </a:t>
            </a:r>
            <a:r>
              <a:rPr lang="lv-LV" sz="1400" dirty="0" err="1" smtClean="0">
                <a:solidFill>
                  <a:schemeClr val="tx1">
                    <a:lumMod val="75000"/>
                    <a:lumOff val="25000"/>
                  </a:schemeClr>
                </a:solidFill>
                <a:latin typeface="Verdana" pitchFamily="34" charset="0"/>
                <a:ea typeface="Verdana" pitchFamily="34" charset="0"/>
              </a:rPr>
              <a:t>nazofaringiāliem</a:t>
            </a:r>
            <a:r>
              <a:rPr lang="lv-LV" sz="1400" dirty="0" smtClean="0">
                <a:solidFill>
                  <a:schemeClr val="tx1">
                    <a:lumMod val="75000"/>
                    <a:lumOff val="25000"/>
                  </a:schemeClr>
                </a:solidFill>
                <a:latin typeface="Verdana" pitchFamily="34" charset="0"/>
                <a:ea typeface="Verdana" pitchFamily="34" charset="0"/>
              </a:rPr>
              <a:t> testiem.)</a:t>
            </a:r>
            <a:endParaRPr lang="en-US" sz="1400" dirty="0" smtClean="0">
              <a:solidFill>
                <a:schemeClr val="tx1">
                  <a:lumMod val="75000"/>
                  <a:lumOff val="25000"/>
                </a:schemeClr>
              </a:solidFill>
              <a:latin typeface="Verdana" pitchFamily="34" charset="0"/>
              <a:ea typeface="Verdana" pitchFamily="34" charset="0"/>
            </a:endParaRPr>
          </a:p>
        </p:txBody>
      </p:sp>
      <p:graphicFrame>
        <p:nvGraphicFramePr>
          <p:cNvPr id="9" name="Table 8"/>
          <p:cNvGraphicFramePr>
            <a:graphicFrameLocks noGrp="1"/>
          </p:cNvGraphicFramePr>
          <p:nvPr>
            <p:extLst>
              <p:ext uri="{D42A27DB-BD31-4B8C-83A1-F6EECF244321}">
                <p14:modId xmlns:p14="http://schemas.microsoft.com/office/powerpoint/2010/main" val="145263938"/>
              </p:ext>
            </p:extLst>
          </p:nvPr>
        </p:nvGraphicFramePr>
        <p:xfrm>
          <a:off x="2324011" y="4779645"/>
          <a:ext cx="4049486" cy="1697355"/>
        </p:xfrm>
        <a:graphic>
          <a:graphicData uri="http://schemas.openxmlformats.org/drawingml/2006/table">
            <a:tbl>
              <a:tblPr/>
              <a:tblGrid>
                <a:gridCol w="1401289"/>
                <a:gridCol w="1508806"/>
                <a:gridCol w="1139391"/>
              </a:tblGrid>
              <a:tr h="542925">
                <a:tc>
                  <a:txBody>
                    <a:bodyPr/>
                    <a:lstStyle/>
                    <a:p>
                      <a:pPr algn="ctr" fontAlgn="ctr"/>
                      <a:r>
                        <a:rPr lang="lv-LV" sz="1200" b="0" i="0" u="none" strike="noStrike" noProof="0" dirty="0">
                          <a:solidFill>
                            <a:srgbClr val="000000"/>
                          </a:solidFill>
                          <a:latin typeface="Verdana"/>
                        </a:rPr>
                        <a:t>Reģions</a:t>
                      </a: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200" b="0" i="0" u="none" strike="noStrike" noProof="0" smtClean="0">
                          <a:solidFill>
                            <a:srgbClr val="000000"/>
                          </a:solidFill>
                          <a:latin typeface="Verdana"/>
                        </a:rPr>
                        <a:t>Strādājošo kopējais  skaits</a:t>
                      </a:r>
                      <a:endParaRPr lang="lv-LV" sz="1200" b="0" i="0" u="none" strike="noStrike" noProof="0">
                        <a:solidFill>
                          <a:srgbClr val="000000"/>
                        </a:solidFill>
                        <a:latin typeface="Verdan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lv-LV" sz="1200" b="0" i="0" u="none" strike="noStrike" noProof="0" smtClean="0">
                          <a:solidFill>
                            <a:srgbClr val="000000"/>
                          </a:solidFill>
                          <a:latin typeface="Verdana"/>
                        </a:rPr>
                        <a:t>Klientu skaits </a:t>
                      </a:r>
                      <a:endParaRPr lang="lv-LV" sz="1200" b="0" i="0" u="none" strike="noStrike" noProof="0">
                        <a:solidFill>
                          <a:srgbClr val="000000"/>
                        </a:solidFill>
                        <a:latin typeface="Verdana"/>
                      </a:endParaRPr>
                    </a:p>
                  </a:txBody>
                  <a:tcPr marL="9525" marR="9525" marT="9525"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lv-LV" sz="1200" b="0" i="0" u="none" strike="noStrike" noProof="0">
                          <a:solidFill>
                            <a:srgbClr val="000000"/>
                          </a:solidFill>
                          <a:latin typeface="Verdana"/>
                        </a:rPr>
                        <a:t>Latgales reģions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dirty="0" smtClean="0">
                          <a:solidFill>
                            <a:srgbClr val="000000"/>
                          </a:solidFill>
                          <a:latin typeface="Verdana"/>
                        </a:rPr>
                        <a:t>531</a:t>
                      </a:r>
                      <a:endParaRPr lang="lv-LV" sz="1200" b="0" i="0" u="none" strike="noStrike" noProof="0" dirty="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887</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lv-LV" sz="1200" b="0" i="0" u="none" strike="noStrike" noProof="0">
                          <a:solidFill>
                            <a:srgbClr val="000000"/>
                          </a:solidFill>
                          <a:latin typeface="Verdana"/>
                        </a:rPr>
                        <a:t>Vidzemes reģions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dirty="0" smtClean="0">
                          <a:solidFill>
                            <a:srgbClr val="000000"/>
                          </a:solidFill>
                          <a:latin typeface="Verdana"/>
                        </a:rPr>
                        <a:t>294</a:t>
                      </a:r>
                      <a:endParaRPr lang="lv-LV" sz="1200" b="0" i="0" u="none" strike="noStrike" noProof="0" dirty="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612</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lv-LV" sz="1200" b="0" i="0" u="none" strike="noStrike" noProof="0" smtClean="0">
                          <a:solidFill>
                            <a:srgbClr val="000000"/>
                          </a:solidFill>
                          <a:latin typeface="Verdana"/>
                        </a:rPr>
                        <a:t>Rīga</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1481</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2105</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lv-LV" sz="1200" b="0" i="0" u="none" strike="noStrike" noProof="0" smtClean="0">
                          <a:solidFill>
                            <a:srgbClr val="000000"/>
                          </a:solidFill>
                          <a:latin typeface="Verdana"/>
                        </a:rPr>
                        <a:t>Jūrmala</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312</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375</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l" fontAlgn="b"/>
                      <a:r>
                        <a:rPr lang="lv-LV" sz="1200" b="0" i="0" u="none" strike="noStrike" noProof="0">
                          <a:solidFill>
                            <a:srgbClr val="000000"/>
                          </a:solidFill>
                          <a:latin typeface="Verdana"/>
                        </a:rPr>
                        <a:t>Rīgas reģions</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247</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410</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190500">
                <a:tc>
                  <a:txBody>
                    <a:bodyPr/>
                    <a:lstStyle/>
                    <a:p>
                      <a:pPr algn="r" fontAlgn="b"/>
                      <a:r>
                        <a:rPr lang="lv-LV" sz="1200" b="0" i="0" u="none" strike="noStrike" noProof="0" smtClean="0">
                          <a:solidFill>
                            <a:srgbClr val="000000"/>
                          </a:solidFill>
                          <a:latin typeface="Verdana"/>
                        </a:rPr>
                        <a:t>Kopā</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smtClean="0">
                          <a:solidFill>
                            <a:srgbClr val="000000"/>
                          </a:solidFill>
                          <a:latin typeface="Verdana"/>
                        </a:rPr>
                        <a:t>2306</a:t>
                      </a:r>
                      <a:endParaRPr lang="lv-LV" sz="1200" b="0" i="0" u="none" strike="noStrike" noProof="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lv-LV" sz="1200" b="0" i="0" u="none" strike="noStrike" noProof="0" dirty="0" smtClean="0">
                          <a:solidFill>
                            <a:srgbClr val="000000"/>
                          </a:solidFill>
                          <a:latin typeface="Verdana"/>
                        </a:rPr>
                        <a:t>3604</a:t>
                      </a:r>
                      <a:endParaRPr lang="lv-LV" sz="1200" b="0" i="0" u="none" strike="noStrike" noProof="0" dirty="0">
                        <a:solidFill>
                          <a:srgbClr val="000000"/>
                        </a:solidFill>
                        <a:latin typeface="Verdana"/>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bl>
          </a:graphicData>
        </a:graphic>
      </p:graphicFrame>
      <p:sp>
        <p:nvSpPr>
          <p:cNvPr id="10" name="TextBox 9"/>
          <p:cNvSpPr txBox="1"/>
          <p:nvPr/>
        </p:nvSpPr>
        <p:spPr>
          <a:xfrm>
            <a:off x="2359257" y="4227356"/>
            <a:ext cx="4014240" cy="307777"/>
          </a:xfrm>
          <a:prstGeom prst="rect">
            <a:avLst/>
          </a:prstGeom>
          <a:noFill/>
        </p:spPr>
        <p:txBody>
          <a:bodyPr wrap="none" rtlCol="0">
            <a:spAutoFit/>
          </a:bodyPr>
          <a:lstStyle/>
          <a:p>
            <a:r>
              <a:rPr lang="lv-LV" sz="1400" dirty="0" err="1" smtClean="0">
                <a:latin typeface="Verdana" pitchFamily="34" charset="0"/>
                <a:ea typeface="Verdana" pitchFamily="34" charset="0"/>
              </a:rPr>
              <a:t>Skrīningam</a:t>
            </a:r>
            <a:r>
              <a:rPr lang="lv-LV" sz="1400" dirty="0" smtClean="0">
                <a:latin typeface="Verdana" pitchFamily="34" charset="0"/>
                <a:ea typeface="Verdana" pitchFamily="34" charset="0"/>
              </a:rPr>
              <a:t> pieteiktie darbinieki un klienti </a:t>
            </a:r>
            <a:endParaRPr lang="lv-LV" sz="1400" dirty="0">
              <a:latin typeface="Verdana" pitchFamily="34" charset="0"/>
              <a:ea typeface="Verdana" pitchFamily="3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5</a:t>
            </a:fld>
            <a:endParaRPr lang="en-US" altLang="en-US"/>
          </a:p>
        </p:txBody>
      </p:sp>
      <p:sp>
        <p:nvSpPr>
          <p:cNvPr id="5" name="TextBox 4"/>
          <p:cNvSpPr txBox="1"/>
          <p:nvPr/>
        </p:nvSpPr>
        <p:spPr>
          <a:xfrm>
            <a:off x="2381390" y="676360"/>
            <a:ext cx="6305410" cy="923330"/>
          </a:xfrm>
          <a:prstGeom prst="rect">
            <a:avLst/>
          </a:prstGeom>
          <a:noFill/>
        </p:spPr>
        <p:txBody>
          <a:bodyPr wrap="square" rtlCol="0">
            <a:spAutoFit/>
          </a:bodyPr>
          <a:lstStyle/>
          <a:p>
            <a:pPr algn="ctr"/>
            <a:r>
              <a:rPr lang="lv-LV" sz="1800" dirty="0" smtClean="0">
                <a:solidFill>
                  <a:schemeClr val="tx1">
                    <a:lumMod val="75000"/>
                    <a:lumOff val="25000"/>
                  </a:schemeClr>
                </a:solidFill>
                <a:latin typeface="Verdana" pitchFamily="34" charset="0"/>
                <a:ea typeface="Verdana" pitchFamily="34" charset="0"/>
              </a:rPr>
              <a:t>Ministru kabineta 09.06.2020. noteikumi Nr. 360</a:t>
            </a:r>
          </a:p>
          <a:p>
            <a:pPr algn="ctr"/>
            <a:r>
              <a:rPr lang="lv-LV" sz="1800" dirty="0" smtClean="0">
                <a:solidFill>
                  <a:srgbClr val="0070C0"/>
                </a:solidFill>
                <a:latin typeface="Verdana" pitchFamily="34" charset="0"/>
                <a:ea typeface="Verdana" pitchFamily="34" charset="0"/>
              </a:rPr>
              <a:t>“Epidemioloģiskās drošības pasākumi </a:t>
            </a:r>
          </a:p>
          <a:p>
            <a:pPr algn="ctr"/>
            <a:r>
              <a:rPr lang="lv-LV" sz="1800" dirty="0" err="1" smtClean="0">
                <a:solidFill>
                  <a:srgbClr val="0070C0"/>
                </a:solidFill>
                <a:latin typeface="Verdana" pitchFamily="34" charset="0"/>
                <a:ea typeface="Verdana" pitchFamily="34" charset="0"/>
              </a:rPr>
              <a:t>Covid-19</a:t>
            </a:r>
            <a:r>
              <a:rPr lang="lv-LV" sz="1800" dirty="0" smtClean="0">
                <a:solidFill>
                  <a:srgbClr val="0070C0"/>
                </a:solidFill>
                <a:latin typeface="Verdana" pitchFamily="34" charset="0"/>
                <a:ea typeface="Verdana" pitchFamily="34" charset="0"/>
              </a:rPr>
              <a:t> infekcijas izplatības ierobežošanai”</a:t>
            </a:r>
            <a:endParaRPr lang="en-US" sz="1800" dirty="0">
              <a:solidFill>
                <a:srgbClr val="0070C0"/>
              </a:solidFill>
              <a:latin typeface="Verdana" pitchFamily="34" charset="0"/>
              <a:ea typeface="Verdana" pitchFamily="34" charset="0"/>
            </a:endParaRPr>
          </a:p>
        </p:txBody>
      </p:sp>
      <p:pic>
        <p:nvPicPr>
          <p:cNvPr id="1028" name="Picture 4"/>
          <p:cNvPicPr>
            <a:picLocks noChangeAspect="1" noChangeArrowheads="1"/>
          </p:cNvPicPr>
          <p:nvPr/>
        </p:nvPicPr>
        <p:blipFill>
          <a:blip r:embed="rId2" cstate="print"/>
          <a:srcRect/>
          <a:stretch>
            <a:fillRect/>
          </a:stretch>
        </p:blipFill>
        <p:spPr bwMode="auto">
          <a:xfrm>
            <a:off x="2381390" y="232569"/>
            <a:ext cx="4511675" cy="465138"/>
          </a:xfrm>
          <a:prstGeom prst="rect">
            <a:avLst/>
          </a:prstGeom>
          <a:noFill/>
          <a:ln w="9525">
            <a:noFill/>
            <a:miter lim="800000"/>
            <a:headEnd/>
            <a:tailEnd/>
          </a:ln>
          <a:effectLst/>
        </p:spPr>
      </p:pic>
      <p:sp>
        <p:nvSpPr>
          <p:cNvPr id="2" name="TextBox 1"/>
          <p:cNvSpPr txBox="1"/>
          <p:nvPr/>
        </p:nvSpPr>
        <p:spPr>
          <a:xfrm>
            <a:off x="347472" y="1874252"/>
            <a:ext cx="8339328" cy="4755148"/>
          </a:xfrm>
          <a:prstGeom prst="rect">
            <a:avLst/>
          </a:prstGeom>
          <a:noFill/>
        </p:spPr>
        <p:txBody>
          <a:bodyPr wrap="square" rtlCol="0">
            <a:spAutoFit/>
          </a:bodyPr>
          <a:lstStyle/>
          <a:p>
            <a:pPr algn="just"/>
            <a:r>
              <a:rPr lang="lv-LV" sz="1800" b="1" dirty="0">
                <a:solidFill>
                  <a:srgbClr val="0070C0"/>
                </a:solidFill>
                <a:latin typeface="Verdana" pitchFamily="34" charset="0"/>
                <a:ea typeface="Verdana" pitchFamily="34" charset="0"/>
              </a:rPr>
              <a:t>Īpašie epidemioloģiskās drošības pasākumi sociālo pakalpojumu saņemšanai</a:t>
            </a:r>
          </a:p>
          <a:p>
            <a:pPr algn="just"/>
            <a:endParaRPr lang="lv-LV" sz="1800" b="1" dirty="0">
              <a:solidFill>
                <a:schemeClr val="tx1">
                  <a:lumMod val="75000"/>
                  <a:lumOff val="25000"/>
                </a:schemeClr>
              </a:solidFill>
              <a:latin typeface="Verdana" pitchFamily="34" charset="0"/>
              <a:ea typeface="Verdana" pitchFamily="34" charset="0"/>
            </a:endParaRPr>
          </a:p>
          <a:p>
            <a:pPr algn="just">
              <a:spcAft>
                <a:spcPts val="600"/>
              </a:spcAft>
            </a:pPr>
            <a:r>
              <a:rPr lang="lv-LV" sz="1800" dirty="0">
                <a:solidFill>
                  <a:schemeClr val="tx1">
                    <a:lumMod val="75000"/>
                    <a:lumOff val="25000"/>
                  </a:schemeClr>
                </a:solidFill>
                <a:latin typeface="Verdana" pitchFamily="34" charset="0"/>
                <a:ea typeface="Verdana" pitchFamily="34" charset="0"/>
              </a:rPr>
              <a:t>33. Ilgstošas sociālās aprūpes un sociālās rehabilitācijas institūcija pakalpojumu ar izmitināšanu nodrošina, ja:</a:t>
            </a:r>
          </a:p>
          <a:p>
            <a:pPr algn="just">
              <a:spcAft>
                <a:spcPts val="600"/>
              </a:spcAft>
            </a:pPr>
            <a:r>
              <a:rPr lang="lv-LV" sz="1800" dirty="0">
                <a:solidFill>
                  <a:schemeClr val="tx1">
                    <a:lumMod val="75000"/>
                    <a:lumOff val="25000"/>
                  </a:schemeClr>
                </a:solidFill>
                <a:latin typeface="Verdana" pitchFamily="34" charset="0"/>
                <a:ea typeface="Verdana" pitchFamily="34" charset="0"/>
              </a:rPr>
              <a:t>33.1. personai, kas tiek ievietota institūcijā, sadarbībā ar ģimenes ārstu ne agrāk kā divas dienas pirms ievietošanas veikts Covid-19 tests un tas ir negatīvs, izņemot bērnus, kuriem nekavējoties (ārkārtējos gadījumos) nepieciešams nodrošināt uzturēšanos krīzes centrā vai ilgstošas sociālās aprūpes un sociālās rehabilitācijas institūcijā;</a:t>
            </a:r>
          </a:p>
          <a:p>
            <a:pPr algn="just">
              <a:spcAft>
                <a:spcPts val="600"/>
              </a:spcAft>
            </a:pPr>
            <a:r>
              <a:rPr lang="lv-LV" sz="1800" dirty="0">
                <a:solidFill>
                  <a:schemeClr val="tx1">
                    <a:lumMod val="75000"/>
                    <a:lumOff val="25000"/>
                  </a:schemeClr>
                </a:solidFill>
                <a:latin typeface="Verdana" pitchFamily="34" charset="0"/>
                <a:ea typeface="Verdana" pitchFamily="34" charset="0"/>
              </a:rPr>
              <a:t>33.2. personai, kas tiek pārvesta no stacionārās ārstniecības, ne agrāk kā divas dienas pirms iestāšanās institūcijā veikts Covid-19 tests;</a:t>
            </a:r>
          </a:p>
          <a:p>
            <a:pPr algn="just">
              <a:spcAft>
                <a:spcPts val="600"/>
              </a:spcAft>
            </a:pPr>
            <a:r>
              <a:rPr lang="lv-LV" sz="1800" dirty="0">
                <a:solidFill>
                  <a:schemeClr val="tx1">
                    <a:lumMod val="75000"/>
                    <a:lumOff val="25000"/>
                  </a:schemeClr>
                </a:solidFill>
                <a:latin typeface="Verdana" pitchFamily="34" charset="0"/>
                <a:ea typeface="Verdana" pitchFamily="34" charset="0"/>
              </a:rPr>
              <a:t>33.3. persona pēc uzņemšanas institūcijā 14 dienas atrodas </a:t>
            </a:r>
            <a:r>
              <a:rPr lang="lv-LV" sz="1800" dirty="0" err="1">
                <a:solidFill>
                  <a:schemeClr val="tx1">
                    <a:lumMod val="75000"/>
                    <a:lumOff val="25000"/>
                  </a:schemeClr>
                </a:solidFill>
                <a:latin typeface="Verdana" pitchFamily="34" charset="0"/>
                <a:ea typeface="Verdana" pitchFamily="34" charset="0"/>
              </a:rPr>
              <a:t>pašizolācijā</a:t>
            </a:r>
            <a:r>
              <a:rPr lang="lv-LV" sz="1800" dirty="0">
                <a:solidFill>
                  <a:schemeClr val="tx1">
                    <a:lumMod val="75000"/>
                    <a:lumOff val="25000"/>
                  </a:schemeClr>
                </a:solidFill>
                <a:latin typeface="Verdana" pitchFamily="34" charset="0"/>
                <a:ea typeface="Verdana" pitchFamily="34" charset="0"/>
              </a:rPr>
              <a:t>.</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p:txBody>
          <a:bodyPr/>
          <a:lstStyle/>
          <a:p>
            <a:pPr>
              <a:defRPr/>
            </a:pPr>
            <a:fld id="{98652393-9E78-480D-A4AF-35FE10F76167}" type="slidenum">
              <a:rPr lang="en-US" altLang="en-US" smtClean="0"/>
              <a:pPr>
                <a:defRPr/>
              </a:pPr>
              <a:t>6</a:t>
            </a:fld>
            <a:endParaRPr lang="en-US" altLang="en-US"/>
          </a:p>
        </p:txBody>
      </p:sp>
      <p:sp>
        <p:nvSpPr>
          <p:cNvPr id="5" name="Rectangle 4"/>
          <p:cNvSpPr/>
          <p:nvPr/>
        </p:nvSpPr>
        <p:spPr>
          <a:xfrm>
            <a:off x="667513" y="1408176"/>
            <a:ext cx="8171688" cy="3908762"/>
          </a:xfrm>
          <a:prstGeom prst="rect">
            <a:avLst/>
          </a:prstGeom>
        </p:spPr>
        <p:txBody>
          <a:bodyPr wrap="square">
            <a:spAutoFit/>
          </a:bodyPr>
          <a:lstStyle/>
          <a:p>
            <a:pPr algn="just">
              <a:spcAft>
                <a:spcPts val="1200"/>
              </a:spcAft>
            </a:pPr>
            <a:r>
              <a:rPr lang="lv-LV" sz="1600" dirty="0" smtClean="0">
                <a:latin typeface="Verdana" pitchFamily="34" charset="0"/>
                <a:ea typeface="Verdana" pitchFamily="34" charset="0"/>
              </a:rPr>
              <a:t>56.</a:t>
            </a:r>
            <a:r>
              <a:rPr lang="lv-LV" sz="1600" baseline="30000" dirty="0" smtClean="0">
                <a:latin typeface="Verdana" pitchFamily="34" charset="0"/>
                <a:ea typeface="Verdana" pitchFamily="34" charset="0"/>
              </a:rPr>
              <a:t>3</a:t>
            </a:r>
            <a:r>
              <a:rPr lang="lv-LV" sz="1600" dirty="0" smtClean="0">
                <a:latin typeface="Verdana" pitchFamily="34" charset="0"/>
                <a:ea typeface="Verdana" pitchFamily="34" charset="0"/>
              </a:rPr>
              <a:t> Šo noteikumu 56. punktā </a:t>
            </a:r>
            <a:r>
              <a:rPr lang="lv-LV" sz="1300" dirty="0" smtClean="0">
                <a:latin typeface="Verdana" pitchFamily="34" charset="0"/>
                <a:ea typeface="Verdana" pitchFamily="34" charset="0"/>
              </a:rPr>
              <a:t>(</a:t>
            </a:r>
            <a:r>
              <a:rPr lang="lv-LV" sz="1300" i="1" dirty="0" smtClean="0"/>
              <a:t>Ja persona pēdējo 14 dienu laikā uzturējusies kādā no centra tīmekļvietnē publicētajām valstīm, uz kurām ir attiecināmi īpašie piesardzības un ierobežojošie pasākumi, viņa nodrošina </a:t>
            </a:r>
            <a:r>
              <a:rPr lang="lv-LV" sz="1300" i="1" dirty="0" err="1" smtClean="0"/>
              <a:t>pašizolāciju</a:t>
            </a:r>
            <a:r>
              <a:rPr lang="lv-LV" sz="1300" i="1" dirty="0" smtClean="0"/>
              <a:t> dzīvesvietā vai citā uzturēšanās vietā 10 dienas pēc izbraukšanas no minētās valsts. </a:t>
            </a:r>
            <a:r>
              <a:rPr lang="lv-LV" sz="1300" i="1" dirty="0" err="1" smtClean="0"/>
              <a:t>Pašizolācijas</a:t>
            </a:r>
            <a:r>
              <a:rPr lang="lv-LV" sz="1300" i="1" dirty="0" smtClean="0"/>
              <a:t> laikā persona</a:t>
            </a:r>
            <a:r>
              <a:rPr lang="lv-LV" sz="1300" dirty="0" smtClean="0"/>
              <a:t>)</a:t>
            </a:r>
            <a:r>
              <a:rPr lang="lv-LV" sz="1600" dirty="0" smtClean="0">
                <a:latin typeface="Verdana" pitchFamily="34" charset="0"/>
                <a:ea typeface="Verdana" pitchFamily="34" charset="0"/>
              </a:rPr>
              <a:t> minētā 10 dienu </a:t>
            </a:r>
            <a:r>
              <a:rPr lang="lv-LV" sz="1600" dirty="0" err="1" smtClean="0">
                <a:latin typeface="Verdana" pitchFamily="34" charset="0"/>
                <a:ea typeface="Verdana" pitchFamily="34" charset="0"/>
              </a:rPr>
              <a:t>pašizolācija</a:t>
            </a:r>
            <a:r>
              <a:rPr lang="lv-LV" sz="1600" dirty="0" smtClean="0">
                <a:latin typeface="Verdana" pitchFamily="34" charset="0"/>
                <a:ea typeface="Verdana" pitchFamily="34" charset="0"/>
              </a:rPr>
              <a:t> </a:t>
            </a:r>
            <a:r>
              <a:rPr lang="lv-LV" sz="1600" dirty="0" smtClean="0">
                <a:solidFill>
                  <a:srgbClr val="C00000"/>
                </a:solidFill>
                <a:latin typeface="Verdana" pitchFamily="34" charset="0"/>
                <a:ea typeface="Verdana" pitchFamily="34" charset="0"/>
              </a:rPr>
              <a:t>neattiecas uz</a:t>
            </a:r>
            <a:r>
              <a:rPr lang="lv-LV" sz="1600" dirty="0" smtClean="0">
                <a:latin typeface="Verdana" pitchFamily="34" charset="0"/>
                <a:ea typeface="Verdana" pitchFamily="34" charset="0"/>
              </a:rPr>
              <a:t> [.....], </a:t>
            </a:r>
            <a:r>
              <a:rPr lang="lv-LV" sz="1600" dirty="0" smtClean="0">
                <a:solidFill>
                  <a:srgbClr val="C00000"/>
                </a:solidFill>
                <a:latin typeface="Verdana" pitchFamily="34" charset="0"/>
                <a:ea typeface="Verdana" pitchFamily="34" charset="0"/>
              </a:rPr>
              <a:t>ilgstošas sociālās aprūpes un sociālās rehabilitācijas institūciju darbiniekiem, kas strādā ciešā kontaktā ar klientiem</a:t>
            </a:r>
            <a:r>
              <a:rPr lang="lv-LV" sz="1600" dirty="0" smtClean="0">
                <a:latin typeface="Verdana" pitchFamily="34" charset="0"/>
                <a:ea typeface="Verdana" pitchFamily="34" charset="0"/>
              </a:rPr>
              <a:t>, [.....]. </a:t>
            </a:r>
          </a:p>
          <a:p>
            <a:pPr algn="just">
              <a:spcAft>
                <a:spcPts val="1200"/>
              </a:spcAft>
            </a:pPr>
            <a:r>
              <a:rPr lang="lv-LV" sz="1600" dirty="0" smtClean="0">
                <a:solidFill>
                  <a:srgbClr val="0070C0"/>
                </a:solidFill>
                <a:latin typeface="Verdana" pitchFamily="34" charset="0"/>
                <a:ea typeface="Verdana" pitchFamily="34" charset="0"/>
              </a:rPr>
              <a:t>Šajā punktā minētās personas </a:t>
            </a:r>
            <a:r>
              <a:rPr lang="lv-LV" sz="1600" dirty="0" smtClean="0">
                <a:solidFill>
                  <a:srgbClr val="C00000"/>
                </a:solidFill>
                <a:latin typeface="Verdana" pitchFamily="34" charset="0"/>
                <a:ea typeface="Verdana" pitchFamily="34" charset="0"/>
              </a:rPr>
              <a:t>nodrošina </a:t>
            </a:r>
            <a:r>
              <a:rPr lang="lv-LV" sz="1600" dirty="0" err="1" smtClean="0">
                <a:solidFill>
                  <a:srgbClr val="C00000"/>
                </a:solidFill>
                <a:latin typeface="Verdana" pitchFamily="34" charset="0"/>
                <a:ea typeface="Verdana" pitchFamily="34" charset="0"/>
              </a:rPr>
              <a:t>pašizolāciju</a:t>
            </a:r>
            <a:r>
              <a:rPr lang="lv-LV" sz="1600" dirty="0" smtClean="0">
                <a:solidFill>
                  <a:srgbClr val="C00000"/>
                </a:solidFill>
                <a:latin typeface="Verdana" pitchFamily="34" charset="0"/>
                <a:ea typeface="Verdana" pitchFamily="34" charset="0"/>
              </a:rPr>
              <a:t> </a:t>
            </a:r>
            <a:r>
              <a:rPr lang="lv-LV" sz="1600" dirty="0" smtClean="0">
                <a:solidFill>
                  <a:srgbClr val="0070C0"/>
                </a:solidFill>
                <a:latin typeface="Verdana" pitchFamily="34" charset="0"/>
                <a:ea typeface="Verdana" pitchFamily="34" charset="0"/>
              </a:rPr>
              <a:t>dzīvesvietā vai citā uzturēšanās vietā </a:t>
            </a:r>
            <a:r>
              <a:rPr lang="lv-LV" sz="1600" dirty="0" smtClean="0">
                <a:solidFill>
                  <a:srgbClr val="C00000"/>
                </a:solidFill>
                <a:latin typeface="Verdana" pitchFamily="34" charset="0"/>
                <a:ea typeface="Verdana" pitchFamily="34" charset="0"/>
              </a:rPr>
              <a:t>14 dienas </a:t>
            </a:r>
            <a:r>
              <a:rPr lang="lv-LV" sz="1600" dirty="0" smtClean="0">
                <a:solidFill>
                  <a:srgbClr val="0070C0"/>
                </a:solidFill>
                <a:latin typeface="Verdana" pitchFamily="34" charset="0"/>
                <a:ea typeface="Verdana" pitchFamily="34" charset="0"/>
              </a:rPr>
              <a:t>pēc izbraukšanas no šo noteikumu 56. punktā minētās valsts. </a:t>
            </a:r>
          </a:p>
          <a:p>
            <a:pPr algn="just">
              <a:spcAft>
                <a:spcPts val="1200"/>
              </a:spcAft>
            </a:pPr>
            <a:r>
              <a:rPr lang="lv-LV" sz="1600" dirty="0" smtClean="0">
                <a:solidFill>
                  <a:srgbClr val="0070C0"/>
                </a:solidFill>
                <a:latin typeface="Verdana" pitchFamily="34" charset="0"/>
                <a:ea typeface="Verdana" pitchFamily="34" charset="0"/>
              </a:rPr>
              <a:t>Šajā punktā minētās personas </a:t>
            </a:r>
            <a:r>
              <a:rPr lang="lv-LV" sz="1600" dirty="0" smtClean="0">
                <a:solidFill>
                  <a:srgbClr val="C00000"/>
                </a:solidFill>
                <a:latin typeface="Verdana" pitchFamily="34" charset="0"/>
                <a:ea typeface="Verdana" pitchFamily="34" charset="0"/>
              </a:rPr>
              <a:t>var pārtraukt </a:t>
            </a:r>
            <a:r>
              <a:rPr lang="lv-LV" sz="1600" dirty="0" err="1" smtClean="0">
                <a:solidFill>
                  <a:srgbClr val="C00000"/>
                </a:solidFill>
                <a:latin typeface="Verdana" pitchFamily="34" charset="0"/>
                <a:ea typeface="Verdana" pitchFamily="34" charset="0"/>
              </a:rPr>
              <a:t>pašizolāciju</a:t>
            </a:r>
            <a:r>
              <a:rPr lang="lv-LV" sz="1600" dirty="0" smtClean="0">
                <a:solidFill>
                  <a:srgbClr val="C00000"/>
                </a:solidFill>
                <a:latin typeface="Verdana" pitchFamily="34" charset="0"/>
                <a:ea typeface="Verdana" pitchFamily="34" charset="0"/>
              </a:rPr>
              <a:t> </a:t>
            </a:r>
            <a:r>
              <a:rPr lang="lv-LV" sz="1600" dirty="0" smtClean="0">
                <a:solidFill>
                  <a:srgbClr val="0070C0"/>
                </a:solidFill>
                <a:latin typeface="Verdana" pitchFamily="34" charset="0"/>
                <a:ea typeface="Verdana" pitchFamily="34" charset="0"/>
              </a:rPr>
              <a:t>vienpadsmitajā dienā pēc izbraukšanas no šo noteikumu 56. punktā minētās valsts, ja personai veic </a:t>
            </a:r>
            <a:r>
              <a:rPr lang="lv-LV" sz="1600" dirty="0" err="1" smtClean="0">
                <a:solidFill>
                  <a:srgbClr val="0070C0"/>
                </a:solidFill>
                <a:latin typeface="Verdana" pitchFamily="34" charset="0"/>
                <a:ea typeface="Verdana" pitchFamily="34" charset="0"/>
              </a:rPr>
              <a:t>Covid-19</a:t>
            </a:r>
            <a:r>
              <a:rPr lang="lv-LV" sz="1600" dirty="0" smtClean="0">
                <a:solidFill>
                  <a:srgbClr val="0070C0"/>
                </a:solidFill>
                <a:latin typeface="Verdana" pitchFamily="34" charset="0"/>
                <a:ea typeface="Verdana" pitchFamily="34" charset="0"/>
              </a:rPr>
              <a:t> testu ne agrāk kā astotajā dienā pēc izbraukšanas no šo noteikumu 56. punktā minētās valsts un testa rezultāts ir negatīvs.</a:t>
            </a:r>
          </a:p>
          <a:p>
            <a:pPr algn="r"/>
            <a:r>
              <a:rPr lang="lv-LV" sz="1600" dirty="0" smtClean="0">
                <a:solidFill>
                  <a:schemeClr val="tx1">
                    <a:lumMod val="75000"/>
                    <a:lumOff val="25000"/>
                  </a:schemeClr>
                </a:solidFill>
                <a:latin typeface="Verdana" pitchFamily="34" charset="0"/>
                <a:ea typeface="Verdana" pitchFamily="34" charset="0"/>
              </a:rPr>
              <a:t>(MK 15.09.2020. noteikumu Nr. 571 redakcijā)</a:t>
            </a:r>
            <a:endParaRPr lang="lv-LV" sz="1600" dirty="0">
              <a:solidFill>
                <a:schemeClr val="tx1">
                  <a:lumMod val="75000"/>
                  <a:lumOff val="25000"/>
                </a:schemeClr>
              </a:solidFill>
              <a:latin typeface="Verdana" pitchFamily="34" charset="0"/>
              <a:ea typeface="Verdana" pitchFamily="34" charset="0"/>
            </a:endParaRPr>
          </a:p>
        </p:txBody>
      </p:sp>
      <p:sp>
        <p:nvSpPr>
          <p:cNvPr id="6" name="Rectangle 5"/>
          <p:cNvSpPr/>
          <p:nvPr/>
        </p:nvSpPr>
        <p:spPr>
          <a:xfrm>
            <a:off x="1967346" y="256032"/>
            <a:ext cx="6567054" cy="400110"/>
          </a:xfrm>
          <a:prstGeom prst="rect">
            <a:avLst/>
          </a:prstGeom>
        </p:spPr>
        <p:txBody>
          <a:bodyPr wrap="square">
            <a:spAutoFit/>
          </a:bodyPr>
          <a:lstStyle/>
          <a:p>
            <a:r>
              <a:rPr lang="lv-LV" sz="2000" b="1" dirty="0" smtClean="0">
                <a:solidFill>
                  <a:srgbClr val="0070C0"/>
                </a:solidFill>
                <a:latin typeface="Verdana" pitchFamily="34" charset="0"/>
                <a:ea typeface="Verdana" pitchFamily="34" charset="0"/>
              </a:rPr>
              <a:t>Izolācija, mājas karantīna un </a:t>
            </a:r>
            <a:r>
              <a:rPr lang="lv-LV" sz="2000" b="1" dirty="0" err="1" smtClean="0">
                <a:solidFill>
                  <a:srgbClr val="0070C0"/>
                </a:solidFill>
                <a:latin typeface="Verdana" pitchFamily="34" charset="0"/>
                <a:ea typeface="Verdana" pitchFamily="34" charset="0"/>
              </a:rPr>
              <a:t>pašizolācija</a:t>
            </a:r>
            <a:endParaRPr lang="lv-LV" sz="2000" b="1" dirty="0">
              <a:solidFill>
                <a:srgbClr val="0070C0"/>
              </a:solidFill>
              <a:latin typeface="Verdana" pitchFamily="34" charset="0"/>
              <a:ea typeface="Verdana"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3"/>
          </p:nvPr>
        </p:nvSpPr>
        <p:spPr>
          <a:xfrm>
            <a:off x="8335926" y="6324600"/>
            <a:ext cx="503274" cy="304800"/>
          </a:xfrm>
        </p:spPr>
        <p:txBody>
          <a:bodyPr/>
          <a:lstStyle/>
          <a:p>
            <a:pPr>
              <a:defRPr/>
            </a:pPr>
            <a:fld id="{98652393-9E78-480D-A4AF-35FE10F76167}" type="slidenum">
              <a:rPr lang="en-US" altLang="en-US" smtClean="0"/>
              <a:pPr>
                <a:defRPr/>
              </a:pPr>
              <a:t>7</a:t>
            </a:fld>
            <a:endParaRPr lang="en-US" altLang="en-US" dirty="0"/>
          </a:p>
        </p:txBody>
      </p:sp>
      <p:sp>
        <p:nvSpPr>
          <p:cNvPr id="5" name="Rectangle 4"/>
          <p:cNvSpPr/>
          <p:nvPr/>
        </p:nvSpPr>
        <p:spPr>
          <a:xfrm>
            <a:off x="2195182" y="721050"/>
            <a:ext cx="4900572" cy="400110"/>
          </a:xfrm>
          <a:prstGeom prst="rect">
            <a:avLst/>
          </a:prstGeom>
        </p:spPr>
        <p:txBody>
          <a:bodyPr wrap="none">
            <a:spAutoFit/>
          </a:bodyPr>
          <a:lstStyle/>
          <a:p>
            <a:r>
              <a:rPr lang="lv-LV" sz="2000" dirty="0" smtClean="0">
                <a:solidFill>
                  <a:schemeClr val="tx1">
                    <a:lumMod val="75000"/>
                    <a:lumOff val="25000"/>
                  </a:schemeClr>
                </a:solidFill>
                <a:latin typeface="Verdana" pitchFamily="34" charset="0"/>
                <a:ea typeface="Verdana" pitchFamily="34" charset="0"/>
              </a:rPr>
              <a:t>Aktualitātes par </a:t>
            </a:r>
            <a:r>
              <a:rPr lang="lv-LV" sz="2000" dirty="0" err="1" smtClean="0">
                <a:solidFill>
                  <a:schemeClr val="tx1">
                    <a:lumMod val="75000"/>
                    <a:lumOff val="25000"/>
                  </a:schemeClr>
                </a:solidFill>
                <a:latin typeface="Verdana" pitchFamily="34" charset="0"/>
                <a:ea typeface="Verdana" pitchFamily="34" charset="0"/>
              </a:rPr>
              <a:t>Covid-19</a:t>
            </a:r>
            <a:r>
              <a:rPr lang="lv-LV" sz="2000" dirty="0" smtClean="0">
                <a:solidFill>
                  <a:schemeClr val="tx1">
                    <a:lumMod val="75000"/>
                    <a:lumOff val="25000"/>
                  </a:schemeClr>
                </a:solidFill>
                <a:latin typeface="Verdana" pitchFamily="34" charset="0"/>
                <a:ea typeface="Verdana" pitchFamily="34" charset="0"/>
              </a:rPr>
              <a:t>  var atrast</a:t>
            </a:r>
            <a:endParaRPr lang="lv-LV" sz="2000" dirty="0">
              <a:solidFill>
                <a:schemeClr val="tx1">
                  <a:lumMod val="75000"/>
                  <a:lumOff val="25000"/>
                </a:schemeClr>
              </a:solidFill>
              <a:latin typeface="Verdana" pitchFamily="34" charset="0"/>
              <a:ea typeface="Verdana" pitchFamily="34" charset="0"/>
            </a:endParaRPr>
          </a:p>
        </p:txBody>
      </p:sp>
      <p:sp>
        <p:nvSpPr>
          <p:cNvPr id="7" name="TextBox 6"/>
          <p:cNvSpPr txBox="1"/>
          <p:nvPr/>
        </p:nvSpPr>
        <p:spPr>
          <a:xfrm>
            <a:off x="378872" y="1707952"/>
            <a:ext cx="8610750" cy="5309146"/>
          </a:xfrm>
          <a:prstGeom prst="rect">
            <a:avLst/>
          </a:prstGeom>
          <a:noFill/>
        </p:spPr>
        <p:txBody>
          <a:bodyPr wrap="square" rtlCol="0">
            <a:spAutoFit/>
          </a:bodyPr>
          <a:lstStyle/>
          <a:p>
            <a:pPr algn="ctr"/>
            <a:r>
              <a:rPr lang="lv-LV" sz="1400" b="1" dirty="0" smtClean="0">
                <a:solidFill>
                  <a:schemeClr val="tx1">
                    <a:lumMod val="75000"/>
                    <a:lumOff val="25000"/>
                  </a:schemeClr>
                </a:solidFill>
                <a:latin typeface="Verdana" pitchFamily="34" charset="0"/>
                <a:ea typeface="Verdana" pitchFamily="34" charset="0"/>
              </a:rPr>
              <a:t>Veselības ministrijas mājas lapā  </a:t>
            </a:r>
            <a:r>
              <a:rPr lang="lv-LV" sz="1400" u="sng" dirty="0" smtClean="0">
                <a:latin typeface="Verdana" pitchFamily="34" charset="0"/>
                <a:ea typeface="Verdana" pitchFamily="34" charset="0"/>
                <a:hlinkClick r:id="rId2"/>
              </a:rPr>
              <a:t>https://www.vm.gov.lv/lv/covid19/</a:t>
            </a:r>
            <a:endParaRPr lang="lv-LV" sz="1400" u="sng" dirty="0" smtClean="0">
              <a:latin typeface="Verdana" pitchFamily="34" charset="0"/>
              <a:ea typeface="Verdana" pitchFamily="34" charset="0"/>
            </a:endParaRPr>
          </a:p>
          <a:p>
            <a:pPr algn="ctr"/>
            <a:endParaRPr lang="lv-LV" sz="1400" u="sng" dirty="0" smtClean="0">
              <a:latin typeface="Verdana" pitchFamily="34" charset="0"/>
              <a:ea typeface="Verdana" pitchFamily="34" charset="0"/>
            </a:endParaRPr>
          </a:p>
          <a:p>
            <a:pPr algn="ctr"/>
            <a:r>
              <a:rPr lang="lv-LV" sz="1400" b="1" dirty="0" smtClean="0">
                <a:solidFill>
                  <a:schemeClr val="tx1">
                    <a:lumMod val="75000"/>
                    <a:lumOff val="25000"/>
                  </a:schemeClr>
                </a:solidFill>
                <a:latin typeface="Verdana" pitchFamily="34" charset="0"/>
                <a:ea typeface="Verdana" pitchFamily="34" charset="0"/>
              </a:rPr>
              <a:t>Slimību profilakses un kontroles centra mājas lapā: </a:t>
            </a:r>
          </a:p>
          <a:p>
            <a:pPr algn="ctr"/>
            <a:r>
              <a:rPr lang="lv-LV" sz="1400" u="sng" dirty="0" smtClean="0">
                <a:latin typeface="Verdana" pitchFamily="34" charset="0"/>
                <a:ea typeface="Verdana" pitchFamily="34" charset="0"/>
                <a:hlinkClick r:id="rId3"/>
              </a:rPr>
              <a:t>https://www.spkc.gov.lv/lv/aktualitates-par-covid-19</a:t>
            </a:r>
            <a:endParaRPr lang="lv-LV" sz="1400" u="sng" dirty="0" smtClean="0">
              <a:latin typeface="Verdana" pitchFamily="34" charset="0"/>
              <a:ea typeface="Verdana" pitchFamily="34" charset="0"/>
            </a:endParaRPr>
          </a:p>
          <a:p>
            <a:pPr algn="ctr"/>
            <a:endParaRPr lang="lv-LV" sz="1400" dirty="0" smtClean="0">
              <a:latin typeface="Verdana" pitchFamily="34" charset="0"/>
              <a:ea typeface="Verdana" pitchFamily="34" charset="0"/>
            </a:endParaRPr>
          </a:p>
          <a:p>
            <a:pPr algn="ctr"/>
            <a:r>
              <a:rPr lang="lv-LV" sz="1400" dirty="0" smtClean="0">
                <a:solidFill>
                  <a:schemeClr val="tx1">
                    <a:lumMod val="75000"/>
                    <a:lumOff val="25000"/>
                  </a:schemeClr>
                </a:solidFill>
                <a:latin typeface="Verdana" pitchFamily="34" charset="0"/>
                <a:ea typeface="Verdana" pitchFamily="34" charset="0"/>
              </a:rPr>
              <a:t>t.sk. Ieteikumi ilgstošas sociālās aprūpes un sociālās rehabilitācijas institūcijām  ierobežojošo pasākumu piemērošanai</a:t>
            </a:r>
          </a:p>
          <a:p>
            <a:pPr algn="ctr"/>
            <a:r>
              <a:rPr lang="lv-LV" sz="1400" u="sng" dirty="0" smtClean="0">
                <a:latin typeface="Verdana" pitchFamily="34" charset="0"/>
                <a:ea typeface="Verdana" pitchFamily="34" charset="0"/>
                <a:hlinkClick r:id="rId4"/>
              </a:rPr>
              <a:t>https://www.spkc.gov.lv/lv/socialas-aprupes-iestadem-saistiba-ar-covid-19</a:t>
            </a:r>
            <a:r>
              <a:rPr lang="lv-LV" sz="1400" dirty="0" smtClean="0">
                <a:latin typeface="Verdana" pitchFamily="34" charset="0"/>
                <a:ea typeface="Verdana" pitchFamily="34" charset="0"/>
              </a:rPr>
              <a:t> </a:t>
            </a:r>
          </a:p>
          <a:p>
            <a:pPr algn="ctr"/>
            <a:endParaRPr lang="lv-LV" sz="1400" dirty="0" smtClean="0">
              <a:latin typeface="Verdana" pitchFamily="34" charset="0"/>
              <a:ea typeface="Verdana" pitchFamily="34" charset="0"/>
            </a:endParaRPr>
          </a:p>
          <a:p>
            <a:pPr algn="ctr"/>
            <a:r>
              <a:rPr lang="lv-LV" sz="1400" b="1" dirty="0" smtClean="0">
                <a:solidFill>
                  <a:schemeClr val="tx1">
                    <a:lumMod val="75000"/>
                    <a:lumOff val="25000"/>
                  </a:schemeClr>
                </a:solidFill>
                <a:latin typeface="Verdana" pitchFamily="34" charset="0"/>
                <a:ea typeface="Verdana" pitchFamily="34" charset="0"/>
              </a:rPr>
              <a:t>Veselības inspekcijas mājas lapā:</a:t>
            </a:r>
          </a:p>
          <a:p>
            <a:pPr algn="ctr"/>
            <a:r>
              <a:rPr lang="lv-LV" sz="1400" dirty="0" smtClean="0">
                <a:solidFill>
                  <a:schemeClr val="tx1">
                    <a:lumMod val="75000"/>
                    <a:lumOff val="25000"/>
                  </a:schemeClr>
                </a:solidFill>
                <a:latin typeface="Verdana" pitchFamily="34" charset="0"/>
                <a:ea typeface="Verdana" pitchFamily="34" charset="0"/>
              </a:rPr>
              <a:t>COVID - 19 Veselības inspekcijas kompetence </a:t>
            </a:r>
          </a:p>
          <a:p>
            <a:pPr algn="ctr"/>
            <a:r>
              <a:rPr lang="lv-LV" sz="1400" dirty="0" smtClean="0">
                <a:latin typeface="Verdana" pitchFamily="34" charset="0"/>
                <a:ea typeface="Verdana" pitchFamily="34" charset="0"/>
                <a:hlinkClick r:id="rId5"/>
              </a:rPr>
              <a:t>https://www.vi.gov.lv/lv/covid-19-veselibas-inspekcijas-kompetence</a:t>
            </a:r>
            <a:r>
              <a:rPr lang="lv-LV" sz="1400" dirty="0" smtClean="0">
                <a:latin typeface="Verdana" pitchFamily="34" charset="0"/>
                <a:ea typeface="Verdana" pitchFamily="34" charset="0"/>
              </a:rPr>
              <a:t> </a:t>
            </a:r>
          </a:p>
          <a:p>
            <a:pPr algn="ctr"/>
            <a:endParaRPr lang="lv-LV" sz="1400" dirty="0" smtClean="0">
              <a:solidFill>
                <a:schemeClr val="tx1">
                  <a:lumMod val="75000"/>
                  <a:lumOff val="25000"/>
                </a:schemeClr>
              </a:solidFill>
              <a:latin typeface="Verdana" pitchFamily="34" charset="0"/>
              <a:ea typeface="Verdana" pitchFamily="34" charset="0"/>
            </a:endParaRPr>
          </a:p>
          <a:p>
            <a:pPr algn="ctr"/>
            <a:r>
              <a:rPr lang="lv-LV" sz="1400" dirty="0" smtClean="0">
                <a:solidFill>
                  <a:schemeClr val="tx1">
                    <a:lumMod val="75000"/>
                    <a:lumOff val="25000"/>
                  </a:schemeClr>
                </a:solidFill>
                <a:latin typeface="Verdana" pitchFamily="34" charset="0"/>
                <a:ea typeface="Verdana" pitchFamily="34" charset="0"/>
              </a:rPr>
              <a:t>Par telpu un virsmu dezinfekciju </a:t>
            </a:r>
            <a:r>
              <a:rPr lang="lv-LV" sz="1400" dirty="0" err="1" smtClean="0">
                <a:solidFill>
                  <a:schemeClr val="tx1">
                    <a:lumMod val="75000"/>
                    <a:lumOff val="25000"/>
                  </a:schemeClr>
                </a:solidFill>
                <a:latin typeface="Verdana" pitchFamily="34" charset="0"/>
                <a:ea typeface="Verdana" pitchFamily="34" charset="0"/>
              </a:rPr>
              <a:t>Covid-19</a:t>
            </a:r>
            <a:r>
              <a:rPr lang="lv-LV" sz="1400" dirty="0" smtClean="0">
                <a:solidFill>
                  <a:schemeClr val="tx1">
                    <a:lumMod val="75000"/>
                    <a:lumOff val="25000"/>
                  </a:schemeClr>
                </a:solidFill>
                <a:latin typeface="Verdana" pitchFamily="34" charset="0"/>
                <a:ea typeface="Verdana" pitchFamily="34" charset="0"/>
              </a:rPr>
              <a:t> pandēmijas laikā </a:t>
            </a:r>
          </a:p>
          <a:p>
            <a:pPr algn="ctr"/>
            <a:r>
              <a:rPr lang="lv-LV" sz="1400" u="sng" dirty="0" smtClean="0">
                <a:latin typeface="Verdana" pitchFamily="34" charset="0"/>
                <a:ea typeface="Verdana" pitchFamily="34" charset="0"/>
                <a:hlinkClick r:id="rId6"/>
              </a:rPr>
              <a:t>https://www.vi.gov.lv/lv/jaunums/par-telpu-un-virsmu-dezinfekciju-covid-19-pandemijas-laika</a:t>
            </a:r>
            <a:endParaRPr lang="lv-LV" sz="1400" dirty="0" smtClean="0">
              <a:latin typeface="Verdana" pitchFamily="34" charset="0"/>
              <a:ea typeface="Verdana" pitchFamily="34" charset="0"/>
            </a:endParaRPr>
          </a:p>
          <a:p>
            <a:pPr algn="ctr"/>
            <a:endParaRPr lang="lv-LV" sz="1400" dirty="0" smtClean="0">
              <a:latin typeface="Verdana" pitchFamily="34" charset="0"/>
              <a:ea typeface="Verdana" pitchFamily="34" charset="0"/>
            </a:endParaRPr>
          </a:p>
          <a:p>
            <a:pPr algn="ctr"/>
            <a:r>
              <a:rPr lang="lv-LV" sz="1400" dirty="0" smtClean="0">
                <a:solidFill>
                  <a:schemeClr val="tx1">
                    <a:lumMod val="75000"/>
                    <a:lumOff val="25000"/>
                  </a:schemeClr>
                </a:solidFill>
                <a:latin typeface="Verdana" pitchFamily="34" charset="0"/>
                <a:ea typeface="Verdana" pitchFamily="34" charset="0"/>
              </a:rPr>
              <a:t>Sociālās aprūpes iestādes </a:t>
            </a:r>
            <a:r>
              <a:rPr lang="lv-LV" sz="1400" u="sng" dirty="0" smtClean="0">
                <a:latin typeface="Verdana" pitchFamily="34" charset="0"/>
                <a:ea typeface="Verdana" pitchFamily="34" charset="0"/>
                <a:hlinkClick r:id="rId7"/>
              </a:rPr>
              <a:t>https://www.vi.gov.lv/lv/socialas-aprupes-iestades</a:t>
            </a:r>
            <a:endParaRPr lang="lv-LV" sz="1400" u="sng" dirty="0" smtClean="0">
              <a:latin typeface="Verdana" pitchFamily="34" charset="0"/>
              <a:ea typeface="Verdana" pitchFamily="34" charset="0"/>
            </a:endParaRPr>
          </a:p>
          <a:p>
            <a:pPr algn="ctr"/>
            <a:endParaRPr lang="lv-LV" sz="1400" u="sng" dirty="0" smtClean="0">
              <a:latin typeface="Verdana" pitchFamily="34" charset="0"/>
              <a:ea typeface="Verdana" pitchFamily="34" charset="0"/>
            </a:endParaRPr>
          </a:p>
          <a:p>
            <a:pPr algn="ctr"/>
            <a:r>
              <a:rPr lang="lv-LV" sz="1400" b="1" dirty="0" smtClean="0">
                <a:solidFill>
                  <a:schemeClr val="tx1">
                    <a:lumMod val="75000"/>
                    <a:lumOff val="25000"/>
                  </a:schemeClr>
                </a:solidFill>
                <a:latin typeface="Verdana" pitchFamily="34" charset="0"/>
                <a:ea typeface="Verdana" pitchFamily="34" charset="0"/>
              </a:rPr>
              <a:t>Labklājības ministrijas mājas lapā </a:t>
            </a:r>
          </a:p>
          <a:p>
            <a:pPr algn="ctr"/>
            <a:r>
              <a:rPr lang="lv-LV" sz="1400" b="1" dirty="0" smtClean="0">
                <a:solidFill>
                  <a:schemeClr val="tx1">
                    <a:lumMod val="75000"/>
                    <a:lumOff val="25000"/>
                  </a:schemeClr>
                </a:solidFill>
                <a:latin typeface="Verdana" pitchFamily="34" charset="0"/>
                <a:ea typeface="Verdana" pitchFamily="34" charset="0"/>
              </a:rPr>
              <a:t> </a:t>
            </a:r>
            <a:r>
              <a:rPr lang="lv-LV" sz="1400" u="sng" dirty="0" smtClean="0">
                <a:latin typeface="Verdana" pitchFamily="34" charset="0"/>
                <a:ea typeface="Verdana" pitchFamily="34" charset="0"/>
                <a:hlinkClick r:id="rId8"/>
              </a:rPr>
              <a:t>https://www.lm.gov.lv/lv/informacija-par-covid-19</a:t>
            </a:r>
            <a:r>
              <a:rPr lang="lv-LV" sz="1400" u="sng" dirty="0" smtClean="0">
                <a:latin typeface="Verdana" pitchFamily="34" charset="0"/>
                <a:ea typeface="Verdana" pitchFamily="34" charset="0"/>
              </a:rPr>
              <a:t> </a:t>
            </a:r>
            <a:r>
              <a:rPr lang="lv-LV" sz="1400" dirty="0" smtClean="0">
                <a:latin typeface="Verdana" pitchFamily="34" charset="0"/>
                <a:ea typeface="Verdana" pitchFamily="34" charset="0"/>
              </a:rPr>
              <a:t>  </a:t>
            </a:r>
            <a:endParaRPr lang="lv-LV" sz="1400" dirty="0" smtClean="0">
              <a:solidFill>
                <a:schemeClr val="tx1">
                  <a:lumMod val="75000"/>
                  <a:lumOff val="25000"/>
                </a:schemeClr>
              </a:solidFill>
              <a:latin typeface="Verdana" pitchFamily="34" charset="0"/>
              <a:ea typeface="Verdana" pitchFamily="34" charset="0"/>
            </a:endParaRPr>
          </a:p>
          <a:p>
            <a:pPr algn="ctr"/>
            <a:endParaRPr lang="lv-LV" sz="1400" dirty="0" smtClean="0">
              <a:latin typeface="Verdana" pitchFamily="34" charset="0"/>
              <a:ea typeface="Verdana" pitchFamily="34" charset="0"/>
            </a:endParaRPr>
          </a:p>
          <a:p>
            <a:pPr algn="ctr"/>
            <a:endParaRPr lang="lv-LV" sz="1400" dirty="0" smtClean="0">
              <a:latin typeface="Verdana" pitchFamily="34" charset="0"/>
              <a:ea typeface="Verdana" pitchFamily="34" charset="0"/>
            </a:endParaRPr>
          </a:p>
          <a:p>
            <a:pPr algn="ctr"/>
            <a:endParaRPr lang="lv-LV" sz="1400" dirty="0">
              <a:latin typeface="Verdana" pitchFamily="34" charset="0"/>
              <a:ea typeface="Verdana" pitchFamily="34" charset="0"/>
            </a:endParaRPr>
          </a:p>
        </p:txBody>
      </p:sp>
      <p:pic>
        <p:nvPicPr>
          <p:cNvPr id="2050" name="Picture 2"/>
          <p:cNvPicPr>
            <a:picLocks noChangeAspect="1" noChangeArrowheads="1"/>
          </p:cNvPicPr>
          <p:nvPr/>
        </p:nvPicPr>
        <p:blipFill>
          <a:blip r:embed="rId9" cstate="print"/>
          <a:srcRect/>
          <a:stretch>
            <a:fillRect/>
          </a:stretch>
        </p:blipFill>
        <p:spPr bwMode="auto">
          <a:xfrm>
            <a:off x="7639298" y="214114"/>
            <a:ext cx="990600" cy="1493838"/>
          </a:xfrm>
          <a:prstGeom prst="rect">
            <a:avLst/>
          </a:prstGeom>
          <a:noFill/>
          <a:ln w="9525">
            <a:noFill/>
            <a:miter lim="800000"/>
            <a:headEnd/>
            <a:tailEnd/>
          </a:ln>
          <a:effec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70048" y="5087614"/>
            <a:ext cx="6016752" cy="773690"/>
          </a:xfrm>
        </p:spPr>
        <p:txBody>
          <a:bodyPr>
            <a:normAutofit/>
          </a:bodyPr>
          <a:lstStyle/>
          <a:p>
            <a:endParaRPr lang="lv-LV" dirty="0"/>
          </a:p>
        </p:txBody>
      </p:sp>
      <p:sp>
        <p:nvSpPr>
          <p:cNvPr id="3" name="Text Placeholder 2"/>
          <p:cNvSpPr>
            <a:spLocks noGrp="1"/>
          </p:cNvSpPr>
          <p:nvPr>
            <p:ph type="body" idx="1"/>
          </p:nvPr>
        </p:nvSpPr>
        <p:spPr>
          <a:xfrm>
            <a:off x="438912" y="1810512"/>
            <a:ext cx="8247888" cy="1847088"/>
          </a:xfrm>
        </p:spPr>
        <p:txBody>
          <a:bodyPr>
            <a:normAutofit/>
          </a:bodyPr>
          <a:lstStyle/>
          <a:p>
            <a:r>
              <a:rPr lang="lv-LV" sz="3200" b="1" dirty="0">
                <a:solidFill>
                  <a:schemeClr val="accent1">
                    <a:lumMod val="75000"/>
                  </a:schemeClr>
                </a:solidFill>
              </a:rPr>
              <a:t>Epidemioloģiskās drošības prasību </a:t>
            </a:r>
            <a:endParaRPr lang="lv-LV" sz="3200" b="1" dirty="0" smtClean="0">
              <a:solidFill>
                <a:schemeClr val="accent1">
                  <a:lumMod val="75000"/>
                </a:schemeClr>
              </a:solidFill>
            </a:endParaRPr>
          </a:p>
          <a:p>
            <a:r>
              <a:rPr lang="lv-LV" sz="3200" b="1" dirty="0" smtClean="0">
                <a:solidFill>
                  <a:schemeClr val="accent1">
                    <a:lumMod val="75000"/>
                  </a:schemeClr>
                </a:solidFill>
              </a:rPr>
              <a:t>ievērošanas </a:t>
            </a:r>
            <a:r>
              <a:rPr lang="lv-LV" sz="3200" b="1" dirty="0">
                <a:solidFill>
                  <a:schemeClr val="accent1">
                    <a:lumMod val="75000"/>
                  </a:schemeClr>
                </a:solidFill>
              </a:rPr>
              <a:t>pārbaudes </a:t>
            </a:r>
            <a:r>
              <a:rPr lang="lv-LV" sz="3200" b="1" dirty="0" smtClean="0">
                <a:solidFill>
                  <a:schemeClr val="accent1">
                    <a:lumMod val="75000"/>
                  </a:schemeClr>
                </a:solidFill>
              </a:rPr>
              <a:t>SAC 2020</a:t>
            </a:r>
            <a:endParaRPr lang="lv-LV" sz="3200" b="1" dirty="0">
              <a:solidFill>
                <a:schemeClr val="accent2">
                  <a:lumMod val="75000"/>
                </a:schemeClr>
              </a:solidFill>
            </a:endParaRPr>
          </a:p>
          <a:p>
            <a:endParaRPr lang="lv-LV" sz="3200" dirty="0"/>
          </a:p>
        </p:txBody>
      </p:sp>
      <p:sp>
        <p:nvSpPr>
          <p:cNvPr id="4" name="Text Placeholder 3"/>
          <p:cNvSpPr>
            <a:spLocks noGrp="1"/>
          </p:cNvSpPr>
          <p:nvPr>
            <p:ph type="body" sz="quarter" idx="10"/>
          </p:nvPr>
        </p:nvSpPr>
        <p:spPr/>
        <p:txBody>
          <a:bodyPr/>
          <a:lstStyle/>
          <a:p>
            <a:endParaRPr lang="lv-LV"/>
          </a:p>
        </p:txBody>
      </p:sp>
      <p:sp>
        <p:nvSpPr>
          <p:cNvPr id="5" name="Text Placeholder 4"/>
          <p:cNvSpPr>
            <a:spLocks noGrp="1"/>
          </p:cNvSpPr>
          <p:nvPr>
            <p:ph type="body" sz="quarter" idx="12"/>
          </p:nvPr>
        </p:nvSpPr>
        <p:spPr/>
        <p:txBody>
          <a:bodyPr/>
          <a:lstStyle/>
          <a:p>
            <a:endParaRPr lang="lv-LV"/>
          </a:p>
        </p:txBody>
      </p:sp>
      <p:sp>
        <p:nvSpPr>
          <p:cNvPr id="6" name="Slide Number Placeholder 5"/>
          <p:cNvSpPr>
            <a:spLocks noGrp="1"/>
          </p:cNvSpPr>
          <p:nvPr>
            <p:ph type="sldNum" sz="quarter" idx="13"/>
          </p:nvPr>
        </p:nvSpPr>
        <p:spPr/>
        <p:txBody>
          <a:bodyPr/>
          <a:lstStyle/>
          <a:p>
            <a:pPr>
              <a:defRPr/>
            </a:pPr>
            <a:fld id="{B841D955-5FB7-44A9-A1D2-7241C3CCE818}" type="slidenum">
              <a:rPr lang="en-US" altLang="en-US" smtClean="0"/>
              <a:pPr>
                <a:defRPr/>
              </a:pPr>
              <a:t>8</a:t>
            </a:fld>
            <a:endParaRPr lang="en-US" altLang="en-US"/>
          </a:p>
        </p:txBody>
      </p:sp>
      <p:pic>
        <p:nvPicPr>
          <p:cNvPr id="7" name="Picture 2"/>
          <p:cNvPicPr>
            <a:picLocks noChangeAspect="1" noChangeArrowheads="1"/>
          </p:cNvPicPr>
          <p:nvPr/>
        </p:nvPicPr>
        <p:blipFill>
          <a:blip r:embed="rId2" cstate="print"/>
          <a:srcRect/>
          <a:stretch>
            <a:fillRect/>
          </a:stretch>
        </p:blipFill>
        <p:spPr bwMode="auto">
          <a:xfrm>
            <a:off x="5945188" y="460375"/>
            <a:ext cx="2401887" cy="1028700"/>
          </a:xfrm>
          <a:prstGeom prst="rect">
            <a:avLst/>
          </a:prstGeom>
          <a:noFill/>
          <a:ln w="9525">
            <a:noFill/>
            <a:miter lim="800000"/>
            <a:headEnd/>
            <a:tailEnd/>
          </a:ln>
        </p:spPr>
      </p:pic>
    </p:spTree>
    <p:extLst>
      <p:ext uri="{BB962C8B-B14F-4D97-AF65-F5344CB8AC3E}">
        <p14:creationId xmlns:p14="http://schemas.microsoft.com/office/powerpoint/2010/main" val="215487760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9" name="Slide Number Placeholder 8"/>
          <p:cNvSpPr>
            <a:spLocks noGrp="1"/>
          </p:cNvSpPr>
          <p:nvPr>
            <p:ph type="sldNum" sz="quarter" idx="18"/>
          </p:nvPr>
        </p:nvSpPr>
        <p:spPr bwMode="auto">
          <a:noFill/>
          <a:ln>
            <a:miter lim="800000"/>
            <a:headEnd/>
            <a:tailEnd/>
          </a:ln>
        </p:spPr>
        <p:txBody>
          <a:bodyPr/>
          <a:lstStyle/>
          <a:p>
            <a:fld id="{C7704679-1251-4131-995F-B60F786DC44A}" type="slidenum">
              <a:rPr lang="en-US" altLang="en-US"/>
              <a:pPr/>
              <a:t>9</a:t>
            </a:fld>
            <a:endParaRPr lang="en-US" altLang="en-US"/>
          </a:p>
        </p:txBody>
      </p:sp>
      <p:sp>
        <p:nvSpPr>
          <p:cNvPr id="14" name="Rectangle 13"/>
          <p:cNvSpPr/>
          <p:nvPr/>
        </p:nvSpPr>
        <p:spPr>
          <a:xfrm>
            <a:off x="283464" y="1482792"/>
            <a:ext cx="8547663" cy="4001095"/>
          </a:xfrm>
          <a:prstGeom prst="rect">
            <a:avLst/>
          </a:prstGeom>
        </p:spPr>
        <p:txBody>
          <a:bodyPr wrap="square">
            <a:spAutoFit/>
          </a:bodyPr>
          <a:lstStyle/>
          <a:p>
            <a:pPr algn="just"/>
            <a:endParaRPr lang="lv-LV" sz="1800" dirty="0">
              <a:latin typeface="Verdana" pitchFamily="34" charset="0"/>
              <a:ea typeface="Verdana" pitchFamily="34" charset="0"/>
            </a:endParaRPr>
          </a:p>
          <a:p>
            <a:pPr algn="just"/>
            <a:r>
              <a:rPr lang="lv-LV" sz="1600" dirty="0" smtClean="0">
                <a:solidFill>
                  <a:schemeClr val="tx1">
                    <a:lumMod val="65000"/>
                    <a:lumOff val="35000"/>
                  </a:schemeClr>
                </a:solidFill>
                <a:latin typeface="Verdana" pitchFamily="34" charset="0"/>
                <a:ea typeface="Verdana" pitchFamily="34" charset="0"/>
              </a:rPr>
              <a:t> </a:t>
            </a:r>
            <a:r>
              <a:rPr lang="lv-LV" sz="2000" b="1" dirty="0">
                <a:solidFill>
                  <a:srgbClr val="C00000"/>
                </a:solidFill>
                <a:latin typeface="Verdana" pitchFamily="34" charset="0"/>
                <a:ea typeface="Verdana" pitchFamily="34" charset="0"/>
              </a:rPr>
              <a:t>Klātienes </a:t>
            </a:r>
            <a:r>
              <a:rPr lang="lv-LV" sz="2000" b="1" dirty="0" smtClean="0">
                <a:solidFill>
                  <a:srgbClr val="C00000"/>
                </a:solidFill>
                <a:latin typeface="Verdana" pitchFamily="34" charset="0"/>
                <a:ea typeface="Verdana" pitchFamily="34" charset="0"/>
              </a:rPr>
              <a:t>pārbaudēs </a:t>
            </a:r>
            <a:r>
              <a:rPr lang="lv-LV" sz="2000" b="1" dirty="0">
                <a:solidFill>
                  <a:srgbClr val="C00000"/>
                </a:solidFill>
                <a:latin typeface="Verdana" pitchFamily="34" charset="0"/>
                <a:ea typeface="Verdana" pitchFamily="34" charset="0"/>
              </a:rPr>
              <a:t>no 2020. gada </a:t>
            </a:r>
            <a:r>
              <a:rPr lang="lv-LV" sz="2000" b="1" dirty="0" smtClean="0">
                <a:solidFill>
                  <a:srgbClr val="C00000"/>
                </a:solidFill>
                <a:latin typeface="Verdana" pitchFamily="34" charset="0"/>
                <a:ea typeface="Verdana" pitchFamily="34" charset="0"/>
              </a:rPr>
              <a:t>8.IV. </a:t>
            </a:r>
            <a:r>
              <a:rPr lang="lv-LV" sz="2000" b="1" dirty="0">
                <a:solidFill>
                  <a:srgbClr val="C00000"/>
                </a:solidFill>
                <a:latin typeface="Verdana" pitchFamily="34" charset="0"/>
                <a:ea typeface="Verdana" pitchFamily="34" charset="0"/>
              </a:rPr>
              <a:t>līdz 5. </a:t>
            </a:r>
            <a:r>
              <a:rPr lang="lv-LV" sz="2000" b="1" dirty="0" smtClean="0">
                <a:solidFill>
                  <a:srgbClr val="C00000"/>
                </a:solidFill>
                <a:latin typeface="Verdana" pitchFamily="34" charset="0"/>
                <a:ea typeface="Verdana" pitchFamily="34" charset="0"/>
              </a:rPr>
              <a:t>V.</a:t>
            </a:r>
          </a:p>
          <a:p>
            <a:pPr algn="just"/>
            <a:endParaRPr lang="lv-LV" sz="1600" dirty="0" smtClean="0">
              <a:solidFill>
                <a:schemeClr val="tx1">
                  <a:lumMod val="65000"/>
                  <a:lumOff val="35000"/>
                </a:schemeClr>
              </a:solidFill>
            </a:endParaRPr>
          </a:p>
          <a:p>
            <a:pPr algn="just"/>
            <a:r>
              <a:rPr lang="lv-LV" sz="1600" dirty="0" smtClean="0">
                <a:solidFill>
                  <a:srgbClr val="FF0000"/>
                </a:solidFill>
                <a:latin typeface="Verdana" pitchFamily="34" charset="0"/>
                <a:ea typeface="Verdana" pitchFamily="34" charset="0"/>
              </a:rPr>
              <a:t> </a:t>
            </a:r>
            <a:r>
              <a:rPr lang="lv-LV" sz="2000" dirty="0" smtClean="0">
                <a:solidFill>
                  <a:schemeClr val="tx1">
                    <a:lumMod val="75000"/>
                    <a:lumOff val="25000"/>
                  </a:schemeClr>
                </a:solidFill>
                <a:latin typeface="Verdana" pitchFamily="34" charset="0"/>
                <a:ea typeface="Verdana" pitchFamily="34" charset="0"/>
              </a:rPr>
              <a:t>Inspekcijas </a:t>
            </a:r>
            <a:r>
              <a:rPr lang="lv-LV" sz="2000" dirty="0">
                <a:solidFill>
                  <a:schemeClr val="tx1">
                    <a:lumMod val="75000"/>
                    <a:lumOff val="25000"/>
                  </a:schemeClr>
                </a:solidFill>
                <a:latin typeface="Verdana" pitchFamily="34" charset="0"/>
                <a:ea typeface="Verdana" pitchFamily="34" charset="0"/>
              </a:rPr>
              <a:t>sabiedrības </a:t>
            </a:r>
            <a:r>
              <a:rPr lang="lv-LV" sz="2000" dirty="0" smtClean="0">
                <a:solidFill>
                  <a:schemeClr val="tx1">
                    <a:lumMod val="75000"/>
                    <a:lumOff val="25000"/>
                  </a:schemeClr>
                </a:solidFill>
                <a:latin typeface="Verdana" pitchFamily="34" charset="0"/>
                <a:ea typeface="Verdana" pitchFamily="34" charset="0"/>
              </a:rPr>
              <a:t>veselības jomas inspektori sadarbībā ar</a:t>
            </a:r>
          </a:p>
          <a:p>
            <a:pPr algn="just"/>
            <a:r>
              <a:rPr lang="lv-LV" sz="2000" dirty="0" smtClean="0">
                <a:solidFill>
                  <a:schemeClr val="tx1">
                    <a:lumMod val="75000"/>
                    <a:lumOff val="25000"/>
                  </a:schemeClr>
                </a:solidFill>
                <a:latin typeface="Verdana" pitchFamily="34" charset="0"/>
                <a:ea typeface="Verdana" pitchFamily="34" charset="0"/>
              </a:rPr>
              <a:t>Slimību </a:t>
            </a:r>
            <a:r>
              <a:rPr lang="lv-LV" sz="2000" dirty="0">
                <a:solidFill>
                  <a:schemeClr val="tx1">
                    <a:lumMod val="75000"/>
                    <a:lumOff val="25000"/>
                  </a:schemeClr>
                </a:solidFill>
                <a:latin typeface="Verdana" pitchFamily="34" charset="0"/>
                <a:ea typeface="Verdana" pitchFamily="34" charset="0"/>
              </a:rPr>
              <a:t>profilakses un kontroles centra </a:t>
            </a:r>
            <a:r>
              <a:rPr lang="lv-LV" sz="2000" dirty="0" smtClean="0">
                <a:solidFill>
                  <a:schemeClr val="tx1">
                    <a:lumMod val="75000"/>
                    <a:lumOff val="25000"/>
                  </a:schemeClr>
                </a:solidFill>
                <a:latin typeface="Verdana" pitchFamily="34" charset="0"/>
                <a:ea typeface="Verdana" pitchFamily="34" charset="0"/>
              </a:rPr>
              <a:t>epidemiologiem </a:t>
            </a:r>
          </a:p>
          <a:p>
            <a:pPr algn="just"/>
            <a:endParaRPr lang="lv-LV" sz="2000" dirty="0">
              <a:solidFill>
                <a:schemeClr val="tx1">
                  <a:lumMod val="75000"/>
                  <a:lumOff val="25000"/>
                </a:schemeClr>
              </a:solidFill>
              <a:latin typeface="Verdana" pitchFamily="34" charset="0"/>
              <a:ea typeface="Verdana" pitchFamily="34" charset="0"/>
            </a:endParaRPr>
          </a:p>
          <a:p>
            <a:pPr algn="just"/>
            <a:r>
              <a:rPr lang="lv-LV" sz="2000" dirty="0" smtClean="0">
                <a:solidFill>
                  <a:schemeClr val="tx1">
                    <a:lumMod val="75000"/>
                    <a:lumOff val="25000"/>
                  </a:schemeClr>
                </a:solidFill>
                <a:latin typeface="Verdana" pitchFamily="34" charset="0"/>
                <a:ea typeface="Verdana" pitchFamily="34" charset="0"/>
              </a:rPr>
              <a:t>apmeklēja </a:t>
            </a:r>
            <a:r>
              <a:rPr lang="lv-LV" sz="2000" dirty="0">
                <a:solidFill>
                  <a:schemeClr val="tx1">
                    <a:lumMod val="75000"/>
                    <a:lumOff val="25000"/>
                  </a:schemeClr>
                </a:solidFill>
                <a:latin typeface="Verdana" pitchFamily="34" charset="0"/>
                <a:ea typeface="Verdana" pitchFamily="34" charset="0"/>
              </a:rPr>
              <a:t>SAC un </a:t>
            </a:r>
            <a:r>
              <a:rPr lang="lv-LV" sz="2000" dirty="0" smtClean="0">
                <a:solidFill>
                  <a:schemeClr val="tx1">
                    <a:lumMod val="75000"/>
                    <a:lumOff val="25000"/>
                  </a:schemeClr>
                </a:solidFill>
                <a:latin typeface="Verdana" pitchFamily="34" charset="0"/>
                <a:ea typeface="Verdana" pitchFamily="34" charset="0"/>
              </a:rPr>
              <a:t>izvērtēja </a:t>
            </a:r>
            <a:r>
              <a:rPr lang="lv-LV" sz="2000" dirty="0">
                <a:solidFill>
                  <a:schemeClr val="tx1">
                    <a:lumMod val="75000"/>
                    <a:lumOff val="25000"/>
                  </a:schemeClr>
                </a:solidFill>
                <a:latin typeface="Verdana" pitchFamily="34" charset="0"/>
                <a:ea typeface="Verdana" pitchFamily="34" charset="0"/>
              </a:rPr>
              <a:t>to atbilstību epidemioloģiskās drošības prasībām, </a:t>
            </a:r>
            <a:r>
              <a:rPr lang="lv-LV" sz="2000" dirty="0" smtClean="0">
                <a:solidFill>
                  <a:schemeClr val="tx1">
                    <a:lumMod val="75000"/>
                    <a:lumOff val="25000"/>
                  </a:schemeClr>
                </a:solidFill>
                <a:latin typeface="Verdana" pitchFamily="34" charset="0"/>
                <a:ea typeface="Verdana" pitchFamily="34" charset="0"/>
              </a:rPr>
              <a:t>vadoties pēc VM un LM izstrādātajām </a:t>
            </a:r>
            <a:r>
              <a:rPr lang="lv-LV" sz="2000" dirty="0">
                <a:solidFill>
                  <a:schemeClr val="tx1">
                    <a:lumMod val="75000"/>
                    <a:lumOff val="25000"/>
                  </a:schemeClr>
                </a:solidFill>
                <a:latin typeface="Verdana" pitchFamily="34" charset="0"/>
                <a:ea typeface="Verdana" pitchFamily="34" charset="0"/>
              </a:rPr>
              <a:t>vadlīnijām aprūpes nodrošināšanai ilgstošas sociālās aprūpes un sociālās rehabilitācijas institūcijās Covid-19 izplatības </a:t>
            </a:r>
            <a:r>
              <a:rPr lang="lv-LV" sz="2000" dirty="0" smtClean="0">
                <a:solidFill>
                  <a:schemeClr val="tx1">
                    <a:lumMod val="75000"/>
                    <a:lumOff val="25000"/>
                  </a:schemeClr>
                </a:solidFill>
                <a:latin typeface="Verdana" pitchFamily="34" charset="0"/>
                <a:ea typeface="Verdana" pitchFamily="34" charset="0"/>
              </a:rPr>
              <a:t>ierobežošanai (turpmāk – Vadlīnijas)</a:t>
            </a:r>
            <a:endParaRPr lang="en-US" sz="2000" dirty="0">
              <a:solidFill>
                <a:schemeClr val="tx1">
                  <a:lumMod val="75000"/>
                  <a:lumOff val="25000"/>
                </a:schemeClr>
              </a:solidFill>
              <a:latin typeface="Verdana" pitchFamily="34" charset="0"/>
              <a:ea typeface="Verdana" pitchFamily="34" charset="0"/>
            </a:endParaRPr>
          </a:p>
          <a:p>
            <a:pPr algn="just"/>
            <a:r>
              <a:rPr lang="lv-LV" sz="2000" u="sng" dirty="0" smtClean="0">
                <a:latin typeface="Verdana" pitchFamily="34" charset="0"/>
                <a:ea typeface="Verdana" pitchFamily="34" charset="0"/>
                <a:hlinkClick r:id="rId2"/>
              </a:rPr>
              <a:t>https</a:t>
            </a:r>
            <a:r>
              <a:rPr lang="lv-LV" sz="2000" u="sng" dirty="0">
                <a:latin typeface="Verdana" pitchFamily="34" charset="0"/>
                <a:ea typeface="Verdana" pitchFamily="34" charset="0"/>
                <a:hlinkClick r:id="rId2"/>
              </a:rPr>
              <a:t>://spkc.gov.lv/lv/tavai-veselibai/aktualitate-par-jauno-koronavi/rekomendacijas-socialas-aprupe/</a:t>
            </a:r>
            <a:r>
              <a:rPr lang="lv-LV" sz="2000" dirty="0">
                <a:latin typeface="Verdana" pitchFamily="34" charset="0"/>
                <a:ea typeface="Verdana" pitchFamily="34" charset="0"/>
              </a:rPr>
              <a:t>. </a:t>
            </a:r>
            <a:endParaRPr lang="en-US" sz="2000" dirty="0">
              <a:latin typeface="Verdana" pitchFamily="34" charset="0"/>
              <a:ea typeface="Verdana" pitchFamily="34" charset="0"/>
            </a:endParaRPr>
          </a:p>
        </p:txBody>
      </p:sp>
      <p:pic>
        <p:nvPicPr>
          <p:cNvPr id="15370" name="Picture 10"/>
          <p:cNvPicPr>
            <a:picLocks noChangeAspect="1" noChangeArrowheads="1"/>
          </p:cNvPicPr>
          <p:nvPr/>
        </p:nvPicPr>
        <p:blipFill>
          <a:blip r:embed="rId3" cstate="print"/>
          <a:srcRect/>
          <a:stretch>
            <a:fillRect/>
          </a:stretch>
        </p:blipFill>
        <p:spPr bwMode="auto">
          <a:xfrm>
            <a:off x="7334250" y="438548"/>
            <a:ext cx="1352550" cy="1247775"/>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89_Prezentacija_templateLV">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itullapa_kontaktinformacija">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89_Prezentacija_templateLV</Template>
  <TotalTime>902</TotalTime>
  <Words>1735</Words>
  <Application>Microsoft Office PowerPoint</Application>
  <PresentationFormat>On-screen Show (4:3)</PresentationFormat>
  <Paragraphs>233</Paragraphs>
  <Slides>26</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26</vt:i4>
      </vt:variant>
    </vt:vector>
  </HeadingPairs>
  <TitlesOfParts>
    <vt:vector size="32" baseType="lpstr">
      <vt:lpstr>Arial</vt:lpstr>
      <vt:lpstr>Calibri</vt:lpstr>
      <vt:lpstr>Times New Roman</vt:lpstr>
      <vt:lpstr>Verdana</vt:lpstr>
      <vt:lpstr>Wingdings</vt:lpstr>
      <vt:lpstr>89_Prezentacija_templateLV</vt:lpstr>
      <vt:lpstr>COVID-19 aktualitātes  un drošības pasākumi SAC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Pārbaudes mērķis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Dagnija</dc:creator>
  <cp:lastModifiedBy>Solvita Muceniece</cp:lastModifiedBy>
  <cp:revision>237</cp:revision>
  <dcterms:created xsi:type="dcterms:W3CDTF">2014-11-20T14:46:47Z</dcterms:created>
  <dcterms:modified xsi:type="dcterms:W3CDTF">2020-11-26T06:43:47Z</dcterms:modified>
</cp:coreProperties>
</file>