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05" r:id="rId2"/>
    <p:sldId id="359" r:id="rId3"/>
    <p:sldId id="316" r:id="rId4"/>
    <p:sldId id="365" r:id="rId5"/>
    <p:sldId id="367" r:id="rId6"/>
    <p:sldId id="361" r:id="rId7"/>
    <p:sldId id="364" r:id="rId8"/>
    <p:sldId id="335" r:id="rId9"/>
    <p:sldId id="373" r:id="rId10"/>
    <p:sldId id="372" r:id="rId11"/>
    <p:sldId id="371" r:id="rId12"/>
    <p:sldId id="347" r:id="rId13"/>
    <p:sldId id="334" r:id="rId14"/>
    <p:sldId id="374" r:id="rId15"/>
    <p:sldId id="375" r:id="rId16"/>
    <p:sldId id="376" r:id="rId17"/>
    <p:sldId id="336" r:id="rId18"/>
    <p:sldId id="338" r:id="rId19"/>
    <p:sldId id="368" r:id="rId20"/>
    <p:sldId id="377" r:id="rId21"/>
    <p:sldId id="378" r:id="rId22"/>
    <p:sldId id="380" r:id="rId23"/>
    <p:sldId id="379" r:id="rId24"/>
    <p:sldId id="344" r:id="rId25"/>
    <p:sldId id="304" r:id="rId26"/>
  </p:sldIdLst>
  <p:sldSz cx="9144000" cy="6858000" type="screen4x3"/>
  <p:notesSz cx="6870700" cy="9774238"/>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9">
          <p15:clr>
            <a:srgbClr val="A4A3A4"/>
          </p15:clr>
        </p15:guide>
        <p15:guide id="2" pos="216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336699"/>
    <a:srgbClr val="808000"/>
    <a:srgbClr val="AFBF61"/>
    <a:srgbClr val="E1FF9F"/>
    <a:srgbClr val="FFCC99"/>
    <a:srgbClr val="CCCC00"/>
    <a:srgbClr val="FF6600"/>
    <a:srgbClr val="99003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89824" autoAdjust="0"/>
  </p:normalViewPr>
  <p:slideViewPr>
    <p:cSldViewPr>
      <p:cViewPr varScale="1">
        <p:scale>
          <a:sx n="92" d="100"/>
          <a:sy n="92" d="100"/>
        </p:scale>
        <p:origin x="100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040" y="-84"/>
      </p:cViewPr>
      <p:guideLst>
        <p:guide orient="horz" pos="3079"/>
        <p:guide pos="216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4A07BF-EA2F-43A3-B760-84E24E3CBF88}" type="doc">
      <dgm:prSet loTypeId="urn:microsoft.com/office/officeart/2005/8/layout/hProcess7" loCatId="list" qsTypeId="urn:microsoft.com/office/officeart/2005/8/quickstyle/simple1" qsCatId="simple" csTypeId="urn:microsoft.com/office/officeart/2005/8/colors/accent2_5" csCatId="accent2" phldr="1"/>
      <dgm:spPr/>
      <dgm:t>
        <a:bodyPr/>
        <a:lstStyle/>
        <a:p>
          <a:endParaRPr lang="lv-LV"/>
        </a:p>
      </dgm:t>
    </dgm:pt>
    <dgm:pt modelId="{F93D7274-E7F6-4015-BF75-4E2DCD72785C}">
      <dgm:prSet phldrT="[Text]"/>
      <dgm:spPr/>
      <dgm:t>
        <a:bodyPr/>
        <a:lstStyle/>
        <a:p>
          <a:r>
            <a:rPr lang="lv-LV" dirty="0"/>
            <a:t>Murmastiene</a:t>
          </a:r>
        </a:p>
      </dgm:t>
    </dgm:pt>
    <dgm:pt modelId="{485A5704-E704-4A99-994B-1B6F895EACDB}" type="parTrans" cxnId="{BDE1FCF7-D820-480C-BDDF-BE1C6F5F0DE1}">
      <dgm:prSet/>
      <dgm:spPr/>
      <dgm:t>
        <a:bodyPr/>
        <a:lstStyle/>
        <a:p>
          <a:endParaRPr lang="lv-LV"/>
        </a:p>
      </dgm:t>
    </dgm:pt>
    <dgm:pt modelId="{095E2DB4-8AF6-4B18-B483-C724B0B3A74B}" type="sibTrans" cxnId="{BDE1FCF7-D820-480C-BDDF-BE1C6F5F0DE1}">
      <dgm:prSet/>
      <dgm:spPr/>
      <dgm:t>
        <a:bodyPr/>
        <a:lstStyle/>
        <a:p>
          <a:endParaRPr lang="lv-LV"/>
        </a:p>
      </dgm:t>
    </dgm:pt>
    <dgm:pt modelId="{A701B9D2-8ED9-4CB5-8DF3-8585FB24146D}">
      <dgm:prSet phldrT="[Text]"/>
      <dgm:spPr/>
      <dgm:t>
        <a:bodyPr/>
        <a:lstStyle/>
        <a:p>
          <a:r>
            <a:rPr lang="lv-LV" dirty="0"/>
            <a:t>8 intervijas</a:t>
          </a:r>
        </a:p>
      </dgm:t>
    </dgm:pt>
    <dgm:pt modelId="{66BC7DAE-5D51-43E6-9B8E-D1FF42ECCF29}" type="parTrans" cxnId="{7A9AF769-E862-4479-9662-97A7B9D1C65B}">
      <dgm:prSet/>
      <dgm:spPr/>
      <dgm:t>
        <a:bodyPr/>
        <a:lstStyle/>
        <a:p>
          <a:endParaRPr lang="lv-LV"/>
        </a:p>
      </dgm:t>
    </dgm:pt>
    <dgm:pt modelId="{D5BF7F6E-558E-4789-BE31-095BA1648227}" type="sibTrans" cxnId="{7A9AF769-E862-4479-9662-97A7B9D1C65B}">
      <dgm:prSet/>
      <dgm:spPr/>
      <dgm:t>
        <a:bodyPr/>
        <a:lstStyle/>
        <a:p>
          <a:endParaRPr lang="lv-LV"/>
        </a:p>
      </dgm:t>
    </dgm:pt>
    <dgm:pt modelId="{347F12DA-381A-4CA1-9AB7-CF420F728BB7}">
      <dgm:prSet phldrT="[Text]"/>
      <dgm:spPr/>
      <dgm:t>
        <a:bodyPr/>
        <a:lstStyle/>
        <a:p>
          <a:r>
            <a:rPr lang="lv-LV" dirty="0"/>
            <a:t>Embūte</a:t>
          </a:r>
        </a:p>
      </dgm:t>
    </dgm:pt>
    <dgm:pt modelId="{053DE5D2-9DC1-4680-BB52-5172070C11FA}" type="parTrans" cxnId="{77DBFBB1-2A00-42B4-B642-E7E4F628D4FC}">
      <dgm:prSet/>
      <dgm:spPr/>
      <dgm:t>
        <a:bodyPr/>
        <a:lstStyle/>
        <a:p>
          <a:endParaRPr lang="lv-LV"/>
        </a:p>
      </dgm:t>
    </dgm:pt>
    <dgm:pt modelId="{7EA377F9-FD95-4DEF-94A1-323E8F4DD589}" type="sibTrans" cxnId="{77DBFBB1-2A00-42B4-B642-E7E4F628D4FC}">
      <dgm:prSet/>
      <dgm:spPr/>
      <dgm:t>
        <a:bodyPr/>
        <a:lstStyle/>
        <a:p>
          <a:endParaRPr lang="lv-LV"/>
        </a:p>
      </dgm:t>
    </dgm:pt>
    <dgm:pt modelId="{647F0990-9A98-4AAA-80EA-0AA21A2C0F46}">
      <dgm:prSet phldrT="[Text]"/>
      <dgm:spPr/>
      <dgm:t>
        <a:bodyPr/>
        <a:lstStyle/>
        <a:p>
          <a:r>
            <a:rPr lang="lv-LV" dirty="0"/>
            <a:t>6 intervijas</a:t>
          </a:r>
        </a:p>
      </dgm:t>
    </dgm:pt>
    <dgm:pt modelId="{B63BD957-FF76-4FE7-901F-46B7C2D941AF}" type="parTrans" cxnId="{91FCAC1A-6518-4B97-920B-72059C51AAF1}">
      <dgm:prSet/>
      <dgm:spPr/>
      <dgm:t>
        <a:bodyPr/>
        <a:lstStyle/>
        <a:p>
          <a:endParaRPr lang="lv-LV"/>
        </a:p>
      </dgm:t>
    </dgm:pt>
    <dgm:pt modelId="{6307411C-0F3C-4803-9101-7AFD29ABD385}" type="sibTrans" cxnId="{91FCAC1A-6518-4B97-920B-72059C51AAF1}">
      <dgm:prSet/>
      <dgm:spPr/>
      <dgm:t>
        <a:bodyPr/>
        <a:lstStyle/>
        <a:p>
          <a:endParaRPr lang="lv-LV"/>
        </a:p>
      </dgm:t>
    </dgm:pt>
    <dgm:pt modelId="{7F9BE533-8FA0-42D8-AD3E-1C59AEC214C7}">
      <dgm:prSet phldrT="[Text]"/>
      <dgm:spPr/>
      <dgm:t>
        <a:bodyPr/>
        <a:lstStyle/>
        <a:p>
          <a:r>
            <a:rPr lang="lv-LV" dirty="0"/>
            <a:t>Sunākste</a:t>
          </a:r>
        </a:p>
      </dgm:t>
    </dgm:pt>
    <dgm:pt modelId="{BDF0D66E-508F-4CB6-84F7-D58E86E0F4BD}" type="parTrans" cxnId="{BB5D7561-3616-4973-8BFA-602379155C75}">
      <dgm:prSet/>
      <dgm:spPr/>
      <dgm:t>
        <a:bodyPr/>
        <a:lstStyle/>
        <a:p>
          <a:endParaRPr lang="lv-LV"/>
        </a:p>
      </dgm:t>
    </dgm:pt>
    <dgm:pt modelId="{97A83ADC-C402-4E13-A6D4-E3E42153F72B}" type="sibTrans" cxnId="{BB5D7561-3616-4973-8BFA-602379155C75}">
      <dgm:prSet/>
      <dgm:spPr/>
      <dgm:t>
        <a:bodyPr/>
        <a:lstStyle/>
        <a:p>
          <a:endParaRPr lang="lv-LV"/>
        </a:p>
      </dgm:t>
    </dgm:pt>
    <dgm:pt modelId="{9AB22A2E-DCE7-4407-AA9C-3E820128689B}">
      <dgm:prSet phldrT="[Text]"/>
      <dgm:spPr/>
      <dgm:t>
        <a:bodyPr/>
        <a:lstStyle/>
        <a:p>
          <a:r>
            <a:rPr lang="lv-LV" dirty="0"/>
            <a:t>5 intervijas</a:t>
          </a:r>
        </a:p>
      </dgm:t>
    </dgm:pt>
    <dgm:pt modelId="{DAAF30E0-93A8-4786-BAEA-B0913C1B6D93}" type="parTrans" cxnId="{AC726CF2-74D9-47BA-B72F-B056D362EADD}">
      <dgm:prSet/>
      <dgm:spPr/>
      <dgm:t>
        <a:bodyPr/>
        <a:lstStyle/>
        <a:p>
          <a:endParaRPr lang="lv-LV"/>
        </a:p>
      </dgm:t>
    </dgm:pt>
    <dgm:pt modelId="{0D52FA17-C552-40C6-A232-0E4BDD234431}" type="sibTrans" cxnId="{AC726CF2-74D9-47BA-B72F-B056D362EADD}">
      <dgm:prSet/>
      <dgm:spPr/>
      <dgm:t>
        <a:bodyPr/>
        <a:lstStyle/>
        <a:p>
          <a:endParaRPr lang="lv-LV"/>
        </a:p>
      </dgm:t>
    </dgm:pt>
    <dgm:pt modelId="{6EA3E2F2-EBCA-400E-A117-DF7F84BE0B12}">
      <dgm:prSet phldrT="[Text]"/>
      <dgm:spPr/>
      <dgm:t>
        <a:bodyPr/>
        <a:lstStyle/>
        <a:p>
          <a:r>
            <a:rPr lang="lv-LV" dirty="0"/>
            <a:t>Lūznava</a:t>
          </a:r>
        </a:p>
      </dgm:t>
    </dgm:pt>
    <dgm:pt modelId="{8F397BFD-C556-4469-BB19-485403AD6040}" type="parTrans" cxnId="{FDECA0F0-1BA2-441D-97D8-A140B517DA63}">
      <dgm:prSet/>
      <dgm:spPr/>
      <dgm:t>
        <a:bodyPr/>
        <a:lstStyle/>
        <a:p>
          <a:endParaRPr lang="lv-LV"/>
        </a:p>
      </dgm:t>
    </dgm:pt>
    <dgm:pt modelId="{0B007EEA-3EDB-42D8-9318-4325AF09DF65}" type="sibTrans" cxnId="{FDECA0F0-1BA2-441D-97D8-A140B517DA63}">
      <dgm:prSet/>
      <dgm:spPr/>
      <dgm:t>
        <a:bodyPr/>
        <a:lstStyle/>
        <a:p>
          <a:endParaRPr lang="lv-LV"/>
        </a:p>
      </dgm:t>
    </dgm:pt>
    <dgm:pt modelId="{FB9BA116-DDF8-44EE-BFFD-D0E84805BDE1}">
      <dgm:prSet phldrT="[Text]"/>
      <dgm:spPr/>
      <dgm:t>
        <a:bodyPr/>
        <a:lstStyle/>
        <a:p>
          <a:r>
            <a:rPr lang="lv-LV" dirty="0"/>
            <a:t>8 intervijas</a:t>
          </a:r>
        </a:p>
      </dgm:t>
    </dgm:pt>
    <dgm:pt modelId="{DD356B65-57FF-4B84-93DB-EC14ECE00342}" type="parTrans" cxnId="{5969F72E-6C76-44E0-8A1B-C7B9D2E9F45C}">
      <dgm:prSet/>
      <dgm:spPr/>
      <dgm:t>
        <a:bodyPr/>
        <a:lstStyle/>
        <a:p>
          <a:endParaRPr lang="lv-LV"/>
        </a:p>
      </dgm:t>
    </dgm:pt>
    <dgm:pt modelId="{0D1A852F-819F-426D-A1D9-EC8A94FF3B24}" type="sibTrans" cxnId="{5969F72E-6C76-44E0-8A1B-C7B9D2E9F45C}">
      <dgm:prSet/>
      <dgm:spPr/>
      <dgm:t>
        <a:bodyPr/>
        <a:lstStyle/>
        <a:p>
          <a:endParaRPr lang="lv-LV"/>
        </a:p>
      </dgm:t>
    </dgm:pt>
    <dgm:pt modelId="{900F867C-FD39-4120-9440-142D00DAD7FF}">
      <dgm:prSet phldrT="[Text]"/>
      <dgm:spPr/>
      <dgm:t>
        <a:bodyPr/>
        <a:lstStyle/>
        <a:p>
          <a:r>
            <a:rPr lang="lv-LV" dirty="0"/>
            <a:t>Istras pagasts</a:t>
          </a:r>
        </a:p>
      </dgm:t>
    </dgm:pt>
    <dgm:pt modelId="{7B49AA29-B3CB-4323-A4C8-26BCA2D38982}" type="parTrans" cxnId="{857530FB-AD31-43FA-B92F-012A168D9404}">
      <dgm:prSet/>
      <dgm:spPr/>
      <dgm:t>
        <a:bodyPr/>
        <a:lstStyle/>
        <a:p>
          <a:endParaRPr lang="lv-LV"/>
        </a:p>
      </dgm:t>
    </dgm:pt>
    <dgm:pt modelId="{55F1FE3B-D09A-42B6-92E5-EBE0E1DB200A}" type="sibTrans" cxnId="{857530FB-AD31-43FA-B92F-012A168D9404}">
      <dgm:prSet/>
      <dgm:spPr/>
      <dgm:t>
        <a:bodyPr/>
        <a:lstStyle/>
        <a:p>
          <a:endParaRPr lang="lv-LV"/>
        </a:p>
      </dgm:t>
    </dgm:pt>
    <dgm:pt modelId="{7E7C2176-200D-4D3C-B6C1-A1BDB376BA24}">
      <dgm:prSet phldrT="[Text]"/>
      <dgm:spPr/>
      <dgm:t>
        <a:bodyPr/>
        <a:lstStyle/>
        <a:p>
          <a:r>
            <a:rPr lang="lv-LV" dirty="0"/>
            <a:t>6 intervijas</a:t>
          </a:r>
        </a:p>
      </dgm:t>
    </dgm:pt>
    <dgm:pt modelId="{35EC69B0-44DE-4FB9-8882-137289933CE7}" type="parTrans" cxnId="{5F2C9FA0-D7FF-474B-863B-CB8C672F36A4}">
      <dgm:prSet/>
      <dgm:spPr/>
      <dgm:t>
        <a:bodyPr/>
        <a:lstStyle/>
        <a:p>
          <a:endParaRPr lang="lv-LV"/>
        </a:p>
      </dgm:t>
    </dgm:pt>
    <dgm:pt modelId="{C0D566F6-A6BA-4D0D-B16B-F5C604A2E23C}" type="sibTrans" cxnId="{5F2C9FA0-D7FF-474B-863B-CB8C672F36A4}">
      <dgm:prSet/>
      <dgm:spPr/>
      <dgm:t>
        <a:bodyPr/>
        <a:lstStyle/>
        <a:p>
          <a:endParaRPr lang="lv-LV"/>
        </a:p>
      </dgm:t>
    </dgm:pt>
    <dgm:pt modelId="{C607E54C-FF36-4C9A-9153-77FA0C38458C}" type="pres">
      <dgm:prSet presAssocID="{804A07BF-EA2F-43A3-B760-84E24E3CBF88}" presName="Name0" presStyleCnt="0">
        <dgm:presLayoutVars>
          <dgm:dir/>
          <dgm:animLvl val="lvl"/>
          <dgm:resizeHandles val="exact"/>
        </dgm:presLayoutVars>
      </dgm:prSet>
      <dgm:spPr/>
    </dgm:pt>
    <dgm:pt modelId="{A6B80348-7DFC-437C-849C-FAE6B2951A24}" type="pres">
      <dgm:prSet presAssocID="{F93D7274-E7F6-4015-BF75-4E2DCD72785C}" presName="compositeNode" presStyleCnt="0">
        <dgm:presLayoutVars>
          <dgm:bulletEnabled val="1"/>
        </dgm:presLayoutVars>
      </dgm:prSet>
      <dgm:spPr/>
    </dgm:pt>
    <dgm:pt modelId="{5DE31B2F-DC47-43DD-8FFF-9EB75B392C15}" type="pres">
      <dgm:prSet presAssocID="{F93D7274-E7F6-4015-BF75-4E2DCD72785C}" presName="bgRect" presStyleLbl="node1" presStyleIdx="0" presStyleCnt="5"/>
      <dgm:spPr/>
    </dgm:pt>
    <dgm:pt modelId="{FB1F5BFC-2E91-4C39-B5E3-FEDA7240EBD8}" type="pres">
      <dgm:prSet presAssocID="{F93D7274-E7F6-4015-BF75-4E2DCD72785C}" presName="parentNode" presStyleLbl="node1" presStyleIdx="0" presStyleCnt="5">
        <dgm:presLayoutVars>
          <dgm:chMax val="0"/>
          <dgm:bulletEnabled val="1"/>
        </dgm:presLayoutVars>
      </dgm:prSet>
      <dgm:spPr/>
    </dgm:pt>
    <dgm:pt modelId="{7B333474-09EA-485E-AC7A-1BE2D9EA7DD2}" type="pres">
      <dgm:prSet presAssocID="{F93D7274-E7F6-4015-BF75-4E2DCD72785C}" presName="childNode" presStyleLbl="node1" presStyleIdx="0" presStyleCnt="5">
        <dgm:presLayoutVars>
          <dgm:bulletEnabled val="1"/>
        </dgm:presLayoutVars>
      </dgm:prSet>
      <dgm:spPr/>
    </dgm:pt>
    <dgm:pt modelId="{C27CB7A4-A73E-4C5F-92A1-185FE9A77CF9}" type="pres">
      <dgm:prSet presAssocID="{095E2DB4-8AF6-4B18-B483-C724B0B3A74B}" presName="hSp" presStyleCnt="0"/>
      <dgm:spPr/>
    </dgm:pt>
    <dgm:pt modelId="{48045CF8-BAD7-47D2-908D-AA4F0956828E}" type="pres">
      <dgm:prSet presAssocID="{095E2DB4-8AF6-4B18-B483-C724B0B3A74B}" presName="vProcSp" presStyleCnt="0"/>
      <dgm:spPr/>
    </dgm:pt>
    <dgm:pt modelId="{94543723-164C-43C8-9406-6B0BEBBB0130}" type="pres">
      <dgm:prSet presAssocID="{095E2DB4-8AF6-4B18-B483-C724B0B3A74B}" presName="vSp1" presStyleCnt="0"/>
      <dgm:spPr/>
    </dgm:pt>
    <dgm:pt modelId="{1569E28F-F417-497D-863E-A2060D509E98}" type="pres">
      <dgm:prSet presAssocID="{095E2DB4-8AF6-4B18-B483-C724B0B3A74B}" presName="simulatedConn" presStyleLbl="solidFgAcc1" presStyleIdx="0" presStyleCnt="4"/>
      <dgm:spPr/>
    </dgm:pt>
    <dgm:pt modelId="{685E8F71-1CF4-4076-983E-1D3B5CD66718}" type="pres">
      <dgm:prSet presAssocID="{095E2DB4-8AF6-4B18-B483-C724B0B3A74B}" presName="vSp2" presStyleCnt="0"/>
      <dgm:spPr/>
    </dgm:pt>
    <dgm:pt modelId="{5E589421-9541-4BEB-B399-8D9F4FA6483C}" type="pres">
      <dgm:prSet presAssocID="{095E2DB4-8AF6-4B18-B483-C724B0B3A74B}" presName="sibTrans" presStyleCnt="0"/>
      <dgm:spPr/>
    </dgm:pt>
    <dgm:pt modelId="{07AB459D-FAB8-4A02-9A15-329F0F367E57}" type="pres">
      <dgm:prSet presAssocID="{347F12DA-381A-4CA1-9AB7-CF420F728BB7}" presName="compositeNode" presStyleCnt="0">
        <dgm:presLayoutVars>
          <dgm:bulletEnabled val="1"/>
        </dgm:presLayoutVars>
      </dgm:prSet>
      <dgm:spPr/>
    </dgm:pt>
    <dgm:pt modelId="{BFD8B7EA-53DD-4072-B306-E34E3D191704}" type="pres">
      <dgm:prSet presAssocID="{347F12DA-381A-4CA1-9AB7-CF420F728BB7}" presName="bgRect" presStyleLbl="node1" presStyleIdx="1" presStyleCnt="5"/>
      <dgm:spPr/>
    </dgm:pt>
    <dgm:pt modelId="{7317B161-EBBB-4831-BA00-89A2FFC6D36C}" type="pres">
      <dgm:prSet presAssocID="{347F12DA-381A-4CA1-9AB7-CF420F728BB7}" presName="parentNode" presStyleLbl="node1" presStyleIdx="1" presStyleCnt="5">
        <dgm:presLayoutVars>
          <dgm:chMax val="0"/>
          <dgm:bulletEnabled val="1"/>
        </dgm:presLayoutVars>
      </dgm:prSet>
      <dgm:spPr/>
    </dgm:pt>
    <dgm:pt modelId="{6AB01300-91BE-48ED-B81D-6339E521201C}" type="pres">
      <dgm:prSet presAssocID="{347F12DA-381A-4CA1-9AB7-CF420F728BB7}" presName="childNode" presStyleLbl="node1" presStyleIdx="1" presStyleCnt="5">
        <dgm:presLayoutVars>
          <dgm:bulletEnabled val="1"/>
        </dgm:presLayoutVars>
      </dgm:prSet>
      <dgm:spPr/>
    </dgm:pt>
    <dgm:pt modelId="{51242BE1-2D1A-402B-989D-480EDCA9F09F}" type="pres">
      <dgm:prSet presAssocID="{7EA377F9-FD95-4DEF-94A1-323E8F4DD589}" presName="hSp" presStyleCnt="0"/>
      <dgm:spPr/>
    </dgm:pt>
    <dgm:pt modelId="{9DEEF65C-F207-4F77-9B35-32AFACDE39D3}" type="pres">
      <dgm:prSet presAssocID="{7EA377F9-FD95-4DEF-94A1-323E8F4DD589}" presName="vProcSp" presStyleCnt="0"/>
      <dgm:spPr/>
    </dgm:pt>
    <dgm:pt modelId="{0D3ED53B-94BC-49CD-8889-2FC8FB412452}" type="pres">
      <dgm:prSet presAssocID="{7EA377F9-FD95-4DEF-94A1-323E8F4DD589}" presName="vSp1" presStyleCnt="0"/>
      <dgm:spPr/>
    </dgm:pt>
    <dgm:pt modelId="{AC43C80F-5709-4076-88CC-227A6F061C72}" type="pres">
      <dgm:prSet presAssocID="{7EA377F9-FD95-4DEF-94A1-323E8F4DD589}" presName="simulatedConn" presStyleLbl="solidFgAcc1" presStyleIdx="1" presStyleCnt="4"/>
      <dgm:spPr/>
    </dgm:pt>
    <dgm:pt modelId="{FC884A29-E63F-4A4A-AF73-BA124D2EB6D3}" type="pres">
      <dgm:prSet presAssocID="{7EA377F9-FD95-4DEF-94A1-323E8F4DD589}" presName="vSp2" presStyleCnt="0"/>
      <dgm:spPr/>
    </dgm:pt>
    <dgm:pt modelId="{B46F1E4F-5DE8-4E9F-9741-93A62D5022B1}" type="pres">
      <dgm:prSet presAssocID="{7EA377F9-FD95-4DEF-94A1-323E8F4DD589}" presName="sibTrans" presStyleCnt="0"/>
      <dgm:spPr/>
    </dgm:pt>
    <dgm:pt modelId="{D5B86C73-DEC8-485B-9D97-4CA27FA2C0AC}" type="pres">
      <dgm:prSet presAssocID="{7F9BE533-8FA0-42D8-AD3E-1C59AEC214C7}" presName="compositeNode" presStyleCnt="0">
        <dgm:presLayoutVars>
          <dgm:bulletEnabled val="1"/>
        </dgm:presLayoutVars>
      </dgm:prSet>
      <dgm:spPr/>
    </dgm:pt>
    <dgm:pt modelId="{CB2BE490-268B-4150-8CD9-633770541D85}" type="pres">
      <dgm:prSet presAssocID="{7F9BE533-8FA0-42D8-AD3E-1C59AEC214C7}" presName="bgRect" presStyleLbl="node1" presStyleIdx="2" presStyleCnt="5"/>
      <dgm:spPr/>
    </dgm:pt>
    <dgm:pt modelId="{52FD5E75-9ADC-4472-9C35-2998F6601DF6}" type="pres">
      <dgm:prSet presAssocID="{7F9BE533-8FA0-42D8-AD3E-1C59AEC214C7}" presName="parentNode" presStyleLbl="node1" presStyleIdx="2" presStyleCnt="5">
        <dgm:presLayoutVars>
          <dgm:chMax val="0"/>
          <dgm:bulletEnabled val="1"/>
        </dgm:presLayoutVars>
      </dgm:prSet>
      <dgm:spPr/>
    </dgm:pt>
    <dgm:pt modelId="{93617F08-C026-470A-A44B-919D96CB77D3}" type="pres">
      <dgm:prSet presAssocID="{7F9BE533-8FA0-42D8-AD3E-1C59AEC214C7}" presName="childNode" presStyleLbl="node1" presStyleIdx="2" presStyleCnt="5">
        <dgm:presLayoutVars>
          <dgm:bulletEnabled val="1"/>
        </dgm:presLayoutVars>
      </dgm:prSet>
      <dgm:spPr/>
    </dgm:pt>
    <dgm:pt modelId="{788E46D6-CFA5-480E-98FE-F4D7175A48A2}" type="pres">
      <dgm:prSet presAssocID="{97A83ADC-C402-4E13-A6D4-E3E42153F72B}" presName="hSp" presStyleCnt="0"/>
      <dgm:spPr/>
    </dgm:pt>
    <dgm:pt modelId="{2393DB0C-6A1E-44AD-92CD-1392587CD5ED}" type="pres">
      <dgm:prSet presAssocID="{97A83ADC-C402-4E13-A6D4-E3E42153F72B}" presName="vProcSp" presStyleCnt="0"/>
      <dgm:spPr/>
    </dgm:pt>
    <dgm:pt modelId="{36D89393-10B8-42D4-916B-FCAA9361F13C}" type="pres">
      <dgm:prSet presAssocID="{97A83ADC-C402-4E13-A6D4-E3E42153F72B}" presName="vSp1" presStyleCnt="0"/>
      <dgm:spPr/>
    </dgm:pt>
    <dgm:pt modelId="{60AE3AF1-5250-4FD5-B025-8939B0553BE1}" type="pres">
      <dgm:prSet presAssocID="{97A83ADC-C402-4E13-A6D4-E3E42153F72B}" presName="simulatedConn" presStyleLbl="solidFgAcc1" presStyleIdx="2" presStyleCnt="4"/>
      <dgm:spPr/>
    </dgm:pt>
    <dgm:pt modelId="{4833689A-382C-4190-B9BB-1490B3AE8092}" type="pres">
      <dgm:prSet presAssocID="{97A83ADC-C402-4E13-A6D4-E3E42153F72B}" presName="vSp2" presStyleCnt="0"/>
      <dgm:spPr/>
    </dgm:pt>
    <dgm:pt modelId="{08646CC2-F8D2-472D-BF2F-110FE7DBE869}" type="pres">
      <dgm:prSet presAssocID="{97A83ADC-C402-4E13-A6D4-E3E42153F72B}" presName="sibTrans" presStyleCnt="0"/>
      <dgm:spPr/>
    </dgm:pt>
    <dgm:pt modelId="{0270BF73-7633-40E3-B8A0-85AEB3D022C3}" type="pres">
      <dgm:prSet presAssocID="{900F867C-FD39-4120-9440-142D00DAD7FF}" presName="compositeNode" presStyleCnt="0">
        <dgm:presLayoutVars>
          <dgm:bulletEnabled val="1"/>
        </dgm:presLayoutVars>
      </dgm:prSet>
      <dgm:spPr/>
    </dgm:pt>
    <dgm:pt modelId="{DBE98170-F865-4E77-9A2F-0A7B7FAA5182}" type="pres">
      <dgm:prSet presAssocID="{900F867C-FD39-4120-9440-142D00DAD7FF}" presName="bgRect" presStyleLbl="node1" presStyleIdx="3" presStyleCnt="5"/>
      <dgm:spPr/>
    </dgm:pt>
    <dgm:pt modelId="{198AC721-F06A-4036-87EA-6C9660E36257}" type="pres">
      <dgm:prSet presAssocID="{900F867C-FD39-4120-9440-142D00DAD7FF}" presName="parentNode" presStyleLbl="node1" presStyleIdx="3" presStyleCnt="5">
        <dgm:presLayoutVars>
          <dgm:chMax val="0"/>
          <dgm:bulletEnabled val="1"/>
        </dgm:presLayoutVars>
      </dgm:prSet>
      <dgm:spPr/>
    </dgm:pt>
    <dgm:pt modelId="{7378948B-A88B-4259-802C-4EB0EDB84D13}" type="pres">
      <dgm:prSet presAssocID="{900F867C-FD39-4120-9440-142D00DAD7FF}" presName="childNode" presStyleLbl="node1" presStyleIdx="3" presStyleCnt="5">
        <dgm:presLayoutVars>
          <dgm:bulletEnabled val="1"/>
        </dgm:presLayoutVars>
      </dgm:prSet>
      <dgm:spPr/>
    </dgm:pt>
    <dgm:pt modelId="{BE589F6C-D03D-415E-A8C0-BF257DA3D6EA}" type="pres">
      <dgm:prSet presAssocID="{55F1FE3B-D09A-42B6-92E5-EBE0E1DB200A}" presName="hSp" presStyleCnt="0"/>
      <dgm:spPr/>
    </dgm:pt>
    <dgm:pt modelId="{B89F882D-173C-4C13-9D21-08B77AC0F90E}" type="pres">
      <dgm:prSet presAssocID="{55F1FE3B-D09A-42B6-92E5-EBE0E1DB200A}" presName="vProcSp" presStyleCnt="0"/>
      <dgm:spPr/>
    </dgm:pt>
    <dgm:pt modelId="{BD5E0A69-AD3D-4472-B03B-FB257858A2E8}" type="pres">
      <dgm:prSet presAssocID="{55F1FE3B-D09A-42B6-92E5-EBE0E1DB200A}" presName="vSp1" presStyleCnt="0"/>
      <dgm:spPr/>
    </dgm:pt>
    <dgm:pt modelId="{052382FD-22BB-40D6-B7B7-4157AAF1CAA8}" type="pres">
      <dgm:prSet presAssocID="{55F1FE3B-D09A-42B6-92E5-EBE0E1DB200A}" presName="simulatedConn" presStyleLbl="solidFgAcc1" presStyleIdx="3" presStyleCnt="4"/>
      <dgm:spPr/>
    </dgm:pt>
    <dgm:pt modelId="{62B6A450-C8BC-4EDE-987B-7B24040AB252}" type="pres">
      <dgm:prSet presAssocID="{55F1FE3B-D09A-42B6-92E5-EBE0E1DB200A}" presName="vSp2" presStyleCnt="0"/>
      <dgm:spPr/>
    </dgm:pt>
    <dgm:pt modelId="{E35DBDFB-93A4-480A-9D65-93B047A60094}" type="pres">
      <dgm:prSet presAssocID="{55F1FE3B-D09A-42B6-92E5-EBE0E1DB200A}" presName="sibTrans" presStyleCnt="0"/>
      <dgm:spPr/>
    </dgm:pt>
    <dgm:pt modelId="{50E3D310-8CDF-4519-90FD-9FF2AD6818D4}" type="pres">
      <dgm:prSet presAssocID="{6EA3E2F2-EBCA-400E-A117-DF7F84BE0B12}" presName="compositeNode" presStyleCnt="0">
        <dgm:presLayoutVars>
          <dgm:bulletEnabled val="1"/>
        </dgm:presLayoutVars>
      </dgm:prSet>
      <dgm:spPr/>
    </dgm:pt>
    <dgm:pt modelId="{4F310B23-16EE-45D3-806E-42C80AB1D62D}" type="pres">
      <dgm:prSet presAssocID="{6EA3E2F2-EBCA-400E-A117-DF7F84BE0B12}" presName="bgRect" presStyleLbl="node1" presStyleIdx="4" presStyleCnt="5"/>
      <dgm:spPr/>
    </dgm:pt>
    <dgm:pt modelId="{69E7AD48-CFEB-4656-B70A-E42EB248D74E}" type="pres">
      <dgm:prSet presAssocID="{6EA3E2F2-EBCA-400E-A117-DF7F84BE0B12}" presName="parentNode" presStyleLbl="node1" presStyleIdx="4" presStyleCnt="5">
        <dgm:presLayoutVars>
          <dgm:chMax val="0"/>
          <dgm:bulletEnabled val="1"/>
        </dgm:presLayoutVars>
      </dgm:prSet>
      <dgm:spPr/>
    </dgm:pt>
    <dgm:pt modelId="{03CCE326-8132-46C7-ABDA-728F98C25FD1}" type="pres">
      <dgm:prSet presAssocID="{6EA3E2F2-EBCA-400E-A117-DF7F84BE0B12}" presName="childNode" presStyleLbl="node1" presStyleIdx="4" presStyleCnt="5">
        <dgm:presLayoutVars>
          <dgm:bulletEnabled val="1"/>
        </dgm:presLayoutVars>
      </dgm:prSet>
      <dgm:spPr/>
    </dgm:pt>
  </dgm:ptLst>
  <dgm:cxnLst>
    <dgm:cxn modelId="{91FCAC1A-6518-4B97-920B-72059C51AAF1}" srcId="{347F12DA-381A-4CA1-9AB7-CF420F728BB7}" destId="{647F0990-9A98-4AAA-80EA-0AA21A2C0F46}" srcOrd="0" destOrd="0" parTransId="{B63BD957-FF76-4FE7-901F-46B7C2D941AF}" sibTransId="{6307411C-0F3C-4803-9101-7AFD29ABD385}"/>
    <dgm:cxn modelId="{BB327B27-40E8-46D5-9456-06FE3723E7F5}" type="presOf" srcId="{7F9BE533-8FA0-42D8-AD3E-1C59AEC214C7}" destId="{52FD5E75-9ADC-4472-9C35-2998F6601DF6}" srcOrd="1" destOrd="0" presId="urn:microsoft.com/office/officeart/2005/8/layout/hProcess7"/>
    <dgm:cxn modelId="{5969F72E-6C76-44E0-8A1B-C7B9D2E9F45C}" srcId="{7F9BE533-8FA0-42D8-AD3E-1C59AEC214C7}" destId="{FB9BA116-DDF8-44EE-BFFD-D0E84805BDE1}" srcOrd="0" destOrd="0" parTransId="{DD356B65-57FF-4B84-93DB-EC14ECE00342}" sibTransId="{0D1A852F-819F-426D-A1D9-EC8A94FF3B24}"/>
    <dgm:cxn modelId="{A80E6C3D-BC0D-4ED2-B6AB-60AA3ADB8160}" type="presOf" srcId="{A701B9D2-8ED9-4CB5-8DF3-8585FB24146D}" destId="{7B333474-09EA-485E-AC7A-1BE2D9EA7DD2}" srcOrd="0" destOrd="0" presId="urn:microsoft.com/office/officeart/2005/8/layout/hProcess7"/>
    <dgm:cxn modelId="{BB5D7561-3616-4973-8BFA-602379155C75}" srcId="{804A07BF-EA2F-43A3-B760-84E24E3CBF88}" destId="{7F9BE533-8FA0-42D8-AD3E-1C59AEC214C7}" srcOrd="2" destOrd="0" parTransId="{BDF0D66E-508F-4CB6-84F7-D58E86E0F4BD}" sibTransId="{97A83ADC-C402-4E13-A6D4-E3E42153F72B}"/>
    <dgm:cxn modelId="{B27CDE64-AB5F-4407-865E-F8111AD56DB3}" type="presOf" srcId="{900F867C-FD39-4120-9440-142D00DAD7FF}" destId="{DBE98170-F865-4E77-9A2F-0A7B7FAA5182}" srcOrd="0" destOrd="0" presId="urn:microsoft.com/office/officeart/2005/8/layout/hProcess7"/>
    <dgm:cxn modelId="{7A9AF769-E862-4479-9662-97A7B9D1C65B}" srcId="{F93D7274-E7F6-4015-BF75-4E2DCD72785C}" destId="{A701B9D2-8ED9-4CB5-8DF3-8585FB24146D}" srcOrd="0" destOrd="0" parTransId="{66BC7DAE-5D51-43E6-9B8E-D1FF42ECCF29}" sibTransId="{D5BF7F6E-558E-4789-BE31-095BA1648227}"/>
    <dgm:cxn modelId="{47F9FF52-70F0-4845-8C5D-AF3E9C2A124C}" type="presOf" srcId="{804A07BF-EA2F-43A3-B760-84E24E3CBF88}" destId="{C607E54C-FF36-4C9A-9153-77FA0C38458C}" srcOrd="0" destOrd="0" presId="urn:microsoft.com/office/officeart/2005/8/layout/hProcess7"/>
    <dgm:cxn modelId="{C491F689-3051-4105-ABD2-418CDC0F68A2}" type="presOf" srcId="{7F9BE533-8FA0-42D8-AD3E-1C59AEC214C7}" destId="{CB2BE490-268B-4150-8CD9-633770541D85}" srcOrd="0" destOrd="0" presId="urn:microsoft.com/office/officeart/2005/8/layout/hProcess7"/>
    <dgm:cxn modelId="{F9C30890-EE67-4D46-A220-248864A6EFDA}" type="presOf" srcId="{7E7C2176-200D-4D3C-B6C1-A1BDB376BA24}" destId="{7378948B-A88B-4259-802C-4EB0EDB84D13}" srcOrd="0" destOrd="0" presId="urn:microsoft.com/office/officeart/2005/8/layout/hProcess7"/>
    <dgm:cxn modelId="{A0BEF89A-5D69-4EC7-9929-9568EB00A156}" type="presOf" srcId="{6EA3E2F2-EBCA-400E-A117-DF7F84BE0B12}" destId="{4F310B23-16EE-45D3-806E-42C80AB1D62D}" srcOrd="0" destOrd="0" presId="urn:microsoft.com/office/officeart/2005/8/layout/hProcess7"/>
    <dgm:cxn modelId="{5714849D-2034-4F0E-913B-C990115000A5}" type="presOf" srcId="{647F0990-9A98-4AAA-80EA-0AA21A2C0F46}" destId="{6AB01300-91BE-48ED-B81D-6339E521201C}" srcOrd="0" destOrd="0" presId="urn:microsoft.com/office/officeart/2005/8/layout/hProcess7"/>
    <dgm:cxn modelId="{5F2C9FA0-D7FF-474B-863B-CB8C672F36A4}" srcId="{900F867C-FD39-4120-9440-142D00DAD7FF}" destId="{7E7C2176-200D-4D3C-B6C1-A1BDB376BA24}" srcOrd="0" destOrd="0" parTransId="{35EC69B0-44DE-4FB9-8882-137289933CE7}" sibTransId="{C0D566F6-A6BA-4D0D-B16B-F5C604A2E23C}"/>
    <dgm:cxn modelId="{505C52A2-9FBE-4FEC-A116-0A78C7EB38D2}" type="presOf" srcId="{F93D7274-E7F6-4015-BF75-4E2DCD72785C}" destId="{5DE31B2F-DC47-43DD-8FFF-9EB75B392C15}" srcOrd="0" destOrd="0" presId="urn:microsoft.com/office/officeart/2005/8/layout/hProcess7"/>
    <dgm:cxn modelId="{77DBFBB1-2A00-42B4-B642-E7E4F628D4FC}" srcId="{804A07BF-EA2F-43A3-B760-84E24E3CBF88}" destId="{347F12DA-381A-4CA1-9AB7-CF420F728BB7}" srcOrd="1" destOrd="0" parTransId="{053DE5D2-9DC1-4680-BB52-5172070C11FA}" sibTransId="{7EA377F9-FD95-4DEF-94A1-323E8F4DD589}"/>
    <dgm:cxn modelId="{F09E51D8-6F71-424D-944F-30CFB3D96977}" type="presOf" srcId="{6EA3E2F2-EBCA-400E-A117-DF7F84BE0B12}" destId="{69E7AD48-CFEB-4656-B70A-E42EB248D74E}" srcOrd="1" destOrd="0" presId="urn:microsoft.com/office/officeart/2005/8/layout/hProcess7"/>
    <dgm:cxn modelId="{1C97B5DB-594B-4AE5-AB43-9B352E532951}" type="presOf" srcId="{FB9BA116-DDF8-44EE-BFFD-D0E84805BDE1}" destId="{93617F08-C026-470A-A44B-919D96CB77D3}" srcOrd="0" destOrd="0" presId="urn:microsoft.com/office/officeart/2005/8/layout/hProcess7"/>
    <dgm:cxn modelId="{D82957E3-09F0-4D65-8C5A-0E1EF5378160}" type="presOf" srcId="{9AB22A2E-DCE7-4407-AA9C-3E820128689B}" destId="{03CCE326-8132-46C7-ABDA-728F98C25FD1}" srcOrd="0" destOrd="0" presId="urn:microsoft.com/office/officeart/2005/8/layout/hProcess7"/>
    <dgm:cxn modelId="{6DE446EB-13E9-4C28-91F1-2A4495F2CB70}" type="presOf" srcId="{F93D7274-E7F6-4015-BF75-4E2DCD72785C}" destId="{FB1F5BFC-2E91-4C39-B5E3-FEDA7240EBD8}" srcOrd="1" destOrd="0" presId="urn:microsoft.com/office/officeart/2005/8/layout/hProcess7"/>
    <dgm:cxn modelId="{3010BCEB-D38D-472B-9240-E06E57CCD1FD}" type="presOf" srcId="{347F12DA-381A-4CA1-9AB7-CF420F728BB7}" destId="{7317B161-EBBB-4831-BA00-89A2FFC6D36C}" srcOrd="1" destOrd="0" presId="urn:microsoft.com/office/officeart/2005/8/layout/hProcess7"/>
    <dgm:cxn modelId="{FDECA0F0-1BA2-441D-97D8-A140B517DA63}" srcId="{804A07BF-EA2F-43A3-B760-84E24E3CBF88}" destId="{6EA3E2F2-EBCA-400E-A117-DF7F84BE0B12}" srcOrd="4" destOrd="0" parTransId="{8F397BFD-C556-4469-BB19-485403AD6040}" sibTransId="{0B007EEA-3EDB-42D8-9318-4325AF09DF65}"/>
    <dgm:cxn modelId="{434DD3F0-17BA-4160-91FC-8B437B9689CC}" type="presOf" srcId="{347F12DA-381A-4CA1-9AB7-CF420F728BB7}" destId="{BFD8B7EA-53DD-4072-B306-E34E3D191704}" srcOrd="0" destOrd="0" presId="urn:microsoft.com/office/officeart/2005/8/layout/hProcess7"/>
    <dgm:cxn modelId="{9BC4C7F1-10D2-463A-8B27-4EA34C5A79B5}" type="presOf" srcId="{900F867C-FD39-4120-9440-142D00DAD7FF}" destId="{198AC721-F06A-4036-87EA-6C9660E36257}" srcOrd="1" destOrd="0" presId="urn:microsoft.com/office/officeart/2005/8/layout/hProcess7"/>
    <dgm:cxn modelId="{AC726CF2-74D9-47BA-B72F-B056D362EADD}" srcId="{6EA3E2F2-EBCA-400E-A117-DF7F84BE0B12}" destId="{9AB22A2E-DCE7-4407-AA9C-3E820128689B}" srcOrd="0" destOrd="0" parTransId="{DAAF30E0-93A8-4786-BAEA-B0913C1B6D93}" sibTransId="{0D52FA17-C552-40C6-A232-0E4BDD234431}"/>
    <dgm:cxn modelId="{BDE1FCF7-D820-480C-BDDF-BE1C6F5F0DE1}" srcId="{804A07BF-EA2F-43A3-B760-84E24E3CBF88}" destId="{F93D7274-E7F6-4015-BF75-4E2DCD72785C}" srcOrd="0" destOrd="0" parTransId="{485A5704-E704-4A99-994B-1B6F895EACDB}" sibTransId="{095E2DB4-8AF6-4B18-B483-C724B0B3A74B}"/>
    <dgm:cxn modelId="{857530FB-AD31-43FA-B92F-012A168D9404}" srcId="{804A07BF-EA2F-43A3-B760-84E24E3CBF88}" destId="{900F867C-FD39-4120-9440-142D00DAD7FF}" srcOrd="3" destOrd="0" parTransId="{7B49AA29-B3CB-4323-A4C8-26BCA2D38982}" sibTransId="{55F1FE3B-D09A-42B6-92E5-EBE0E1DB200A}"/>
    <dgm:cxn modelId="{DBDE8171-6EEA-4211-8B5A-915AC2FF8888}" type="presParOf" srcId="{C607E54C-FF36-4C9A-9153-77FA0C38458C}" destId="{A6B80348-7DFC-437C-849C-FAE6B2951A24}" srcOrd="0" destOrd="0" presId="urn:microsoft.com/office/officeart/2005/8/layout/hProcess7"/>
    <dgm:cxn modelId="{858B3155-02C2-4408-9264-69FC8808B465}" type="presParOf" srcId="{A6B80348-7DFC-437C-849C-FAE6B2951A24}" destId="{5DE31B2F-DC47-43DD-8FFF-9EB75B392C15}" srcOrd="0" destOrd="0" presId="urn:microsoft.com/office/officeart/2005/8/layout/hProcess7"/>
    <dgm:cxn modelId="{3C204185-FE86-4122-B403-8FA3CD46DB14}" type="presParOf" srcId="{A6B80348-7DFC-437C-849C-FAE6B2951A24}" destId="{FB1F5BFC-2E91-4C39-B5E3-FEDA7240EBD8}" srcOrd="1" destOrd="0" presId="urn:microsoft.com/office/officeart/2005/8/layout/hProcess7"/>
    <dgm:cxn modelId="{5455E981-2F46-4550-80B0-85D172BDF9A2}" type="presParOf" srcId="{A6B80348-7DFC-437C-849C-FAE6B2951A24}" destId="{7B333474-09EA-485E-AC7A-1BE2D9EA7DD2}" srcOrd="2" destOrd="0" presId="urn:microsoft.com/office/officeart/2005/8/layout/hProcess7"/>
    <dgm:cxn modelId="{C0A6B2F6-A6BF-48A4-8A03-E79FD0EE5045}" type="presParOf" srcId="{C607E54C-FF36-4C9A-9153-77FA0C38458C}" destId="{C27CB7A4-A73E-4C5F-92A1-185FE9A77CF9}" srcOrd="1" destOrd="0" presId="urn:microsoft.com/office/officeart/2005/8/layout/hProcess7"/>
    <dgm:cxn modelId="{50C9ED60-02FF-4655-9B7C-8391D0E9B4AD}" type="presParOf" srcId="{C607E54C-FF36-4C9A-9153-77FA0C38458C}" destId="{48045CF8-BAD7-47D2-908D-AA4F0956828E}" srcOrd="2" destOrd="0" presId="urn:microsoft.com/office/officeart/2005/8/layout/hProcess7"/>
    <dgm:cxn modelId="{C9F5B535-3B3A-4F41-8724-0B4DA23F232B}" type="presParOf" srcId="{48045CF8-BAD7-47D2-908D-AA4F0956828E}" destId="{94543723-164C-43C8-9406-6B0BEBBB0130}" srcOrd="0" destOrd="0" presId="urn:microsoft.com/office/officeart/2005/8/layout/hProcess7"/>
    <dgm:cxn modelId="{479E91CF-1F14-4E1C-8D4E-3AD5CB1D15CC}" type="presParOf" srcId="{48045CF8-BAD7-47D2-908D-AA4F0956828E}" destId="{1569E28F-F417-497D-863E-A2060D509E98}" srcOrd="1" destOrd="0" presId="urn:microsoft.com/office/officeart/2005/8/layout/hProcess7"/>
    <dgm:cxn modelId="{F487F468-2048-44C8-88EF-B507AF6A460F}" type="presParOf" srcId="{48045CF8-BAD7-47D2-908D-AA4F0956828E}" destId="{685E8F71-1CF4-4076-983E-1D3B5CD66718}" srcOrd="2" destOrd="0" presId="urn:microsoft.com/office/officeart/2005/8/layout/hProcess7"/>
    <dgm:cxn modelId="{A55448A6-C37E-4711-8F50-13484DD754DD}" type="presParOf" srcId="{C607E54C-FF36-4C9A-9153-77FA0C38458C}" destId="{5E589421-9541-4BEB-B399-8D9F4FA6483C}" srcOrd="3" destOrd="0" presId="urn:microsoft.com/office/officeart/2005/8/layout/hProcess7"/>
    <dgm:cxn modelId="{D61CF5DF-E9F4-4E00-98E4-677031311AE3}" type="presParOf" srcId="{C607E54C-FF36-4C9A-9153-77FA0C38458C}" destId="{07AB459D-FAB8-4A02-9A15-329F0F367E57}" srcOrd="4" destOrd="0" presId="urn:microsoft.com/office/officeart/2005/8/layout/hProcess7"/>
    <dgm:cxn modelId="{9CD6DDFD-A5EF-4309-9AD5-CC7DD36D32F2}" type="presParOf" srcId="{07AB459D-FAB8-4A02-9A15-329F0F367E57}" destId="{BFD8B7EA-53DD-4072-B306-E34E3D191704}" srcOrd="0" destOrd="0" presId="urn:microsoft.com/office/officeart/2005/8/layout/hProcess7"/>
    <dgm:cxn modelId="{BED4F4FF-832D-4DF1-9972-3F94467AA69B}" type="presParOf" srcId="{07AB459D-FAB8-4A02-9A15-329F0F367E57}" destId="{7317B161-EBBB-4831-BA00-89A2FFC6D36C}" srcOrd="1" destOrd="0" presId="urn:microsoft.com/office/officeart/2005/8/layout/hProcess7"/>
    <dgm:cxn modelId="{292FFF7F-80A7-421D-8650-FF889D585220}" type="presParOf" srcId="{07AB459D-FAB8-4A02-9A15-329F0F367E57}" destId="{6AB01300-91BE-48ED-B81D-6339E521201C}" srcOrd="2" destOrd="0" presId="urn:microsoft.com/office/officeart/2005/8/layout/hProcess7"/>
    <dgm:cxn modelId="{52408545-A8FD-4BA8-BBDF-72129A833BE4}" type="presParOf" srcId="{C607E54C-FF36-4C9A-9153-77FA0C38458C}" destId="{51242BE1-2D1A-402B-989D-480EDCA9F09F}" srcOrd="5" destOrd="0" presId="urn:microsoft.com/office/officeart/2005/8/layout/hProcess7"/>
    <dgm:cxn modelId="{10F225EF-F594-46D1-947C-8993FC48F04F}" type="presParOf" srcId="{C607E54C-FF36-4C9A-9153-77FA0C38458C}" destId="{9DEEF65C-F207-4F77-9B35-32AFACDE39D3}" srcOrd="6" destOrd="0" presId="urn:microsoft.com/office/officeart/2005/8/layout/hProcess7"/>
    <dgm:cxn modelId="{DAE95208-4AD5-4351-8DFE-16C4ABD8C9DB}" type="presParOf" srcId="{9DEEF65C-F207-4F77-9B35-32AFACDE39D3}" destId="{0D3ED53B-94BC-49CD-8889-2FC8FB412452}" srcOrd="0" destOrd="0" presId="urn:microsoft.com/office/officeart/2005/8/layout/hProcess7"/>
    <dgm:cxn modelId="{5E35C0B1-87BC-4287-8805-DA70FDD7D6F6}" type="presParOf" srcId="{9DEEF65C-F207-4F77-9B35-32AFACDE39D3}" destId="{AC43C80F-5709-4076-88CC-227A6F061C72}" srcOrd="1" destOrd="0" presId="urn:microsoft.com/office/officeart/2005/8/layout/hProcess7"/>
    <dgm:cxn modelId="{B3A0E8D1-EC98-45FC-B069-C878ACB8D73F}" type="presParOf" srcId="{9DEEF65C-F207-4F77-9B35-32AFACDE39D3}" destId="{FC884A29-E63F-4A4A-AF73-BA124D2EB6D3}" srcOrd="2" destOrd="0" presId="urn:microsoft.com/office/officeart/2005/8/layout/hProcess7"/>
    <dgm:cxn modelId="{7E520209-AD56-4219-A849-B6B94342C488}" type="presParOf" srcId="{C607E54C-FF36-4C9A-9153-77FA0C38458C}" destId="{B46F1E4F-5DE8-4E9F-9741-93A62D5022B1}" srcOrd="7" destOrd="0" presId="urn:microsoft.com/office/officeart/2005/8/layout/hProcess7"/>
    <dgm:cxn modelId="{BE1F4D32-A441-4F4A-952F-CA74E2108872}" type="presParOf" srcId="{C607E54C-FF36-4C9A-9153-77FA0C38458C}" destId="{D5B86C73-DEC8-485B-9D97-4CA27FA2C0AC}" srcOrd="8" destOrd="0" presId="urn:microsoft.com/office/officeart/2005/8/layout/hProcess7"/>
    <dgm:cxn modelId="{D1CEF484-2006-420C-A4B1-A7DC360380D2}" type="presParOf" srcId="{D5B86C73-DEC8-485B-9D97-4CA27FA2C0AC}" destId="{CB2BE490-268B-4150-8CD9-633770541D85}" srcOrd="0" destOrd="0" presId="urn:microsoft.com/office/officeart/2005/8/layout/hProcess7"/>
    <dgm:cxn modelId="{8BA46E54-7924-46CC-A444-ED320647187F}" type="presParOf" srcId="{D5B86C73-DEC8-485B-9D97-4CA27FA2C0AC}" destId="{52FD5E75-9ADC-4472-9C35-2998F6601DF6}" srcOrd="1" destOrd="0" presId="urn:microsoft.com/office/officeart/2005/8/layout/hProcess7"/>
    <dgm:cxn modelId="{D08AE289-30C6-4CD9-9107-750745D2FE7A}" type="presParOf" srcId="{D5B86C73-DEC8-485B-9D97-4CA27FA2C0AC}" destId="{93617F08-C026-470A-A44B-919D96CB77D3}" srcOrd="2" destOrd="0" presId="urn:microsoft.com/office/officeart/2005/8/layout/hProcess7"/>
    <dgm:cxn modelId="{6C375072-AFA5-4642-AD65-D806E6FD995D}" type="presParOf" srcId="{C607E54C-FF36-4C9A-9153-77FA0C38458C}" destId="{788E46D6-CFA5-480E-98FE-F4D7175A48A2}" srcOrd="9" destOrd="0" presId="urn:microsoft.com/office/officeart/2005/8/layout/hProcess7"/>
    <dgm:cxn modelId="{AE892903-917C-465D-BADD-18F1A94DDDE4}" type="presParOf" srcId="{C607E54C-FF36-4C9A-9153-77FA0C38458C}" destId="{2393DB0C-6A1E-44AD-92CD-1392587CD5ED}" srcOrd="10" destOrd="0" presId="urn:microsoft.com/office/officeart/2005/8/layout/hProcess7"/>
    <dgm:cxn modelId="{60DB0D4F-5FEB-4AED-B08A-91F3FA56A1B4}" type="presParOf" srcId="{2393DB0C-6A1E-44AD-92CD-1392587CD5ED}" destId="{36D89393-10B8-42D4-916B-FCAA9361F13C}" srcOrd="0" destOrd="0" presId="urn:microsoft.com/office/officeart/2005/8/layout/hProcess7"/>
    <dgm:cxn modelId="{482FD26C-C6ED-4FB1-A602-FAAC3C4EEA55}" type="presParOf" srcId="{2393DB0C-6A1E-44AD-92CD-1392587CD5ED}" destId="{60AE3AF1-5250-4FD5-B025-8939B0553BE1}" srcOrd="1" destOrd="0" presId="urn:microsoft.com/office/officeart/2005/8/layout/hProcess7"/>
    <dgm:cxn modelId="{B1CFB3FC-6562-43DC-AFDA-99A0D8509D4E}" type="presParOf" srcId="{2393DB0C-6A1E-44AD-92CD-1392587CD5ED}" destId="{4833689A-382C-4190-B9BB-1490B3AE8092}" srcOrd="2" destOrd="0" presId="urn:microsoft.com/office/officeart/2005/8/layout/hProcess7"/>
    <dgm:cxn modelId="{86B013F0-3467-4D74-B337-121D15683B44}" type="presParOf" srcId="{C607E54C-FF36-4C9A-9153-77FA0C38458C}" destId="{08646CC2-F8D2-472D-BF2F-110FE7DBE869}" srcOrd="11" destOrd="0" presId="urn:microsoft.com/office/officeart/2005/8/layout/hProcess7"/>
    <dgm:cxn modelId="{073864EA-D5F1-45DE-BD5F-0CD7BA114C91}" type="presParOf" srcId="{C607E54C-FF36-4C9A-9153-77FA0C38458C}" destId="{0270BF73-7633-40E3-B8A0-85AEB3D022C3}" srcOrd="12" destOrd="0" presId="urn:microsoft.com/office/officeart/2005/8/layout/hProcess7"/>
    <dgm:cxn modelId="{97AF26D5-C595-46A1-A90F-BBFBEFC39A8E}" type="presParOf" srcId="{0270BF73-7633-40E3-B8A0-85AEB3D022C3}" destId="{DBE98170-F865-4E77-9A2F-0A7B7FAA5182}" srcOrd="0" destOrd="0" presId="urn:microsoft.com/office/officeart/2005/8/layout/hProcess7"/>
    <dgm:cxn modelId="{C8A3404E-7744-4730-9E1F-1F3CF3C6DE7D}" type="presParOf" srcId="{0270BF73-7633-40E3-B8A0-85AEB3D022C3}" destId="{198AC721-F06A-4036-87EA-6C9660E36257}" srcOrd="1" destOrd="0" presId="urn:microsoft.com/office/officeart/2005/8/layout/hProcess7"/>
    <dgm:cxn modelId="{78654CDB-7A25-452F-B15D-9ABA686E3B25}" type="presParOf" srcId="{0270BF73-7633-40E3-B8A0-85AEB3D022C3}" destId="{7378948B-A88B-4259-802C-4EB0EDB84D13}" srcOrd="2" destOrd="0" presId="urn:microsoft.com/office/officeart/2005/8/layout/hProcess7"/>
    <dgm:cxn modelId="{EB095C25-462D-4FC7-9F52-B41C4E5212D4}" type="presParOf" srcId="{C607E54C-FF36-4C9A-9153-77FA0C38458C}" destId="{BE589F6C-D03D-415E-A8C0-BF257DA3D6EA}" srcOrd="13" destOrd="0" presId="urn:microsoft.com/office/officeart/2005/8/layout/hProcess7"/>
    <dgm:cxn modelId="{432F850E-B79C-43C3-AEE7-8A1D8EDA896E}" type="presParOf" srcId="{C607E54C-FF36-4C9A-9153-77FA0C38458C}" destId="{B89F882D-173C-4C13-9D21-08B77AC0F90E}" srcOrd="14" destOrd="0" presId="urn:microsoft.com/office/officeart/2005/8/layout/hProcess7"/>
    <dgm:cxn modelId="{A9B00C35-A533-498E-9DC8-ADC7875A39AF}" type="presParOf" srcId="{B89F882D-173C-4C13-9D21-08B77AC0F90E}" destId="{BD5E0A69-AD3D-4472-B03B-FB257858A2E8}" srcOrd="0" destOrd="0" presId="urn:microsoft.com/office/officeart/2005/8/layout/hProcess7"/>
    <dgm:cxn modelId="{C397E769-F718-43E0-A877-D3A0B691424D}" type="presParOf" srcId="{B89F882D-173C-4C13-9D21-08B77AC0F90E}" destId="{052382FD-22BB-40D6-B7B7-4157AAF1CAA8}" srcOrd="1" destOrd="0" presId="urn:microsoft.com/office/officeart/2005/8/layout/hProcess7"/>
    <dgm:cxn modelId="{F7F8CCB6-CA4D-47FF-8B2E-3F8A57AF6F99}" type="presParOf" srcId="{B89F882D-173C-4C13-9D21-08B77AC0F90E}" destId="{62B6A450-C8BC-4EDE-987B-7B24040AB252}" srcOrd="2" destOrd="0" presId="urn:microsoft.com/office/officeart/2005/8/layout/hProcess7"/>
    <dgm:cxn modelId="{5AD5BBD5-8721-4F62-86A5-D83A31C90205}" type="presParOf" srcId="{C607E54C-FF36-4C9A-9153-77FA0C38458C}" destId="{E35DBDFB-93A4-480A-9D65-93B047A60094}" srcOrd="15" destOrd="0" presId="urn:microsoft.com/office/officeart/2005/8/layout/hProcess7"/>
    <dgm:cxn modelId="{E5128E89-8169-4899-8847-25AE77E437E0}" type="presParOf" srcId="{C607E54C-FF36-4C9A-9153-77FA0C38458C}" destId="{50E3D310-8CDF-4519-90FD-9FF2AD6818D4}" srcOrd="16" destOrd="0" presId="urn:microsoft.com/office/officeart/2005/8/layout/hProcess7"/>
    <dgm:cxn modelId="{AC3121C3-596F-4F35-B272-D6464531680A}" type="presParOf" srcId="{50E3D310-8CDF-4519-90FD-9FF2AD6818D4}" destId="{4F310B23-16EE-45D3-806E-42C80AB1D62D}" srcOrd="0" destOrd="0" presId="urn:microsoft.com/office/officeart/2005/8/layout/hProcess7"/>
    <dgm:cxn modelId="{9E51681B-E0CE-4751-B104-92013F5A65BD}" type="presParOf" srcId="{50E3D310-8CDF-4519-90FD-9FF2AD6818D4}" destId="{69E7AD48-CFEB-4656-B70A-E42EB248D74E}" srcOrd="1" destOrd="0" presId="urn:microsoft.com/office/officeart/2005/8/layout/hProcess7"/>
    <dgm:cxn modelId="{42D5AC76-DE4E-4040-A3F2-AFC4DA301CFD}" type="presParOf" srcId="{50E3D310-8CDF-4519-90FD-9FF2AD6818D4}" destId="{03CCE326-8132-46C7-ABDA-728F98C25FD1}"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DD9DC5-8AB8-4B03-BBF3-A804784DC9C6}" type="doc">
      <dgm:prSet loTypeId="urn:microsoft.com/office/officeart/2005/8/layout/vList6" loCatId="list" qsTypeId="urn:microsoft.com/office/officeart/2005/8/quickstyle/simple1" qsCatId="simple" csTypeId="urn:microsoft.com/office/officeart/2005/8/colors/accent2_4" csCatId="accent2" phldr="1"/>
      <dgm:spPr/>
      <dgm:t>
        <a:bodyPr/>
        <a:lstStyle/>
        <a:p>
          <a:endParaRPr lang="lv-LV"/>
        </a:p>
      </dgm:t>
    </dgm:pt>
    <dgm:pt modelId="{C49B6570-8DF2-46D1-A114-21E464E6C7BC}">
      <dgm:prSet phldrT="[Text]" custT="1"/>
      <dgm:spPr/>
      <dgm:t>
        <a:bodyPr/>
        <a:lstStyle/>
        <a:p>
          <a:r>
            <a:rPr lang="lv-LV" sz="1800" dirty="0"/>
            <a:t>Izmaksas, finanšu ierobežojumi</a:t>
          </a:r>
        </a:p>
      </dgm:t>
    </dgm:pt>
    <dgm:pt modelId="{64B1CA73-4696-4DDB-9191-38DBCAB4E828}" type="parTrans" cxnId="{14D76E9C-55BB-463E-9D24-99AD11CC001A}">
      <dgm:prSet/>
      <dgm:spPr/>
      <dgm:t>
        <a:bodyPr/>
        <a:lstStyle/>
        <a:p>
          <a:endParaRPr lang="lv-LV"/>
        </a:p>
      </dgm:t>
    </dgm:pt>
    <dgm:pt modelId="{83566940-F2A6-4313-912B-3DE96ABBDE00}" type="sibTrans" cxnId="{14D76E9C-55BB-463E-9D24-99AD11CC001A}">
      <dgm:prSet/>
      <dgm:spPr/>
      <dgm:t>
        <a:bodyPr/>
        <a:lstStyle/>
        <a:p>
          <a:endParaRPr lang="lv-LV"/>
        </a:p>
      </dgm:t>
    </dgm:pt>
    <dgm:pt modelId="{4E7B07C4-BBFE-4DE3-B3EB-C54A0E0FB874}">
      <dgm:prSet phldrT="[Text]"/>
      <dgm:spPr/>
      <dgm:t>
        <a:bodyPr anchor="ctr"/>
        <a:lstStyle/>
        <a:p>
          <a:r>
            <a:rPr lang="lv-LV" dirty="0"/>
            <a:t>Apvienotie braucieni/ izmaksu dalīšana</a:t>
          </a:r>
        </a:p>
      </dgm:t>
    </dgm:pt>
    <dgm:pt modelId="{9A57303C-ADEC-4D5B-93AD-4E631CF8623C}" type="parTrans" cxnId="{EE445868-B668-43FF-972F-F730D0D1D6F5}">
      <dgm:prSet/>
      <dgm:spPr/>
      <dgm:t>
        <a:bodyPr/>
        <a:lstStyle/>
        <a:p>
          <a:endParaRPr lang="lv-LV"/>
        </a:p>
      </dgm:t>
    </dgm:pt>
    <dgm:pt modelId="{A8D38A52-87A1-44F2-B1BA-A9C519DA4090}" type="sibTrans" cxnId="{EE445868-B668-43FF-972F-F730D0D1D6F5}">
      <dgm:prSet/>
      <dgm:spPr/>
      <dgm:t>
        <a:bodyPr/>
        <a:lstStyle/>
        <a:p>
          <a:endParaRPr lang="lv-LV"/>
        </a:p>
      </dgm:t>
    </dgm:pt>
    <dgm:pt modelId="{4E989EA2-0FA6-4533-8915-AB082C09C321}">
      <dgm:prSet phldrT="[Text]"/>
      <dgm:spPr/>
      <dgm:t>
        <a:bodyPr anchor="ctr"/>
        <a:lstStyle/>
        <a:p>
          <a:r>
            <a:rPr lang="lv-LV" dirty="0"/>
            <a:t>Pārvietošanās «vajadzību» uzkrāšana</a:t>
          </a:r>
        </a:p>
      </dgm:t>
    </dgm:pt>
    <dgm:pt modelId="{1DCEE9B4-6BE8-477F-A0E9-A0168F659C6D}" type="parTrans" cxnId="{98845582-C4B0-4A1D-A9F0-585ED9EFF897}">
      <dgm:prSet/>
      <dgm:spPr/>
      <dgm:t>
        <a:bodyPr/>
        <a:lstStyle/>
        <a:p>
          <a:endParaRPr lang="lv-LV"/>
        </a:p>
      </dgm:t>
    </dgm:pt>
    <dgm:pt modelId="{739FC95F-0C0B-4463-A310-734452E95B77}" type="sibTrans" cxnId="{98845582-C4B0-4A1D-A9F0-585ED9EFF897}">
      <dgm:prSet/>
      <dgm:spPr/>
      <dgm:t>
        <a:bodyPr/>
        <a:lstStyle/>
        <a:p>
          <a:endParaRPr lang="lv-LV"/>
        </a:p>
      </dgm:t>
    </dgm:pt>
    <dgm:pt modelId="{DDBD6A49-EB97-4291-BE95-762DBC4FBE48}">
      <dgm:prSet phldrT="[Text]" custT="1"/>
      <dgm:spPr/>
      <dgm:t>
        <a:bodyPr/>
        <a:lstStyle/>
        <a:p>
          <a:r>
            <a:rPr lang="lv-LV" sz="1800" dirty="0"/>
            <a:t>Veselības traucējumu radīti pārvietošanās ierobežojumi</a:t>
          </a:r>
        </a:p>
      </dgm:t>
    </dgm:pt>
    <dgm:pt modelId="{FB973FE6-2292-4183-8F67-4E90849F0667}" type="parTrans" cxnId="{E4177C8B-BE8B-4247-9810-22DA4AF70971}">
      <dgm:prSet/>
      <dgm:spPr/>
      <dgm:t>
        <a:bodyPr/>
        <a:lstStyle/>
        <a:p>
          <a:endParaRPr lang="lv-LV"/>
        </a:p>
      </dgm:t>
    </dgm:pt>
    <dgm:pt modelId="{B890201C-0DB9-424A-857D-177DF0F2D085}" type="sibTrans" cxnId="{E4177C8B-BE8B-4247-9810-22DA4AF70971}">
      <dgm:prSet/>
      <dgm:spPr/>
      <dgm:t>
        <a:bodyPr/>
        <a:lstStyle/>
        <a:p>
          <a:endParaRPr lang="lv-LV"/>
        </a:p>
      </dgm:t>
    </dgm:pt>
    <dgm:pt modelId="{8CDA8127-3D8E-484D-9042-2BD52C3E1C5C}">
      <dgm:prSet phldrT="[Text]"/>
      <dgm:spPr/>
      <dgm:t>
        <a:bodyPr anchor="ctr"/>
        <a:lstStyle/>
        <a:p>
          <a:pPr marL="57150" lvl="1" indent="0" defTabSz="488950">
            <a:lnSpc>
              <a:spcPct val="90000"/>
            </a:lnSpc>
            <a:spcBef>
              <a:spcPct val="0"/>
            </a:spcBef>
            <a:spcAft>
              <a:spcPct val="15000"/>
            </a:spcAft>
          </a:pPr>
          <a:r>
            <a:rPr lang="lv-LV" dirty="0"/>
            <a:t>Finanšu līdzekļu uzkrāšana neformālo privāto pakalpojumu izmantošanai</a:t>
          </a:r>
        </a:p>
      </dgm:t>
    </dgm:pt>
    <dgm:pt modelId="{ADF14B69-13F7-47FB-85D2-730AD27E503B}" type="parTrans" cxnId="{92B251B2-0DC3-47BE-8866-923C61B915B5}">
      <dgm:prSet/>
      <dgm:spPr/>
      <dgm:t>
        <a:bodyPr/>
        <a:lstStyle/>
        <a:p>
          <a:endParaRPr lang="lv-LV"/>
        </a:p>
      </dgm:t>
    </dgm:pt>
    <dgm:pt modelId="{607D10DB-5E97-4F92-90AA-9A9E21493EEC}" type="sibTrans" cxnId="{92B251B2-0DC3-47BE-8866-923C61B915B5}">
      <dgm:prSet/>
      <dgm:spPr/>
      <dgm:t>
        <a:bodyPr/>
        <a:lstStyle/>
        <a:p>
          <a:endParaRPr lang="lv-LV"/>
        </a:p>
      </dgm:t>
    </dgm:pt>
    <dgm:pt modelId="{B81248DF-C4B3-48CE-9C8D-955C0B96D63B}">
      <dgm:prSet phldrT="[Text]"/>
      <dgm:spPr/>
      <dgm:t>
        <a:bodyPr anchor="ctr"/>
        <a:lstStyle/>
        <a:p>
          <a:pPr marL="57150" lvl="1" indent="0" defTabSz="488950">
            <a:lnSpc>
              <a:spcPct val="90000"/>
            </a:lnSpc>
            <a:spcBef>
              <a:spcPct val="0"/>
            </a:spcBef>
            <a:spcAft>
              <a:spcPct val="15000"/>
            </a:spcAft>
          </a:pPr>
          <a:r>
            <a:rPr lang="lv-LV" dirty="0"/>
            <a:t>Sociālo kontaktu tīkla atbalsts</a:t>
          </a:r>
        </a:p>
      </dgm:t>
    </dgm:pt>
    <dgm:pt modelId="{AD576FAD-37BA-43E0-8144-E9BA3966A4E6}" type="parTrans" cxnId="{9387C438-0D4E-4C84-8935-D934CE3D5411}">
      <dgm:prSet/>
      <dgm:spPr/>
      <dgm:t>
        <a:bodyPr/>
        <a:lstStyle/>
        <a:p>
          <a:endParaRPr lang="lv-LV"/>
        </a:p>
      </dgm:t>
    </dgm:pt>
    <dgm:pt modelId="{A0DF8038-40F3-4D6D-8514-22EC1BDB4661}" type="sibTrans" cxnId="{9387C438-0D4E-4C84-8935-D934CE3D5411}">
      <dgm:prSet/>
      <dgm:spPr/>
      <dgm:t>
        <a:bodyPr/>
        <a:lstStyle/>
        <a:p>
          <a:endParaRPr lang="lv-LV"/>
        </a:p>
      </dgm:t>
    </dgm:pt>
    <dgm:pt modelId="{426DDF20-0A13-4C1F-B47E-7CA9033DCDB7}">
      <dgm:prSet custT="1"/>
      <dgm:spPr/>
      <dgm:t>
        <a:bodyPr/>
        <a:lstStyle/>
        <a:p>
          <a:r>
            <a:rPr lang="lv-LV" sz="1800" dirty="0"/>
            <a:t>Ceļā pavadītais laiks</a:t>
          </a:r>
        </a:p>
      </dgm:t>
    </dgm:pt>
    <dgm:pt modelId="{FA5452E8-5235-4AEE-BF24-ACA90AB277B8}" type="parTrans" cxnId="{733BD9CD-3DCA-4BBB-8AA2-011B0BC1AFB9}">
      <dgm:prSet/>
      <dgm:spPr/>
      <dgm:t>
        <a:bodyPr/>
        <a:lstStyle/>
        <a:p>
          <a:endParaRPr lang="lv-LV"/>
        </a:p>
      </dgm:t>
    </dgm:pt>
    <dgm:pt modelId="{15290C0A-3502-486C-B15F-67C3A96B05ED}" type="sibTrans" cxnId="{733BD9CD-3DCA-4BBB-8AA2-011B0BC1AFB9}">
      <dgm:prSet/>
      <dgm:spPr/>
      <dgm:t>
        <a:bodyPr/>
        <a:lstStyle/>
        <a:p>
          <a:endParaRPr lang="lv-LV"/>
        </a:p>
      </dgm:t>
    </dgm:pt>
    <dgm:pt modelId="{E6F7EFC0-9DAC-4978-922D-F03122E272E7}">
      <dgm:prSet custT="1"/>
      <dgm:spPr/>
      <dgm:t>
        <a:bodyPr/>
        <a:lstStyle/>
        <a:p>
          <a:r>
            <a:rPr lang="lv-LV" sz="1800" dirty="0">
              <a:solidFill>
                <a:schemeClr val="tx1"/>
              </a:solidFill>
            </a:rPr>
            <a:t>Nepiemēroti sabiedriskā transporta kursēšanas laiki</a:t>
          </a:r>
        </a:p>
      </dgm:t>
    </dgm:pt>
    <dgm:pt modelId="{9A492AD8-BD4F-476F-A298-03AE114FD57C}" type="parTrans" cxnId="{CD00A818-9DF7-498F-8704-5D07F9FE0AF2}">
      <dgm:prSet/>
      <dgm:spPr/>
      <dgm:t>
        <a:bodyPr/>
        <a:lstStyle/>
        <a:p>
          <a:endParaRPr lang="lv-LV"/>
        </a:p>
      </dgm:t>
    </dgm:pt>
    <dgm:pt modelId="{DE65DE60-A15E-4C73-8A42-0DE6105ABB99}" type="sibTrans" cxnId="{CD00A818-9DF7-498F-8704-5D07F9FE0AF2}">
      <dgm:prSet/>
      <dgm:spPr/>
      <dgm:t>
        <a:bodyPr/>
        <a:lstStyle/>
        <a:p>
          <a:endParaRPr lang="lv-LV"/>
        </a:p>
      </dgm:t>
    </dgm:pt>
    <dgm:pt modelId="{92E27A61-5EDC-495C-902B-E6D1514228A4}">
      <dgm:prSet/>
      <dgm:spPr/>
      <dgm:t>
        <a:bodyPr anchor="ctr"/>
        <a:lstStyle/>
        <a:p>
          <a:r>
            <a:rPr lang="lv-LV" dirty="0"/>
            <a:t>Skolēniem interešu izglītībā: patstāvīgais darbs</a:t>
          </a:r>
        </a:p>
      </dgm:t>
    </dgm:pt>
    <dgm:pt modelId="{5CAFEC52-8051-4B76-A838-E5BFD8095D26}" type="parTrans" cxnId="{0A9BFF88-8ECE-4329-8322-A7723E47C80F}">
      <dgm:prSet/>
      <dgm:spPr/>
      <dgm:t>
        <a:bodyPr/>
        <a:lstStyle/>
        <a:p>
          <a:endParaRPr lang="lv-LV"/>
        </a:p>
      </dgm:t>
    </dgm:pt>
    <dgm:pt modelId="{ACFF18F2-5911-4E34-9BEB-B3CF2464B505}" type="sibTrans" cxnId="{0A9BFF88-8ECE-4329-8322-A7723E47C80F}">
      <dgm:prSet/>
      <dgm:spPr/>
      <dgm:t>
        <a:bodyPr/>
        <a:lstStyle/>
        <a:p>
          <a:endParaRPr lang="lv-LV"/>
        </a:p>
      </dgm:t>
    </dgm:pt>
    <dgm:pt modelId="{08F3B3ED-193F-40D3-B899-2ABE1B9772BF}">
      <dgm:prSet phldrT="[Text]"/>
      <dgm:spPr/>
      <dgm:t>
        <a:bodyPr anchor="ctr"/>
        <a:lstStyle/>
        <a:p>
          <a:r>
            <a:rPr lang="lv-LV" dirty="0"/>
            <a:t>Pašvaldības iestāžu atbalsts</a:t>
          </a:r>
        </a:p>
      </dgm:t>
    </dgm:pt>
    <dgm:pt modelId="{B6C040E9-6185-4CE8-A680-3C7ABEEB71C0}" type="parTrans" cxnId="{C42BC8D7-8B3A-4043-B873-19F2A897E655}">
      <dgm:prSet/>
      <dgm:spPr/>
      <dgm:t>
        <a:bodyPr/>
        <a:lstStyle/>
        <a:p>
          <a:endParaRPr lang="lv-LV"/>
        </a:p>
      </dgm:t>
    </dgm:pt>
    <dgm:pt modelId="{AFCC94EB-8A0C-4AE6-85CF-43CEB8DEE7C8}" type="sibTrans" cxnId="{C42BC8D7-8B3A-4043-B873-19F2A897E655}">
      <dgm:prSet/>
      <dgm:spPr/>
      <dgm:t>
        <a:bodyPr/>
        <a:lstStyle/>
        <a:p>
          <a:endParaRPr lang="lv-LV"/>
        </a:p>
      </dgm:t>
    </dgm:pt>
    <dgm:pt modelId="{EFEFBE8F-B4CA-4AFF-AAF0-64C20B158C81}">
      <dgm:prSet phldrT="[Text]"/>
      <dgm:spPr/>
      <dgm:t>
        <a:bodyPr anchor="ctr"/>
        <a:lstStyle/>
        <a:p>
          <a:r>
            <a:rPr lang="lv-LV" dirty="0"/>
            <a:t>Sociālo kontaktu tīkla atbalsts</a:t>
          </a:r>
        </a:p>
      </dgm:t>
    </dgm:pt>
    <dgm:pt modelId="{FBBF5B67-E61E-4F22-8DD7-FDA4954EE870}" type="parTrans" cxnId="{F180588C-AFD4-464A-A63B-FA0FDF51BDB7}">
      <dgm:prSet/>
      <dgm:spPr/>
      <dgm:t>
        <a:bodyPr/>
        <a:lstStyle/>
        <a:p>
          <a:endParaRPr lang="lv-LV"/>
        </a:p>
      </dgm:t>
    </dgm:pt>
    <dgm:pt modelId="{E07B68EA-A030-44F3-9BD4-645FCDCEFDAD}" type="sibTrans" cxnId="{F180588C-AFD4-464A-A63B-FA0FDF51BDB7}">
      <dgm:prSet/>
      <dgm:spPr/>
      <dgm:t>
        <a:bodyPr/>
        <a:lstStyle/>
        <a:p>
          <a:endParaRPr lang="lv-LV"/>
        </a:p>
      </dgm:t>
    </dgm:pt>
    <dgm:pt modelId="{34D2DC88-1420-4D08-AE7D-89CA71D73FDA}">
      <dgm:prSet/>
      <dgm:spPr/>
      <dgm:t>
        <a:bodyPr anchor="ctr"/>
        <a:lstStyle/>
        <a:p>
          <a:r>
            <a:rPr lang="lv-LV" dirty="0"/>
            <a:t>Retāka atgriešanās dzīvesvietā/ nakšņošana citviet</a:t>
          </a:r>
        </a:p>
      </dgm:t>
    </dgm:pt>
    <dgm:pt modelId="{6DADCBF1-1DB9-4838-ABA1-3FCAE4474674}" type="parTrans" cxnId="{8ED56F35-701C-419D-A91A-47DB14881E4D}">
      <dgm:prSet/>
      <dgm:spPr/>
      <dgm:t>
        <a:bodyPr/>
        <a:lstStyle/>
        <a:p>
          <a:endParaRPr lang="lv-LV"/>
        </a:p>
      </dgm:t>
    </dgm:pt>
    <dgm:pt modelId="{760BF9AC-EC09-476C-A256-EF11719FE39E}" type="sibTrans" cxnId="{8ED56F35-701C-419D-A91A-47DB14881E4D}">
      <dgm:prSet/>
      <dgm:spPr/>
      <dgm:t>
        <a:bodyPr/>
        <a:lstStyle/>
        <a:p>
          <a:endParaRPr lang="lv-LV"/>
        </a:p>
      </dgm:t>
    </dgm:pt>
    <dgm:pt modelId="{657F16E6-D233-4D1A-B3EE-1B492EED5904}">
      <dgm:prSet/>
      <dgm:spPr/>
      <dgm:t>
        <a:bodyPr anchor="ctr"/>
        <a:lstStyle/>
        <a:p>
          <a:r>
            <a:rPr lang="lv-LV" dirty="0"/>
            <a:t>Interneta veikalu izmantošana</a:t>
          </a:r>
        </a:p>
      </dgm:t>
    </dgm:pt>
    <dgm:pt modelId="{2701FF0B-9EB9-4471-99CE-6553F2B2E5B0}" type="parTrans" cxnId="{08B0F52A-0331-4B30-8ECC-97A6C3F00CE4}">
      <dgm:prSet/>
      <dgm:spPr/>
      <dgm:t>
        <a:bodyPr/>
        <a:lstStyle/>
        <a:p>
          <a:endParaRPr lang="lv-LV"/>
        </a:p>
      </dgm:t>
    </dgm:pt>
    <dgm:pt modelId="{CBA79F78-5729-4324-84F1-682A73F45630}" type="sibTrans" cxnId="{08B0F52A-0331-4B30-8ECC-97A6C3F00CE4}">
      <dgm:prSet/>
      <dgm:spPr/>
      <dgm:t>
        <a:bodyPr/>
        <a:lstStyle/>
        <a:p>
          <a:endParaRPr lang="lv-LV"/>
        </a:p>
      </dgm:t>
    </dgm:pt>
    <dgm:pt modelId="{532710BA-B81B-41FF-8CC7-2802EECE241A}">
      <dgm:prSet/>
      <dgm:spPr/>
      <dgm:t>
        <a:bodyPr anchor="ctr"/>
        <a:lstStyle/>
        <a:p>
          <a:r>
            <a:rPr lang="lv-LV" dirty="0">
              <a:solidFill>
                <a:schemeClr val="tx1"/>
              </a:solidFill>
            </a:rPr>
            <a:t>Apvienotie braucieni dažādām vajadzībām</a:t>
          </a:r>
        </a:p>
      </dgm:t>
    </dgm:pt>
    <dgm:pt modelId="{7561264A-8DDD-4698-9741-070E14A46D06}" type="parTrans" cxnId="{FF99F6B9-3558-47DF-894D-D153B60A40B9}">
      <dgm:prSet/>
      <dgm:spPr/>
      <dgm:t>
        <a:bodyPr/>
        <a:lstStyle/>
        <a:p>
          <a:endParaRPr lang="lv-LV"/>
        </a:p>
      </dgm:t>
    </dgm:pt>
    <dgm:pt modelId="{82D2E45A-F204-4E5C-832F-E1CFD00066C1}" type="sibTrans" cxnId="{FF99F6B9-3558-47DF-894D-D153B60A40B9}">
      <dgm:prSet/>
      <dgm:spPr/>
      <dgm:t>
        <a:bodyPr/>
        <a:lstStyle/>
        <a:p>
          <a:endParaRPr lang="lv-LV"/>
        </a:p>
      </dgm:t>
    </dgm:pt>
    <dgm:pt modelId="{2E9722FD-1CFD-4BE7-986A-379996305E3C}">
      <dgm:prSet/>
      <dgm:spPr/>
      <dgm:t>
        <a:bodyPr anchor="ctr"/>
        <a:lstStyle/>
        <a:p>
          <a:r>
            <a:rPr lang="lv-LV" dirty="0"/>
            <a:t>Atteikšanās no brauciena</a:t>
          </a:r>
        </a:p>
      </dgm:t>
    </dgm:pt>
    <dgm:pt modelId="{5DAB94B7-4F89-45F1-9244-5487961E8E11}" type="parTrans" cxnId="{FBDFA6BB-E896-4978-88BE-9004F0C11AD3}">
      <dgm:prSet/>
      <dgm:spPr/>
      <dgm:t>
        <a:bodyPr/>
        <a:lstStyle/>
        <a:p>
          <a:endParaRPr lang="lv-LV"/>
        </a:p>
      </dgm:t>
    </dgm:pt>
    <dgm:pt modelId="{06E4AE7D-83E2-4C98-8964-CD4B171198B1}" type="sibTrans" cxnId="{FBDFA6BB-E896-4978-88BE-9004F0C11AD3}">
      <dgm:prSet/>
      <dgm:spPr/>
      <dgm:t>
        <a:bodyPr/>
        <a:lstStyle/>
        <a:p>
          <a:endParaRPr lang="lv-LV"/>
        </a:p>
      </dgm:t>
    </dgm:pt>
    <dgm:pt modelId="{F0690CA0-CA49-4B69-876B-7C7AF93FBF6B}">
      <dgm:prSet/>
      <dgm:spPr/>
      <dgm:t>
        <a:bodyPr anchor="ctr"/>
        <a:lstStyle/>
        <a:p>
          <a:r>
            <a:rPr lang="lv-LV" dirty="0">
              <a:solidFill>
                <a:schemeClr val="tx1"/>
              </a:solidFill>
            </a:rPr>
            <a:t>Neformālo privāto pakalpojumu izmantošana</a:t>
          </a:r>
        </a:p>
      </dgm:t>
    </dgm:pt>
    <dgm:pt modelId="{85EC73E1-497A-4EA5-BF65-3591A31059B8}" type="parTrans" cxnId="{CCC170FE-CDA2-4FC5-A2C5-2B39949689A3}">
      <dgm:prSet/>
      <dgm:spPr/>
      <dgm:t>
        <a:bodyPr/>
        <a:lstStyle/>
        <a:p>
          <a:endParaRPr lang="lv-LV"/>
        </a:p>
      </dgm:t>
    </dgm:pt>
    <dgm:pt modelId="{4556D277-F1C9-482E-8341-F099185AB43E}" type="sibTrans" cxnId="{CCC170FE-CDA2-4FC5-A2C5-2B39949689A3}">
      <dgm:prSet/>
      <dgm:spPr/>
      <dgm:t>
        <a:bodyPr/>
        <a:lstStyle/>
        <a:p>
          <a:endParaRPr lang="lv-LV"/>
        </a:p>
      </dgm:t>
    </dgm:pt>
    <dgm:pt modelId="{E925B39D-8FE5-4300-A53B-0637A74A268F}">
      <dgm:prSet/>
      <dgm:spPr/>
      <dgm:t>
        <a:bodyPr anchor="ctr"/>
        <a:lstStyle/>
        <a:p>
          <a:r>
            <a:rPr lang="lv-LV" dirty="0">
              <a:solidFill>
                <a:schemeClr val="tx1"/>
              </a:solidFill>
            </a:rPr>
            <a:t>Pārvietošanās vajadzību uzkrāšana un apvienošana</a:t>
          </a:r>
        </a:p>
      </dgm:t>
    </dgm:pt>
    <dgm:pt modelId="{1A2B8AD1-BF91-418C-BD81-037AEEEA0726}" type="parTrans" cxnId="{CDA2F3AA-84AB-4CE9-852C-6B55A59216F8}">
      <dgm:prSet/>
      <dgm:spPr/>
      <dgm:t>
        <a:bodyPr/>
        <a:lstStyle/>
        <a:p>
          <a:endParaRPr lang="lv-LV"/>
        </a:p>
      </dgm:t>
    </dgm:pt>
    <dgm:pt modelId="{F6AE8303-D24D-4BD5-92D8-5E7327F2C915}" type="sibTrans" cxnId="{CDA2F3AA-84AB-4CE9-852C-6B55A59216F8}">
      <dgm:prSet/>
      <dgm:spPr/>
      <dgm:t>
        <a:bodyPr/>
        <a:lstStyle/>
        <a:p>
          <a:endParaRPr lang="lv-LV"/>
        </a:p>
      </dgm:t>
    </dgm:pt>
    <dgm:pt modelId="{52C010DB-14C5-4A8C-814A-1DD4D07F7ECB}" type="pres">
      <dgm:prSet presAssocID="{50DD9DC5-8AB8-4B03-BBF3-A804784DC9C6}" presName="Name0" presStyleCnt="0">
        <dgm:presLayoutVars>
          <dgm:dir/>
          <dgm:animLvl val="lvl"/>
          <dgm:resizeHandles/>
        </dgm:presLayoutVars>
      </dgm:prSet>
      <dgm:spPr/>
    </dgm:pt>
    <dgm:pt modelId="{46F9EABF-FCE2-413C-ACE9-DA5D38F8A19A}" type="pres">
      <dgm:prSet presAssocID="{C49B6570-8DF2-46D1-A114-21E464E6C7BC}" presName="linNode" presStyleCnt="0"/>
      <dgm:spPr/>
    </dgm:pt>
    <dgm:pt modelId="{F08EFC6B-2B2E-4EC1-BBBB-6AD2C5F9A2E6}" type="pres">
      <dgm:prSet presAssocID="{C49B6570-8DF2-46D1-A114-21E464E6C7BC}" presName="parentShp" presStyleLbl="node1" presStyleIdx="0" presStyleCnt="4">
        <dgm:presLayoutVars>
          <dgm:bulletEnabled val="1"/>
        </dgm:presLayoutVars>
      </dgm:prSet>
      <dgm:spPr/>
    </dgm:pt>
    <dgm:pt modelId="{CD2270BE-D9AF-4429-9C85-440065081153}" type="pres">
      <dgm:prSet presAssocID="{C49B6570-8DF2-46D1-A114-21E464E6C7BC}" presName="childShp" presStyleLbl="bgAccFollowNode1" presStyleIdx="0" presStyleCnt="4" custScaleY="120896">
        <dgm:presLayoutVars>
          <dgm:bulletEnabled val="1"/>
        </dgm:presLayoutVars>
      </dgm:prSet>
      <dgm:spPr/>
    </dgm:pt>
    <dgm:pt modelId="{ACB9DAA6-AF2D-4C32-BE32-8D8FCDE9B99E}" type="pres">
      <dgm:prSet presAssocID="{83566940-F2A6-4313-912B-3DE96ABBDE00}" presName="spacing" presStyleCnt="0"/>
      <dgm:spPr/>
    </dgm:pt>
    <dgm:pt modelId="{DF12F4C0-54A0-4314-AE2C-724AF15D0798}" type="pres">
      <dgm:prSet presAssocID="{426DDF20-0A13-4C1F-B47E-7CA9033DCDB7}" presName="linNode" presStyleCnt="0"/>
      <dgm:spPr/>
    </dgm:pt>
    <dgm:pt modelId="{D7727E90-C6A5-4BC0-A377-45BE89F0F1B4}" type="pres">
      <dgm:prSet presAssocID="{426DDF20-0A13-4C1F-B47E-7CA9033DCDB7}" presName="parentShp" presStyleLbl="node1" presStyleIdx="1" presStyleCnt="4">
        <dgm:presLayoutVars>
          <dgm:bulletEnabled val="1"/>
        </dgm:presLayoutVars>
      </dgm:prSet>
      <dgm:spPr/>
    </dgm:pt>
    <dgm:pt modelId="{F56A1708-EBBB-40CE-BD21-3E544DCC2739}" type="pres">
      <dgm:prSet presAssocID="{426DDF20-0A13-4C1F-B47E-7CA9033DCDB7}" presName="childShp" presStyleLbl="bgAccFollowNode1" presStyleIdx="1" presStyleCnt="4" custScaleY="114763">
        <dgm:presLayoutVars>
          <dgm:bulletEnabled val="1"/>
        </dgm:presLayoutVars>
      </dgm:prSet>
      <dgm:spPr/>
    </dgm:pt>
    <dgm:pt modelId="{2560FD6E-801E-4EA7-8330-C77E3B778D72}" type="pres">
      <dgm:prSet presAssocID="{15290C0A-3502-486C-B15F-67C3A96B05ED}" presName="spacing" presStyleCnt="0"/>
      <dgm:spPr/>
    </dgm:pt>
    <dgm:pt modelId="{16AE4F6F-44C7-49DF-84DE-FBD142EF5F46}" type="pres">
      <dgm:prSet presAssocID="{E6F7EFC0-9DAC-4978-922D-F03122E272E7}" presName="linNode" presStyleCnt="0"/>
      <dgm:spPr/>
    </dgm:pt>
    <dgm:pt modelId="{F3921B3D-4317-4837-B5B5-30E025B2FD65}" type="pres">
      <dgm:prSet presAssocID="{E6F7EFC0-9DAC-4978-922D-F03122E272E7}" presName="parentShp" presStyleLbl="node1" presStyleIdx="2" presStyleCnt="4">
        <dgm:presLayoutVars>
          <dgm:bulletEnabled val="1"/>
        </dgm:presLayoutVars>
      </dgm:prSet>
      <dgm:spPr/>
    </dgm:pt>
    <dgm:pt modelId="{07ED85E4-7B6D-49C5-8C45-776569A9E1A6}" type="pres">
      <dgm:prSet presAssocID="{E6F7EFC0-9DAC-4978-922D-F03122E272E7}" presName="childShp" presStyleLbl="bgAccFollowNode1" presStyleIdx="2" presStyleCnt="4">
        <dgm:presLayoutVars>
          <dgm:bulletEnabled val="1"/>
        </dgm:presLayoutVars>
      </dgm:prSet>
      <dgm:spPr/>
    </dgm:pt>
    <dgm:pt modelId="{953EF6C5-1A28-4D91-BE69-49AFB763AA4D}" type="pres">
      <dgm:prSet presAssocID="{DE65DE60-A15E-4C73-8A42-0DE6105ABB99}" presName="spacing" presStyleCnt="0"/>
      <dgm:spPr/>
    </dgm:pt>
    <dgm:pt modelId="{887F41C3-AFAD-40AA-BC02-39FC5A29A9DA}" type="pres">
      <dgm:prSet presAssocID="{DDBD6A49-EB97-4291-BE95-762DBC4FBE48}" presName="linNode" presStyleCnt="0"/>
      <dgm:spPr/>
    </dgm:pt>
    <dgm:pt modelId="{F53B36BC-3C9B-4CFE-84B5-0B084A055058}" type="pres">
      <dgm:prSet presAssocID="{DDBD6A49-EB97-4291-BE95-762DBC4FBE48}" presName="parentShp" presStyleLbl="node1" presStyleIdx="3" presStyleCnt="4">
        <dgm:presLayoutVars>
          <dgm:bulletEnabled val="1"/>
        </dgm:presLayoutVars>
      </dgm:prSet>
      <dgm:spPr/>
    </dgm:pt>
    <dgm:pt modelId="{33FEA487-DEC0-4545-8296-1D8F277B65EC}" type="pres">
      <dgm:prSet presAssocID="{DDBD6A49-EB97-4291-BE95-762DBC4FBE48}" presName="childShp" presStyleLbl="bgAccFollowNode1" presStyleIdx="3" presStyleCnt="4">
        <dgm:presLayoutVars>
          <dgm:bulletEnabled val="1"/>
        </dgm:presLayoutVars>
      </dgm:prSet>
      <dgm:spPr/>
    </dgm:pt>
  </dgm:ptLst>
  <dgm:cxnLst>
    <dgm:cxn modelId="{CD00A818-9DF7-498F-8704-5D07F9FE0AF2}" srcId="{50DD9DC5-8AB8-4B03-BBF3-A804784DC9C6}" destId="{E6F7EFC0-9DAC-4978-922D-F03122E272E7}" srcOrd="2" destOrd="0" parTransId="{9A492AD8-BD4F-476F-A298-03AE114FD57C}" sibTransId="{DE65DE60-A15E-4C73-8A42-0DE6105ABB99}"/>
    <dgm:cxn modelId="{9C321B21-F098-488F-9920-5C390A844CA8}" type="presOf" srcId="{34D2DC88-1420-4D08-AE7D-89CA71D73FDA}" destId="{F56A1708-EBBB-40CE-BD21-3E544DCC2739}" srcOrd="0" destOrd="1" presId="urn:microsoft.com/office/officeart/2005/8/layout/vList6"/>
    <dgm:cxn modelId="{E1341F28-AFF4-4FCF-AA33-273AC6429FE2}" type="presOf" srcId="{B81248DF-C4B3-48CE-9C8D-955C0B96D63B}" destId="{33FEA487-DEC0-4545-8296-1D8F277B65EC}" srcOrd="0" destOrd="1" presId="urn:microsoft.com/office/officeart/2005/8/layout/vList6"/>
    <dgm:cxn modelId="{08B0F52A-0331-4B30-8ECC-97A6C3F00CE4}" srcId="{426DDF20-0A13-4C1F-B47E-7CA9033DCDB7}" destId="{657F16E6-D233-4D1A-B3EE-1B492EED5904}" srcOrd="2" destOrd="0" parTransId="{2701FF0B-9EB9-4471-99CE-6553F2B2E5B0}" sibTransId="{CBA79F78-5729-4324-84F1-682A73F45630}"/>
    <dgm:cxn modelId="{8ED56F35-701C-419D-A91A-47DB14881E4D}" srcId="{426DDF20-0A13-4C1F-B47E-7CA9033DCDB7}" destId="{34D2DC88-1420-4D08-AE7D-89CA71D73FDA}" srcOrd="1" destOrd="0" parTransId="{6DADCBF1-1DB9-4838-ABA1-3FCAE4474674}" sibTransId="{760BF9AC-EC09-476C-A256-EF11719FE39E}"/>
    <dgm:cxn modelId="{9387C438-0D4E-4C84-8935-D934CE3D5411}" srcId="{DDBD6A49-EB97-4291-BE95-762DBC4FBE48}" destId="{B81248DF-C4B3-48CE-9C8D-955C0B96D63B}" srcOrd="1" destOrd="0" parTransId="{AD576FAD-37BA-43E0-8144-E9BA3966A4E6}" sibTransId="{A0DF8038-40F3-4D6D-8514-22EC1BDB4661}"/>
    <dgm:cxn modelId="{95D1795C-A9A4-4CB7-B0F1-886997C14252}" type="presOf" srcId="{E925B39D-8FE5-4300-A53B-0637A74A268F}" destId="{07ED85E4-7B6D-49C5-8C45-776569A9E1A6}" srcOrd="0" destOrd="2" presId="urn:microsoft.com/office/officeart/2005/8/layout/vList6"/>
    <dgm:cxn modelId="{D5F8A55D-C406-40A4-8553-FCBD26A09B67}" type="presOf" srcId="{657F16E6-D233-4D1A-B3EE-1B492EED5904}" destId="{F56A1708-EBBB-40CE-BD21-3E544DCC2739}" srcOrd="0" destOrd="2" presId="urn:microsoft.com/office/officeart/2005/8/layout/vList6"/>
    <dgm:cxn modelId="{6723D45E-FFB7-49F7-BA1F-DC3929D96780}" type="presOf" srcId="{50DD9DC5-8AB8-4B03-BBF3-A804784DC9C6}" destId="{52C010DB-14C5-4A8C-814A-1DD4D07F7ECB}" srcOrd="0" destOrd="0" presId="urn:microsoft.com/office/officeart/2005/8/layout/vList6"/>
    <dgm:cxn modelId="{B0F6DB42-A7C2-4A78-BFA6-5932DD63E336}" type="presOf" srcId="{92E27A61-5EDC-495C-902B-E6D1514228A4}" destId="{F56A1708-EBBB-40CE-BD21-3E544DCC2739}" srcOrd="0" destOrd="0" presId="urn:microsoft.com/office/officeart/2005/8/layout/vList6"/>
    <dgm:cxn modelId="{EE445868-B668-43FF-972F-F730D0D1D6F5}" srcId="{C49B6570-8DF2-46D1-A114-21E464E6C7BC}" destId="{4E7B07C4-BBFE-4DE3-B3EB-C54A0E0FB874}" srcOrd="0" destOrd="0" parTransId="{9A57303C-ADEC-4D5B-93AD-4E631CF8623C}" sibTransId="{A8D38A52-87A1-44F2-B1BA-A9C519DA4090}"/>
    <dgm:cxn modelId="{E50B224D-1072-4DC3-87FA-7F98C22CBFF6}" type="presOf" srcId="{DDBD6A49-EB97-4291-BE95-762DBC4FBE48}" destId="{F53B36BC-3C9B-4CFE-84B5-0B084A055058}" srcOrd="0" destOrd="0" presId="urn:microsoft.com/office/officeart/2005/8/layout/vList6"/>
    <dgm:cxn modelId="{BAFB4B6F-DDAB-4916-BAA6-16390714B6FA}" type="presOf" srcId="{4E7B07C4-BBFE-4DE3-B3EB-C54A0E0FB874}" destId="{CD2270BE-D9AF-4429-9C85-440065081153}" srcOrd="0" destOrd="0" presId="urn:microsoft.com/office/officeart/2005/8/layout/vList6"/>
    <dgm:cxn modelId="{02ED737D-F846-4AD5-A363-787A92E32EF8}" type="presOf" srcId="{426DDF20-0A13-4C1F-B47E-7CA9033DCDB7}" destId="{D7727E90-C6A5-4BC0-A377-45BE89F0F1B4}" srcOrd="0" destOrd="0" presId="urn:microsoft.com/office/officeart/2005/8/layout/vList6"/>
    <dgm:cxn modelId="{2DE7487F-93E3-49E3-900E-648349653963}" type="presOf" srcId="{C49B6570-8DF2-46D1-A114-21E464E6C7BC}" destId="{F08EFC6B-2B2E-4EC1-BBBB-6AD2C5F9A2E6}" srcOrd="0" destOrd="0" presId="urn:microsoft.com/office/officeart/2005/8/layout/vList6"/>
    <dgm:cxn modelId="{98845582-C4B0-4A1D-A9F0-585ED9EFF897}" srcId="{C49B6570-8DF2-46D1-A114-21E464E6C7BC}" destId="{4E989EA2-0FA6-4533-8915-AB082C09C321}" srcOrd="1" destOrd="0" parTransId="{1DCEE9B4-6BE8-477F-A0E9-A0168F659C6D}" sibTransId="{739FC95F-0C0B-4463-A310-734452E95B77}"/>
    <dgm:cxn modelId="{0A9BFF88-8ECE-4329-8322-A7723E47C80F}" srcId="{426DDF20-0A13-4C1F-B47E-7CA9033DCDB7}" destId="{92E27A61-5EDC-495C-902B-E6D1514228A4}" srcOrd="0" destOrd="0" parTransId="{5CAFEC52-8051-4B76-A838-E5BFD8095D26}" sibTransId="{ACFF18F2-5911-4E34-9BEB-B3CF2464B505}"/>
    <dgm:cxn modelId="{10A32E89-7A03-424B-9C7B-2F8764772F2E}" type="presOf" srcId="{4E989EA2-0FA6-4533-8915-AB082C09C321}" destId="{CD2270BE-D9AF-4429-9C85-440065081153}" srcOrd="0" destOrd="1" presId="urn:microsoft.com/office/officeart/2005/8/layout/vList6"/>
    <dgm:cxn modelId="{FB4D058A-D5CB-4DE8-B6BE-FE9A3F6B028A}" type="presOf" srcId="{F0690CA0-CA49-4B69-876B-7C7AF93FBF6B}" destId="{07ED85E4-7B6D-49C5-8C45-776569A9E1A6}" srcOrd="0" destOrd="1" presId="urn:microsoft.com/office/officeart/2005/8/layout/vList6"/>
    <dgm:cxn modelId="{E4177C8B-BE8B-4247-9810-22DA4AF70971}" srcId="{50DD9DC5-8AB8-4B03-BBF3-A804784DC9C6}" destId="{DDBD6A49-EB97-4291-BE95-762DBC4FBE48}" srcOrd="3" destOrd="0" parTransId="{FB973FE6-2292-4183-8F67-4E90849F0667}" sibTransId="{B890201C-0DB9-424A-857D-177DF0F2D085}"/>
    <dgm:cxn modelId="{F180588C-AFD4-464A-A63B-FA0FDF51BDB7}" srcId="{C49B6570-8DF2-46D1-A114-21E464E6C7BC}" destId="{EFEFBE8F-B4CA-4AFF-AAF0-64C20B158C81}" srcOrd="3" destOrd="0" parTransId="{FBBF5B67-E61E-4F22-8DD7-FDA4954EE870}" sibTransId="{E07B68EA-A030-44F3-9BD4-645FCDCEFDAD}"/>
    <dgm:cxn modelId="{C8F11C92-918B-4A0F-A93B-4D9FDDBB075D}" type="presOf" srcId="{E6F7EFC0-9DAC-4978-922D-F03122E272E7}" destId="{F3921B3D-4317-4837-B5B5-30E025B2FD65}" srcOrd="0" destOrd="0" presId="urn:microsoft.com/office/officeart/2005/8/layout/vList6"/>
    <dgm:cxn modelId="{14D76E9C-55BB-463E-9D24-99AD11CC001A}" srcId="{50DD9DC5-8AB8-4B03-BBF3-A804784DC9C6}" destId="{C49B6570-8DF2-46D1-A114-21E464E6C7BC}" srcOrd="0" destOrd="0" parTransId="{64B1CA73-4696-4DDB-9191-38DBCAB4E828}" sibTransId="{83566940-F2A6-4313-912B-3DE96ABBDE00}"/>
    <dgm:cxn modelId="{CDA2F3AA-84AB-4CE9-852C-6B55A59216F8}" srcId="{E6F7EFC0-9DAC-4978-922D-F03122E272E7}" destId="{E925B39D-8FE5-4300-A53B-0637A74A268F}" srcOrd="2" destOrd="0" parTransId="{1A2B8AD1-BF91-418C-BD81-037AEEEA0726}" sibTransId="{F6AE8303-D24D-4BD5-92D8-5E7327F2C915}"/>
    <dgm:cxn modelId="{92B251B2-0DC3-47BE-8866-923C61B915B5}" srcId="{DDBD6A49-EB97-4291-BE95-762DBC4FBE48}" destId="{8CDA8127-3D8E-484D-9042-2BD52C3E1C5C}" srcOrd="0" destOrd="0" parTransId="{ADF14B69-13F7-47FB-85D2-730AD27E503B}" sibTransId="{607D10DB-5E97-4F92-90AA-9A9E21493EEC}"/>
    <dgm:cxn modelId="{FF99F6B9-3558-47DF-894D-D153B60A40B9}" srcId="{E6F7EFC0-9DAC-4978-922D-F03122E272E7}" destId="{532710BA-B81B-41FF-8CC7-2802EECE241A}" srcOrd="0" destOrd="0" parTransId="{7561264A-8DDD-4698-9741-070E14A46D06}" sibTransId="{82D2E45A-F204-4E5C-832F-E1CFD00066C1}"/>
    <dgm:cxn modelId="{FBDFA6BB-E896-4978-88BE-9004F0C11AD3}" srcId="{426DDF20-0A13-4C1F-B47E-7CA9033DCDB7}" destId="{2E9722FD-1CFD-4BE7-986A-379996305E3C}" srcOrd="3" destOrd="0" parTransId="{5DAB94B7-4F89-45F1-9244-5487961E8E11}" sibTransId="{06E4AE7D-83E2-4C98-8964-CD4B171198B1}"/>
    <dgm:cxn modelId="{3FB1D2C7-09C6-4146-ACFB-57A295AEE231}" type="presOf" srcId="{EFEFBE8F-B4CA-4AFF-AAF0-64C20B158C81}" destId="{CD2270BE-D9AF-4429-9C85-440065081153}" srcOrd="0" destOrd="3" presId="urn:microsoft.com/office/officeart/2005/8/layout/vList6"/>
    <dgm:cxn modelId="{733BD9CD-3DCA-4BBB-8AA2-011B0BC1AFB9}" srcId="{50DD9DC5-8AB8-4B03-BBF3-A804784DC9C6}" destId="{426DDF20-0A13-4C1F-B47E-7CA9033DCDB7}" srcOrd="1" destOrd="0" parTransId="{FA5452E8-5235-4AEE-BF24-ACA90AB277B8}" sibTransId="{15290C0A-3502-486C-B15F-67C3A96B05ED}"/>
    <dgm:cxn modelId="{096B34D3-B366-44EF-8265-96AD0E0012E6}" type="presOf" srcId="{08F3B3ED-193F-40D3-B899-2ABE1B9772BF}" destId="{CD2270BE-D9AF-4429-9C85-440065081153}" srcOrd="0" destOrd="2" presId="urn:microsoft.com/office/officeart/2005/8/layout/vList6"/>
    <dgm:cxn modelId="{C42BC8D7-8B3A-4043-B873-19F2A897E655}" srcId="{C49B6570-8DF2-46D1-A114-21E464E6C7BC}" destId="{08F3B3ED-193F-40D3-B899-2ABE1B9772BF}" srcOrd="2" destOrd="0" parTransId="{B6C040E9-6185-4CE8-A680-3C7ABEEB71C0}" sibTransId="{AFCC94EB-8A0C-4AE6-85CF-43CEB8DEE7C8}"/>
    <dgm:cxn modelId="{4C136EE0-8EFF-4306-BDA5-AA538842CC1A}" type="presOf" srcId="{532710BA-B81B-41FF-8CC7-2802EECE241A}" destId="{07ED85E4-7B6D-49C5-8C45-776569A9E1A6}" srcOrd="0" destOrd="0" presId="urn:microsoft.com/office/officeart/2005/8/layout/vList6"/>
    <dgm:cxn modelId="{2ED1CCEE-1291-436F-BE3B-1B1A2070A3E4}" type="presOf" srcId="{2E9722FD-1CFD-4BE7-986A-379996305E3C}" destId="{F56A1708-EBBB-40CE-BD21-3E544DCC2739}" srcOrd="0" destOrd="3" presId="urn:microsoft.com/office/officeart/2005/8/layout/vList6"/>
    <dgm:cxn modelId="{CCC170FE-CDA2-4FC5-A2C5-2B39949689A3}" srcId="{E6F7EFC0-9DAC-4978-922D-F03122E272E7}" destId="{F0690CA0-CA49-4B69-876B-7C7AF93FBF6B}" srcOrd="1" destOrd="0" parTransId="{85EC73E1-497A-4EA5-BF65-3591A31059B8}" sibTransId="{4556D277-F1C9-482E-8341-F099185AB43E}"/>
    <dgm:cxn modelId="{D44DB4FE-C3E3-4A20-AF12-3FD9C509CB9F}" type="presOf" srcId="{8CDA8127-3D8E-484D-9042-2BD52C3E1C5C}" destId="{33FEA487-DEC0-4545-8296-1D8F277B65EC}" srcOrd="0" destOrd="0" presId="urn:microsoft.com/office/officeart/2005/8/layout/vList6"/>
    <dgm:cxn modelId="{5148991D-8EC9-451B-A5F2-4CA875544EDE}" type="presParOf" srcId="{52C010DB-14C5-4A8C-814A-1DD4D07F7ECB}" destId="{46F9EABF-FCE2-413C-ACE9-DA5D38F8A19A}" srcOrd="0" destOrd="0" presId="urn:microsoft.com/office/officeart/2005/8/layout/vList6"/>
    <dgm:cxn modelId="{6A04EB91-6118-4710-98D3-16E2EE2A7A0D}" type="presParOf" srcId="{46F9EABF-FCE2-413C-ACE9-DA5D38F8A19A}" destId="{F08EFC6B-2B2E-4EC1-BBBB-6AD2C5F9A2E6}" srcOrd="0" destOrd="0" presId="urn:microsoft.com/office/officeart/2005/8/layout/vList6"/>
    <dgm:cxn modelId="{D53E3688-0176-453D-95D1-E39508652AC5}" type="presParOf" srcId="{46F9EABF-FCE2-413C-ACE9-DA5D38F8A19A}" destId="{CD2270BE-D9AF-4429-9C85-440065081153}" srcOrd="1" destOrd="0" presId="urn:microsoft.com/office/officeart/2005/8/layout/vList6"/>
    <dgm:cxn modelId="{F5479D24-5B88-4CD6-9EF0-2C00E6571924}" type="presParOf" srcId="{52C010DB-14C5-4A8C-814A-1DD4D07F7ECB}" destId="{ACB9DAA6-AF2D-4C32-BE32-8D8FCDE9B99E}" srcOrd="1" destOrd="0" presId="urn:microsoft.com/office/officeart/2005/8/layout/vList6"/>
    <dgm:cxn modelId="{5D627B3F-FC0A-4632-94AF-88AC0596BE8A}" type="presParOf" srcId="{52C010DB-14C5-4A8C-814A-1DD4D07F7ECB}" destId="{DF12F4C0-54A0-4314-AE2C-724AF15D0798}" srcOrd="2" destOrd="0" presId="urn:microsoft.com/office/officeart/2005/8/layout/vList6"/>
    <dgm:cxn modelId="{051AE5D8-1CA8-41EC-A9F6-7BDE0B3E95E8}" type="presParOf" srcId="{DF12F4C0-54A0-4314-AE2C-724AF15D0798}" destId="{D7727E90-C6A5-4BC0-A377-45BE89F0F1B4}" srcOrd="0" destOrd="0" presId="urn:microsoft.com/office/officeart/2005/8/layout/vList6"/>
    <dgm:cxn modelId="{F18E7CB4-10B7-41F9-B1A7-D49329BFAE35}" type="presParOf" srcId="{DF12F4C0-54A0-4314-AE2C-724AF15D0798}" destId="{F56A1708-EBBB-40CE-BD21-3E544DCC2739}" srcOrd="1" destOrd="0" presId="urn:microsoft.com/office/officeart/2005/8/layout/vList6"/>
    <dgm:cxn modelId="{EFA19642-537F-471B-B7FC-DE2315700C3D}" type="presParOf" srcId="{52C010DB-14C5-4A8C-814A-1DD4D07F7ECB}" destId="{2560FD6E-801E-4EA7-8330-C77E3B778D72}" srcOrd="3" destOrd="0" presId="urn:microsoft.com/office/officeart/2005/8/layout/vList6"/>
    <dgm:cxn modelId="{1913BE3C-CBBB-4002-8A60-9DCF5B9AD912}" type="presParOf" srcId="{52C010DB-14C5-4A8C-814A-1DD4D07F7ECB}" destId="{16AE4F6F-44C7-49DF-84DE-FBD142EF5F46}" srcOrd="4" destOrd="0" presId="urn:microsoft.com/office/officeart/2005/8/layout/vList6"/>
    <dgm:cxn modelId="{64916597-4F73-47CE-8BC7-9ACEBDD2E372}" type="presParOf" srcId="{16AE4F6F-44C7-49DF-84DE-FBD142EF5F46}" destId="{F3921B3D-4317-4837-B5B5-30E025B2FD65}" srcOrd="0" destOrd="0" presId="urn:microsoft.com/office/officeart/2005/8/layout/vList6"/>
    <dgm:cxn modelId="{268D8169-0078-40DD-993D-E0CB02E909C1}" type="presParOf" srcId="{16AE4F6F-44C7-49DF-84DE-FBD142EF5F46}" destId="{07ED85E4-7B6D-49C5-8C45-776569A9E1A6}" srcOrd="1" destOrd="0" presId="urn:microsoft.com/office/officeart/2005/8/layout/vList6"/>
    <dgm:cxn modelId="{D8C37843-A688-4971-B530-E87825B093BD}" type="presParOf" srcId="{52C010DB-14C5-4A8C-814A-1DD4D07F7ECB}" destId="{953EF6C5-1A28-4D91-BE69-49AFB763AA4D}" srcOrd="5" destOrd="0" presId="urn:microsoft.com/office/officeart/2005/8/layout/vList6"/>
    <dgm:cxn modelId="{CF83ECC9-BCF7-4EA0-883F-FE07D7451281}" type="presParOf" srcId="{52C010DB-14C5-4A8C-814A-1DD4D07F7ECB}" destId="{887F41C3-AFAD-40AA-BC02-39FC5A29A9DA}" srcOrd="6" destOrd="0" presId="urn:microsoft.com/office/officeart/2005/8/layout/vList6"/>
    <dgm:cxn modelId="{EB086856-523C-498C-B9E6-6F5A0947110F}" type="presParOf" srcId="{887F41C3-AFAD-40AA-BC02-39FC5A29A9DA}" destId="{F53B36BC-3C9B-4CFE-84B5-0B084A055058}" srcOrd="0" destOrd="0" presId="urn:microsoft.com/office/officeart/2005/8/layout/vList6"/>
    <dgm:cxn modelId="{4BA02719-228E-4174-A843-C61C3B5BF0CE}" type="presParOf" srcId="{887F41C3-AFAD-40AA-BC02-39FC5A29A9DA}" destId="{33FEA487-DEC0-4545-8296-1D8F277B65E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E31B2F-DC47-43DD-8FFF-9EB75B392C15}">
      <dsp:nvSpPr>
        <dsp:cNvPr id="0" name=""/>
        <dsp:cNvSpPr/>
      </dsp:nvSpPr>
      <dsp:spPr>
        <a:xfrm>
          <a:off x="4586" y="11016"/>
          <a:ext cx="1601158" cy="1921389"/>
        </a:xfrm>
        <a:prstGeom prst="roundRect">
          <a:avLst>
            <a:gd name="adj" fmla="val 5000"/>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lv-LV" sz="1800" kern="1200" dirty="0"/>
            <a:t>Murmastiene</a:t>
          </a:r>
        </a:p>
      </dsp:txBody>
      <dsp:txXfrm rot="16200000">
        <a:off x="-623067" y="638670"/>
        <a:ext cx="1575539" cy="320231"/>
      </dsp:txXfrm>
    </dsp:sp>
    <dsp:sp modelId="{7B333474-09EA-485E-AC7A-1BE2D9EA7DD2}">
      <dsp:nvSpPr>
        <dsp:cNvPr id="0" name=""/>
        <dsp:cNvSpPr/>
      </dsp:nvSpPr>
      <dsp:spPr>
        <a:xfrm>
          <a:off x="324817" y="11016"/>
          <a:ext cx="1192862" cy="192138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22350">
            <a:lnSpc>
              <a:spcPct val="90000"/>
            </a:lnSpc>
            <a:spcBef>
              <a:spcPct val="0"/>
            </a:spcBef>
            <a:spcAft>
              <a:spcPct val="35000"/>
            </a:spcAft>
            <a:buNone/>
          </a:pPr>
          <a:r>
            <a:rPr lang="lv-LV" sz="2300" kern="1200" dirty="0"/>
            <a:t>8 intervijas</a:t>
          </a:r>
        </a:p>
      </dsp:txBody>
      <dsp:txXfrm>
        <a:off x="324817" y="11016"/>
        <a:ext cx="1192862" cy="1921389"/>
      </dsp:txXfrm>
    </dsp:sp>
    <dsp:sp modelId="{BFD8B7EA-53DD-4072-B306-E34E3D191704}">
      <dsp:nvSpPr>
        <dsp:cNvPr id="0" name=""/>
        <dsp:cNvSpPr/>
      </dsp:nvSpPr>
      <dsp:spPr>
        <a:xfrm>
          <a:off x="1661784" y="11016"/>
          <a:ext cx="1601158" cy="1921389"/>
        </a:xfrm>
        <a:prstGeom prst="roundRect">
          <a:avLst>
            <a:gd name="adj" fmla="val 5000"/>
          </a:avLst>
        </a:prstGeom>
        <a:solidFill>
          <a:schemeClr val="accent2">
            <a:alpha val="90000"/>
            <a:hueOff val="0"/>
            <a:satOff val="0"/>
            <a:lumOff val="0"/>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lv-LV" sz="1800" kern="1200" dirty="0"/>
            <a:t>Embūte</a:t>
          </a:r>
        </a:p>
      </dsp:txBody>
      <dsp:txXfrm rot="16200000">
        <a:off x="1034130" y="638670"/>
        <a:ext cx="1575539" cy="320231"/>
      </dsp:txXfrm>
    </dsp:sp>
    <dsp:sp modelId="{1569E28F-F417-497D-863E-A2060D509E98}">
      <dsp:nvSpPr>
        <dsp:cNvPr id="0" name=""/>
        <dsp:cNvSpPr/>
      </dsp:nvSpPr>
      <dsp:spPr>
        <a:xfrm rot="5400000">
          <a:off x="1528597" y="1538180"/>
          <a:ext cx="282385" cy="240173"/>
        </a:xfrm>
        <a:prstGeom prst="flowChartExtract">
          <a:avLst/>
        </a:prstGeom>
        <a:solidFill>
          <a:schemeClr val="lt1">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B01300-91BE-48ED-B81D-6339E521201C}">
      <dsp:nvSpPr>
        <dsp:cNvPr id="0" name=""/>
        <dsp:cNvSpPr/>
      </dsp:nvSpPr>
      <dsp:spPr>
        <a:xfrm>
          <a:off x="1982016" y="11016"/>
          <a:ext cx="1192862" cy="192138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22350">
            <a:lnSpc>
              <a:spcPct val="90000"/>
            </a:lnSpc>
            <a:spcBef>
              <a:spcPct val="0"/>
            </a:spcBef>
            <a:spcAft>
              <a:spcPct val="35000"/>
            </a:spcAft>
            <a:buNone/>
          </a:pPr>
          <a:r>
            <a:rPr lang="lv-LV" sz="2300" kern="1200" dirty="0"/>
            <a:t>6 intervijas</a:t>
          </a:r>
        </a:p>
      </dsp:txBody>
      <dsp:txXfrm>
        <a:off x="1982016" y="11016"/>
        <a:ext cx="1192862" cy="1921389"/>
      </dsp:txXfrm>
    </dsp:sp>
    <dsp:sp modelId="{CB2BE490-268B-4150-8CD9-633770541D85}">
      <dsp:nvSpPr>
        <dsp:cNvPr id="0" name=""/>
        <dsp:cNvSpPr/>
      </dsp:nvSpPr>
      <dsp:spPr>
        <a:xfrm>
          <a:off x="3318983" y="11016"/>
          <a:ext cx="1601158" cy="1921389"/>
        </a:xfrm>
        <a:prstGeom prst="roundRect">
          <a:avLst>
            <a:gd name="adj" fmla="val 5000"/>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lv-LV" sz="1800" kern="1200" dirty="0"/>
            <a:t>Sunākste</a:t>
          </a:r>
        </a:p>
      </dsp:txBody>
      <dsp:txXfrm rot="16200000">
        <a:off x="2691329" y="638670"/>
        <a:ext cx="1575539" cy="320231"/>
      </dsp:txXfrm>
    </dsp:sp>
    <dsp:sp modelId="{AC43C80F-5709-4076-88CC-227A6F061C72}">
      <dsp:nvSpPr>
        <dsp:cNvPr id="0" name=""/>
        <dsp:cNvSpPr/>
      </dsp:nvSpPr>
      <dsp:spPr>
        <a:xfrm rot="5400000">
          <a:off x="3185796" y="1538180"/>
          <a:ext cx="282385" cy="240173"/>
        </a:xfrm>
        <a:prstGeom prst="flowChartExtract">
          <a:avLst/>
        </a:prstGeom>
        <a:solidFill>
          <a:schemeClr val="lt1">
            <a:hueOff val="0"/>
            <a:satOff val="0"/>
            <a:lumOff val="0"/>
            <a:alphaOff val="0"/>
          </a:schemeClr>
        </a:solidFill>
        <a:ln w="25400" cap="flat" cmpd="sng" algn="ctr">
          <a:solidFill>
            <a:schemeClr val="accent2">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dsp:style>
    </dsp:sp>
    <dsp:sp modelId="{93617F08-C026-470A-A44B-919D96CB77D3}">
      <dsp:nvSpPr>
        <dsp:cNvPr id="0" name=""/>
        <dsp:cNvSpPr/>
      </dsp:nvSpPr>
      <dsp:spPr>
        <a:xfrm>
          <a:off x="3639215" y="11016"/>
          <a:ext cx="1192862" cy="192138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22350">
            <a:lnSpc>
              <a:spcPct val="90000"/>
            </a:lnSpc>
            <a:spcBef>
              <a:spcPct val="0"/>
            </a:spcBef>
            <a:spcAft>
              <a:spcPct val="35000"/>
            </a:spcAft>
            <a:buNone/>
          </a:pPr>
          <a:r>
            <a:rPr lang="lv-LV" sz="2300" kern="1200" dirty="0"/>
            <a:t>8 intervijas</a:t>
          </a:r>
        </a:p>
      </dsp:txBody>
      <dsp:txXfrm>
        <a:off x="3639215" y="11016"/>
        <a:ext cx="1192862" cy="1921389"/>
      </dsp:txXfrm>
    </dsp:sp>
    <dsp:sp modelId="{DBE98170-F865-4E77-9A2F-0A7B7FAA5182}">
      <dsp:nvSpPr>
        <dsp:cNvPr id="0" name=""/>
        <dsp:cNvSpPr/>
      </dsp:nvSpPr>
      <dsp:spPr>
        <a:xfrm>
          <a:off x="4976182" y="11016"/>
          <a:ext cx="1601158" cy="1921389"/>
        </a:xfrm>
        <a:prstGeom prst="roundRect">
          <a:avLst>
            <a:gd name="adj" fmla="val 5000"/>
          </a:avLst>
        </a:prstGeom>
        <a:solidFill>
          <a:schemeClr val="accent2">
            <a:alpha val="90000"/>
            <a:hueOff val="0"/>
            <a:satOff val="0"/>
            <a:lumOff val="0"/>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lv-LV" sz="1800" kern="1200" dirty="0"/>
            <a:t>Istras pagasts</a:t>
          </a:r>
        </a:p>
      </dsp:txBody>
      <dsp:txXfrm rot="16200000">
        <a:off x="4348528" y="638670"/>
        <a:ext cx="1575539" cy="320231"/>
      </dsp:txXfrm>
    </dsp:sp>
    <dsp:sp modelId="{60AE3AF1-5250-4FD5-B025-8939B0553BE1}">
      <dsp:nvSpPr>
        <dsp:cNvPr id="0" name=""/>
        <dsp:cNvSpPr/>
      </dsp:nvSpPr>
      <dsp:spPr>
        <a:xfrm rot="5400000">
          <a:off x="4842994" y="1538180"/>
          <a:ext cx="282385" cy="240173"/>
        </a:xfrm>
        <a:prstGeom prst="flowChartExtract">
          <a:avLst/>
        </a:prstGeom>
        <a:solidFill>
          <a:schemeClr val="lt1">
            <a:hueOff val="0"/>
            <a:satOff val="0"/>
            <a:lumOff val="0"/>
            <a:alphaOff val="0"/>
          </a:schemeClr>
        </a:solidFill>
        <a:ln w="25400" cap="flat" cmpd="sng" algn="ctr">
          <a:solidFill>
            <a:schemeClr val="accent2">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dsp:style>
    </dsp:sp>
    <dsp:sp modelId="{7378948B-A88B-4259-802C-4EB0EDB84D13}">
      <dsp:nvSpPr>
        <dsp:cNvPr id="0" name=""/>
        <dsp:cNvSpPr/>
      </dsp:nvSpPr>
      <dsp:spPr>
        <a:xfrm>
          <a:off x="5296413" y="11016"/>
          <a:ext cx="1192862" cy="192138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22350">
            <a:lnSpc>
              <a:spcPct val="90000"/>
            </a:lnSpc>
            <a:spcBef>
              <a:spcPct val="0"/>
            </a:spcBef>
            <a:spcAft>
              <a:spcPct val="35000"/>
            </a:spcAft>
            <a:buNone/>
          </a:pPr>
          <a:r>
            <a:rPr lang="lv-LV" sz="2300" kern="1200" dirty="0"/>
            <a:t>6 intervijas</a:t>
          </a:r>
        </a:p>
      </dsp:txBody>
      <dsp:txXfrm>
        <a:off x="5296413" y="11016"/>
        <a:ext cx="1192862" cy="1921389"/>
      </dsp:txXfrm>
    </dsp:sp>
    <dsp:sp modelId="{4F310B23-16EE-45D3-806E-42C80AB1D62D}">
      <dsp:nvSpPr>
        <dsp:cNvPr id="0" name=""/>
        <dsp:cNvSpPr/>
      </dsp:nvSpPr>
      <dsp:spPr>
        <a:xfrm>
          <a:off x="6633380" y="11016"/>
          <a:ext cx="1601158" cy="1921389"/>
        </a:xfrm>
        <a:prstGeom prst="roundRect">
          <a:avLst>
            <a:gd name="adj" fmla="val 5000"/>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lv-LV" sz="1800" kern="1200" dirty="0"/>
            <a:t>Lūznava</a:t>
          </a:r>
        </a:p>
      </dsp:txBody>
      <dsp:txXfrm rot="16200000">
        <a:off x="6005726" y="638670"/>
        <a:ext cx="1575539" cy="320231"/>
      </dsp:txXfrm>
    </dsp:sp>
    <dsp:sp modelId="{052382FD-22BB-40D6-B7B7-4157AAF1CAA8}">
      <dsp:nvSpPr>
        <dsp:cNvPr id="0" name=""/>
        <dsp:cNvSpPr/>
      </dsp:nvSpPr>
      <dsp:spPr>
        <a:xfrm rot="5400000">
          <a:off x="6500193" y="1538180"/>
          <a:ext cx="282385" cy="240173"/>
        </a:xfrm>
        <a:prstGeom prst="flowChartExtract">
          <a:avLst/>
        </a:prstGeom>
        <a:solidFill>
          <a:schemeClr val="lt1">
            <a:hueOff val="0"/>
            <a:satOff val="0"/>
            <a:lumOff val="0"/>
            <a:alphaOff val="0"/>
          </a:schemeClr>
        </a:solidFill>
        <a:ln w="254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 modelId="{03CCE326-8132-46C7-ABDA-728F98C25FD1}">
      <dsp:nvSpPr>
        <dsp:cNvPr id="0" name=""/>
        <dsp:cNvSpPr/>
      </dsp:nvSpPr>
      <dsp:spPr>
        <a:xfrm>
          <a:off x="6953612" y="11016"/>
          <a:ext cx="1192862" cy="192138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22350">
            <a:lnSpc>
              <a:spcPct val="90000"/>
            </a:lnSpc>
            <a:spcBef>
              <a:spcPct val="0"/>
            </a:spcBef>
            <a:spcAft>
              <a:spcPct val="35000"/>
            </a:spcAft>
            <a:buNone/>
          </a:pPr>
          <a:r>
            <a:rPr lang="lv-LV" sz="2300" kern="1200" dirty="0"/>
            <a:t>5 intervijas</a:t>
          </a:r>
        </a:p>
      </dsp:txBody>
      <dsp:txXfrm>
        <a:off x="6953612" y="11016"/>
        <a:ext cx="1192862" cy="19213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270BE-D9AF-4429-9C85-440065081153}">
      <dsp:nvSpPr>
        <dsp:cNvPr id="0" name=""/>
        <dsp:cNvSpPr/>
      </dsp:nvSpPr>
      <dsp:spPr>
        <a:xfrm>
          <a:off x="3297258" y="1833"/>
          <a:ext cx="4933824" cy="1363574"/>
        </a:xfrm>
        <a:prstGeom prst="rightArrow">
          <a:avLst>
            <a:gd name="adj1" fmla="val 75000"/>
            <a:gd name="adj2" fmla="val 50000"/>
          </a:avLst>
        </a:prstGeom>
        <a:solidFill>
          <a:schemeClr val="accent2">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Apvienotie braucieni/ izmaksu dalīšana</a:t>
          </a:r>
        </a:p>
        <a:p>
          <a:pPr marL="114300" lvl="1" indent="-114300" algn="l" defTabSz="622300">
            <a:lnSpc>
              <a:spcPct val="90000"/>
            </a:lnSpc>
            <a:spcBef>
              <a:spcPct val="0"/>
            </a:spcBef>
            <a:spcAft>
              <a:spcPct val="15000"/>
            </a:spcAft>
            <a:buChar char="•"/>
          </a:pPr>
          <a:r>
            <a:rPr lang="lv-LV" sz="1400" kern="1200" dirty="0"/>
            <a:t>Pārvietošanās «vajadzību» uzkrāšana</a:t>
          </a:r>
        </a:p>
        <a:p>
          <a:pPr marL="114300" lvl="1" indent="-114300" algn="l" defTabSz="622300">
            <a:lnSpc>
              <a:spcPct val="90000"/>
            </a:lnSpc>
            <a:spcBef>
              <a:spcPct val="0"/>
            </a:spcBef>
            <a:spcAft>
              <a:spcPct val="15000"/>
            </a:spcAft>
            <a:buChar char="•"/>
          </a:pPr>
          <a:r>
            <a:rPr lang="lv-LV" sz="1400" kern="1200" dirty="0"/>
            <a:t>Pašvaldības iestāžu atbalsts</a:t>
          </a:r>
        </a:p>
        <a:p>
          <a:pPr marL="114300" lvl="1" indent="-114300" algn="l" defTabSz="622300">
            <a:lnSpc>
              <a:spcPct val="90000"/>
            </a:lnSpc>
            <a:spcBef>
              <a:spcPct val="0"/>
            </a:spcBef>
            <a:spcAft>
              <a:spcPct val="15000"/>
            </a:spcAft>
            <a:buChar char="•"/>
          </a:pPr>
          <a:r>
            <a:rPr lang="lv-LV" sz="1400" kern="1200" dirty="0"/>
            <a:t>Sociālo kontaktu tīkla atbalsts</a:t>
          </a:r>
        </a:p>
      </dsp:txBody>
      <dsp:txXfrm>
        <a:off x="3297258" y="172280"/>
        <a:ext cx="4422484" cy="1022680"/>
      </dsp:txXfrm>
    </dsp:sp>
    <dsp:sp modelId="{F08EFC6B-2B2E-4EC1-BBBB-6AD2C5F9A2E6}">
      <dsp:nvSpPr>
        <dsp:cNvPr id="0" name=""/>
        <dsp:cNvSpPr/>
      </dsp:nvSpPr>
      <dsp:spPr>
        <a:xfrm>
          <a:off x="8042" y="119675"/>
          <a:ext cx="3289216" cy="1127890"/>
        </a:xfrm>
        <a:prstGeom prst="roundRect">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lv-LV" sz="1800" kern="1200" dirty="0"/>
            <a:t>Izmaksas, finanšu ierobežojumi</a:t>
          </a:r>
        </a:p>
      </dsp:txBody>
      <dsp:txXfrm>
        <a:off x="63101" y="174734"/>
        <a:ext cx="3179098" cy="1017772"/>
      </dsp:txXfrm>
    </dsp:sp>
    <dsp:sp modelId="{F56A1708-EBBB-40CE-BD21-3E544DCC2739}">
      <dsp:nvSpPr>
        <dsp:cNvPr id="0" name=""/>
        <dsp:cNvSpPr/>
      </dsp:nvSpPr>
      <dsp:spPr>
        <a:xfrm>
          <a:off x="3296454" y="1478196"/>
          <a:ext cx="4938647" cy="1294400"/>
        </a:xfrm>
        <a:prstGeom prst="rightArrow">
          <a:avLst>
            <a:gd name="adj1" fmla="val 75000"/>
            <a:gd name="adj2" fmla="val 50000"/>
          </a:avLst>
        </a:prstGeom>
        <a:solidFill>
          <a:schemeClr val="accent2">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t>Skolēniem interešu izglītībā: patstāvīgais darbs</a:t>
          </a:r>
        </a:p>
        <a:p>
          <a:pPr marL="114300" lvl="1" indent="-114300" algn="l" defTabSz="622300">
            <a:lnSpc>
              <a:spcPct val="90000"/>
            </a:lnSpc>
            <a:spcBef>
              <a:spcPct val="0"/>
            </a:spcBef>
            <a:spcAft>
              <a:spcPct val="15000"/>
            </a:spcAft>
            <a:buChar char="•"/>
          </a:pPr>
          <a:r>
            <a:rPr lang="lv-LV" sz="1400" kern="1200" dirty="0"/>
            <a:t>Retāka atgriešanās dzīvesvietā/ nakšņošana citviet</a:t>
          </a:r>
        </a:p>
        <a:p>
          <a:pPr marL="114300" lvl="1" indent="-114300" algn="l" defTabSz="622300">
            <a:lnSpc>
              <a:spcPct val="90000"/>
            </a:lnSpc>
            <a:spcBef>
              <a:spcPct val="0"/>
            </a:spcBef>
            <a:spcAft>
              <a:spcPct val="15000"/>
            </a:spcAft>
            <a:buChar char="•"/>
          </a:pPr>
          <a:r>
            <a:rPr lang="lv-LV" sz="1400" kern="1200" dirty="0"/>
            <a:t>Interneta veikalu izmantošana</a:t>
          </a:r>
        </a:p>
        <a:p>
          <a:pPr marL="114300" lvl="1" indent="-114300" algn="l" defTabSz="622300">
            <a:lnSpc>
              <a:spcPct val="90000"/>
            </a:lnSpc>
            <a:spcBef>
              <a:spcPct val="0"/>
            </a:spcBef>
            <a:spcAft>
              <a:spcPct val="15000"/>
            </a:spcAft>
            <a:buChar char="•"/>
          </a:pPr>
          <a:r>
            <a:rPr lang="lv-LV" sz="1400" kern="1200" dirty="0"/>
            <a:t>Atteikšanās no brauciena</a:t>
          </a:r>
        </a:p>
      </dsp:txBody>
      <dsp:txXfrm>
        <a:off x="3296454" y="1639996"/>
        <a:ext cx="4453247" cy="970800"/>
      </dsp:txXfrm>
    </dsp:sp>
    <dsp:sp modelId="{D7727E90-C6A5-4BC0-A377-45BE89F0F1B4}">
      <dsp:nvSpPr>
        <dsp:cNvPr id="0" name=""/>
        <dsp:cNvSpPr/>
      </dsp:nvSpPr>
      <dsp:spPr>
        <a:xfrm>
          <a:off x="4023" y="1561451"/>
          <a:ext cx="3292431" cy="1127890"/>
        </a:xfrm>
        <a:prstGeom prst="roundRect">
          <a:avLst/>
        </a:prstGeom>
        <a:solidFill>
          <a:schemeClr val="accent2">
            <a:shade val="50000"/>
            <a:hueOff val="0"/>
            <a:satOff val="-16266"/>
            <a:lumOff val="263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lv-LV" sz="1800" kern="1200" dirty="0"/>
            <a:t>Ceļā pavadītais laiks</a:t>
          </a:r>
        </a:p>
      </dsp:txBody>
      <dsp:txXfrm>
        <a:off x="59082" y="1616510"/>
        <a:ext cx="3182313" cy="1017772"/>
      </dsp:txXfrm>
    </dsp:sp>
    <dsp:sp modelId="{07ED85E4-7B6D-49C5-8C45-776569A9E1A6}">
      <dsp:nvSpPr>
        <dsp:cNvPr id="0" name=""/>
        <dsp:cNvSpPr/>
      </dsp:nvSpPr>
      <dsp:spPr>
        <a:xfrm>
          <a:off x="3295650" y="2885386"/>
          <a:ext cx="4943475" cy="1127890"/>
        </a:xfrm>
        <a:prstGeom prst="rightArrow">
          <a:avLst>
            <a:gd name="adj1" fmla="val 75000"/>
            <a:gd name="adj2" fmla="val 50000"/>
          </a:avLst>
        </a:prstGeom>
        <a:solidFill>
          <a:schemeClr val="accent2">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kern="1200" dirty="0">
              <a:solidFill>
                <a:schemeClr val="tx1"/>
              </a:solidFill>
            </a:rPr>
            <a:t>Apvienotie braucieni dažādām vajadzībām</a:t>
          </a:r>
        </a:p>
        <a:p>
          <a:pPr marL="114300" lvl="1" indent="-114300" algn="l" defTabSz="622300">
            <a:lnSpc>
              <a:spcPct val="90000"/>
            </a:lnSpc>
            <a:spcBef>
              <a:spcPct val="0"/>
            </a:spcBef>
            <a:spcAft>
              <a:spcPct val="15000"/>
            </a:spcAft>
            <a:buChar char="•"/>
          </a:pPr>
          <a:r>
            <a:rPr lang="lv-LV" sz="1400" kern="1200" dirty="0">
              <a:solidFill>
                <a:schemeClr val="tx1"/>
              </a:solidFill>
            </a:rPr>
            <a:t>Neformālo privāto pakalpojumu izmantošana</a:t>
          </a:r>
        </a:p>
        <a:p>
          <a:pPr marL="114300" lvl="1" indent="-114300" algn="l" defTabSz="622300">
            <a:lnSpc>
              <a:spcPct val="90000"/>
            </a:lnSpc>
            <a:spcBef>
              <a:spcPct val="0"/>
            </a:spcBef>
            <a:spcAft>
              <a:spcPct val="15000"/>
            </a:spcAft>
            <a:buChar char="•"/>
          </a:pPr>
          <a:r>
            <a:rPr lang="lv-LV" sz="1400" kern="1200" dirty="0">
              <a:solidFill>
                <a:schemeClr val="tx1"/>
              </a:solidFill>
            </a:rPr>
            <a:t>Pārvietošanās vajadzību uzkrāšana un apvienošana</a:t>
          </a:r>
        </a:p>
      </dsp:txBody>
      <dsp:txXfrm>
        <a:off x="3295650" y="3026372"/>
        <a:ext cx="4520516" cy="845918"/>
      </dsp:txXfrm>
    </dsp:sp>
    <dsp:sp modelId="{F3921B3D-4317-4837-B5B5-30E025B2FD65}">
      <dsp:nvSpPr>
        <dsp:cNvPr id="0" name=""/>
        <dsp:cNvSpPr/>
      </dsp:nvSpPr>
      <dsp:spPr>
        <a:xfrm>
          <a:off x="0" y="2885386"/>
          <a:ext cx="3295650" cy="1127890"/>
        </a:xfrm>
        <a:prstGeom prst="roundRect">
          <a:avLst/>
        </a:prstGeom>
        <a:solidFill>
          <a:schemeClr val="accent2">
            <a:shade val="50000"/>
            <a:hueOff val="0"/>
            <a:satOff val="-32532"/>
            <a:lumOff val="527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lv-LV" sz="1800" kern="1200" dirty="0">
              <a:solidFill>
                <a:schemeClr val="tx1"/>
              </a:solidFill>
            </a:rPr>
            <a:t>Nepiemēroti sabiedriskā transporta kursēšanas laiki</a:t>
          </a:r>
        </a:p>
      </dsp:txBody>
      <dsp:txXfrm>
        <a:off x="55059" y="2940445"/>
        <a:ext cx="3185532" cy="1017772"/>
      </dsp:txXfrm>
    </dsp:sp>
    <dsp:sp modelId="{33FEA487-DEC0-4545-8296-1D8F277B65EC}">
      <dsp:nvSpPr>
        <dsp:cNvPr id="0" name=""/>
        <dsp:cNvSpPr/>
      </dsp:nvSpPr>
      <dsp:spPr>
        <a:xfrm>
          <a:off x="3295650" y="4126066"/>
          <a:ext cx="4943475" cy="1127890"/>
        </a:xfrm>
        <a:prstGeom prst="rightArrow">
          <a:avLst>
            <a:gd name="adj1" fmla="val 75000"/>
            <a:gd name="adj2" fmla="val 50000"/>
          </a:avLst>
        </a:prstGeom>
        <a:solidFill>
          <a:schemeClr val="accent2">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57150" lvl="1" indent="0" algn="l" defTabSz="488950">
            <a:lnSpc>
              <a:spcPct val="90000"/>
            </a:lnSpc>
            <a:spcBef>
              <a:spcPct val="0"/>
            </a:spcBef>
            <a:spcAft>
              <a:spcPct val="15000"/>
            </a:spcAft>
            <a:buChar char="•"/>
          </a:pPr>
          <a:r>
            <a:rPr lang="lv-LV" sz="1400" kern="1200" dirty="0"/>
            <a:t>Finanšu līdzekļu uzkrāšana neformālo privāto pakalpojumu izmantošanai</a:t>
          </a:r>
        </a:p>
        <a:p>
          <a:pPr marL="57150" lvl="1" indent="0" algn="l" defTabSz="488950">
            <a:lnSpc>
              <a:spcPct val="90000"/>
            </a:lnSpc>
            <a:spcBef>
              <a:spcPct val="0"/>
            </a:spcBef>
            <a:spcAft>
              <a:spcPct val="15000"/>
            </a:spcAft>
            <a:buChar char="•"/>
          </a:pPr>
          <a:r>
            <a:rPr lang="lv-LV" sz="1400" kern="1200" dirty="0"/>
            <a:t>Sociālo kontaktu tīkla atbalsts</a:t>
          </a:r>
        </a:p>
      </dsp:txBody>
      <dsp:txXfrm>
        <a:off x="3295650" y="4267052"/>
        <a:ext cx="4520516" cy="845918"/>
      </dsp:txXfrm>
    </dsp:sp>
    <dsp:sp modelId="{F53B36BC-3C9B-4CFE-84B5-0B084A055058}">
      <dsp:nvSpPr>
        <dsp:cNvPr id="0" name=""/>
        <dsp:cNvSpPr/>
      </dsp:nvSpPr>
      <dsp:spPr>
        <a:xfrm>
          <a:off x="0" y="4126066"/>
          <a:ext cx="3295650" cy="1127890"/>
        </a:xfrm>
        <a:prstGeom prst="roundRect">
          <a:avLst/>
        </a:prstGeom>
        <a:solidFill>
          <a:schemeClr val="accent2">
            <a:shade val="50000"/>
            <a:hueOff val="0"/>
            <a:satOff val="-16266"/>
            <a:lumOff val="263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lv-LV" sz="1800" kern="1200" dirty="0"/>
            <a:t>Veselības traucējumu radīti pārvietošanās ierobežojumi</a:t>
          </a:r>
        </a:p>
      </dsp:txBody>
      <dsp:txXfrm>
        <a:off x="55059" y="4181125"/>
        <a:ext cx="3185532" cy="101777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32771" name="Rectangle 3"/>
          <p:cNvSpPr>
            <a:spLocks noGrp="1" noChangeArrowheads="1"/>
          </p:cNvSpPr>
          <p:nvPr>
            <p:ph type="dt" sz="quarter"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32772" name="Rectangle 4"/>
          <p:cNvSpPr>
            <a:spLocks noGrp="1" noChangeArrowheads="1"/>
          </p:cNvSpPr>
          <p:nvPr>
            <p:ph type="ftr" sz="quarter" idx="2"/>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32773" name="Rectangle 5"/>
          <p:cNvSpPr>
            <a:spLocks noGrp="1" noChangeArrowheads="1"/>
          </p:cNvSpPr>
          <p:nvPr>
            <p:ph type="sldNum" sz="quarter" idx="3"/>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EA753F-55C7-4D56-B971-BD601C393F2A}" type="slidenum">
              <a:rPr lang="lv-LV"/>
              <a:pPr>
                <a:defRPr/>
              </a:pPr>
              <a:t>‹#›</a:t>
            </a:fld>
            <a:endParaRPr lang="lv-LV" dirty="0"/>
          </a:p>
        </p:txBody>
      </p:sp>
    </p:spTree>
    <p:extLst>
      <p:ext uri="{BB962C8B-B14F-4D97-AF65-F5344CB8AC3E}">
        <p14:creationId xmlns:p14="http://schemas.microsoft.com/office/powerpoint/2010/main" val="1148155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23555" name="Rectangle 3"/>
          <p:cNvSpPr>
            <a:spLocks noGrp="1" noChangeArrowheads="1"/>
          </p:cNvSpPr>
          <p:nvPr>
            <p:ph type="dt"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19460" name="Rectangle 4"/>
          <p:cNvSpPr>
            <a:spLocks noGrp="1" noRot="1" noChangeAspect="1" noChangeArrowheads="1" noTextEdit="1"/>
          </p:cNvSpPr>
          <p:nvPr>
            <p:ph type="sldImg" idx="2"/>
          </p:nvPr>
        </p:nvSpPr>
        <p:spPr bwMode="auto">
          <a:xfrm>
            <a:off x="992188" y="733425"/>
            <a:ext cx="4886325" cy="36639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687388" y="4643438"/>
            <a:ext cx="5495925" cy="4397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noProof="0"/>
              <a:t>Click to edit Master text styles</a:t>
            </a:r>
          </a:p>
          <a:p>
            <a:pPr lvl="1"/>
            <a:r>
              <a:rPr lang="lv-LV" noProof="0"/>
              <a:t>Second level</a:t>
            </a:r>
          </a:p>
          <a:p>
            <a:pPr lvl="2"/>
            <a:r>
              <a:rPr lang="lv-LV" noProof="0"/>
              <a:t>Third level</a:t>
            </a:r>
          </a:p>
          <a:p>
            <a:pPr lvl="3"/>
            <a:r>
              <a:rPr lang="lv-LV" noProof="0"/>
              <a:t>Fourth level</a:t>
            </a:r>
          </a:p>
          <a:p>
            <a:pPr lvl="4"/>
            <a:r>
              <a:rPr lang="lv-LV" noProof="0"/>
              <a:t>Fifth level</a:t>
            </a:r>
          </a:p>
        </p:txBody>
      </p:sp>
      <p:sp>
        <p:nvSpPr>
          <p:cNvPr id="23558" name="Rectangle 6"/>
          <p:cNvSpPr>
            <a:spLocks noGrp="1" noChangeArrowheads="1"/>
          </p:cNvSpPr>
          <p:nvPr>
            <p:ph type="ftr" sz="quarter" idx="4"/>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23559" name="Rectangle 7"/>
          <p:cNvSpPr>
            <a:spLocks noGrp="1" noChangeArrowheads="1"/>
          </p:cNvSpPr>
          <p:nvPr>
            <p:ph type="sldNum" sz="quarter" idx="5"/>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549789F-84D4-42BB-93D3-E50F100BB41F}" type="slidenum">
              <a:rPr lang="lv-LV"/>
              <a:pPr>
                <a:defRPr/>
              </a:pPr>
              <a:t>‹#›</a:t>
            </a:fld>
            <a:endParaRPr lang="lv-LV" dirty="0"/>
          </a:p>
        </p:txBody>
      </p:sp>
    </p:spTree>
    <p:extLst>
      <p:ext uri="{BB962C8B-B14F-4D97-AF65-F5344CB8AC3E}">
        <p14:creationId xmlns:p14="http://schemas.microsoft.com/office/powerpoint/2010/main" val="1822926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AFD4ED45-08DC-4342-A95B-22BB19F9A51A}" type="slidenum">
              <a:rPr lang="lv-LV" smtClean="0"/>
              <a:pPr/>
              <a:t>1</a:t>
            </a:fld>
            <a:endParaRPr lang="lv-LV"/>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549789F-84D4-42BB-93D3-E50F100BB41F}" type="slidenum">
              <a:rPr lang="lv-LV" smtClean="0"/>
              <a:pPr>
                <a:defRPr/>
              </a:pPr>
              <a:t>5</a:t>
            </a:fld>
            <a:endParaRPr lang="lv-LV" dirty="0"/>
          </a:p>
        </p:txBody>
      </p:sp>
    </p:spTree>
    <p:extLst>
      <p:ext uri="{BB962C8B-B14F-4D97-AF65-F5344CB8AC3E}">
        <p14:creationId xmlns:p14="http://schemas.microsoft.com/office/powerpoint/2010/main" val="1462693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549789F-84D4-42BB-93D3-E50F100BB41F}" type="slidenum">
              <a:rPr lang="lv-LV" smtClean="0"/>
              <a:pPr>
                <a:defRPr/>
              </a:pPr>
              <a:t>7</a:t>
            </a:fld>
            <a:endParaRPr lang="lv-LV" dirty="0"/>
          </a:p>
        </p:txBody>
      </p:sp>
    </p:spTree>
    <p:extLst>
      <p:ext uri="{BB962C8B-B14F-4D97-AF65-F5344CB8AC3E}">
        <p14:creationId xmlns:p14="http://schemas.microsoft.com/office/powerpoint/2010/main" val="1667961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549789F-84D4-42BB-93D3-E50F100BB41F}" type="slidenum">
              <a:rPr lang="lv-LV" smtClean="0"/>
              <a:pPr>
                <a:defRPr/>
              </a:pPr>
              <a:t>11</a:t>
            </a:fld>
            <a:endParaRPr lang="lv-LV" dirty="0"/>
          </a:p>
        </p:txBody>
      </p:sp>
    </p:spTree>
    <p:extLst>
      <p:ext uri="{BB962C8B-B14F-4D97-AF65-F5344CB8AC3E}">
        <p14:creationId xmlns:p14="http://schemas.microsoft.com/office/powerpoint/2010/main" val="2481429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AFD4ED45-08DC-4342-A95B-22BB19F9A51A}" type="slidenum">
              <a:rPr lang="lv-LV" smtClean="0"/>
              <a:pPr/>
              <a:t>12</a:t>
            </a:fld>
            <a:endParaRPr lang="lv-LV"/>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6"/>
          <p:cNvGrpSpPr>
            <a:grpSpLocks/>
          </p:cNvGrpSpPr>
          <p:nvPr userDrawn="1"/>
        </p:nvGrpSpPr>
        <p:grpSpPr bwMode="auto">
          <a:xfrm>
            <a:off x="250825" y="0"/>
            <a:ext cx="8893175" cy="6858000"/>
            <a:chOff x="158" y="0"/>
            <a:chExt cx="5602" cy="4320"/>
          </a:xfrm>
        </p:grpSpPr>
        <p:sp>
          <p:nvSpPr>
            <p:cNvPr id="5" name="Line 17"/>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6" name="Line 18"/>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7" name="Line 19"/>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8" name="Line 20"/>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9" name="Line 21"/>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10" name="Line 22"/>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11" name="Rectangle 23"/>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2" name="Rectangle 24"/>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3" name="Line 25"/>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14" name="Line 26"/>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15" name="Rectangle 27"/>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sp>
        <p:nvSpPr>
          <p:cNvPr id="16"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lgn="ctr"/>
            <a:endParaRPr lang="lv-LV"/>
          </a:p>
        </p:txBody>
      </p:sp>
      <p:sp>
        <p:nvSpPr>
          <p:cNvPr id="3074" name="Rectangle 2"/>
          <p:cNvSpPr>
            <a:spLocks noGrp="1" noChangeArrowheads="1"/>
          </p:cNvSpPr>
          <p:nvPr>
            <p:ph type="ctrTitle"/>
          </p:nvPr>
        </p:nvSpPr>
        <p:spPr>
          <a:xfrm>
            <a:off x="660400" y="2584450"/>
            <a:ext cx="7772400" cy="1470025"/>
          </a:xfrm>
        </p:spPr>
        <p:txBody>
          <a:bodyPr/>
          <a:lstStyle>
            <a:lvl1pPr algn="ctr">
              <a:defRPr lang="lv-LV" sz="1600" b="1" cap="all" smtClean="0"/>
            </a:lvl1pPr>
          </a:lstStyle>
          <a:p>
            <a:r>
              <a:rPr lang="en-US"/>
              <a:t>Click to edit Master title style</a:t>
            </a:r>
            <a:endParaRPr lang="lv-LV" dirty="0"/>
          </a:p>
        </p:txBody>
      </p:sp>
      <p:sp>
        <p:nvSpPr>
          <p:cNvPr id="3075" name="Rectangle 3"/>
          <p:cNvSpPr>
            <a:spLocks noGrp="1" noChangeArrowheads="1"/>
          </p:cNvSpPr>
          <p:nvPr>
            <p:ph type="subTitle" idx="1"/>
          </p:nvPr>
        </p:nvSpPr>
        <p:spPr>
          <a:xfrm>
            <a:off x="684213" y="4673600"/>
            <a:ext cx="7775575" cy="869950"/>
          </a:xfrm>
        </p:spPr>
        <p:txBody>
          <a:bodyPr/>
          <a:lstStyle>
            <a:lvl1pPr marL="0" indent="0" algn="ctr">
              <a:buFont typeface="Wingdings" pitchFamily="2" charset="2"/>
              <a:buNone/>
              <a:defRPr lang="lv-LV" sz="1600" b="1" u="none" baseline="0" smtClean="0"/>
            </a:lvl1pPr>
          </a:lstStyle>
          <a:p>
            <a:r>
              <a:rPr lang="en-US"/>
              <a:t>Click to edit Master subtitle style</a:t>
            </a:r>
            <a:endParaRPr lang="lv-LV" dirty="0"/>
          </a:p>
        </p:txBody>
      </p:sp>
      <p:sp>
        <p:nvSpPr>
          <p:cNvPr id="17" name="Rectangle 4"/>
          <p:cNvSpPr>
            <a:spLocks noGrp="1" noChangeArrowheads="1"/>
          </p:cNvSpPr>
          <p:nvPr>
            <p:ph type="dt" sz="half" idx="10"/>
          </p:nvPr>
        </p:nvSpPr>
        <p:spPr/>
        <p:txBody>
          <a:bodyPr/>
          <a:lstStyle>
            <a:lvl1pPr>
              <a:defRPr/>
            </a:lvl1pPr>
          </a:lstStyle>
          <a:p>
            <a:pPr>
              <a:defRPr/>
            </a:pPr>
            <a:r>
              <a:rPr lang="lv-LV"/>
              <a:t>28.02.2011.</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79453AA9-BF39-42FE-A931-06A01ECFAF4B}" type="slidenum">
              <a:rPr lang="lv-LV"/>
              <a:pPr>
                <a:defRPr/>
              </a:pPr>
              <a:t>‹#›</a:t>
            </a:fld>
            <a:endParaRPr lang="lv-LV"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15888"/>
            <a:ext cx="2051050" cy="6049962"/>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68313" y="115888"/>
            <a:ext cx="6005512" cy="6049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A9637479-8CA4-4D04-9EA9-FAF235F3125E}" type="slidenum">
              <a:rPr lang="lv-LV"/>
              <a:pPr>
                <a:defRPr/>
              </a:pPr>
              <a:t>‹#›</a:t>
            </a:fld>
            <a:endParaRPr lang="lv-L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v-LV" dirty="0"/>
          </a:p>
        </p:txBody>
      </p:sp>
      <p:sp>
        <p:nvSpPr>
          <p:cNvPr id="3" name="Content Placeholder 2"/>
          <p:cNvSpPr>
            <a:spLocks noGrp="1"/>
          </p:cNvSpPr>
          <p:nvPr>
            <p:ph idx="1"/>
          </p:nvPr>
        </p:nvSpPr>
        <p:spPr>
          <a:xfrm>
            <a:off x="438150" y="1125538"/>
            <a:ext cx="8239125" cy="5040312"/>
          </a:xfrm>
        </p:spPr>
        <p:txBody>
          <a:bodyPr/>
          <a:lstStyle>
            <a:lvl1pPr>
              <a:buClr>
                <a:srgbClr val="003366"/>
              </a:buClr>
              <a:defRPr b="1" i="0" u="none" baseline="0">
                <a:solidFill>
                  <a:srgbClr val="003366"/>
                </a:solidFill>
              </a:defRPr>
            </a:lvl1pPr>
            <a:lvl2pPr>
              <a:buClr>
                <a:srgbClr val="0070C0"/>
              </a:buClr>
              <a:buFont typeface="Arial" pitchFamily="34" charset="0"/>
              <a:buChar char="•"/>
              <a:defRPr baseline="0">
                <a:solidFill>
                  <a:srgbClr val="0070C0"/>
                </a:solidFill>
              </a:defRPr>
            </a:lvl2pPr>
            <a:lvl3pPr>
              <a:buClr>
                <a:srgbClr val="0070C0"/>
              </a:buClr>
              <a:defRPr sz="1800" baseline="0">
                <a:solidFill>
                  <a:srgbClr val="0070C0"/>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B1DD0DFF-F945-4E73-B065-65957E6EE39E}" type="slidenum">
              <a:rPr lang="lv-LV"/>
              <a:pPr>
                <a:defRPr/>
              </a:pPr>
              <a:t>‹#›</a:t>
            </a:fld>
            <a:endParaRPr lang="lv-LV"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v-LV" dirty="0"/>
          </a:p>
        </p:txBody>
      </p:sp>
      <p:sp>
        <p:nvSpPr>
          <p:cNvPr id="3" name="Content Placeholder 2"/>
          <p:cNvSpPr>
            <a:spLocks noGrp="1"/>
          </p:cNvSpPr>
          <p:nvPr>
            <p:ph sz="half" idx="1"/>
          </p:nvPr>
        </p:nvSpPr>
        <p:spPr>
          <a:xfrm>
            <a:off x="1060450" y="1073150"/>
            <a:ext cx="298926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p:cNvSpPr>
            <a:spLocks noGrp="1"/>
          </p:cNvSpPr>
          <p:nvPr>
            <p:ph sz="half" idx="2"/>
          </p:nvPr>
        </p:nvSpPr>
        <p:spPr>
          <a:xfrm>
            <a:off x="5016500" y="1073150"/>
            <a:ext cx="298926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Rectangle 4"/>
          <p:cNvSpPr>
            <a:spLocks noGrp="1" noChangeArrowheads="1"/>
          </p:cNvSpPr>
          <p:nvPr>
            <p:ph type="dt" sz="half" idx="10"/>
          </p:nvPr>
        </p:nvSpPr>
        <p:spPr/>
        <p:txBody>
          <a:bodyPr/>
          <a:lstStyle>
            <a:lvl1pPr>
              <a:defRPr/>
            </a:lvl1pPr>
          </a:lstStyle>
          <a:p>
            <a:pPr>
              <a:defRPr/>
            </a:pPr>
            <a:endParaRPr lang="lv-LV"/>
          </a:p>
        </p:txBody>
      </p:sp>
      <p:sp>
        <p:nvSpPr>
          <p:cNvPr id="6" name="Rectangle 5"/>
          <p:cNvSpPr>
            <a:spLocks noGrp="1" noChangeArrowheads="1"/>
          </p:cNvSpPr>
          <p:nvPr>
            <p:ph type="ftr" sz="quarter" idx="11"/>
          </p:nvPr>
        </p:nvSpPr>
        <p:spPr/>
        <p:txBody>
          <a:bodyPr/>
          <a:lstStyle>
            <a:lvl1pPr>
              <a:defRPr/>
            </a:lvl1pPr>
          </a:lstStyle>
          <a:p>
            <a:pPr>
              <a:defRPr/>
            </a:pPr>
            <a:endParaRPr lang="lv-LV"/>
          </a:p>
        </p:txBody>
      </p:sp>
      <p:sp>
        <p:nvSpPr>
          <p:cNvPr id="7" name="Rectangle 6"/>
          <p:cNvSpPr>
            <a:spLocks noGrp="1" noChangeArrowheads="1"/>
          </p:cNvSpPr>
          <p:nvPr>
            <p:ph type="sldNum" sz="quarter" idx="12"/>
          </p:nvPr>
        </p:nvSpPr>
        <p:spPr/>
        <p:txBody>
          <a:bodyPr/>
          <a:lstStyle>
            <a:lvl1pPr>
              <a:defRPr/>
            </a:lvl1pPr>
          </a:lstStyle>
          <a:p>
            <a:pPr>
              <a:defRPr/>
            </a:pPr>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72EAF492-7ADB-412A-B6EB-1C1AB7048B25}" type="slidenum">
              <a:rPr lang="lv-LV"/>
              <a:pPr>
                <a:defRPr/>
              </a:pPr>
              <a:t>‹#›</a:t>
            </a:fld>
            <a:endParaRPr lang="lv-LV"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72"/>
          </a:xfrm>
        </p:spPr>
        <p:txBody>
          <a:bodyPr/>
          <a:lstStyle>
            <a:lvl1pPr>
              <a:defRPr/>
            </a:lvl1pPr>
          </a:lstStyle>
          <a:p>
            <a:r>
              <a:rPr lang="en-US" dirty="0"/>
              <a:t>Click to edit Master title style</a:t>
            </a:r>
            <a:endParaRPr lang="lv-LV" dirty="0"/>
          </a:p>
        </p:txBody>
      </p:sp>
      <p:sp>
        <p:nvSpPr>
          <p:cNvPr id="3" name="Text Placeholder 2"/>
          <p:cNvSpPr>
            <a:spLocks noGrp="1"/>
          </p:cNvSpPr>
          <p:nvPr>
            <p:ph type="body" idx="1"/>
          </p:nvPr>
        </p:nvSpPr>
        <p:spPr>
          <a:xfrm>
            <a:off x="457200" y="1448780"/>
            <a:ext cx="4040188" cy="630070"/>
          </a:xfrm>
        </p:spPr>
        <p:txBody>
          <a:bodyPr anchor="b"/>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23855"/>
            <a:ext cx="4040188" cy="4002308"/>
          </a:xfrm>
        </p:spPr>
        <p:txBody>
          <a:bodyPr/>
          <a:lstStyle>
            <a:lvl1pPr>
              <a:defRPr sz="1600" baseline="0"/>
            </a:lvl1pPr>
            <a:lvl2pPr>
              <a:defRPr sz="1400" baseline="0"/>
            </a:lvl2pPr>
            <a:lvl3pPr>
              <a:defRPr sz="1400" baseline="0"/>
            </a:lvl3pPr>
            <a:lvl4pPr>
              <a:defRPr sz="1400" baseline="0"/>
            </a:lvl4pPr>
            <a:lvl5pPr>
              <a:defRPr sz="1400" baseline="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Text Placeholder 4"/>
          <p:cNvSpPr>
            <a:spLocks noGrp="1"/>
          </p:cNvSpPr>
          <p:nvPr>
            <p:ph type="body" sz="quarter" idx="3"/>
          </p:nvPr>
        </p:nvSpPr>
        <p:spPr>
          <a:xfrm>
            <a:off x="4645025" y="1448780"/>
            <a:ext cx="4041775" cy="630070"/>
          </a:xfrm>
        </p:spPr>
        <p:txBody>
          <a:bodyPr anchor="b"/>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23855"/>
            <a:ext cx="4041775" cy="4002308"/>
          </a:xfrm>
        </p:spPr>
        <p:txBody>
          <a:bodyPr/>
          <a:lstStyle>
            <a:lvl1pPr>
              <a:defRPr sz="1600" baseline="0"/>
            </a:lvl1pPr>
            <a:lvl2pPr>
              <a:defRPr sz="1400" baseline="0"/>
            </a:lvl2pPr>
            <a:lvl3pPr>
              <a:defRPr sz="1400" baseline="0"/>
            </a:lvl3pPr>
            <a:lvl4pPr>
              <a:defRPr sz="1400" baseline="0"/>
            </a:lvl4pPr>
            <a:lvl5pPr>
              <a:defRPr sz="1400" baseline="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endParaRPr lang="lv-LV"/>
          </a:p>
        </p:txBody>
      </p:sp>
      <p:sp>
        <p:nvSpPr>
          <p:cNvPr id="9" name="Rectangle 6"/>
          <p:cNvSpPr>
            <a:spLocks noGrp="1" noChangeArrowheads="1"/>
          </p:cNvSpPr>
          <p:nvPr>
            <p:ph type="sldNum" sz="quarter" idx="12"/>
          </p:nvPr>
        </p:nvSpPr>
        <p:spPr>
          <a:ln/>
        </p:spPr>
        <p:txBody>
          <a:bodyPr/>
          <a:lstStyle>
            <a:lvl1pPr>
              <a:defRPr/>
            </a:lvl1pPr>
          </a:lstStyle>
          <a:p>
            <a:pPr>
              <a:defRPr/>
            </a:pPr>
            <a:fld id="{E016A3B2-DE4A-47FA-9615-7E5BB92B3BFC}" type="slidenum">
              <a:rPr lang="lv-LV"/>
              <a:pPr>
                <a:defRPr/>
              </a:pPr>
              <a:t>‹#›</a:t>
            </a:fld>
            <a:endParaRPr lang="lv-LV"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endParaRPr lang="lv-LV"/>
          </a:p>
        </p:txBody>
      </p:sp>
      <p:sp>
        <p:nvSpPr>
          <p:cNvPr id="5" name="Rectangle 6"/>
          <p:cNvSpPr>
            <a:spLocks noGrp="1" noChangeArrowheads="1"/>
          </p:cNvSpPr>
          <p:nvPr>
            <p:ph type="sldNum" sz="quarter" idx="12"/>
          </p:nvPr>
        </p:nvSpPr>
        <p:spPr>
          <a:ln/>
        </p:spPr>
        <p:txBody>
          <a:bodyPr/>
          <a:lstStyle>
            <a:lvl1pPr>
              <a:defRPr/>
            </a:lvl1pPr>
          </a:lstStyle>
          <a:p>
            <a:pPr>
              <a:defRPr/>
            </a:pPr>
            <a:fld id="{E1B953C6-A5AA-4DC5-BDDF-01016FA6C9EB}" type="slidenum">
              <a:rPr lang="lv-LV"/>
              <a:pPr>
                <a:defRPr/>
              </a:pPr>
              <a:t>‹#›</a:t>
            </a:fld>
            <a:endParaRPr lang="lv-LV"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v-LV"/>
          </a:p>
        </p:txBody>
      </p:sp>
      <p:sp>
        <p:nvSpPr>
          <p:cNvPr id="3" name="Rectangle 5"/>
          <p:cNvSpPr>
            <a:spLocks noGrp="1" noChangeArrowheads="1"/>
          </p:cNvSpPr>
          <p:nvPr>
            <p:ph type="ftr" sz="quarter" idx="11"/>
          </p:nvPr>
        </p:nvSpPr>
        <p:spPr>
          <a:ln/>
        </p:spPr>
        <p:txBody>
          <a:bodyPr/>
          <a:lstStyle>
            <a:lvl1pPr>
              <a:defRPr/>
            </a:lvl1pPr>
          </a:lstStyle>
          <a:p>
            <a:pPr>
              <a:defRPr/>
            </a:pPr>
            <a:endParaRPr lang="lv-LV"/>
          </a:p>
        </p:txBody>
      </p:sp>
      <p:sp>
        <p:nvSpPr>
          <p:cNvPr id="4" name="Rectangle 6"/>
          <p:cNvSpPr>
            <a:spLocks noGrp="1" noChangeArrowheads="1"/>
          </p:cNvSpPr>
          <p:nvPr>
            <p:ph type="sldNum" sz="quarter" idx="12"/>
          </p:nvPr>
        </p:nvSpPr>
        <p:spPr>
          <a:ln/>
        </p:spPr>
        <p:txBody>
          <a:bodyPr/>
          <a:lstStyle>
            <a:lvl1pPr>
              <a:defRPr/>
            </a:lvl1pPr>
          </a:lstStyle>
          <a:p>
            <a:pPr>
              <a:defRPr/>
            </a:pPr>
            <a:fld id="{846BE08E-91A5-47F9-9AA9-2E72EAB307E7}" type="slidenum">
              <a:rPr lang="lv-LV"/>
              <a:pPr>
                <a:defRPr/>
              </a:pPr>
              <a:t>‹#›</a:t>
            </a:fld>
            <a:endParaRPr lang="lv-L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1A430574-2184-4C94-A7F7-B0C77FC8B148}" type="slidenum">
              <a:rPr lang="lv-LV"/>
              <a:pPr>
                <a:defRPr/>
              </a:pPr>
              <a:t>‹#›</a:t>
            </a:fld>
            <a:endParaRPr lang="lv-LV"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1EB1E452-DDCC-4BD5-954F-D123CA41F00A}" type="slidenum">
              <a:rPr lang="lv-LV"/>
              <a:pPr>
                <a:defRPr/>
              </a:pPr>
              <a:t>‹#›</a:t>
            </a:fld>
            <a:endParaRPr lang="lv-LV"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5888"/>
            <a:ext cx="8207375" cy="6492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lv-LV"/>
              <a:t>Click to edit Master title style</a:t>
            </a:r>
          </a:p>
        </p:txBody>
      </p:sp>
      <p:sp>
        <p:nvSpPr>
          <p:cNvPr id="1027" name="Rectangle 3"/>
          <p:cNvSpPr>
            <a:spLocks noGrp="1" noChangeArrowheads="1"/>
          </p:cNvSpPr>
          <p:nvPr>
            <p:ph type="body" idx="1"/>
          </p:nvPr>
        </p:nvSpPr>
        <p:spPr bwMode="auto">
          <a:xfrm>
            <a:off x="2438400" y="1125538"/>
            <a:ext cx="6238875" cy="50403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lv-LV"/>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lv-LV"/>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BCBBD14-116F-4E8C-AEEF-338E1F1809E4}" type="slidenum">
              <a:rPr lang="lv-LV"/>
              <a:pPr>
                <a:defRPr/>
              </a:pPr>
              <a:t>‹#›</a:t>
            </a:fld>
            <a:endParaRPr lang="lv-LV" dirty="0"/>
          </a:p>
        </p:txBody>
      </p:sp>
      <p:pic>
        <p:nvPicPr>
          <p:cNvPr id="1031" name="Picture 9" descr="Stends_BISS"/>
          <p:cNvPicPr>
            <a:picLocks noChangeAspect="1" noChangeArrowheads="1"/>
          </p:cNvPicPr>
          <p:nvPr userDrawn="1"/>
        </p:nvPicPr>
        <p:blipFill>
          <a:blip r:embed="rId13" cstate="print"/>
          <a:srcRect/>
          <a:stretch>
            <a:fillRect/>
          </a:stretch>
        </p:blipFill>
        <p:spPr bwMode="auto">
          <a:xfrm>
            <a:off x="0" y="6213475"/>
            <a:ext cx="2555875" cy="663575"/>
          </a:xfrm>
          <a:prstGeom prst="rect">
            <a:avLst/>
          </a:prstGeom>
          <a:noFill/>
          <a:ln w="9525">
            <a:noFill/>
            <a:miter lim="800000"/>
            <a:headEnd/>
            <a:tailEnd/>
          </a:ln>
        </p:spPr>
      </p:pic>
      <p:grpSp>
        <p:nvGrpSpPr>
          <p:cNvPr id="1032" name="Group 50"/>
          <p:cNvGrpSpPr>
            <a:grpSpLocks/>
          </p:cNvGrpSpPr>
          <p:nvPr userDrawn="1"/>
        </p:nvGrpSpPr>
        <p:grpSpPr bwMode="auto">
          <a:xfrm>
            <a:off x="250825" y="0"/>
            <a:ext cx="8893175" cy="6858000"/>
            <a:chOff x="158" y="0"/>
            <a:chExt cx="5602" cy="4320"/>
          </a:xfrm>
        </p:grpSpPr>
        <p:sp>
          <p:nvSpPr>
            <p:cNvPr id="1033" name="Line 11"/>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1034" name="Line 12"/>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1035" name="Line 14"/>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1036" name="Line 15"/>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1037" name="Line 23"/>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1038" name="Line 24"/>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1039" name="Rectangle 41"/>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040" name="Rectangle 42"/>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041" name="Line 46"/>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1042" name="Line 48"/>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1043" name="Rectangle 49"/>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spTree>
  </p:cSld>
  <p:clrMap bg1="lt1" tx1="dk1" bg2="lt2" tx2="dk2" accent1="accent1" accent2="accent2" accent3="accent3" accent4="accent4" accent5="accent5" accent6="accent6" hlink="hlink" folHlink="folHlink"/>
  <p:sldLayoutIdLst>
    <p:sldLayoutId id="2147483869" r:id="rId1"/>
    <p:sldLayoutId id="2147483860" r:id="rId2"/>
    <p:sldLayoutId id="214748387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mj-lt"/>
          <a:ea typeface="+mj-ea"/>
          <a:cs typeface="+mj-cs"/>
        </a:defRPr>
      </a:lvl1pPr>
      <a:lvl2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2pPr>
      <a:lvl3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3pPr>
      <a:lvl4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4pPr>
      <a:lvl5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5pPr>
      <a:lvl6pPr marL="4572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6pPr>
      <a:lvl7pPr marL="9144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7pPr>
      <a:lvl8pPr marL="13716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8pPr>
      <a:lvl9pPr marL="18288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Font typeface="Wingdings" pitchFamily="2" charset="2"/>
        <a:buChar char="þ"/>
        <a:defRPr sz="20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biss.soc.lv/" TargetMode="External"/><Relationship Id="rId2" Type="http://schemas.openxmlformats.org/officeDocument/2006/relationships/hyperlink" Target="mailto:biss@biss.soc.lv" TargetMode="External"/><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4282" y="3071810"/>
            <a:ext cx="8189913" cy="2232248"/>
          </a:xfrm>
        </p:spPr>
        <p:txBody>
          <a:bodyPr/>
          <a:lstStyle/>
          <a:p>
            <a:pPr>
              <a:defRPr/>
            </a:pPr>
            <a:br>
              <a:rPr lang="lv-LV" sz="2000" i="0" cap="none" dirty="0">
                <a:effectLst/>
              </a:rPr>
            </a:br>
            <a:br>
              <a:rPr sz="2000" i="0" cap="none" dirty="0">
                <a:effectLst/>
              </a:rPr>
            </a:br>
            <a:br>
              <a:rPr sz="2000" i="0" cap="none" dirty="0">
                <a:effectLst/>
              </a:rPr>
            </a:br>
            <a:br>
              <a:rPr sz="2000" i="0" cap="none" dirty="0">
                <a:effectLst/>
              </a:rPr>
            </a:br>
            <a:r>
              <a:rPr lang="lv-LV" sz="2000" i="0" cap="none" dirty="0">
                <a:effectLst/>
              </a:rPr>
              <a:t>Ikgadējs nabadzības un sociālās atstumtības mazināšanas </a:t>
            </a:r>
            <a:r>
              <a:rPr lang="lv-LV" sz="2000" i="0" cap="none" dirty="0" err="1">
                <a:effectLst/>
              </a:rPr>
              <a:t>rīcībpolitikas</a:t>
            </a:r>
            <a:r>
              <a:rPr lang="lv-LV" sz="2000" i="0" cap="none" dirty="0">
                <a:effectLst/>
              </a:rPr>
              <a:t> izvērtējums </a:t>
            </a:r>
            <a:br>
              <a:rPr lang="lv-LV" sz="2000" i="0" cap="none" dirty="0">
                <a:effectLst/>
              </a:rPr>
            </a:br>
            <a:r>
              <a:rPr lang="lv-LV" sz="2000" i="0" cap="none" dirty="0">
                <a:effectLst/>
              </a:rPr>
              <a:t>(t.sk. par nevienlīdzību sabiedriskā transporta pieejamības jomā)</a:t>
            </a:r>
            <a:br>
              <a:rPr lang="lv-LV" sz="2000" i="0" cap="none" dirty="0">
                <a:effectLst/>
              </a:rPr>
            </a:br>
            <a:br>
              <a:rPr sz="2000" i="0" cap="none" dirty="0">
                <a:effectLst/>
              </a:rPr>
            </a:br>
            <a:r>
              <a:rPr lang="en-US" sz="2000" i="0" cap="none" dirty="0">
                <a:effectLst/>
              </a:rPr>
              <a:t>R</a:t>
            </a:r>
            <a:r>
              <a:rPr lang="lv-LV" sz="2000" i="0" cap="none" dirty="0">
                <a:effectLst/>
              </a:rPr>
              <a:t>EZULTĀTI</a:t>
            </a:r>
            <a:br>
              <a:rPr lang="lv-LV" sz="2000" i="0" cap="none" dirty="0">
                <a:effectLst/>
              </a:rPr>
            </a:br>
            <a:br>
              <a:rPr lang="lv-LV" sz="2400" i="0" cap="none" dirty="0">
                <a:effectLst/>
              </a:rPr>
            </a:br>
            <a:r>
              <a:rPr sz="1800" b="0" i="0" cap="none" dirty="0">
                <a:effectLst/>
              </a:rPr>
              <a:t>Izpildītājs: Nodibinājums "Baltic Institute of Social Sciences"</a:t>
            </a:r>
            <a:br>
              <a:rPr sz="2400" i="0" cap="none" dirty="0">
                <a:effectLst/>
              </a:rPr>
            </a:br>
            <a:br>
              <a:rPr lang="lv-LV" sz="2800" cap="none" dirty="0"/>
            </a:br>
            <a:br>
              <a:rPr sz="2800" cap="none" dirty="0"/>
            </a:br>
            <a:br>
              <a:rPr sz="2800" b="0" cap="none" dirty="0">
                <a:effectLst/>
              </a:rPr>
            </a:br>
            <a:endParaRPr sz="2400" b="0" i="0" cap="none" dirty="0">
              <a:solidFill>
                <a:srgbClr val="FFFF00"/>
              </a:solidFill>
              <a:effectLst/>
            </a:endParaRPr>
          </a:p>
        </p:txBody>
      </p:sp>
      <p:sp>
        <p:nvSpPr>
          <p:cNvPr id="5" name="Rectangle 3"/>
          <p:cNvSpPr txBox="1">
            <a:spLocks noChangeArrowheads="1"/>
          </p:cNvSpPr>
          <p:nvPr/>
        </p:nvSpPr>
        <p:spPr bwMode="auto">
          <a:xfrm>
            <a:off x="500034" y="5715016"/>
            <a:ext cx="7775575" cy="508616"/>
          </a:xfrm>
          <a:prstGeom prst="rect">
            <a:avLst/>
          </a:prstGeom>
          <a:noFill/>
          <a:ln w="9525">
            <a:noFill/>
            <a:miter lim="800000"/>
            <a:headEnd/>
            <a:tailEnd/>
          </a:ln>
        </p:spPr>
        <p:txBody>
          <a:bodyPr/>
          <a:lstStyle/>
          <a:p>
            <a:pPr algn="ctr">
              <a:spcBef>
                <a:spcPct val="20000"/>
              </a:spcBef>
              <a:buFont typeface="Wingdings" pitchFamily="2" charset="2"/>
              <a:buNone/>
              <a:defRPr/>
            </a:pPr>
            <a:endParaRPr lang="lv-LV" sz="1600" b="1" kern="0" dirty="0">
              <a:solidFill>
                <a:srgbClr val="003366"/>
              </a:solidFill>
              <a:latin typeface="+mn-lt"/>
            </a:endParaRPr>
          </a:p>
          <a:p>
            <a:pPr algn="ctr">
              <a:spcBef>
                <a:spcPct val="20000"/>
              </a:spcBef>
              <a:buFont typeface="Wingdings" pitchFamily="2" charset="2"/>
              <a:buNone/>
              <a:defRPr/>
            </a:pPr>
            <a:endParaRPr lang="lv-LV" sz="1600" b="1" kern="0" dirty="0">
              <a:solidFill>
                <a:srgbClr val="003366"/>
              </a:solidFill>
              <a:latin typeface="+mn-lt"/>
            </a:endParaRPr>
          </a:p>
        </p:txBody>
      </p:sp>
      <p:sp>
        <p:nvSpPr>
          <p:cNvPr id="410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ctr"/>
            <a:endParaRPr lang="lv-LV"/>
          </a:p>
        </p:txBody>
      </p:sp>
      <p:pic>
        <p:nvPicPr>
          <p:cNvPr id="4103" name="Picture 6" descr="krasains_BISS"/>
          <p:cNvPicPr>
            <a:picLocks noChangeAspect="1" noChangeArrowheads="1"/>
          </p:cNvPicPr>
          <p:nvPr/>
        </p:nvPicPr>
        <p:blipFill>
          <a:blip r:embed="rId3" cstate="print"/>
          <a:srcRect/>
          <a:stretch>
            <a:fillRect/>
          </a:stretch>
        </p:blipFill>
        <p:spPr bwMode="auto">
          <a:xfrm>
            <a:off x="6929454" y="1214422"/>
            <a:ext cx="1512168" cy="699193"/>
          </a:xfrm>
          <a:prstGeom prst="rect">
            <a:avLst/>
          </a:prstGeom>
          <a:noFill/>
          <a:ln w="9525">
            <a:noFill/>
            <a:miter lim="800000"/>
            <a:headEnd/>
            <a:tailEnd/>
          </a:ln>
        </p:spPr>
      </p:pic>
      <p:pic>
        <p:nvPicPr>
          <p:cNvPr id="13316" name="Picture 5"/>
          <p:cNvPicPr>
            <a:picLocks noChangeAspect="1" noChangeArrowheads="1"/>
          </p:cNvPicPr>
          <p:nvPr/>
        </p:nvPicPr>
        <p:blipFill>
          <a:blip r:embed="rId4"/>
          <a:srcRect/>
          <a:stretch>
            <a:fillRect/>
          </a:stretch>
        </p:blipFill>
        <p:spPr bwMode="auto">
          <a:xfrm>
            <a:off x="500034" y="1142984"/>
            <a:ext cx="1162050" cy="733425"/>
          </a:xfrm>
          <a:prstGeom prst="rect">
            <a:avLst/>
          </a:prstGeom>
          <a:solidFill>
            <a:srgbClr val="FFFFFF"/>
          </a:solidFill>
        </p:spPr>
      </p:pic>
      <p:pic>
        <p:nvPicPr>
          <p:cNvPr id="13315" name="Picture 6"/>
          <p:cNvPicPr>
            <a:picLocks noChangeAspect="1" noChangeArrowheads="1"/>
          </p:cNvPicPr>
          <p:nvPr/>
        </p:nvPicPr>
        <p:blipFill>
          <a:blip r:embed="rId5"/>
          <a:srcRect/>
          <a:stretch>
            <a:fillRect/>
          </a:stretch>
        </p:blipFill>
        <p:spPr bwMode="auto">
          <a:xfrm>
            <a:off x="1928794" y="1142984"/>
            <a:ext cx="2066925" cy="752475"/>
          </a:xfrm>
          <a:prstGeom prst="rect">
            <a:avLst/>
          </a:prstGeom>
          <a:solidFill>
            <a:srgbClr val="FFFFFF"/>
          </a:solidFill>
        </p:spPr>
      </p:pic>
      <p:pic>
        <p:nvPicPr>
          <p:cNvPr id="13314" name="Picture 7"/>
          <p:cNvPicPr>
            <a:picLocks noChangeAspect="1" noChangeArrowheads="1"/>
          </p:cNvPicPr>
          <p:nvPr/>
        </p:nvPicPr>
        <p:blipFill>
          <a:blip r:embed="rId6"/>
          <a:srcRect/>
          <a:stretch>
            <a:fillRect/>
          </a:stretch>
        </p:blipFill>
        <p:spPr bwMode="auto">
          <a:xfrm>
            <a:off x="4214810" y="1214422"/>
            <a:ext cx="2247900" cy="685800"/>
          </a:xfrm>
          <a:prstGeom prst="rect">
            <a:avLst/>
          </a:prstGeom>
          <a:solidFill>
            <a:srgbClr val="FFFFFF"/>
          </a:solidFill>
        </p:spPr>
      </p:pic>
      <p:pic>
        <p:nvPicPr>
          <p:cNvPr id="13313" name="Picture 8"/>
          <p:cNvPicPr>
            <a:picLocks noChangeAspect="1" noChangeArrowheads="1"/>
          </p:cNvPicPr>
          <p:nvPr/>
        </p:nvPicPr>
        <p:blipFill>
          <a:blip r:embed="rId7"/>
          <a:srcRect/>
          <a:stretch>
            <a:fillRect/>
          </a:stretch>
        </p:blipFill>
        <p:spPr bwMode="auto">
          <a:xfrm>
            <a:off x="500034" y="2143116"/>
            <a:ext cx="5657850" cy="180975"/>
          </a:xfrm>
          <a:prstGeom prst="rect">
            <a:avLst/>
          </a:prstGeom>
          <a:solidFill>
            <a:srgbClr val="FFFFFF"/>
          </a:solidFill>
        </p:spPr>
      </p:pic>
      <p:sp>
        <p:nvSpPr>
          <p:cNvPr id="14" name="Rectangle 13"/>
          <p:cNvSpPr/>
          <p:nvPr/>
        </p:nvSpPr>
        <p:spPr>
          <a:xfrm>
            <a:off x="357158" y="5786454"/>
            <a:ext cx="8001056" cy="307777"/>
          </a:xfrm>
          <a:prstGeom prst="rect">
            <a:avLst/>
          </a:prstGeom>
        </p:spPr>
        <p:txBody>
          <a:bodyPr wrap="square">
            <a:spAutoFit/>
          </a:bodyPr>
          <a:lstStyle/>
          <a:p>
            <a:pPr algn="ctr"/>
            <a:r>
              <a:rPr lang="lv-LV" sz="1400" dirty="0">
                <a:solidFill>
                  <a:srgbClr val="003366"/>
                </a:solidFill>
              </a:rPr>
              <a:t>10.06.2020.</a:t>
            </a:r>
          </a:p>
        </p:txBody>
      </p:sp>
    </p:spTree>
    <p:extLst>
      <p:ext uri="{BB962C8B-B14F-4D97-AF65-F5344CB8AC3E}">
        <p14:creationId xmlns:p14="http://schemas.microsoft.com/office/powerpoint/2010/main" val="2830701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5888"/>
            <a:ext cx="8675688" cy="649287"/>
          </a:xfrm>
        </p:spPr>
        <p:txBody>
          <a:bodyPr/>
          <a:lstStyle/>
          <a:p>
            <a:r>
              <a:rPr lang="lv-LV" sz="2800" dirty="0"/>
              <a:t>Ienākumu palielināšanas sistēmiskie instrumenti</a:t>
            </a:r>
          </a:p>
        </p:txBody>
      </p:sp>
      <p:sp>
        <p:nvSpPr>
          <p:cNvPr id="3" name="Content Placeholder 2"/>
          <p:cNvSpPr>
            <a:spLocks noGrp="1"/>
          </p:cNvSpPr>
          <p:nvPr>
            <p:ph idx="1"/>
          </p:nvPr>
        </p:nvSpPr>
        <p:spPr/>
        <p:txBody>
          <a:bodyPr/>
          <a:lstStyle/>
          <a:p>
            <a:pPr>
              <a:spcAft>
                <a:spcPts val="432"/>
              </a:spcAft>
              <a:buFont typeface="Wingdings" pitchFamily="2" charset="2"/>
              <a:buChar char="§"/>
            </a:pPr>
            <a:endParaRPr lang="lv-LV" sz="1800" b="0" dirty="0"/>
          </a:p>
          <a:p>
            <a:pPr>
              <a:spcAft>
                <a:spcPts val="432"/>
              </a:spcAft>
              <a:buFont typeface="Wingdings" pitchFamily="2" charset="2"/>
              <a:buChar char="§"/>
            </a:pPr>
            <a:endParaRPr lang="lv-LV" b="0" dirty="0"/>
          </a:p>
          <a:p>
            <a:pPr>
              <a:buNone/>
            </a:pPr>
            <a:endParaRPr lang="lv-LV" dirty="0"/>
          </a:p>
          <a:p>
            <a:pPr>
              <a:buNone/>
            </a:pPr>
            <a:endParaRPr lang="lv-LV" dirty="0"/>
          </a:p>
          <a:p>
            <a:pPr>
              <a:buNone/>
            </a:pPr>
            <a:endParaRPr lang="lv-LV" dirty="0"/>
          </a:p>
        </p:txBody>
      </p:sp>
      <p:sp>
        <p:nvSpPr>
          <p:cNvPr id="13313" name="Rectangle 1"/>
          <p:cNvSpPr>
            <a:spLocks noChangeArrowheads="1"/>
          </p:cNvSpPr>
          <p:nvPr/>
        </p:nvSpPr>
        <p:spPr bwMode="auto">
          <a:xfrm>
            <a:off x="428596" y="1214422"/>
            <a:ext cx="8001056"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hangingPunct="0"/>
            <a:r>
              <a:rPr lang="lv-LV" sz="1600" b="1" dirty="0">
                <a:solidFill>
                  <a:srgbClr val="003366"/>
                </a:solidFill>
              </a:rPr>
              <a:t>Iedzīvotāju ienākumu palielināšanas rīcībpolitikas pasākumi Latvijā:</a:t>
            </a:r>
          </a:p>
          <a:p>
            <a:pPr marL="0" marR="0" lvl="0" indent="0" algn="l" defTabSz="914400" rtl="0" eaLnBrk="0" fontAlgn="base" latinLnBrk="0" hangingPunct="0">
              <a:lnSpc>
                <a:spcPct val="100000"/>
              </a:lnSpc>
              <a:spcBef>
                <a:spcPct val="0"/>
              </a:spcBef>
              <a:spcAft>
                <a:spcPct val="0"/>
              </a:spcAft>
              <a:buClrTx/>
              <a:buSzTx/>
              <a:buFontTx/>
              <a:buNone/>
              <a:tabLst/>
            </a:pPr>
            <a:endParaRPr lang="lv-LV" sz="1600" b="1" dirty="0">
              <a:solidFill>
                <a:srgbClr val="003366"/>
              </a:solidFill>
            </a:endParaRPr>
          </a:p>
          <a:p>
            <a:pPr lvl="0" indent="361950">
              <a:buFont typeface="Arial" pitchFamily="34" charset="0"/>
              <a:buChar char="•"/>
            </a:pPr>
            <a:r>
              <a:rPr lang="lv-LV" sz="1400" i="1" dirty="0">
                <a:solidFill>
                  <a:srgbClr val="003366"/>
                </a:solidFill>
              </a:rPr>
              <a:t>minimālās algas celšana un minimālā valsts uzturlīdzekļu apmēra palielināšana</a:t>
            </a:r>
            <a:endParaRPr lang="lv-LV" sz="1400" dirty="0">
              <a:solidFill>
                <a:srgbClr val="003366"/>
              </a:solidFill>
            </a:endParaRPr>
          </a:p>
          <a:p>
            <a:pPr lvl="0" indent="361950">
              <a:buFont typeface="Arial" pitchFamily="34" charset="0"/>
              <a:buChar char="•"/>
            </a:pPr>
            <a:r>
              <a:rPr lang="lv-LV" sz="1400" i="1" dirty="0">
                <a:solidFill>
                  <a:srgbClr val="003366"/>
                </a:solidFill>
              </a:rPr>
              <a:t>IIN likmes izmaiņas</a:t>
            </a:r>
            <a:endParaRPr lang="lv-LV" sz="1400" dirty="0">
              <a:solidFill>
                <a:srgbClr val="003366"/>
              </a:solidFill>
            </a:endParaRPr>
          </a:p>
          <a:p>
            <a:pPr lvl="0" indent="361950">
              <a:buFont typeface="Arial" pitchFamily="34" charset="0"/>
              <a:buChar char="•"/>
            </a:pPr>
            <a:r>
              <a:rPr lang="lv-LV" sz="1400" i="1" dirty="0">
                <a:solidFill>
                  <a:srgbClr val="003366"/>
                </a:solidFill>
              </a:rPr>
              <a:t>IIN atvieglojumu palielināšana par apgādībā esošām personām</a:t>
            </a:r>
            <a:endParaRPr lang="lv-LV" sz="1400" dirty="0">
              <a:solidFill>
                <a:srgbClr val="003366"/>
              </a:solidFill>
            </a:endParaRPr>
          </a:p>
          <a:p>
            <a:pPr lvl="0" indent="361950">
              <a:buFont typeface="Arial" pitchFamily="34" charset="0"/>
              <a:buChar char="•"/>
            </a:pPr>
            <a:r>
              <a:rPr lang="lv-LV" sz="1400" i="1" dirty="0">
                <a:solidFill>
                  <a:srgbClr val="003366"/>
                </a:solidFill>
              </a:rPr>
              <a:t>diferencētā neapliekamā minimuma ieviešana</a:t>
            </a:r>
            <a:endParaRPr lang="lv-LV" sz="1400" dirty="0">
              <a:solidFill>
                <a:srgbClr val="003366"/>
              </a:solidFill>
            </a:endParaRPr>
          </a:p>
          <a:p>
            <a:pPr lvl="0" indent="361950">
              <a:buFont typeface="Arial" pitchFamily="34" charset="0"/>
              <a:buChar char="•"/>
            </a:pPr>
            <a:r>
              <a:rPr lang="lv-LV" sz="1400" i="1" dirty="0">
                <a:solidFill>
                  <a:srgbClr val="003366"/>
                </a:solidFill>
              </a:rPr>
              <a:t>pensiju indeksācija</a:t>
            </a:r>
            <a:endParaRPr lang="lv-LV" sz="1400" dirty="0">
              <a:solidFill>
                <a:srgbClr val="003366"/>
              </a:solidFill>
            </a:endParaRPr>
          </a:p>
          <a:p>
            <a:pPr lvl="0" indent="361950">
              <a:buFont typeface="Arial" pitchFamily="34" charset="0"/>
              <a:buChar char="•"/>
            </a:pPr>
            <a:r>
              <a:rPr lang="lv-LV" sz="1400" i="1" dirty="0">
                <a:solidFill>
                  <a:srgbClr val="003366"/>
                </a:solidFill>
              </a:rPr>
              <a:t>valsts sociālās apdrošināšanas pabalstu palielināšana</a:t>
            </a:r>
            <a:endParaRPr lang="lv-LV" sz="1400" dirty="0">
              <a:solidFill>
                <a:srgbClr val="003366"/>
              </a:solidFill>
            </a:endParaRPr>
          </a:p>
          <a:p>
            <a:pPr lvl="0" indent="361950">
              <a:buFont typeface="Arial" pitchFamily="34" charset="0"/>
              <a:buChar char="•"/>
            </a:pPr>
            <a:r>
              <a:rPr lang="lv-LV" sz="1400" i="1" dirty="0">
                <a:solidFill>
                  <a:srgbClr val="003366"/>
                </a:solidFill>
              </a:rPr>
              <a:t>valsts sociālo pabalstu palielināšana</a:t>
            </a:r>
            <a:endParaRPr lang="lv-LV" sz="1400" dirty="0">
              <a:solidFill>
                <a:srgbClr val="003366"/>
              </a:solidFill>
            </a:endParaRPr>
          </a:p>
          <a:p>
            <a:pPr lvl="0" indent="361950">
              <a:buFont typeface="Arial" pitchFamily="34" charset="0"/>
              <a:buChar char="•"/>
            </a:pPr>
            <a:r>
              <a:rPr lang="lv-LV" sz="1400" i="1" dirty="0">
                <a:solidFill>
                  <a:srgbClr val="003366"/>
                </a:solidFill>
              </a:rPr>
              <a:t>transportlīdzekļa ekspluatācijas nodokļa atvieglojumu palielināšana</a:t>
            </a:r>
            <a:endParaRPr lang="lv-LV" sz="1400" dirty="0">
              <a:solidFill>
                <a:srgbClr val="003366"/>
              </a:solidFill>
            </a:endParaRPr>
          </a:p>
          <a:p>
            <a:pPr lvl="0" indent="361950">
              <a:buFont typeface="Arial" pitchFamily="34" charset="0"/>
              <a:buChar char="•"/>
            </a:pPr>
            <a:r>
              <a:rPr lang="lv-LV" sz="1400" i="1" dirty="0">
                <a:solidFill>
                  <a:srgbClr val="003366"/>
                </a:solidFill>
              </a:rPr>
              <a:t>daudzbērnu ģimenes definīcijas paplašināšana</a:t>
            </a:r>
            <a:endParaRPr lang="lv-LV" sz="1400" dirty="0">
              <a:solidFill>
                <a:srgbClr val="003366"/>
              </a:solidFill>
            </a:endParaRPr>
          </a:p>
          <a:p>
            <a:pPr lvl="0" indent="361950">
              <a:buFont typeface="Arial" pitchFamily="34" charset="0"/>
              <a:buChar char="•"/>
            </a:pPr>
            <a:r>
              <a:rPr lang="lv-LV" sz="1400" i="1" dirty="0">
                <a:solidFill>
                  <a:srgbClr val="003366"/>
                </a:solidFill>
              </a:rPr>
              <a:t>elektroenerģijas pakalpojumi par samazinātu cenu</a:t>
            </a:r>
            <a:endParaRPr lang="lv-LV" sz="1400" dirty="0">
              <a:solidFill>
                <a:srgbClr val="003366"/>
              </a:solidFill>
            </a:endParaRPr>
          </a:p>
          <a:p>
            <a:pPr indent="361950">
              <a:buFont typeface="Arial" pitchFamily="34" charset="0"/>
              <a:buChar char="•"/>
            </a:pPr>
            <a:r>
              <a:rPr lang="lv-LV" sz="1400" i="1" dirty="0">
                <a:solidFill>
                  <a:srgbClr val="003366"/>
                </a:solidFill>
              </a:rPr>
              <a:t>pārtikas, higiēnas un mācību līdzekļu pakas trūcīgajiem iedzīvotājiem</a:t>
            </a:r>
          </a:p>
          <a:p>
            <a:pPr indent="361950">
              <a:buFont typeface="Arial" pitchFamily="34" charset="0"/>
              <a:buChar char="•"/>
            </a:pPr>
            <a:r>
              <a:rPr lang="lv-LV" sz="1400" i="1" dirty="0">
                <a:solidFill>
                  <a:srgbClr val="003366"/>
                </a:solidFill>
              </a:rPr>
              <a:t>sabiedriskā transporta atvieglojumi</a:t>
            </a:r>
          </a:p>
          <a:p>
            <a:pPr indent="361950">
              <a:buFont typeface="Arial" pitchFamily="34" charset="0"/>
              <a:buChar char="•"/>
            </a:pPr>
            <a:r>
              <a:rPr lang="lv-LV" sz="1400" i="1" dirty="0">
                <a:solidFill>
                  <a:srgbClr val="003366"/>
                </a:solidFill>
              </a:rPr>
              <a:t>pašvaldību sociālā palīdzība un sociālie pakalpojumi</a:t>
            </a:r>
          </a:p>
          <a:p>
            <a:pPr indent="361950">
              <a:buFont typeface="Arial" pitchFamily="34" charset="0"/>
              <a:buChar char="•"/>
            </a:pPr>
            <a:r>
              <a:rPr lang="lv-LV" sz="1400" i="1" dirty="0">
                <a:solidFill>
                  <a:srgbClr val="003366"/>
                </a:solidFill>
              </a:rPr>
              <a:t>...</a:t>
            </a:r>
          </a:p>
          <a:p>
            <a:pPr indent="361950">
              <a:buFont typeface="Arial" pitchFamily="34" charset="0"/>
              <a:buChar char="•"/>
            </a:pPr>
            <a:endParaRPr lang="lv-LV" sz="1600" i="1" dirty="0">
              <a:solidFill>
                <a:srgbClr val="003366"/>
              </a:solidFill>
            </a:endParaRPr>
          </a:p>
          <a:p>
            <a:pPr algn="ctr"/>
            <a:r>
              <a:rPr lang="lv-LV" sz="1600" b="1" dirty="0">
                <a:solidFill>
                  <a:srgbClr val="FF0000"/>
                </a:solidFill>
              </a:rPr>
              <a:t>VAI UN KĀ ŠIE PASĀKUMI SASNIEDZ IEDZĪVOTĀJUS UN SOCIĀLĀS GRUPAS AR ZEMIEM IENĀKUMIEM – NABADZĪBAI PAKĻAUTOS?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sz="1800" b="0" i="0" u="none" strike="noStrike" cap="none" normalizeH="0" baseline="0" dirty="0">
              <a:ln>
                <a:noFill/>
              </a:ln>
              <a:solidFill>
                <a:schemeClr val="tx1"/>
              </a:solidFill>
              <a:effectLst/>
              <a:latin typeface="Arial" pitchFamily="34" charset="0"/>
            </a:endParaRPr>
          </a:p>
        </p:txBody>
      </p:sp>
    </p:spTree>
    <p:extLst>
      <p:ext uri="{BB962C8B-B14F-4D97-AF65-F5344CB8AC3E}">
        <p14:creationId xmlns:p14="http://schemas.microsoft.com/office/powerpoint/2010/main" val="3905873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7A263-73D6-48FF-AFBA-C6E38E9654D6}"/>
              </a:ext>
            </a:extLst>
          </p:cNvPr>
          <p:cNvSpPr>
            <a:spLocks noGrp="1"/>
          </p:cNvSpPr>
          <p:nvPr>
            <p:ph type="title"/>
          </p:nvPr>
        </p:nvSpPr>
        <p:spPr/>
        <p:txBody>
          <a:bodyPr/>
          <a:lstStyle/>
          <a:p>
            <a:r>
              <a:rPr lang="lv-LV" dirty="0"/>
              <a:t>Secinājumi (2)</a:t>
            </a:r>
            <a:endParaRPr lang="en-US" dirty="0"/>
          </a:p>
        </p:txBody>
      </p:sp>
      <p:sp>
        <p:nvSpPr>
          <p:cNvPr id="3" name="Content Placeholder 2">
            <a:extLst>
              <a:ext uri="{FF2B5EF4-FFF2-40B4-BE49-F238E27FC236}">
                <a16:creationId xmlns:a16="http://schemas.microsoft.com/office/drawing/2014/main" id="{E68A3B14-2B19-4D6E-B78C-CAD6FF9C41BB}"/>
              </a:ext>
            </a:extLst>
          </p:cNvPr>
          <p:cNvSpPr>
            <a:spLocks noGrp="1"/>
          </p:cNvSpPr>
          <p:nvPr>
            <p:ph idx="1"/>
          </p:nvPr>
        </p:nvSpPr>
        <p:spPr>
          <a:xfrm>
            <a:off x="412628" y="980728"/>
            <a:ext cx="8239125" cy="4608512"/>
          </a:xfrm>
        </p:spPr>
        <p:txBody>
          <a:bodyPr/>
          <a:lstStyle/>
          <a:p>
            <a:pPr marL="0" indent="0">
              <a:buNone/>
            </a:pPr>
            <a:r>
              <a:rPr lang="lv-LV" sz="1800" u="sng" dirty="0"/>
              <a:t>Rīcībpolitikas pasākumi 2017. gadā:</a:t>
            </a:r>
          </a:p>
          <a:p>
            <a:pPr marL="0" indent="0">
              <a:buNone/>
            </a:pPr>
            <a:endParaRPr lang="lv-LV" sz="1800" b="0" dirty="0"/>
          </a:p>
          <a:p>
            <a:pPr marL="457200" indent="-457200">
              <a:buAutoNum type="arabicParenR"/>
            </a:pPr>
            <a:r>
              <a:rPr lang="lv-LV" sz="1600" b="0" dirty="0"/>
              <a:t>Mērķēti uz samērā </a:t>
            </a:r>
            <a:r>
              <a:rPr lang="lv-LV" sz="1600" dirty="0"/>
              <a:t>šaurām mērķa grupām</a:t>
            </a:r>
            <a:r>
              <a:rPr lang="lv-LV" sz="1400" dirty="0"/>
              <a:t> </a:t>
            </a:r>
            <a:r>
              <a:rPr lang="lv-LV" sz="1400" b="0" dirty="0"/>
              <a:t>(piemēram, adoptētāji, bērnu aizbildņi, ČAES avārijas seku likvidēšanas dalībnieki, vecāki grūtniecības vai bērna kopšanas atvaļinājumā, apgādnieku zaudējušie bērni, daudzbērnu ģimenes ar četriem un vairāk bērniem, ilgstošas aprūpes pakalpojumu saņēmēji, bēgļi un personas, kas ieguvušas alternatīvo statusu)</a:t>
            </a:r>
          </a:p>
          <a:p>
            <a:pPr marL="457200" indent="-457200">
              <a:buAutoNum type="arabicParenR"/>
            </a:pPr>
            <a:endParaRPr lang="lv-LV" sz="1600" b="0" dirty="0"/>
          </a:p>
          <a:p>
            <a:pPr>
              <a:buAutoNum type="arabicParenR"/>
            </a:pPr>
            <a:r>
              <a:rPr lang="lv-LV" sz="1600" b="0" dirty="0"/>
              <a:t>Mērķēti uz iedzīvotāju </a:t>
            </a:r>
            <a:r>
              <a:rPr lang="lv-LV" sz="1600" dirty="0"/>
              <a:t>konkrētas rīcības motivēšanu vai noteiktu sistēmu nepilnvērtību novēršanu vai sistēmu attīstīšanu </a:t>
            </a:r>
            <a:r>
              <a:rPr lang="lv-LV" sz="1400" b="0" dirty="0"/>
              <a:t>(piemēram, nedeklarētās nodarbinātības kontroli, sezonālās nodarbinātības sistēmas sakārtošanu, bērnu dzimstības veicināšanu, netaisnīgas sociālās palīdzības sniegšanas pieejas pret līdzīgām sociālām grupām novēršanu, negodprātīgu slimības lapu izmantošanas novēršanu, alternatīvo ārpusģimenes aprūpes formu īstenošanu u.tml.)</a:t>
            </a:r>
          </a:p>
          <a:p>
            <a:pPr>
              <a:buAutoNum type="arabicParenR"/>
            </a:pPr>
            <a:endParaRPr lang="lv-LV" sz="1600" b="0" dirty="0"/>
          </a:p>
          <a:p>
            <a:pPr>
              <a:buFont typeface="Wingdings" pitchFamily="2" charset="2"/>
              <a:buAutoNum type="arabicParenR"/>
            </a:pPr>
            <a:r>
              <a:rPr lang="lv-LV" sz="1600" b="0" dirty="0"/>
              <a:t>Mērķēti uz </a:t>
            </a:r>
            <a:r>
              <a:rPr lang="lv-LV" sz="1600" dirty="0"/>
              <a:t>konkrētu iedzīvotāju grupu sociālo aizsardzību nākotnē</a:t>
            </a:r>
            <a:r>
              <a:rPr lang="lv-LV" sz="1600" b="0" dirty="0"/>
              <a:t> (piemēram, sociālās apdrošināšanas iemaksu objektu palielināšana, mikrouzņēmuma nodokļa palielināšana un pārdale par labu sociālajai apdrošināšanai), kā arī </a:t>
            </a:r>
            <a:r>
              <a:rPr lang="lv-LV" sz="1600" dirty="0"/>
              <a:t>nodarbinātības motivēšanu</a:t>
            </a:r>
            <a:r>
              <a:rPr lang="lv-LV" sz="1600" b="0" dirty="0"/>
              <a:t>. </a:t>
            </a:r>
            <a:endParaRPr lang="en-US" sz="1600" b="0" dirty="0"/>
          </a:p>
          <a:p>
            <a:pPr>
              <a:buAutoNum type="arabicParenR"/>
            </a:pPr>
            <a:endParaRPr lang="lv-LV" sz="1400" b="0" dirty="0"/>
          </a:p>
          <a:p>
            <a:pPr marL="0" indent="0">
              <a:buNone/>
            </a:pPr>
            <a:endParaRPr lang="lv-LV" sz="1400" b="0" dirty="0"/>
          </a:p>
          <a:p>
            <a:pPr marL="0" indent="0">
              <a:buNone/>
            </a:pPr>
            <a:endParaRPr lang="lv-LV" sz="1400" b="0" dirty="0"/>
          </a:p>
          <a:p>
            <a:pPr marL="0" indent="0">
              <a:buNone/>
            </a:pPr>
            <a:endParaRPr lang="en-US" dirty="0"/>
          </a:p>
        </p:txBody>
      </p:sp>
    </p:spTree>
    <p:extLst>
      <p:ext uri="{BB962C8B-B14F-4D97-AF65-F5344CB8AC3E}">
        <p14:creationId xmlns:p14="http://schemas.microsoft.com/office/powerpoint/2010/main" val="318116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57158" y="2428868"/>
            <a:ext cx="8189913" cy="2232248"/>
          </a:xfrm>
        </p:spPr>
        <p:txBody>
          <a:bodyPr/>
          <a:lstStyle/>
          <a:p>
            <a:pPr>
              <a:defRPr/>
            </a:pPr>
            <a:br>
              <a:rPr lang="lv-LV" sz="2000" i="0" cap="none" dirty="0">
                <a:effectLst/>
              </a:rPr>
            </a:br>
            <a:br>
              <a:rPr sz="2000" i="0" cap="none" dirty="0">
                <a:effectLst/>
              </a:rPr>
            </a:br>
            <a:br>
              <a:rPr sz="2000" i="0" cap="none" dirty="0">
                <a:effectLst/>
              </a:rPr>
            </a:br>
            <a:r>
              <a:rPr lang="lv-LV" sz="2400" i="0" cap="none" dirty="0">
                <a:effectLst/>
              </a:rPr>
              <a:t>Nevienlīdzības</a:t>
            </a:r>
            <a:r>
              <a:rPr sz="2400" i="0" cap="none" dirty="0">
                <a:effectLst/>
              </a:rPr>
              <a:t> </a:t>
            </a:r>
            <a:r>
              <a:rPr lang="en-US" sz="2400" i="0" cap="none" dirty="0">
                <a:effectLst/>
              </a:rPr>
              <a:t>s</a:t>
            </a:r>
            <a:r>
              <a:rPr lang="lv-LV" sz="2400" i="0" cap="none" dirty="0">
                <a:effectLst/>
              </a:rPr>
              <a:t>abiedriskā transporta pieejamības jomā </a:t>
            </a:r>
            <a:r>
              <a:rPr sz="2400" i="0" cap="none" dirty="0">
                <a:effectLst/>
              </a:rPr>
              <a:t>izvērtējums</a:t>
            </a:r>
            <a:br>
              <a:rPr sz="2400" i="0" cap="none" dirty="0">
                <a:effectLst/>
              </a:rPr>
            </a:br>
            <a:br>
              <a:rPr sz="2400" i="0" cap="none" dirty="0">
                <a:effectLst/>
              </a:rPr>
            </a:br>
            <a:br>
              <a:rPr sz="2000" i="0" cap="none" dirty="0">
                <a:effectLst/>
              </a:rPr>
            </a:br>
            <a:br>
              <a:rPr lang="lv-LV" sz="2800" cap="none" dirty="0"/>
            </a:br>
            <a:br>
              <a:rPr sz="2800" cap="none" dirty="0"/>
            </a:br>
            <a:br>
              <a:rPr sz="2800" b="0" cap="none" dirty="0">
                <a:effectLst/>
              </a:rPr>
            </a:br>
            <a:endParaRPr sz="2400" b="0" i="0" cap="none" dirty="0">
              <a:solidFill>
                <a:srgbClr val="FFFF00"/>
              </a:solidFill>
              <a:effectLst/>
            </a:endParaRPr>
          </a:p>
        </p:txBody>
      </p:sp>
      <p:sp>
        <p:nvSpPr>
          <p:cNvPr id="5" name="Rectangle 3"/>
          <p:cNvSpPr txBox="1">
            <a:spLocks noChangeArrowheads="1"/>
          </p:cNvSpPr>
          <p:nvPr/>
        </p:nvSpPr>
        <p:spPr bwMode="auto">
          <a:xfrm>
            <a:off x="500034" y="5715016"/>
            <a:ext cx="7775575" cy="508616"/>
          </a:xfrm>
          <a:prstGeom prst="rect">
            <a:avLst/>
          </a:prstGeom>
          <a:noFill/>
          <a:ln w="9525">
            <a:noFill/>
            <a:miter lim="800000"/>
            <a:headEnd/>
            <a:tailEnd/>
          </a:ln>
        </p:spPr>
        <p:txBody>
          <a:bodyPr/>
          <a:lstStyle/>
          <a:p>
            <a:pPr algn="ctr">
              <a:spcBef>
                <a:spcPct val="20000"/>
              </a:spcBef>
              <a:buFont typeface="Wingdings" pitchFamily="2" charset="2"/>
              <a:buNone/>
              <a:defRPr/>
            </a:pPr>
            <a:endParaRPr lang="lv-LV" sz="1600" b="1" kern="0" dirty="0">
              <a:solidFill>
                <a:srgbClr val="003366"/>
              </a:solidFill>
              <a:latin typeface="+mn-lt"/>
            </a:endParaRPr>
          </a:p>
          <a:p>
            <a:pPr algn="ctr">
              <a:spcBef>
                <a:spcPct val="20000"/>
              </a:spcBef>
              <a:buFont typeface="Wingdings" pitchFamily="2" charset="2"/>
              <a:buNone/>
              <a:defRPr/>
            </a:pPr>
            <a:endParaRPr lang="lv-LV" sz="1600" b="1" kern="0" dirty="0">
              <a:solidFill>
                <a:srgbClr val="003366"/>
              </a:solidFill>
              <a:latin typeface="+mn-lt"/>
            </a:endParaRPr>
          </a:p>
        </p:txBody>
      </p:sp>
      <p:sp>
        <p:nvSpPr>
          <p:cNvPr id="410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ctr"/>
            <a:endParaRPr lang="lv-LV"/>
          </a:p>
        </p:txBody>
      </p:sp>
    </p:spTree>
    <p:extLst>
      <p:ext uri="{BB962C8B-B14F-4D97-AF65-F5344CB8AC3E}">
        <p14:creationId xmlns:p14="http://schemas.microsoft.com/office/powerpoint/2010/main" val="2830701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a:t>Starptautiskā perspektīva: transporta nabadzība</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lv-LV" sz="1800" dirty="0"/>
              <a:t>«Transporta nabadzība»</a:t>
            </a:r>
            <a:r>
              <a:rPr lang="lv-LV" sz="1800" b="0" dirty="0"/>
              <a:t> (</a:t>
            </a:r>
            <a:r>
              <a:rPr lang="lv-LV" sz="1800" b="0" i="1" dirty="0" err="1"/>
              <a:t>transport</a:t>
            </a:r>
            <a:r>
              <a:rPr lang="lv-LV" sz="1800" b="0" i="1" dirty="0"/>
              <a:t> </a:t>
            </a:r>
            <a:r>
              <a:rPr lang="lv-LV" sz="1800" b="0" i="1" dirty="0" err="1"/>
              <a:t>poverty</a:t>
            </a:r>
            <a:r>
              <a:rPr lang="lv-LV" sz="1800" b="0" dirty="0"/>
              <a:t>): situācija, kurā, indivīdam apmierinot savas vajadzības, nākas saskarties ar </a:t>
            </a:r>
            <a:r>
              <a:rPr lang="lv-LV" sz="1800" b="0" u="sng" dirty="0"/>
              <a:t>vismaz vienu no šādiem ierobežojumiem</a:t>
            </a:r>
            <a:r>
              <a:rPr lang="lv-LV" sz="1800" b="0" dirty="0"/>
              <a:t> </a:t>
            </a:r>
          </a:p>
          <a:p>
            <a:pPr lvl="1">
              <a:lnSpc>
                <a:spcPct val="114000"/>
              </a:lnSpc>
              <a:buFont typeface="Wingdings" panose="05000000000000000000" pitchFamily="2" charset="2"/>
              <a:buChar char="Ø"/>
            </a:pPr>
            <a:r>
              <a:rPr lang="lv-LV" sz="1600" dirty="0"/>
              <a:t>nav pieejami tādi transporta veidi, kas atbilstu indivīda fiziskajām vai garīgajām iespējām </a:t>
            </a:r>
          </a:p>
          <a:p>
            <a:pPr lvl="1">
              <a:lnSpc>
                <a:spcPct val="114000"/>
              </a:lnSpc>
              <a:buFont typeface="Wingdings" panose="05000000000000000000" pitchFamily="2" charset="2"/>
              <a:buChar char="Ø"/>
            </a:pPr>
            <a:r>
              <a:rPr lang="lv-LV" sz="1600" dirty="0"/>
              <a:t>pieejamie transporta veidi nesasniedz indivīdam vajadzīgos gala mērķus</a:t>
            </a:r>
          </a:p>
          <a:p>
            <a:pPr lvl="1">
              <a:lnSpc>
                <a:spcPct val="114000"/>
              </a:lnSpc>
              <a:buFont typeface="Wingdings" panose="05000000000000000000" pitchFamily="2" charset="2"/>
              <a:buChar char="Ø"/>
            </a:pPr>
            <a:r>
              <a:rPr lang="lv-LV" sz="1600" dirty="0"/>
              <a:t>transporta izdevumi veido lielu daļu no mājsaimniecības ienākumiem, ka atlikums ir uzskatāms par zemu ienākumu līmeni</a:t>
            </a:r>
          </a:p>
          <a:p>
            <a:pPr lvl="1">
              <a:lnSpc>
                <a:spcPct val="114000"/>
              </a:lnSpc>
              <a:buFont typeface="Wingdings" panose="05000000000000000000" pitchFamily="2" charset="2"/>
              <a:buChar char="Ø"/>
            </a:pPr>
            <a:r>
              <a:rPr lang="lv-LV" sz="1600" dirty="0"/>
              <a:t>indivīdam jāpavada ceļā ievērojamu laika daļu</a:t>
            </a:r>
          </a:p>
          <a:p>
            <a:pPr lvl="1">
              <a:lnSpc>
                <a:spcPct val="114000"/>
              </a:lnSpc>
              <a:buFont typeface="Wingdings" panose="05000000000000000000" pitchFamily="2" charset="2"/>
              <a:buChar char="Ø"/>
            </a:pPr>
            <a:r>
              <a:rPr lang="lv-LV" sz="1600" dirty="0"/>
              <a:t>pieejamie transporta veidi ir bīstami vai indivīda veselības stāvokli apdraudoši </a:t>
            </a:r>
          </a:p>
          <a:p>
            <a:pPr marL="0" indent="0">
              <a:buNone/>
            </a:pPr>
            <a:endParaRPr lang="lv-LV" sz="1800" b="0" dirty="0"/>
          </a:p>
          <a:p>
            <a:endParaRPr lang="lv-LV" dirty="0"/>
          </a:p>
        </p:txBody>
      </p:sp>
      <p:sp>
        <p:nvSpPr>
          <p:cNvPr id="4" name="TextBox 3">
            <a:extLst>
              <a:ext uri="{FF2B5EF4-FFF2-40B4-BE49-F238E27FC236}">
                <a16:creationId xmlns:a16="http://schemas.microsoft.com/office/drawing/2014/main" id="{7BBBC0F3-512A-4F37-99D6-F0804EE8FBE9}"/>
              </a:ext>
            </a:extLst>
          </p:cNvPr>
          <p:cNvSpPr txBox="1"/>
          <p:nvPr/>
        </p:nvSpPr>
        <p:spPr>
          <a:xfrm>
            <a:off x="436564" y="4340124"/>
            <a:ext cx="8269286" cy="1753172"/>
          </a:xfrm>
          <a:prstGeom prst="rect">
            <a:avLst/>
          </a:prstGeom>
          <a:solidFill>
            <a:srgbClr val="FFCC99"/>
          </a:solidFill>
        </p:spPr>
        <p:txBody>
          <a:bodyPr wrap="square" rtlCol="0">
            <a:spAutoFit/>
          </a:bodyPr>
          <a:lstStyle/>
          <a:p>
            <a:pPr>
              <a:lnSpc>
                <a:spcPct val="114000"/>
              </a:lnSpc>
            </a:pPr>
            <a:r>
              <a:rPr lang="lv-LV" sz="1600" dirty="0"/>
              <a:t>Daudzveidīgas rādītāju grupas:</a:t>
            </a:r>
          </a:p>
          <a:p>
            <a:pPr marL="342900" indent="-342900">
              <a:lnSpc>
                <a:spcPct val="114000"/>
              </a:lnSpc>
              <a:buAutoNum type="arabicParenBoth"/>
            </a:pPr>
            <a:r>
              <a:rPr lang="lv-LV" sz="1600" dirty="0"/>
              <a:t>Infrastruktūras kvalitātes: pārvietošanās ātrums, ceļa izmaksas, sabiedriskā transporta tuvums</a:t>
            </a:r>
          </a:p>
          <a:p>
            <a:pPr marL="342900" indent="-342900">
              <a:lnSpc>
                <a:spcPct val="114000"/>
              </a:lnSpc>
              <a:buAutoNum type="arabicParenBoth"/>
            </a:pPr>
            <a:r>
              <a:rPr lang="lv-LV" sz="1600" dirty="0"/>
              <a:t>Atrašanās vietā balstīts: Pakalpojumi, kurus var sasniegt noteiktā laika posmā</a:t>
            </a:r>
          </a:p>
          <a:p>
            <a:pPr marL="342900" indent="-342900">
              <a:lnSpc>
                <a:spcPct val="114000"/>
              </a:lnSpc>
              <a:buAutoNum type="arabicParenBoth"/>
            </a:pPr>
            <a:r>
              <a:rPr lang="lv-LV" sz="1600" dirty="0"/>
              <a:t>Uz personu orientēts: rādītāji, kas ļauj datus analizēt individuālo pazīmju līmenī</a:t>
            </a:r>
          </a:p>
          <a:p>
            <a:pPr marL="342900" indent="-342900">
              <a:lnSpc>
                <a:spcPct val="114000"/>
              </a:lnSpc>
              <a:buAutoNum type="arabicParenBoth"/>
            </a:pPr>
            <a:r>
              <a:rPr lang="lv-LV" sz="1600" dirty="0"/>
              <a:t>Lietderībā balstīts: mēra sociālos ieguvumus iedzīvotājiem</a:t>
            </a:r>
          </a:p>
        </p:txBody>
      </p:sp>
    </p:spTree>
    <p:extLst>
      <p:ext uri="{BB962C8B-B14F-4D97-AF65-F5344CB8AC3E}">
        <p14:creationId xmlns:p14="http://schemas.microsoft.com/office/powerpoint/2010/main" val="2139255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1D1B1-804C-4B23-A84B-14D96F26DD04}"/>
              </a:ext>
            </a:extLst>
          </p:cNvPr>
          <p:cNvSpPr>
            <a:spLocks noGrp="1"/>
          </p:cNvSpPr>
          <p:nvPr>
            <p:ph type="title"/>
          </p:nvPr>
        </p:nvSpPr>
        <p:spPr/>
        <p:txBody>
          <a:bodyPr/>
          <a:lstStyle/>
          <a:p>
            <a:r>
              <a:rPr lang="lv-LV" sz="2400" dirty="0"/>
              <a:t>Aktuālais </a:t>
            </a:r>
            <a:r>
              <a:rPr lang="lv-LV" sz="2400" u="sng" dirty="0"/>
              <a:t>sabiedriskā transporta jomas</a:t>
            </a:r>
            <a:r>
              <a:rPr lang="lv-LV" sz="2400" dirty="0"/>
              <a:t> politikas ietvars (1)</a:t>
            </a:r>
          </a:p>
        </p:txBody>
      </p:sp>
      <p:sp>
        <p:nvSpPr>
          <p:cNvPr id="3" name="Content Placeholder 2">
            <a:extLst>
              <a:ext uri="{FF2B5EF4-FFF2-40B4-BE49-F238E27FC236}">
                <a16:creationId xmlns:a16="http://schemas.microsoft.com/office/drawing/2014/main" id="{8BADF6D3-9374-408A-8ADE-E518E320B43C}"/>
              </a:ext>
            </a:extLst>
          </p:cNvPr>
          <p:cNvSpPr>
            <a:spLocks noGrp="1"/>
          </p:cNvSpPr>
          <p:nvPr>
            <p:ph idx="1"/>
          </p:nvPr>
        </p:nvSpPr>
        <p:spPr/>
        <p:txBody>
          <a:bodyPr/>
          <a:lstStyle/>
          <a:p>
            <a:pPr>
              <a:buFont typeface="Wingdings" panose="05000000000000000000" pitchFamily="2" charset="2"/>
              <a:buChar char="Ø"/>
            </a:pPr>
            <a:r>
              <a:rPr lang="pt-BR" sz="1800" dirty="0"/>
              <a:t>Transporta attīstības pamatnostādnes 2014.-2020. gadam</a:t>
            </a:r>
            <a:endParaRPr lang="lv-LV" sz="1800" dirty="0"/>
          </a:p>
        </p:txBody>
      </p:sp>
      <p:sp>
        <p:nvSpPr>
          <p:cNvPr id="4" name="TextBox 3">
            <a:extLst>
              <a:ext uri="{FF2B5EF4-FFF2-40B4-BE49-F238E27FC236}">
                <a16:creationId xmlns:a16="http://schemas.microsoft.com/office/drawing/2014/main" id="{DBDBEE5B-8011-4E5A-8D0A-FBC3AA2DBAEC}"/>
              </a:ext>
            </a:extLst>
          </p:cNvPr>
          <p:cNvSpPr txBox="1"/>
          <p:nvPr/>
        </p:nvSpPr>
        <p:spPr>
          <a:xfrm>
            <a:off x="436564" y="1484784"/>
            <a:ext cx="8239124" cy="3562770"/>
          </a:xfrm>
          <a:prstGeom prst="rect">
            <a:avLst/>
          </a:prstGeom>
          <a:solidFill>
            <a:schemeClr val="accent6">
              <a:lumMod val="20000"/>
              <a:lumOff val="80000"/>
            </a:schemeClr>
          </a:solidFill>
        </p:spPr>
        <p:txBody>
          <a:bodyPr wrap="square" rtlCol="0">
            <a:spAutoFit/>
          </a:bodyPr>
          <a:lstStyle/>
          <a:p>
            <a:pPr>
              <a:lnSpc>
                <a:spcPct val="114000"/>
              </a:lnSpc>
            </a:pPr>
            <a:r>
              <a:rPr lang="lv-LV" sz="1600" b="1" dirty="0"/>
              <a:t>Rīcības virziens «nodrošināta iekšējā un ārējā sasniedzamība, un augstas kvalitātes mobilitātes iespējas visā valsts teritorijā» </a:t>
            </a:r>
            <a:r>
              <a:rPr lang="lv-LV" sz="1600" dirty="0"/>
              <a:t>paredz:</a:t>
            </a:r>
          </a:p>
          <a:p>
            <a:pPr marL="285750" lvl="0" indent="-285750">
              <a:lnSpc>
                <a:spcPct val="150000"/>
              </a:lnSpc>
              <a:buFont typeface="Arial" panose="020B0604020202020204" pitchFamily="34" charset="0"/>
              <a:buChar char="•"/>
            </a:pPr>
            <a:r>
              <a:rPr lang="lv-LV" sz="1600" dirty="0"/>
              <a:t>integrēt visus sabiedriskā transporta veidus vienotā maršrutu sistēmā</a:t>
            </a:r>
          </a:p>
          <a:p>
            <a:pPr marL="285750" lvl="0" indent="-285750">
              <a:lnSpc>
                <a:spcPct val="150000"/>
              </a:lnSpc>
              <a:buFont typeface="Arial" panose="020B0604020202020204" pitchFamily="34" charset="0"/>
              <a:buChar char="•"/>
            </a:pPr>
            <a:r>
              <a:rPr lang="lv-LV" sz="1600" dirty="0"/>
              <a:t>regulāri optimizēt maršrutu kustības sarakstus, pielāgojot tos reālai situācijai</a:t>
            </a:r>
          </a:p>
          <a:p>
            <a:pPr marL="285750" lvl="0" indent="-285750">
              <a:lnSpc>
                <a:spcPct val="150000"/>
              </a:lnSpc>
              <a:buFont typeface="Arial" panose="020B0604020202020204" pitchFamily="34" charset="0"/>
              <a:buChar char="•"/>
            </a:pPr>
            <a:r>
              <a:rPr lang="lv-LV" sz="1600" dirty="0"/>
              <a:t>nodrošināt reģionālo un vietējo autoceļu kvalitāti</a:t>
            </a:r>
          </a:p>
          <a:p>
            <a:pPr marL="285750" lvl="0" indent="-285750">
              <a:lnSpc>
                <a:spcPct val="150000"/>
              </a:lnSpc>
              <a:buFont typeface="Arial" panose="020B0604020202020204" pitchFamily="34" charset="0"/>
              <a:buChar char="•"/>
            </a:pPr>
            <a:r>
              <a:rPr lang="lv-LV" sz="1600" dirty="0"/>
              <a:t>uzlabot informācijas pieejamību</a:t>
            </a:r>
          </a:p>
          <a:p>
            <a:pPr marL="285750" lvl="0" indent="-285750">
              <a:lnSpc>
                <a:spcPct val="150000"/>
              </a:lnSpc>
              <a:buFont typeface="Arial" panose="020B0604020202020204" pitchFamily="34" charset="0"/>
              <a:buChar char="•"/>
            </a:pPr>
            <a:r>
              <a:rPr lang="lv-LV" sz="1600" dirty="0"/>
              <a:t>nodrošināt transportlīdzekļu atbilstību Eiropas tehnisko standartu un vides prasībām, ieviešot ekspluatācijā kvalitatīvus transportlīdzekļus un nodrošinot videi draudzīgu energoresursu izmantošanu</a:t>
            </a:r>
          </a:p>
          <a:p>
            <a:pPr marL="285750" lvl="0" indent="-285750">
              <a:lnSpc>
                <a:spcPct val="150000"/>
              </a:lnSpc>
              <a:buFont typeface="Arial" panose="020B0604020202020204" pitchFamily="34" charset="0"/>
              <a:buChar char="•"/>
            </a:pPr>
            <a:r>
              <a:rPr lang="lv-LV" sz="1600" dirty="0"/>
              <a:t>nodrošināt pakalpojuma drošību (drošs brauciens, iekāpšana un izkāpšana)</a:t>
            </a:r>
          </a:p>
        </p:txBody>
      </p:sp>
      <p:sp>
        <p:nvSpPr>
          <p:cNvPr id="5" name="TextBox 4">
            <a:extLst>
              <a:ext uri="{FF2B5EF4-FFF2-40B4-BE49-F238E27FC236}">
                <a16:creationId xmlns:a16="http://schemas.microsoft.com/office/drawing/2014/main" id="{3C172BC8-8863-4088-9785-5712BC95B5DF}"/>
              </a:ext>
            </a:extLst>
          </p:cNvPr>
          <p:cNvSpPr txBox="1"/>
          <p:nvPr/>
        </p:nvSpPr>
        <p:spPr>
          <a:xfrm>
            <a:off x="436564" y="5085184"/>
            <a:ext cx="8269286" cy="1191736"/>
          </a:xfrm>
          <a:prstGeom prst="rect">
            <a:avLst/>
          </a:prstGeom>
          <a:solidFill>
            <a:srgbClr val="FFCC99"/>
          </a:solidFill>
        </p:spPr>
        <p:txBody>
          <a:bodyPr wrap="square" rtlCol="0">
            <a:spAutoFit/>
          </a:bodyPr>
          <a:lstStyle/>
          <a:p>
            <a:pPr>
              <a:lnSpc>
                <a:spcPct val="114000"/>
              </a:lnSpc>
            </a:pPr>
            <a:r>
              <a:rPr lang="lv-LV" sz="1600" dirty="0"/>
              <a:t>Politikas rezultatīvie rādītāji: </a:t>
            </a:r>
          </a:p>
          <a:p>
            <a:pPr marL="342900" indent="-342900">
              <a:lnSpc>
                <a:spcPct val="114000"/>
              </a:lnSpc>
              <a:buAutoNum type="arabicParenBoth"/>
            </a:pPr>
            <a:r>
              <a:rPr lang="lv-LV" sz="1600" dirty="0"/>
              <a:t>pagastu īpatsvars, kur vismaz 2 reisi dienā nodrošina savienojumu ar novada centru </a:t>
            </a:r>
          </a:p>
          <a:p>
            <a:pPr marL="342900" indent="-342900">
              <a:lnSpc>
                <a:spcPct val="114000"/>
              </a:lnSpc>
              <a:buAutoNum type="arabicParenBoth"/>
            </a:pPr>
            <a:r>
              <a:rPr lang="lv-LV" sz="1600" dirty="0"/>
              <a:t>novadu īpatsvars, kur vismaz 2 reisi dienā nodrošina savienojumu ar reģiona centru vai galvaspilsētu</a:t>
            </a:r>
          </a:p>
        </p:txBody>
      </p:sp>
      <p:sp>
        <p:nvSpPr>
          <p:cNvPr id="7" name="TextBox 6">
            <a:extLst>
              <a:ext uri="{FF2B5EF4-FFF2-40B4-BE49-F238E27FC236}">
                <a16:creationId xmlns:a16="http://schemas.microsoft.com/office/drawing/2014/main" id="{5786A8FD-1AD0-47FE-A117-9AACBBABC793}"/>
              </a:ext>
            </a:extLst>
          </p:cNvPr>
          <p:cNvSpPr txBox="1"/>
          <p:nvPr/>
        </p:nvSpPr>
        <p:spPr>
          <a:xfrm>
            <a:off x="2843808" y="6042774"/>
            <a:ext cx="5472608" cy="338554"/>
          </a:xfrm>
          <a:prstGeom prst="rect">
            <a:avLst/>
          </a:prstGeom>
          <a:solidFill>
            <a:srgbClr val="990033"/>
          </a:solidFill>
        </p:spPr>
        <p:txBody>
          <a:bodyPr wrap="square" rtlCol="0">
            <a:spAutoFit/>
          </a:bodyPr>
          <a:lstStyle/>
          <a:p>
            <a:r>
              <a:rPr lang="lv-LV" sz="1600" dirty="0">
                <a:solidFill>
                  <a:schemeClr val="bg1"/>
                </a:solidFill>
              </a:rPr>
              <a:t>Informatīvajos ziņojumos tiek lietoti citi atskaites rādītāji</a:t>
            </a:r>
          </a:p>
        </p:txBody>
      </p:sp>
    </p:spTree>
    <p:extLst>
      <p:ext uri="{BB962C8B-B14F-4D97-AF65-F5344CB8AC3E}">
        <p14:creationId xmlns:p14="http://schemas.microsoft.com/office/powerpoint/2010/main" val="95357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04D8B-1205-4403-BAAC-974CDA36ABDE}"/>
              </a:ext>
            </a:extLst>
          </p:cNvPr>
          <p:cNvSpPr>
            <a:spLocks noGrp="1"/>
          </p:cNvSpPr>
          <p:nvPr>
            <p:ph type="title"/>
          </p:nvPr>
        </p:nvSpPr>
        <p:spPr/>
        <p:txBody>
          <a:bodyPr/>
          <a:lstStyle/>
          <a:p>
            <a:r>
              <a:rPr lang="lv-LV" sz="2400" dirty="0"/>
              <a:t>Politikas plānošanas izaicinājumi (1): pasažieru skaita samazinājums</a:t>
            </a:r>
          </a:p>
        </p:txBody>
      </p:sp>
      <p:pic>
        <p:nvPicPr>
          <p:cNvPr id="4" name="Content Placeholder 3">
            <a:extLst>
              <a:ext uri="{FF2B5EF4-FFF2-40B4-BE49-F238E27FC236}">
                <a16:creationId xmlns:a16="http://schemas.microsoft.com/office/drawing/2014/main" id="{575EB059-3C3D-4BCC-A005-FDEA462ECD01}"/>
              </a:ext>
            </a:extLst>
          </p:cNvPr>
          <p:cNvPicPr>
            <a:picLocks noGrp="1" noChangeAspect="1"/>
          </p:cNvPicPr>
          <p:nvPr>
            <p:ph idx="1"/>
          </p:nvPr>
        </p:nvPicPr>
        <p:blipFill>
          <a:blip r:embed="rId2"/>
          <a:stretch>
            <a:fillRect/>
          </a:stretch>
        </p:blipFill>
        <p:spPr>
          <a:xfrm>
            <a:off x="647564" y="1439743"/>
            <a:ext cx="7776864" cy="4653095"/>
          </a:xfrm>
          <a:prstGeom prst="rect">
            <a:avLst/>
          </a:prstGeom>
        </p:spPr>
      </p:pic>
      <p:sp>
        <p:nvSpPr>
          <p:cNvPr id="5" name="TextBox 4">
            <a:extLst>
              <a:ext uri="{FF2B5EF4-FFF2-40B4-BE49-F238E27FC236}">
                <a16:creationId xmlns:a16="http://schemas.microsoft.com/office/drawing/2014/main" id="{8C88BD75-299E-40EF-9B41-3C5336D3B956}"/>
              </a:ext>
            </a:extLst>
          </p:cNvPr>
          <p:cNvSpPr txBox="1"/>
          <p:nvPr/>
        </p:nvSpPr>
        <p:spPr>
          <a:xfrm>
            <a:off x="611560" y="1052736"/>
            <a:ext cx="7848872" cy="369332"/>
          </a:xfrm>
          <a:prstGeom prst="rect">
            <a:avLst/>
          </a:prstGeom>
          <a:noFill/>
        </p:spPr>
        <p:txBody>
          <a:bodyPr wrap="square" rtlCol="0">
            <a:spAutoFit/>
          </a:bodyPr>
          <a:lstStyle/>
          <a:p>
            <a:r>
              <a:rPr lang="lv-LV" dirty="0"/>
              <a:t>CSP, TRG500. Pasažieru pārvadājumi (milj. cilvēku)</a:t>
            </a:r>
          </a:p>
        </p:txBody>
      </p:sp>
      <p:sp>
        <p:nvSpPr>
          <p:cNvPr id="6" name="Speech Bubble: Rectangle with Corners Rounded 5">
            <a:extLst>
              <a:ext uri="{FF2B5EF4-FFF2-40B4-BE49-F238E27FC236}">
                <a16:creationId xmlns:a16="http://schemas.microsoft.com/office/drawing/2014/main" id="{554C25FD-0A30-4E4F-AA29-B4CF5E4148B0}"/>
              </a:ext>
            </a:extLst>
          </p:cNvPr>
          <p:cNvSpPr/>
          <p:nvPr/>
        </p:nvSpPr>
        <p:spPr bwMode="auto">
          <a:xfrm>
            <a:off x="4355976" y="2996952"/>
            <a:ext cx="3456384" cy="720080"/>
          </a:xfrm>
          <a:prstGeom prst="wedgeRoundRectCallout">
            <a:avLst>
              <a:gd name="adj1" fmla="val 55828"/>
              <a:gd name="adj2" fmla="val -107776"/>
              <a:gd name="adj3" fmla="val 16667"/>
            </a:avLst>
          </a:pr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lv-LV" dirty="0"/>
              <a:t>Republikas pilsētās pārvadāti 79,9% pasažieri, dzīvo – 51,9%</a:t>
            </a:r>
            <a:endParaRPr kumimoji="0" lang="lv-LV"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521957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04D8B-1205-4403-BAAC-974CDA36ABDE}"/>
              </a:ext>
            </a:extLst>
          </p:cNvPr>
          <p:cNvSpPr>
            <a:spLocks noGrp="1"/>
          </p:cNvSpPr>
          <p:nvPr>
            <p:ph type="title"/>
          </p:nvPr>
        </p:nvSpPr>
        <p:spPr/>
        <p:txBody>
          <a:bodyPr/>
          <a:lstStyle/>
          <a:p>
            <a:r>
              <a:rPr lang="lv-LV" sz="2400" dirty="0"/>
              <a:t>Politikas plānošanas izaicinājumi (2): pārvadātāju zaudējumu pieaugums</a:t>
            </a:r>
          </a:p>
        </p:txBody>
      </p:sp>
      <p:pic>
        <p:nvPicPr>
          <p:cNvPr id="4" name="Content Placeholder 3">
            <a:extLst>
              <a:ext uri="{FF2B5EF4-FFF2-40B4-BE49-F238E27FC236}">
                <a16:creationId xmlns:a16="http://schemas.microsoft.com/office/drawing/2014/main" id="{CCE070CC-0711-48F7-9935-33AF11A69881}"/>
              </a:ext>
            </a:extLst>
          </p:cNvPr>
          <p:cNvPicPr>
            <a:picLocks noGrp="1" noChangeAspect="1"/>
          </p:cNvPicPr>
          <p:nvPr>
            <p:ph idx="1"/>
          </p:nvPr>
        </p:nvPicPr>
        <p:blipFill>
          <a:blip r:embed="rId2"/>
          <a:stretch>
            <a:fillRect/>
          </a:stretch>
        </p:blipFill>
        <p:spPr>
          <a:xfrm>
            <a:off x="517602" y="1775936"/>
            <a:ext cx="7942830" cy="3237240"/>
          </a:xfrm>
          <a:prstGeom prst="rect">
            <a:avLst/>
          </a:prstGeom>
        </p:spPr>
      </p:pic>
      <p:sp>
        <p:nvSpPr>
          <p:cNvPr id="5" name="TextBox 4">
            <a:extLst>
              <a:ext uri="{FF2B5EF4-FFF2-40B4-BE49-F238E27FC236}">
                <a16:creationId xmlns:a16="http://schemas.microsoft.com/office/drawing/2014/main" id="{0D58CC7C-FDEF-4EA2-AE5B-CABC462BA80D}"/>
              </a:ext>
            </a:extLst>
          </p:cNvPr>
          <p:cNvSpPr txBox="1"/>
          <p:nvPr/>
        </p:nvSpPr>
        <p:spPr>
          <a:xfrm>
            <a:off x="517602" y="1124744"/>
            <a:ext cx="8086846" cy="646331"/>
          </a:xfrm>
          <a:prstGeom prst="rect">
            <a:avLst/>
          </a:prstGeom>
          <a:noFill/>
        </p:spPr>
        <p:txBody>
          <a:bodyPr wrap="square" rtlCol="0">
            <a:spAutoFit/>
          </a:bodyPr>
          <a:lstStyle/>
          <a:p>
            <a:r>
              <a:rPr lang="lv-LV" dirty="0"/>
              <a:t>ATD, biļešu ieņēmumu segto pārvadājumu izdevumu proporcija dažādos pārvadājumos</a:t>
            </a:r>
          </a:p>
        </p:txBody>
      </p:sp>
      <p:sp>
        <p:nvSpPr>
          <p:cNvPr id="6" name="Callout: Down Arrow 5">
            <a:extLst>
              <a:ext uri="{FF2B5EF4-FFF2-40B4-BE49-F238E27FC236}">
                <a16:creationId xmlns:a16="http://schemas.microsoft.com/office/drawing/2014/main" id="{42C8EB06-9819-4048-B4CF-C1AE8A89F30B}"/>
              </a:ext>
            </a:extLst>
          </p:cNvPr>
          <p:cNvSpPr/>
          <p:nvPr/>
        </p:nvSpPr>
        <p:spPr bwMode="auto">
          <a:xfrm>
            <a:off x="2555776" y="2780928"/>
            <a:ext cx="1332148" cy="2592288"/>
          </a:xfrm>
          <a:prstGeom prst="downArrowCallou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lv-LV" sz="1800" b="0" i="0" u="none" strike="noStrike" cap="none" normalizeH="0" baseline="0">
              <a:ln>
                <a:noFill/>
              </a:ln>
              <a:solidFill>
                <a:schemeClr val="tx1"/>
              </a:solidFill>
              <a:effectLst/>
              <a:latin typeface="Arial" charset="0"/>
            </a:endParaRPr>
          </a:p>
        </p:txBody>
      </p:sp>
      <p:sp>
        <p:nvSpPr>
          <p:cNvPr id="7" name="Callout: Down Arrow 6">
            <a:extLst>
              <a:ext uri="{FF2B5EF4-FFF2-40B4-BE49-F238E27FC236}">
                <a16:creationId xmlns:a16="http://schemas.microsoft.com/office/drawing/2014/main" id="{695AB5BD-BCDB-4544-A3B1-85021CD5B753}"/>
              </a:ext>
            </a:extLst>
          </p:cNvPr>
          <p:cNvSpPr/>
          <p:nvPr/>
        </p:nvSpPr>
        <p:spPr bwMode="auto">
          <a:xfrm>
            <a:off x="3995936" y="2492895"/>
            <a:ext cx="1332148" cy="2880321"/>
          </a:xfrm>
          <a:prstGeom prst="downArrowCallout">
            <a:avLst>
              <a:gd name="adj1" fmla="val 25000"/>
              <a:gd name="adj2" fmla="val 25000"/>
              <a:gd name="adj3" fmla="val 25000"/>
              <a:gd name="adj4" fmla="val 70944"/>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lv-LV" sz="1800" b="0" i="0" u="none" strike="noStrike" cap="none" normalizeH="0" baseline="0">
              <a:ln>
                <a:noFill/>
              </a:ln>
              <a:solidFill>
                <a:schemeClr val="tx1"/>
              </a:solidFill>
              <a:effectLst/>
              <a:latin typeface="Arial" charset="0"/>
            </a:endParaRPr>
          </a:p>
        </p:txBody>
      </p:sp>
      <p:sp>
        <p:nvSpPr>
          <p:cNvPr id="8" name="TextBox 7">
            <a:extLst>
              <a:ext uri="{FF2B5EF4-FFF2-40B4-BE49-F238E27FC236}">
                <a16:creationId xmlns:a16="http://schemas.microsoft.com/office/drawing/2014/main" id="{C489790E-2AF0-4CCA-9A5E-3335BC062803}"/>
              </a:ext>
            </a:extLst>
          </p:cNvPr>
          <p:cNvSpPr txBox="1"/>
          <p:nvPr/>
        </p:nvSpPr>
        <p:spPr>
          <a:xfrm>
            <a:off x="2411760" y="5354052"/>
            <a:ext cx="1476164" cy="523220"/>
          </a:xfrm>
          <a:prstGeom prst="rect">
            <a:avLst/>
          </a:prstGeom>
          <a:noFill/>
        </p:spPr>
        <p:txBody>
          <a:bodyPr wrap="square" rtlCol="0">
            <a:spAutoFit/>
          </a:bodyPr>
          <a:lstStyle/>
          <a:p>
            <a:pPr algn="ctr"/>
            <a:r>
              <a:rPr lang="lv-LV" sz="1400" i="1" dirty="0"/>
              <a:t>Dāsnāki atvieglojumi</a:t>
            </a:r>
          </a:p>
        </p:txBody>
      </p:sp>
      <p:sp>
        <p:nvSpPr>
          <p:cNvPr id="9" name="TextBox 8">
            <a:extLst>
              <a:ext uri="{FF2B5EF4-FFF2-40B4-BE49-F238E27FC236}">
                <a16:creationId xmlns:a16="http://schemas.microsoft.com/office/drawing/2014/main" id="{6C29788E-68FE-4174-A77A-77220E3CDF0A}"/>
              </a:ext>
            </a:extLst>
          </p:cNvPr>
          <p:cNvSpPr txBox="1"/>
          <p:nvPr/>
        </p:nvSpPr>
        <p:spPr>
          <a:xfrm>
            <a:off x="3923928" y="5354052"/>
            <a:ext cx="1548172" cy="523220"/>
          </a:xfrm>
          <a:prstGeom prst="rect">
            <a:avLst/>
          </a:prstGeom>
          <a:noFill/>
        </p:spPr>
        <p:txBody>
          <a:bodyPr wrap="square" rtlCol="0">
            <a:spAutoFit/>
          </a:bodyPr>
          <a:lstStyle/>
          <a:p>
            <a:pPr algn="ctr"/>
            <a:r>
              <a:rPr lang="lv-LV" sz="1400" i="1" dirty="0"/>
              <a:t>Būtiski atšķirīgi rezultāti reģionos</a:t>
            </a:r>
          </a:p>
        </p:txBody>
      </p:sp>
    </p:spTree>
    <p:extLst>
      <p:ext uri="{BB962C8B-B14F-4D97-AF65-F5344CB8AC3E}">
        <p14:creationId xmlns:p14="http://schemas.microsoft.com/office/powerpoint/2010/main" val="5218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a:t>Mājsaimniecību izdevumi transportam: </a:t>
            </a:r>
            <a:br>
              <a:rPr lang="lv-LV" sz="2400" dirty="0"/>
            </a:br>
            <a:r>
              <a:rPr lang="lv-LV" sz="2400" dirty="0"/>
              <a:t>pilsēta </a:t>
            </a:r>
            <a:r>
              <a:rPr lang="lv-LV" sz="2400" dirty="0" err="1"/>
              <a:t>vs</a:t>
            </a:r>
            <a:r>
              <a:rPr lang="lv-LV" sz="2400" dirty="0"/>
              <a:t> lauku teritorija</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44218" y="1556792"/>
            <a:ext cx="7932238"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55576" y="1124744"/>
            <a:ext cx="7848872" cy="369332"/>
          </a:xfrm>
          <a:prstGeom prst="rect">
            <a:avLst/>
          </a:prstGeom>
          <a:noFill/>
        </p:spPr>
        <p:txBody>
          <a:bodyPr wrap="square" rtlCol="0">
            <a:spAutoFit/>
          </a:bodyPr>
          <a:lstStyle/>
          <a:p>
            <a:r>
              <a:rPr lang="lv-LV" dirty="0"/>
              <a:t>CSP, Mājsaimniecību izdevumi % no budžeta uz vienu ģimenes locekli</a:t>
            </a:r>
          </a:p>
        </p:txBody>
      </p:sp>
    </p:spTree>
    <p:extLst>
      <p:ext uri="{BB962C8B-B14F-4D97-AF65-F5344CB8AC3E}">
        <p14:creationId xmlns:p14="http://schemas.microsoft.com/office/powerpoint/2010/main" val="2820655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6"/>
          <p:cNvSpPr/>
          <p:nvPr/>
        </p:nvSpPr>
        <p:spPr bwMode="auto">
          <a:xfrm>
            <a:off x="4499992" y="2420888"/>
            <a:ext cx="864096" cy="2448272"/>
          </a:xfrm>
          <a:prstGeom prst="rightArrow">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lv-LV" sz="1800" b="0" i="0" u="none" strike="noStrike" cap="none" normalizeH="0" baseline="0">
              <a:ln>
                <a:noFill/>
              </a:ln>
              <a:solidFill>
                <a:schemeClr val="tx1"/>
              </a:solidFill>
              <a:effectLst/>
              <a:latin typeface="Arial" charset="0"/>
            </a:endParaRPr>
          </a:p>
        </p:txBody>
      </p:sp>
      <p:sp>
        <p:nvSpPr>
          <p:cNvPr id="2" name="Title 1"/>
          <p:cNvSpPr>
            <a:spLocks noGrp="1"/>
          </p:cNvSpPr>
          <p:nvPr>
            <p:ph type="title"/>
          </p:nvPr>
        </p:nvSpPr>
        <p:spPr>
          <a:xfrm>
            <a:off x="457200" y="187765"/>
            <a:ext cx="8229600" cy="544072"/>
          </a:xfrm>
        </p:spPr>
        <p:txBody>
          <a:bodyPr/>
          <a:lstStyle/>
          <a:p>
            <a:r>
              <a:rPr lang="lv-LV" dirty="0"/>
              <a:t>Atvieglojumi transportam </a:t>
            </a:r>
          </a:p>
        </p:txBody>
      </p:sp>
      <p:sp>
        <p:nvSpPr>
          <p:cNvPr id="3" name="Text Placeholder 2"/>
          <p:cNvSpPr>
            <a:spLocks noGrp="1"/>
          </p:cNvSpPr>
          <p:nvPr>
            <p:ph type="body" idx="1"/>
          </p:nvPr>
        </p:nvSpPr>
        <p:spPr>
          <a:xfrm>
            <a:off x="457200" y="1052736"/>
            <a:ext cx="4040188" cy="630070"/>
          </a:xfrm>
        </p:spPr>
        <p:txBody>
          <a:bodyPr/>
          <a:lstStyle/>
          <a:p>
            <a:r>
              <a:rPr lang="lv-LV" dirty="0"/>
              <a:t>Valsts līmenis (7 MG)</a:t>
            </a:r>
          </a:p>
        </p:txBody>
      </p:sp>
      <p:sp>
        <p:nvSpPr>
          <p:cNvPr id="4" name="Content Placeholder 3"/>
          <p:cNvSpPr>
            <a:spLocks noGrp="1"/>
          </p:cNvSpPr>
          <p:nvPr>
            <p:ph sz="half" idx="2"/>
          </p:nvPr>
        </p:nvSpPr>
        <p:spPr>
          <a:xfrm>
            <a:off x="457200" y="1628800"/>
            <a:ext cx="4040188" cy="4497363"/>
          </a:xfrm>
          <a:solidFill>
            <a:schemeClr val="bg1">
              <a:lumMod val="85000"/>
            </a:schemeClr>
          </a:solidFill>
        </p:spPr>
        <p:txBody>
          <a:bodyPr/>
          <a:lstStyle/>
          <a:p>
            <a:r>
              <a:rPr lang="lv-LV" dirty="0"/>
              <a:t>Pirmsskolas vecuma bērni;</a:t>
            </a:r>
          </a:p>
          <a:p>
            <a:r>
              <a:rPr lang="lv-LV" u="sng" dirty="0"/>
              <a:t>Ārpus pilsētas</a:t>
            </a:r>
            <a:r>
              <a:rPr lang="lv-LV" dirty="0"/>
              <a:t> teritorijas dzīvojošie </a:t>
            </a:r>
            <a:r>
              <a:rPr lang="lv-LV" dirty="0" err="1"/>
              <a:t>pamatskolēni</a:t>
            </a:r>
            <a:r>
              <a:rPr lang="lv-LV" dirty="0"/>
              <a:t> (1.-9. klase);</a:t>
            </a:r>
          </a:p>
          <a:p>
            <a:r>
              <a:rPr lang="lv-LV" u="sng" dirty="0"/>
              <a:t>Ārpus pilsētas</a:t>
            </a:r>
            <a:r>
              <a:rPr lang="lv-LV" dirty="0"/>
              <a:t> teritorijas dzīvojošie vidusskolēni (klātienes 10.-12. klase);</a:t>
            </a:r>
          </a:p>
          <a:p>
            <a:r>
              <a:rPr lang="lv-LV" dirty="0"/>
              <a:t>Personas ar I vai II grupas invaliditāti, bērni ar invaliditāti un pavadošā persona I grupas invaliditātei vai bērnam ar invaliditāti;</a:t>
            </a:r>
          </a:p>
          <a:p>
            <a:r>
              <a:rPr lang="lv-LV" dirty="0"/>
              <a:t>Bāreņi un bez vecāku gādības palikuši bērni līdz 24 gadu vecuma sasniegšanai;</a:t>
            </a:r>
          </a:p>
          <a:p>
            <a:r>
              <a:rPr lang="lv-LV" dirty="0"/>
              <a:t>Politiski represētās personas un nacionālās pretošanās kustības dalībnieki;</a:t>
            </a:r>
          </a:p>
          <a:p>
            <a:r>
              <a:rPr lang="lv-LV" dirty="0"/>
              <a:t>Daudzbērnu ģimenes locekļi ar apliecību „3+ Ģimenes karte””.</a:t>
            </a:r>
          </a:p>
          <a:p>
            <a:endParaRPr lang="lv-LV" dirty="0"/>
          </a:p>
        </p:txBody>
      </p:sp>
      <p:sp>
        <p:nvSpPr>
          <p:cNvPr id="5" name="Text Placeholder 4"/>
          <p:cNvSpPr>
            <a:spLocks noGrp="1"/>
          </p:cNvSpPr>
          <p:nvPr>
            <p:ph type="body" sz="quarter" idx="3"/>
          </p:nvPr>
        </p:nvSpPr>
        <p:spPr>
          <a:xfrm>
            <a:off x="4645025" y="1052736"/>
            <a:ext cx="4041775" cy="630070"/>
          </a:xfrm>
        </p:spPr>
        <p:txBody>
          <a:bodyPr/>
          <a:lstStyle/>
          <a:p>
            <a:r>
              <a:rPr lang="lv-LV" dirty="0"/>
              <a:t>Pašvaldību līmenis (0-10 MG)</a:t>
            </a:r>
          </a:p>
        </p:txBody>
      </p:sp>
      <p:sp>
        <p:nvSpPr>
          <p:cNvPr id="6" name="Content Placeholder 5"/>
          <p:cNvSpPr>
            <a:spLocks noGrp="1"/>
          </p:cNvSpPr>
          <p:nvPr>
            <p:ph sz="quarter" idx="4"/>
          </p:nvPr>
        </p:nvSpPr>
        <p:spPr>
          <a:xfrm>
            <a:off x="4645025" y="1628800"/>
            <a:ext cx="4041775" cy="4497363"/>
          </a:xfrm>
        </p:spPr>
        <p:txBody>
          <a:bodyPr/>
          <a:lstStyle/>
          <a:p>
            <a:r>
              <a:rPr lang="lv-LV" u="sng" dirty="0"/>
              <a:t>Pilsētu teritorijā</a:t>
            </a:r>
            <a:r>
              <a:rPr lang="lv-LV" dirty="0"/>
              <a:t> dzīvojošie skolēni (1.-9. klase un 10.-12. klase);</a:t>
            </a:r>
          </a:p>
          <a:p>
            <a:r>
              <a:rPr lang="lv-LV" dirty="0"/>
              <a:t>Skolēni, kas apmeklē interešu izglītību, speciālās izglītības iestādes u.tml.;</a:t>
            </a:r>
          </a:p>
          <a:p>
            <a:r>
              <a:rPr lang="lv-LV" dirty="0"/>
              <a:t>Personas ar III grupas invaliditāti;</a:t>
            </a:r>
          </a:p>
          <a:p>
            <a:r>
              <a:rPr lang="lv-LV" dirty="0"/>
              <a:t>Personas ar kustību traucējumiem;</a:t>
            </a:r>
          </a:p>
          <a:p>
            <a:r>
              <a:rPr lang="lv-LV" dirty="0"/>
              <a:t>Personas ar garīga rakstura traucējumiem;</a:t>
            </a:r>
          </a:p>
          <a:p>
            <a:r>
              <a:rPr lang="lv-LV" dirty="0"/>
              <a:t>Personas, kas sasniegušas noteiktu vecumu;</a:t>
            </a:r>
          </a:p>
          <a:p>
            <a:r>
              <a:rPr lang="lv-LV" dirty="0"/>
              <a:t>Personas pensijas vecumā;</a:t>
            </a:r>
          </a:p>
          <a:p>
            <a:r>
              <a:rPr lang="lv-LV" dirty="0"/>
              <a:t>Vientuļi veci cilvēki/ pensionāri;</a:t>
            </a:r>
          </a:p>
          <a:p>
            <a:r>
              <a:rPr lang="lv-LV" dirty="0"/>
              <a:t>Trūcīgas personas;</a:t>
            </a:r>
          </a:p>
          <a:p>
            <a:r>
              <a:rPr lang="lv-LV" dirty="0"/>
              <a:t>Maznodrošinātas personas;</a:t>
            </a:r>
          </a:p>
          <a:p>
            <a:r>
              <a:rPr lang="lv-LV" dirty="0"/>
              <a:t>Jaunās māmiņas;</a:t>
            </a:r>
          </a:p>
          <a:p>
            <a:r>
              <a:rPr lang="lv-LV" dirty="0"/>
              <a:t>Citas mērķa grupas.</a:t>
            </a:r>
          </a:p>
          <a:p>
            <a:endParaRPr lang="lv-LV" dirty="0"/>
          </a:p>
        </p:txBody>
      </p:sp>
    </p:spTree>
    <p:extLst>
      <p:ext uri="{BB962C8B-B14F-4D97-AF65-F5344CB8AC3E}">
        <p14:creationId xmlns:p14="http://schemas.microsoft.com/office/powerpoint/2010/main" val="2034490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D18CF-53C2-4DEA-8CFA-A1AAE25042E6}"/>
              </a:ext>
            </a:extLst>
          </p:cNvPr>
          <p:cNvSpPr>
            <a:spLocks noGrp="1"/>
          </p:cNvSpPr>
          <p:nvPr>
            <p:ph type="title"/>
          </p:nvPr>
        </p:nvSpPr>
        <p:spPr>
          <a:xfrm>
            <a:off x="457200" y="188640"/>
            <a:ext cx="8229600" cy="544072"/>
          </a:xfrm>
        </p:spPr>
        <p:txBody>
          <a:bodyPr/>
          <a:lstStyle/>
          <a:p>
            <a:r>
              <a:rPr lang="lv-LV" sz="2000" dirty="0">
                <a:effectLst/>
              </a:rPr>
              <a:t>Transporta atvieglojumu mērķa grupu skaits pašvaldību saistošajos noteikumos statistisko reģionu griezumā</a:t>
            </a:r>
            <a:endParaRPr lang="en-US" sz="2000" dirty="0"/>
          </a:p>
        </p:txBody>
      </p:sp>
      <p:sp>
        <p:nvSpPr>
          <p:cNvPr id="10" name="Rectangle 9">
            <a:extLst>
              <a:ext uri="{FF2B5EF4-FFF2-40B4-BE49-F238E27FC236}">
                <a16:creationId xmlns:a16="http://schemas.microsoft.com/office/drawing/2014/main" id="{3B3AB5C3-28A7-4D3E-9F37-EB04DD556A72}"/>
              </a:ext>
            </a:extLst>
          </p:cNvPr>
          <p:cNvSpPr/>
          <p:nvPr/>
        </p:nvSpPr>
        <p:spPr>
          <a:xfrm>
            <a:off x="1068188" y="5661248"/>
            <a:ext cx="7037649" cy="246221"/>
          </a:xfrm>
          <a:prstGeom prst="rect">
            <a:avLst/>
          </a:prstGeom>
        </p:spPr>
        <p:txBody>
          <a:bodyPr wrap="square">
            <a:spAutoFit/>
          </a:bodyPr>
          <a:lstStyle/>
          <a:p>
            <a:r>
              <a:rPr lang="lv-LV" sz="1000" dirty="0">
                <a:solidFill>
                  <a:srgbClr val="003366"/>
                </a:solidFill>
              </a:rPr>
              <a:t>Avots: autoru aprēķini, apkopojot spēkā esošos pašvaldību saistošos noteikumus</a:t>
            </a:r>
            <a:endParaRPr lang="en-US" sz="1000" dirty="0">
              <a:solidFill>
                <a:srgbClr val="003366"/>
              </a:solidFill>
            </a:endParaRPr>
          </a:p>
        </p:txBody>
      </p:sp>
      <p:pic>
        <p:nvPicPr>
          <p:cNvPr id="3" name="Picture 2">
            <a:extLst>
              <a:ext uri="{FF2B5EF4-FFF2-40B4-BE49-F238E27FC236}">
                <a16:creationId xmlns:a16="http://schemas.microsoft.com/office/drawing/2014/main" id="{EC34F69E-7515-489C-8EBC-08F4FAFBDCE5}"/>
              </a:ext>
            </a:extLst>
          </p:cNvPr>
          <p:cNvPicPr>
            <a:picLocks noChangeAspect="1"/>
          </p:cNvPicPr>
          <p:nvPr/>
        </p:nvPicPr>
        <p:blipFill>
          <a:blip r:embed="rId2"/>
          <a:stretch>
            <a:fillRect/>
          </a:stretch>
        </p:blipFill>
        <p:spPr>
          <a:xfrm>
            <a:off x="742779" y="1700808"/>
            <a:ext cx="7501629" cy="3832874"/>
          </a:xfrm>
          <a:prstGeom prst="rect">
            <a:avLst/>
          </a:prstGeom>
        </p:spPr>
      </p:pic>
      <p:sp>
        <p:nvSpPr>
          <p:cNvPr id="6" name="TextBox 5">
            <a:extLst>
              <a:ext uri="{FF2B5EF4-FFF2-40B4-BE49-F238E27FC236}">
                <a16:creationId xmlns:a16="http://schemas.microsoft.com/office/drawing/2014/main" id="{96B087BB-5590-42E7-ADC0-29EDF4074EE3}"/>
              </a:ext>
            </a:extLst>
          </p:cNvPr>
          <p:cNvSpPr txBox="1"/>
          <p:nvPr/>
        </p:nvSpPr>
        <p:spPr>
          <a:xfrm>
            <a:off x="742779" y="1052736"/>
            <a:ext cx="7789661" cy="646331"/>
          </a:xfrm>
          <a:prstGeom prst="rect">
            <a:avLst/>
          </a:prstGeom>
          <a:noFill/>
        </p:spPr>
        <p:txBody>
          <a:bodyPr wrap="square" rtlCol="0">
            <a:spAutoFit/>
          </a:bodyPr>
          <a:lstStyle/>
          <a:p>
            <a:r>
              <a:rPr lang="lv-LV" b="1" dirty="0"/>
              <a:t>98 pašvaldībās </a:t>
            </a:r>
            <a:r>
              <a:rPr lang="lv-LV" u="sng" dirty="0"/>
              <a:t>vismaz viena papildu</a:t>
            </a:r>
            <a:r>
              <a:rPr lang="lv-LV" dirty="0"/>
              <a:t> atvieglojumu saņēmēju grupa blakus valsts noteiktajām</a:t>
            </a:r>
          </a:p>
        </p:txBody>
      </p:sp>
    </p:spTree>
    <p:extLst>
      <p:ext uri="{BB962C8B-B14F-4D97-AF65-F5344CB8AC3E}">
        <p14:creationId xmlns:p14="http://schemas.microsoft.com/office/powerpoint/2010/main" val="2153444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Izvērtējuma jomas: uzdevumi</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0842460"/>
              </p:ext>
            </p:extLst>
          </p:nvPr>
        </p:nvGraphicFramePr>
        <p:xfrm>
          <a:off x="214282" y="1125538"/>
          <a:ext cx="8462994" cy="4846320"/>
        </p:xfrm>
        <a:graphic>
          <a:graphicData uri="http://schemas.openxmlformats.org/drawingml/2006/table">
            <a:tbl>
              <a:tblPr firstRow="1" bandRow="1">
                <a:tableStyleId>{5C22544A-7EE6-4342-B048-85BDC9FD1C3A}</a:tableStyleId>
              </a:tblPr>
              <a:tblGrid>
                <a:gridCol w="4231497">
                  <a:extLst>
                    <a:ext uri="{9D8B030D-6E8A-4147-A177-3AD203B41FA5}">
                      <a16:colId xmlns:a16="http://schemas.microsoft.com/office/drawing/2014/main" val="20000"/>
                    </a:ext>
                  </a:extLst>
                </a:gridCol>
                <a:gridCol w="4231497">
                  <a:extLst>
                    <a:ext uri="{9D8B030D-6E8A-4147-A177-3AD203B41FA5}">
                      <a16:colId xmlns:a16="http://schemas.microsoft.com/office/drawing/2014/main" val="20001"/>
                    </a:ext>
                  </a:extLst>
                </a:gridCol>
              </a:tblGrid>
              <a:tr h="370840">
                <a:tc>
                  <a:txBody>
                    <a:bodyPr/>
                    <a:lstStyle/>
                    <a:p>
                      <a:pPr algn="ctr"/>
                      <a:r>
                        <a:rPr lang="lv-LV" dirty="0">
                          <a:solidFill>
                            <a:srgbClr val="003366"/>
                          </a:solidFill>
                        </a:rPr>
                        <a:t>1. Nabadzība</a:t>
                      </a:r>
                      <a:r>
                        <a:rPr lang="lv-LV" baseline="0" dirty="0">
                          <a:solidFill>
                            <a:srgbClr val="003366"/>
                          </a:solidFill>
                        </a:rPr>
                        <a:t> un sociālā atstumtība</a:t>
                      </a:r>
                    </a:p>
                    <a:p>
                      <a:pPr algn="ctr"/>
                      <a:r>
                        <a:rPr lang="lv-LV" baseline="0" dirty="0">
                          <a:solidFill>
                            <a:srgbClr val="FF0000"/>
                          </a:solidFill>
                        </a:rPr>
                        <a:t>(2017.gads)</a:t>
                      </a:r>
                      <a:endParaRPr lang="lv-LV" dirty="0">
                        <a:solidFill>
                          <a:srgbClr val="FF0000"/>
                        </a:solidFill>
                      </a:endParaRPr>
                    </a:p>
                  </a:txBody>
                  <a:tcPr/>
                </a:tc>
                <a:tc>
                  <a:txBody>
                    <a:bodyPr/>
                    <a:lstStyle/>
                    <a:p>
                      <a:pPr algn="ctr"/>
                      <a:r>
                        <a:rPr lang="lv-LV" dirty="0">
                          <a:solidFill>
                            <a:srgbClr val="003366"/>
                          </a:solidFill>
                        </a:rPr>
                        <a:t>2. Sabiedriskā transporta pieejamība</a:t>
                      </a:r>
                    </a:p>
                    <a:p>
                      <a:pPr algn="ctr"/>
                      <a:r>
                        <a:rPr lang="lv-LV" dirty="0">
                          <a:solidFill>
                            <a:srgbClr val="003366"/>
                          </a:solidFill>
                        </a:rPr>
                        <a:t>(... līdz</a:t>
                      </a:r>
                      <a:r>
                        <a:rPr lang="lv-LV" baseline="0" dirty="0">
                          <a:solidFill>
                            <a:srgbClr val="003366"/>
                          </a:solidFill>
                        </a:rPr>
                        <a:t> 2019.gadam)</a:t>
                      </a:r>
                      <a:endParaRPr lang="lv-LV" dirty="0">
                        <a:solidFill>
                          <a:srgbClr val="003366"/>
                        </a:solidFill>
                      </a:endParaRPr>
                    </a:p>
                  </a:txBody>
                  <a:tcPr/>
                </a:tc>
                <a:extLst>
                  <a:ext uri="{0D108BD9-81ED-4DB2-BD59-A6C34878D82A}">
                    <a16:rowId xmlns:a16="http://schemas.microsoft.com/office/drawing/2014/main" val="10000"/>
                  </a:ext>
                </a:extLst>
              </a:tr>
              <a:tr h="370840">
                <a:tc>
                  <a:txBody>
                    <a:bodyPr/>
                    <a:lstStyle/>
                    <a:p>
                      <a:r>
                        <a:rPr lang="lv-LV" sz="1400" dirty="0">
                          <a:solidFill>
                            <a:srgbClr val="003366"/>
                          </a:solidFill>
                        </a:rPr>
                        <a:t>1.1.</a:t>
                      </a:r>
                      <a:r>
                        <a:rPr lang="lv-LV" sz="1400" baseline="0" dirty="0">
                          <a:solidFill>
                            <a:srgbClr val="003366"/>
                          </a:solidFill>
                        </a:rPr>
                        <a:t> </a:t>
                      </a:r>
                      <a:r>
                        <a:rPr lang="lv-LV" sz="1400" b="1" dirty="0">
                          <a:solidFill>
                            <a:srgbClr val="003366"/>
                          </a:solidFill>
                        </a:rPr>
                        <a:t>Izmaiņas tiesību aktos 2017.gadā</a:t>
                      </a:r>
                      <a:r>
                        <a:rPr lang="lv-LV" sz="1400" dirty="0">
                          <a:solidFill>
                            <a:srgbClr val="003366"/>
                          </a:solidFill>
                        </a:rPr>
                        <a:t>, </a:t>
                      </a:r>
                      <a:r>
                        <a:rPr lang="lv-LV" sz="1400" kern="1200" dirty="0">
                          <a:solidFill>
                            <a:srgbClr val="003366"/>
                          </a:solidFill>
                          <a:latin typeface="+mn-lt"/>
                          <a:ea typeface="+mn-ea"/>
                          <a:cs typeface="+mn-cs"/>
                        </a:rPr>
                        <a:t>kas vērstas uz nabadzības, sociālās atstumtības un/ vai ienākumu nevienlīdzības samazināšanu un iedzīvotāju rīcībā esošo tiešo un/vai netiešo ienākumu palielināšanu.</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2.1. Dokumentu analīze: nevienlīdzības sabiedriskā transporta pieejamības jomā  definēšana, </a:t>
                      </a:r>
                      <a:r>
                        <a:rPr lang="lv-LV" sz="1400" b="1" kern="1200" dirty="0">
                          <a:solidFill>
                            <a:srgbClr val="003366"/>
                          </a:solidFill>
                          <a:latin typeface="+mn-lt"/>
                          <a:ea typeface="+mn-ea"/>
                          <a:cs typeface="+mn-cs"/>
                        </a:rPr>
                        <a:t>tiesiskais</a:t>
                      </a:r>
                      <a:r>
                        <a:rPr lang="lv-LV" sz="1400" b="1" kern="1200" baseline="0" dirty="0">
                          <a:solidFill>
                            <a:srgbClr val="003366"/>
                          </a:solidFill>
                          <a:latin typeface="+mn-lt"/>
                          <a:ea typeface="+mn-ea"/>
                          <a:cs typeface="+mn-cs"/>
                        </a:rPr>
                        <a:t> regulējums</a:t>
                      </a:r>
                      <a:r>
                        <a:rPr lang="lv-LV" sz="1400" kern="1200" baseline="0" dirty="0">
                          <a:solidFill>
                            <a:srgbClr val="003366"/>
                          </a:solidFill>
                          <a:latin typeface="+mn-lt"/>
                          <a:ea typeface="+mn-ea"/>
                          <a:cs typeface="+mn-cs"/>
                        </a:rPr>
                        <a:t>, </a:t>
                      </a:r>
                      <a:r>
                        <a:rPr lang="lv-LV" sz="1400" b="1" kern="1200" dirty="0">
                          <a:solidFill>
                            <a:srgbClr val="003366"/>
                          </a:solidFill>
                          <a:latin typeface="+mn-lt"/>
                          <a:ea typeface="+mn-ea"/>
                          <a:cs typeface="+mn-cs"/>
                        </a:rPr>
                        <a:t>kopējā situācija, valsts un pašvaldību atvieglojumi</a:t>
                      </a:r>
                    </a:p>
                    <a:p>
                      <a:endParaRPr lang="lv-LV" sz="1400" kern="1200" dirty="0">
                        <a:solidFill>
                          <a:srgbClr val="003366"/>
                        </a:solidFill>
                        <a:latin typeface="+mn-lt"/>
                        <a:ea typeface="+mn-ea"/>
                        <a:cs typeface="+mn-cs"/>
                      </a:endParaRPr>
                    </a:p>
                  </a:txBody>
                  <a:tcPr/>
                </a:tc>
                <a:extLst>
                  <a:ext uri="{0D108BD9-81ED-4DB2-BD59-A6C34878D82A}">
                    <a16:rowId xmlns:a16="http://schemas.microsoft.com/office/drawing/2014/main" val="10001"/>
                  </a:ext>
                </a:extLst>
              </a:tr>
              <a:tr h="370840">
                <a:tc>
                  <a:txBody>
                    <a:bodyPr/>
                    <a:lstStyle/>
                    <a:p>
                      <a:r>
                        <a:rPr lang="lv-LV" sz="1400" dirty="0">
                          <a:solidFill>
                            <a:srgbClr val="003366"/>
                          </a:solidFill>
                        </a:rPr>
                        <a:t>1.2. </a:t>
                      </a:r>
                      <a:r>
                        <a:rPr lang="lv-LV" sz="1400" kern="1200" dirty="0">
                          <a:solidFill>
                            <a:srgbClr val="003366"/>
                          </a:solidFill>
                          <a:latin typeface="+mn-lt"/>
                          <a:ea typeface="+mn-ea"/>
                          <a:cs typeface="+mn-cs"/>
                        </a:rPr>
                        <a:t>Padziļināta </a:t>
                      </a:r>
                      <a:r>
                        <a:rPr lang="lv-LV" sz="1400" b="1" kern="1200" dirty="0">
                          <a:solidFill>
                            <a:srgbClr val="003366"/>
                          </a:solidFill>
                          <a:latin typeface="+mn-lt"/>
                          <a:ea typeface="+mn-ea"/>
                          <a:cs typeface="+mn-cs"/>
                        </a:rPr>
                        <a:t>pašvaldību administratīvo datu, apsekojumu un citu statistikas datu analīze </a:t>
                      </a:r>
                      <a:r>
                        <a:rPr lang="lv-LV" sz="1400" kern="1200" dirty="0">
                          <a:solidFill>
                            <a:srgbClr val="003366"/>
                          </a:solidFill>
                          <a:latin typeface="+mn-lt"/>
                          <a:ea typeface="+mn-ea"/>
                          <a:cs typeface="+mn-cs"/>
                        </a:rPr>
                        <a:t>ienākumu palielināšanas, nabadzības, sociālās atstumtības un ienākumu nevienlīdzības jomā </a:t>
                      </a:r>
                      <a:r>
                        <a:rPr lang="lv-LV" sz="1400" b="1" kern="1200" dirty="0">
                          <a:solidFill>
                            <a:srgbClr val="003366"/>
                          </a:solidFill>
                          <a:latin typeface="+mn-lt"/>
                          <a:ea typeface="+mn-ea"/>
                          <a:cs typeface="+mn-cs"/>
                        </a:rPr>
                        <a:t>par 2017. gadu</a:t>
                      </a:r>
                      <a:r>
                        <a:rPr lang="lv-LV" sz="1400" kern="1200" dirty="0">
                          <a:solidFill>
                            <a:srgbClr val="003366"/>
                          </a:solidFill>
                          <a:latin typeface="+mn-lt"/>
                          <a:ea typeface="+mn-ea"/>
                          <a:cs typeface="+mn-cs"/>
                        </a:rPr>
                        <a:t> un salīdzināšana ar iepriekšējiem gadiem, lai novērtētu rādītāju kopējo dinamiku</a:t>
                      </a:r>
                    </a:p>
                    <a:p>
                      <a:r>
                        <a:rPr lang="lv-LV" sz="1400" kern="1200" dirty="0">
                          <a:solidFill>
                            <a:srgbClr val="003366"/>
                          </a:solidFill>
                          <a:latin typeface="+mn-lt"/>
                          <a:ea typeface="+mn-ea"/>
                          <a:cs typeface="+mn-cs"/>
                        </a:rPr>
                        <a:t>(2015., 2016., 2017.g.) </a:t>
                      </a:r>
                    </a:p>
                    <a:p>
                      <a:endParaRPr lang="lv-LV" sz="1400" dirty="0">
                        <a:solidFill>
                          <a:srgbClr val="003366"/>
                        </a:solidFill>
                      </a:endParaRPr>
                    </a:p>
                  </a:txBody>
                  <a:tcPr/>
                </a:tc>
                <a:tc>
                  <a:txBody>
                    <a:bodyPr/>
                    <a:lstStyle/>
                    <a:p>
                      <a:r>
                        <a:rPr lang="lv-LV" sz="1400" kern="1200" dirty="0">
                          <a:solidFill>
                            <a:srgbClr val="003366"/>
                          </a:solidFill>
                          <a:latin typeface="+mn-lt"/>
                          <a:ea typeface="+mn-ea"/>
                          <a:cs typeface="+mn-cs"/>
                        </a:rPr>
                        <a:t>2.2. </a:t>
                      </a:r>
                      <a:r>
                        <a:rPr lang="lv-LV" sz="1400" b="1" kern="1200" dirty="0">
                          <a:solidFill>
                            <a:srgbClr val="003366"/>
                          </a:solidFill>
                          <a:latin typeface="+mn-lt"/>
                          <a:ea typeface="+mn-ea"/>
                          <a:cs typeface="+mn-cs"/>
                        </a:rPr>
                        <a:t>Rīcībpolitikas padziļināta analīze</a:t>
                      </a:r>
                      <a:r>
                        <a:rPr lang="lv-LV" sz="1400" kern="1200" dirty="0">
                          <a:solidFill>
                            <a:srgbClr val="003366"/>
                          </a:solidFill>
                          <a:latin typeface="+mn-lt"/>
                          <a:ea typeface="+mn-ea"/>
                          <a:cs typeface="+mn-cs"/>
                        </a:rPr>
                        <a:t>: ekspertu intervijas, aptverot</a:t>
                      </a:r>
                      <a:r>
                        <a:rPr lang="lv-LV" sz="1400" kern="1200" baseline="0" dirty="0">
                          <a:solidFill>
                            <a:srgbClr val="003366"/>
                          </a:solidFill>
                          <a:latin typeface="+mn-lt"/>
                          <a:ea typeface="+mn-ea"/>
                          <a:cs typeface="+mn-cs"/>
                        </a:rPr>
                        <a:t> dažādus politikas veidotāju un īstenotāju līmeņus. </a:t>
                      </a:r>
                    </a:p>
                    <a:p>
                      <a:endParaRPr lang="lv-LV" sz="1400" kern="1200" baseline="0" dirty="0">
                        <a:solidFill>
                          <a:srgbClr val="003366"/>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2.3. </a:t>
                      </a:r>
                      <a:r>
                        <a:rPr lang="lv-LV" sz="1400" b="1" kern="1200" dirty="0">
                          <a:solidFill>
                            <a:srgbClr val="003366"/>
                          </a:solidFill>
                          <a:latin typeface="+mn-lt"/>
                          <a:ea typeface="+mn-ea"/>
                          <a:cs typeface="+mn-cs"/>
                        </a:rPr>
                        <a:t>Statistikas  un administratīvo datu analīze</a:t>
                      </a:r>
                      <a:r>
                        <a:rPr lang="lv-LV" sz="1400" kern="1200" dirty="0">
                          <a:solidFill>
                            <a:srgbClr val="003366"/>
                          </a:solidFill>
                          <a:latin typeface="+mn-lt"/>
                          <a:ea typeface="+mn-ea"/>
                          <a:cs typeface="+mn-cs"/>
                        </a:rPr>
                        <a:t>:</a:t>
                      </a:r>
                      <a:r>
                        <a:rPr lang="lv-LV" sz="1400" kern="1200" baseline="0" dirty="0">
                          <a:solidFill>
                            <a:srgbClr val="003366"/>
                          </a:solidFill>
                          <a:latin typeface="+mn-lt"/>
                          <a:ea typeface="+mn-ea"/>
                          <a:cs typeface="+mn-cs"/>
                        </a:rPr>
                        <a:t> mērķa grupu portreti pēc 8 galvenajām pazīmju grupām </a:t>
                      </a:r>
                      <a:endParaRPr lang="lv-LV" sz="1400" kern="1200" dirty="0">
                        <a:solidFill>
                          <a:srgbClr val="003366"/>
                        </a:solidFill>
                        <a:latin typeface="+mn-lt"/>
                        <a:ea typeface="+mn-ea"/>
                        <a:cs typeface="+mn-cs"/>
                      </a:endParaRPr>
                    </a:p>
                  </a:txBody>
                  <a:tcPr/>
                </a:tc>
                <a:extLst>
                  <a:ext uri="{0D108BD9-81ED-4DB2-BD59-A6C34878D82A}">
                    <a16:rowId xmlns:a16="http://schemas.microsoft.com/office/drawing/2014/main" val="10002"/>
                  </a:ext>
                </a:extLst>
              </a:tr>
              <a:tr h="370840">
                <a:tc>
                  <a:txBody>
                    <a:bodyPr/>
                    <a:lstStyle/>
                    <a:p>
                      <a:r>
                        <a:rPr lang="lv-LV" sz="1400" dirty="0">
                          <a:solidFill>
                            <a:srgbClr val="003366"/>
                          </a:solidFill>
                        </a:rPr>
                        <a:t>1.3. Secinājumu un rekomendāciju sagatavošana</a:t>
                      </a:r>
                      <a:r>
                        <a:rPr lang="lv-LV" sz="1400" baseline="0" dirty="0">
                          <a:solidFill>
                            <a:srgbClr val="003366"/>
                          </a:solidFill>
                        </a:rPr>
                        <a:t> </a:t>
                      </a:r>
                      <a:r>
                        <a:rPr lang="lv-LV" sz="1400" dirty="0">
                          <a:solidFill>
                            <a:srgbClr val="003366"/>
                          </a:solidFill>
                        </a:rPr>
                        <a:t>situācijas</a:t>
                      </a:r>
                      <a:r>
                        <a:rPr lang="lv-LV" sz="1400" baseline="0" dirty="0">
                          <a:solidFill>
                            <a:srgbClr val="003366"/>
                          </a:solidFill>
                        </a:rPr>
                        <a:t> tālākiem uzlabojumiem</a:t>
                      </a:r>
                      <a:endParaRPr lang="lv-LV" sz="1400" dirty="0">
                        <a:solidFill>
                          <a:srgbClr val="003366"/>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2.4. </a:t>
                      </a:r>
                      <a:r>
                        <a:rPr lang="lv-LV" sz="1400" b="1" kern="1200" dirty="0">
                          <a:solidFill>
                            <a:srgbClr val="003366"/>
                          </a:solidFill>
                          <a:latin typeface="+mn-lt"/>
                          <a:ea typeface="+mn-ea"/>
                          <a:cs typeface="+mn-cs"/>
                        </a:rPr>
                        <a:t>Gadījumu</a:t>
                      </a:r>
                      <a:r>
                        <a:rPr lang="lv-LV" sz="1400" b="1" kern="1200" baseline="0" dirty="0">
                          <a:solidFill>
                            <a:srgbClr val="003366"/>
                          </a:solidFill>
                          <a:latin typeface="+mn-lt"/>
                          <a:ea typeface="+mn-ea"/>
                          <a:cs typeface="+mn-cs"/>
                        </a:rPr>
                        <a:t> izpēte</a:t>
                      </a:r>
                      <a:r>
                        <a:rPr lang="lv-LV" sz="1400" kern="1200" baseline="0" dirty="0">
                          <a:solidFill>
                            <a:srgbClr val="003366"/>
                          </a:solidFill>
                          <a:latin typeface="+mn-lt"/>
                          <a:ea typeface="+mn-ea"/>
                          <a:cs typeface="+mn-cs"/>
                        </a:rPr>
                        <a:t>: padziļināta izpratne par iedzīvotāju rīcības stratēģijām</a:t>
                      </a:r>
                      <a:endParaRPr lang="lv-LV" sz="1400" kern="1200" dirty="0">
                        <a:solidFill>
                          <a:srgbClr val="003366"/>
                        </a:solidFill>
                        <a:latin typeface="+mn-lt"/>
                        <a:ea typeface="+mn-ea"/>
                        <a:cs typeface="+mn-cs"/>
                      </a:endParaRPr>
                    </a:p>
                    <a:p>
                      <a:endParaRPr lang="lv-LV" sz="1400" kern="1200" dirty="0">
                        <a:solidFill>
                          <a:srgbClr val="003366"/>
                        </a:solidFill>
                        <a:latin typeface="+mn-lt"/>
                        <a:ea typeface="+mn-ea"/>
                        <a:cs typeface="+mn-cs"/>
                      </a:endParaRPr>
                    </a:p>
                  </a:txBody>
                  <a:tcPr/>
                </a:tc>
                <a:extLst>
                  <a:ext uri="{0D108BD9-81ED-4DB2-BD59-A6C34878D82A}">
                    <a16:rowId xmlns:a16="http://schemas.microsoft.com/office/drawing/2014/main" val="10003"/>
                  </a:ext>
                </a:extLst>
              </a:tr>
              <a:tr h="370840">
                <a:tc>
                  <a:txBody>
                    <a:bodyPr/>
                    <a:lstStyle/>
                    <a:p>
                      <a:endParaRPr lang="lv-LV" sz="1400" dirty="0">
                        <a:solidFill>
                          <a:srgbClr val="003366"/>
                        </a:solidFill>
                      </a:endParaRPr>
                    </a:p>
                  </a:txBody>
                  <a:tcPr/>
                </a:tc>
                <a:tc>
                  <a:txBody>
                    <a:bodyPr/>
                    <a:lstStyle/>
                    <a:p>
                      <a:r>
                        <a:rPr lang="lv-LV" sz="1400" kern="1200" dirty="0">
                          <a:solidFill>
                            <a:srgbClr val="003366"/>
                          </a:solidFill>
                          <a:latin typeface="+mn-lt"/>
                          <a:ea typeface="+mn-ea"/>
                          <a:cs typeface="+mn-cs"/>
                        </a:rPr>
                        <a:t>2.5. </a:t>
                      </a:r>
                      <a:r>
                        <a:rPr lang="lv-LV" sz="1400" b="1" kern="1200" dirty="0">
                          <a:solidFill>
                            <a:srgbClr val="003366"/>
                          </a:solidFill>
                          <a:latin typeface="+mn-lt"/>
                          <a:ea typeface="+mn-ea"/>
                          <a:cs typeface="+mn-cs"/>
                        </a:rPr>
                        <a:t>Secinājumu</a:t>
                      </a:r>
                      <a:r>
                        <a:rPr lang="lv-LV" sz="1400" kern="1200" dirty="0">
                          <a:solidFill>
                            <a:srgbClr val="003366"/>
                          </a:solidFill>
                          <a:latin typeface="+mn-lt"/>
                          <a:ea typeface="+mn-ea"/>
                          <a:cs typeface="+mn-cs"/>
                        </a:rPr>
                        <a:t>,</a:t>
                      </a:r>
                      <a:r>
                        <a:rPr lang="lv-LV" sz="1400" kern="1200" baseline="0" dirty="0">
                          <a:solidFill>
                            <a:srgbClr val="003366"/>
                          </a:solidFill>
                          <a:latin typeface="+mn-lt"/>
                          <a:ea typeface="+mn-ea"/>
                          <a:cs typeface="+mn-cs"/>
                        </a:rPr>
                        <a:t> t.sk. par datiem un rādītājiem, un rekomendāciju sagatavošana</a:t>
                      </a:r>
                      <a:endParaRPr lang="lv-LV" sz="1400" kern="1200" dirty="0">
                        <a:solidFill>
                          <a:srgbClr val="003366"/>
                        </a:solidFill>
                        <a:latin typeface="+mn-lt"/>
                        <a:ea typeface="+mn-ea"/>
                        <a:cs typeface="+mn-cs"/>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D18CF-53C2-4DEA-8CFA-A1AAE25042E6}"/>
              </a:ext>
            </a:extLst>
          </p:cNvPr>
          <p:cNvSpPr>
            <a:spLocks noGrp="1"/>
          </p:cNvSpPr>
          <p:nvPr>
            <p:ph type="title"/>
          </p:nvPr>
        </p:nvSpPr>
        <p:spPr>
          <a:xfrm>
            <a:off x="457200" y="116632"/>
            <a:ext cx="8229600" cy="544072"/>
          </a:xfrm>
        </p:spPr>
        <p:txBody>
          <a:bodyPr/>
          <a:lstStyle/>
          <a:p>
            <a:r>
              <a:rPr lang="lv-LV" sz="2400" dirty="0">
                <a:effectLst/>
              </a:rPr>
              <a:t>Transporta atvieglojumu veidi un apmērs pašvaldību saistošajos noteikumos</a:t>
            </a:r>
            <a:endParaRPr lang="en-US" sz="2400" dirty="0"/>
          </a:p>
        </p:txBody>
      </p:sp>
      <p:sp>
        <p:nvSpPr>
          <p:cNvPr id="5" name="Rectangle 4">
            <a:extLst>
              <a:ext uri="{FF2B5EF4-FFF2-40B4-BE49-F238E27FC236}">
                <a16:creationId xmlns:a16="http://schemas.microsoft.com/office/drawing/2014/main" id="{EC237F92-8402-4D0B-B303-71840AE1D9C7}"/>
              </a:ext>
            </a:extLst>
          </p:cNvPr>
          <p:cNvSpPr/>
          <p:nvPr/>
        </p:nvSpPr>
        <p:spPr>
          <a:xfrm>
            <a:off x="2555776" y="6279123"/>
            <a:ext cx="7037649" cy="246221"/>
          </a:xfrm>
          <a:prstGeom prst="rect">
            <a:avLst/>
          </a:prstGeom>
        </p:spPr>
        <p:txBody>
          <a:bodyPr wrap="square">
            <a:spAutoFit/>
          </a:bodyPr>
          <a:lstStyle/>
          <a:p>
            <a:r>
              <a:rPr lang="lv-LV" sz="1000" dirty="0">
                <a:solidFill>
                  <a:srgbClr val="003366"/>
                </a:solidFill>
              </a:rPr>
              <a:t>Avots: autoru aprēķini, apkopojot spēkā esošos pašvaldību saistošos noteikumus</a:t>
            </a:r>
            <a:endParaRPr lang="en-US" sz="1000" dirty="0">
              <a:solidFill>
                <a:srgbClr val="003366"/>
              </a:solidFill>
            </a:endParaRPr>
          </a:p>
        </p:txBody>
      </p:sp>
      <p:pic>
        <p:nvPicPr>
          <p:cNvPr id="4" name="Picture 3">
            <a:extLst>
              <a:ext uri="{FF2B5EF4-FFF2-40B4-BE49-F238E27FC236}">
                <a16:creationId xmlns:a16="http://schemas.microsoft.com/office/drawing/2014/main" id="{F4990148-4CBB-4E86-84FB-2C5909DC7907}"/>
              </a:ext>
            </a:extLst>
          </p:cNvPr>
          <p:cNvPicPr>
            <a:picLocks noChangeAspect="1"/>
          </p:cNvPicPr>
          <p:nvPr/>
        </p:nvPicPr>
        <p:blipFill>
          <a:blip r:embed="rId2"/>
          <a:stretch>
            <a:fillRect/>
          </a:stretch>
        </p:blipFill>
        <p:spPr>
          <a:xfrm>
            <a:off x="323528" y="1124745"/>
            <a:ext cx="6308847" cy="2592288"/>
          </a:xfrm>
          <a:prstGeom prst="rect">
            <a:avLst/>
          </a:prstGeom>
        </p:spPr>
      </p:pic>
      <p:pic>
        <p:nvPicPr>
          <p:cNvPr id="7" name="Picture 6">
            <a:extLst>
              <a:ext uri="{FF2B5EF4-FFF2-40B4-BE49-F238E27FC236}">
                <a16:creationId xmlns:a16="http://schemas.microsoft.com/office/drawing/2014/main" id="{3EDB8ED5-6EF9-42BC-A8C7-23FC2C3958F5}"/>
              </a:ext>
            </a:extLst>
          </p:cNvPr>
          <p:cNvPicPr>
            <a:picLocks noChangeAspect="1"/>
          </p:cNvPicPr>
          <p:nvPr/>
        </p:nvPicPr>
        <p:blipFill>
          <a:blip r:embed="rId3"/>
          <a:stretch>
            <a:fillRect/>
          </a:stretch>
        </p:blipFill>
        <p:spPr>
          <a:xfrm>
            <a:off x="3650222" y="3803864"/>
            <a:ext cx="5026234" cy="2443267"/>
          </a:xfrm>
          <a:prstGeom prst="rect">
            <a:avLst/>
          </a:prstGeom>
        </p:spPr>
      </p:pic>
      <p:sp>
        <p:nvSpPr>
          <p:cNvPr id="8" name="TextBox 7">
            <a:extLst>
              <a:ext uri="{FF2B5EF4-FFF2-40B4-BE49-F238E27FC236}">
                <a16:creationId xmlns:a16="http://schemas.microsoft.com/office/drawing/2014/main" id="{2CAE8551-D4D7-4840-9489-8D44E4300323}"/>
              </a:ext>
            </a:extLst>
          </p:cNvPr>
          <p:cNvSpPr txBox="1"/>
          <p:nvPr/>
        </p:nvSpPr>
        <p:spPr>
          <a:xfrm>
            <a:off x="611560" y="1218238"/>
            <a:ext cx="2160240" cy="338554"/>
          </a:xfrm>
          <a:prstGeom prst="rect">
            <a:avLst/>
          </a:prstGeom>
          <a:noFill/>
        </p:spPr>
        <p:txBody>
          <a:bodyPr wrap="square" rtlCol="0">
            <a:spAutoFit/>
          </a:bodyPr>
          <a:lstStyle/>
          <a:p>
            <a:r>
              <a:rPr lang="lv-LV" sz="1600" b="1" i="1" dirty="0"/>
              <a:t>Atvieglojumu veidi</a:t>
            </a:r>
          </a:p>
        </p:txBody>
      </p:sp>
      <p:sp>
        <p:nvSpPr>
          <p:cNvPr id="9" name="TextBox 8">
            <a:extLst>
              <a:ext uri="{FF2B5EF4-FFF2-40B4-BE49-F238E27FC236}">
                <a16:creationId xmlns:a16="http://schemas.microsoft.com/office/drawing/2014/main" id="{1D8D13C0-67A8-450F-8940-A2E9CB5C5943}"/>
              </a:ext>
            </a:extLst>
          </p:cNvPr>
          <p:cNvSpPr txBox="1"/>
          <p:nvPr/>
        </p:nvSpPr>
        <p:spPr>
          <a:xfrm>
            <a:off x="5940152" y="3933056"/>
            <a:ext cx="2304256" cy="338554"/>
          </a:xfrm>
          <a:prstGeom prst="rect">
            <a:avLst/>
          </a:prstGeom>
          <a:noFill/>
        </p:spPr>
        <p:txBody>
          <a:bodyPr wrap="square" rtlCol="0">
            <a:spAutoFit/>
          </a:bodyPr>
          <a:lstStyle/>
          <a:p>
            <a:r>
              <a:rPr lang="lv-LV" sz="1600" b="1" i="1" dirty="0"/>
              <a:t>Atvieglojumu apmērs</a:t>
            </a:r>
          </a:p>
        </p:txBody>
      </p:sp>
      <p:sp>
        <p:nvSpPr>
          <p:cNvPr id="10" name="Callout: Down Arrow 9">
            <a:extLst>
              <a:ext uri="{FF2B5EF4-FFF2-40B4-BE49-F238E27FC236}">
                <a16:creationId xmlns:a16="http://schemas.microsoft.com/office/drawing/2014/main" id="{7B7CF5DE-98A3-462D-A8D9-196AB5D223C0}"/>
              </a:ext>
            </a:extLst>
          </p:cNvPr>
          <p:cNvSpPr/>
          <p:nvPr/>
        </p:nvSpPr>
        <p:spPr bwMode="auto">
          <a:xfrm>
            <a:off x="683568" y="1556792"/>
            <a:ext cx="1872208" cy="2714818"/>
          </a:xfrm>
          <a:prstGeom prst="downArrowCallou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lv-LV" sz="1800" b="0" i="0" u="none" strike="noStrike" cap="none" normalizeH="0" baseline="0">
              <a:ln>
                <a:noFill/>
              </a:ln>
              <a:solidFill>
                <a:schemeClr val="tx1"/>
              </a:solidFill>
              <a:effectLst/>
              <a:latin typeface="Arial" charset="0"/>
            </a:endParaRPr>
          </a:p>
        </p:txBody>
      </p:sp>
      <p:sp>
        <p:nvSpPr>
          <p:cNvPr id="11" name="TextBox 10">
            <a:extLst>
              <a:ext uri="{FF2B5EF4-FFF2-40B4-BE49-F238E27FC236}">
                <a16:creationId xmlns:a16="http://schemas.microsoft.com/office/drawing/2014/main" id="{85F0EDB3-A59F-4F86-B2F6-EA0FEDC07229}"/>
              </a:ext>
            </a:extLst>
          </p:cNvPr>
          <p:cNvSpPr txBox="1"/>
          <p:nvPr/>
        </p:nvSpPr>
        <p:spPr>
          <a:xfrm>
            <a:off x="611560" y="4271610"/>
            <a:ext cx="2160240" cy="584775"/>
          </a:xfrm>
          <a:prstGeom prst="rect">
            <a:avLst/>
          </a:prstGeom>
          <a:noFill/>
        </p:spPr>
        <p:txBody>
          <a:bodyPr wrap="square" rtlCol="0">
            <a:spAutoFit/>
          </a:bodyPr>
          <a:lstStyle/>
          <a:p>
            <a:pPr algn="ctr"/>
            <a:r>
              <a:rPr lang="lv-LV" sz="1600" i="1" dirty="0"/>
              <a:t>Interešu izglītība, pārvadājumi pilsētās</a:t>
            </a:r>
          </a:p>
        </p:txBody>
      </p:sp>
    </p:spTree>
    <p:extLst>
      <p:ext uri="{BB962C8B-B14F-4D97-AF65-F5344CB8AC3E}">
        <p14:creationId xmlns:p14="http://schemas.microsoft.com/office/powerpoint/2010/main" val="1111933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6"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1+#ppt_w/2"/>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par>
                                <p:cTn id="16" presetID="2" presetClass="entr" presetSubtype="6"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1+#ppt_w/2"/>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11A1B-C87E-4FAB-9EBC-05FA4A371576}"/>
              </a:ext>
            </a:extLst>
          </p:cNvPr>
          <p:cNvSpPr>
            <a:spLocks noGrp="1"/>
          </p:cNvSpPr>
          <p:nvPr>
            <p:ph type="title"/>
          </p:nvPr>
        </p:nvSpPr>
        <p:spPr/>
        <p:txBody>
          <a:bodyPr/>
          <a:lstStyle/>
          <a:p>
            <a:r>
              <a:rPr lang="lv-LV" sz="2400" dirty="0"/>
              <a:t>Gadījumu izpēte: lauku iedzīvotāju padziļināta pārvietošanās stratēģiju izpēte</a:t>
            </a:r>
          </a:p>
        </p:txBody>
      </p:sp>
      <p:graphicFrame>
        <p:nvGraphicFramePr>
          <p:cNvPr id="7" name="Content Placeholder 6">
            <a:extLst>
              <a:ext uri="{FF2B5EF4-FFF2-40B4-BE49-F238E27FC236}">
                <a16:creationId xmlns:a16="http://schemas.microsoft.com/office/drawing/2014/main" id="{0CF9AE0D-7E53-418F-A674-61524E95896D}"/>
              </a:ext>
            </a:extLst>
          </p:cNvPr>
          <p:cNvGraphicFramePr>
            <a:graphicFrameLocks noGrp="1"/>
          </p:cNvGraphicFramePr>
          <p:nvPr>
            <p:ph idx="1"/>
            <p:extLst>
              <p:ext uri="{D42A27DB-BD31-4B8C-83A1-F6EECF244321}">
                <p14:modId xmlns:p14="http://schemas.microsoft.com/office/powerpoint/2010/main" val="527634093"/>
              </p:ext>
            </p:extLst>
          </p:nvPr>
        </p:nvGraphicFramePr>
        <p:xfrm>
          <a:off x="438150" y="1125538"/>
          <a:ext cx="8239125" cy="19434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A267DDFF-E28F-43DB-8A36-4E30E1398113}"/>
              </a:ext>
            </a:extLst>
          </p:cNvPr>
          <p:cNvSpPr txBox="1"/>
          <p:nvPr/>
        </p:nvSpPr>
        <p:spPr>
          <a:xfrm>
            <a:off x="468313" y="3284984"/>
            <a:ext cx="8064127" cy="2632003"/>
          </a:xfrm>
          <a:prstGeom prst="rect">
            <a:avLst/>
          </a:prstGeom>
          <a:solidFill>
            <a:schemeClr val="accent6">
              <a:lumMod val="20000"/>
              <a:lumOff val="80000"/>
            </a:schemeClr>
          </a:solidFill>
        </p:spPr>
        <p:txBody>
          <a:bodyPr wrap="square" rtlCol="0">
            <a:spAutoFit/>
          </a:bodyPr>
          <a:lstStyle/>
          <a:p>
            <a:pPr>
              <a:lnSpc>
                <a:spcPct val="150000"/>
              </a:lnSpc>
            </a:pPr>
            <a:r>
              <a:rPr lang="lv-LV" sz="1600" b="1" i="1" dirty="0"/>
              <a:t>Pārvietošanās virzieni:</a:t>
            </a:r>
          </a:p>
          <a:p>
            <a:pPr marL="285750" indent="-285750">
              <a:lnSpc>
                <a:spcPct val="150000"/>
              </a:lnSpc>
              <a:buFont typeface="Arial" panose="020B0604020202020204" pitchFamily="34" charset="0"/>
              <a:buChar char="•"/>
            </a:pPr>
            <a:r>
              <a:rPr lang="lv-LV" sz="1600" dirty="0"/>
              <a:t>Bijušais rajona centrs, ja tas vairs nav novada centrs</a:t>
            </a:r>
          </a:p>
          <a:p>
            <a:pPr marL="285750" indent="-285750">
              <a:lnSpc>
                <a:spcPct val="150000"/>
              </a:lnSpc>
              <a:buFont typeface="Arial" panose="020B0604020202020204" pitchFamily="34" charset="0"/>
              <a:buChar char="•"/>
            </a:pPr>
            <a:r>
              <a:rPr lang="lv-LV" sz="1600" dirty="0"/>
              <a:t>Cita novada centrs, ja atrodas tuvāk par piederīgā novada centru</a:t>
            </a:r>
          </a:p>
          <a:p>
            <a:pPr marL="285750" indent="-285750">
              <a:lnSpc>
                <a:spcPct val="150000"/>
              </a:lnSpc>
              <a:buFont typeface="Arial" panose="020B0604020202020204" pitchFamily="34" charset="0"/>
              <a:buChar char="•"/>
            </a:pPr>
            <a:r>
              <a:rPr lang="lv-LV" sz="1600" dirty="0"/>
              <a:t>Novada centrs, ja tas atrodas tuvāk par citām administratīvajām vienībām </a:t>
            </a:r>
          </a:p>
          <a:p>
            <a:pPr marL="285750" indent="-285750">
              <a:lnSpc>
                <a:spcPct val="150000"/>
              </a:lnSpc>
              <a:buFont typeface="Arial" panose="020B0604020202020204" pitchFamily="34" charset="0"/>
              <a:buChar char="•"/>
            </a:pPr>
            <a:r>
              <a:rPr lang="lv-LV" sz="1600" dirty="0"/>
              <a:t>Reģionālas nozīmes centrs (piem., Jēkabpils, Rēzekne, Daugavpils, Liepāja) vai Rīga specifisku pakalpojumu saņemšanai </a:t>
            </a:r>
          </a:p>
          <a:p>
            <a:pPr marL="285750" indent="-285750">
              <a:lnSpc>
                <a:spcPct val="150000"/>
              </a:lnSpc>
              <a:buFont typeface="Arial" panose="020B0604020202020204" pitchFamily="34" charset="0"/>
              <a:buChar char="•"/>
            </a:pPr>
            <a:r>
              <a:rPr lang="lv-LV" sz="1600" dirty="0"/>
              <a:t>Pierobežas reģionos – kaimiņvalstis (piem., Lietuva, Krievija)</a:t>
            </a:r>
          </a:p>
        </p:txBody>
      </p:sp>
    </p:spTree>
    <p:extLst>
      <p:ext uri="{BB962C8B-B14F-4D97-AF65-F5344CB8AC3E}">
        <p14:creationId xmlns:p14="http://schemas.microsoft.com/office/powerpoint/2010/main" val="210245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1+#ppt_w/2"/>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11A1B-C87E-4FAB-9EBC-05FA4A371576}"/>
              </a:ext>
            </a:extLst>
          </p:cNvPr>
          <p:cNvSpPr>
            <a:spLocks noGrp="1"/>
          </p:cNvSpPr>
          <p:nvPr>
            <p:ph type="title"/>
          </p:nvPr>
        </p:nvSpPr>
        <p:spPr/>
        <p:txBody>
          <a:bodyPr/>
          <a:lstStyle/>
          <a:p>
            <a:r>
              <a:rPr lang="lv-LV" sz="2400" dirty="0"/>
              <a:t>Gadījumu izpēte: pārvietošanās šķēršļi un risināšanas stratēģijas attālās lauku teritorijās</a:t>
            </a:r>
          </a:p>
        </p:txBody>
      </p:sp>
      <p:graphicFrame>
        <p:nvGraphicFramePr>
          <p:cNvPr id="4" name="Content Placeholder 3">
            <a:extLst>
              <a:ext uri="{FF2B5EF4-FFF2-40B4-BE49-F238E27FC236}">
                <a16:creationId xmlns:a16="http://schemas.microsoft.com/office/drawing/2014/main" id="{E317F8B9-6CE4-4C13-AAC3-D91D2DFE66B1}"/>
              </a:ext>
            </a:extLst>
          </p:cNvPr>
          <p:cNvGraphicFramePr>
            <a:graphicFrameLocks noGrp="1"/>
          </p:cNvGraphicFramePr>
          <p:nvPr>
            <p:ph idx="1"/>
            <p:extLst>
              <p:ext uri="{D42A27DB-BD31-4B8C-83A1-F6EECF244321}">
                <p14:modId xmlns:p14="http://schemas.microsoft.com/office/powerpoint/2010/main" val="2545414194"/>
              </p:ext>
            </p:extLst>
          </p:nvPr>
        </p:nvGraphicFramePr>
        <p:xfrm>
          <a:off x="438150" y="980728"/>
          <a:ext cx="8239125" cy="5255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672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1D1B1-804C-4B23-A84B-14D96F26DD04}"/>
              </a:ext>
            </a:extLst>
          </p:cNvPr>
          <p:cNvSpPr>
            <a:spLocks noGrp="1"/>
          </p:cNvSpPr>
          <p:nvPr>
            <p:ph type="title"/>
          </p:nvPr>
        </p:nvSpPr>
        <p:spPr/>
        <p:txBody>
          <a:bodyPr/>
          <a:lstStyle/>
          <a:p>
            <a:r>
              <a:rPr lang="lv-LV" sz="2400" dirty="0"/>
              <a:t>Aktuālais </a:t>
            </a:r>
            <a:r>
              <a:rPr lang="lv-LV" sz="2400" u="sng" dirty="0"/>
              <a:t>sabiedriskā transporta jomas</a:t>
            </a:r>
            <a:r>
              <a:rPr lang="lv-LV" sz="2400" dirty="0"/>
              <a:t> politikas ietvars (2)</a:t>
            </a:r>
          </a:p>
        </p:txBody>
      </p:sp>
      <p:sp>
        <p:nvSpPr>
          <p:cNvPr id="3" name="Content Placeholder 2">
            <a:extLst>
              <a:ext uri="{FF2B5EF4-FFF2-40B4-BE49-F238E27FC236}">
                <a16:creationId xmlns:a16="http://schemas.microsoft.com/office/drawing/2014/main" id="{8BADF6D3-9374-408A-8ADE-E518E320B43C}"/>
              </a:ext>
            </a:extLst>
          </p:cNvPr>
          <p:cNvSpPr>
            <a:spLocks noGrp="1"/>
          </p:cNvSpPr>
          <p:nvPr>
            <p:ph idx="1"/>
          </p:nvPr>
        </p:nvSpPr>
        <p:spPr/>
        <p:txBody>
          <a:bodyPr/>
          <a:lstStyle/>
          <a:p>
            <a:pPr>
              <a:buFont typeface="Wingdings" panose="05000000000000000000" pitchFamily="2" charset="2"/>
              <a:buChar char="Ø"/>
            </a:pPr>
            <a:r>
              <a:rPr lang="lv-LV" sz="1800" dirty="0"/>
              <a:t>Informatīvais ziņojums «Par reģionālās nozīmes sabiedriskā transporta pakalpojumu attīstību 2021.-2030. gadam»</a:t>
            </a:r>
          </a:p>
          <a:p>
            <a:pPr>
              <a:buFont typeface="Wingdings" panose="05000000000000000000" pitchFamily="2" charset="2"/>
              <a:buChar char="Ø"/>
            </a:pPr>
            <a:r>
              <a:rPr lang="lv-LV" sz="1800" dirty="0"/>
              <a:t>Transporta attīstības pamatnostādnes 2021.-2027. gadam – izstrādes procesā</a:t>
            </a:r>
          </a:p>
        </p:txBody>
      </p:sp>
      <p:sp>
        <p:nvSpPr>
          <p:cNvPr id="4" name="TextBox 3">
            <a:extLst>
              <a:ext uri="{FF2B5EF4-FFF2-40B4-BE49-F238E27FC236}">
                <a16:creationId xmlns:a16="http://schemas.microsoft.com/office/drawing/2014/main" id="{DBDBEE5B-8011-4E5A-8D0A-FBC3AA2DBAEC}"/>
              </a:ext>
            </a:extLst>
          </p:cNvPr>
          <p:cNvSpPr txBox="1"/>
          <p:nvPr/>
        </p:nvSpPr>
        <p:spPr>
          <a:xfrm>
            <a:off x="323528" y="2420888"/>
            <a:ext cx="8239124" cy="3385542"/>
          </a:xfrm>
          <a:prstGeom prst="rect">
            <a:avLst/>
          </a:prstGeom>
          <a:solidFill>
            <a:schemeClr val="accent6">
              <a:lumMod val="20000"/>
              <a:lumOff val="80000"/>
            </a:schemeClr>
          </a:solidFill>
        </p:spPr>
        <p:txBody>
          <a:bodyPr wrap="square" rtlCol="0">
            <a:spAutoFit/>
          </a:bodyPr>
          <a:lstStyle/>
          <a:p>
            <a:pPr>
              <a:lnSpc>
                <a:spcPct val="114000"/>
              </a:lnSpc>
            </a:pPr>
            <a:r>
              <a:rPr lang="lv-LV" sz="1600" dirty="0"/>
              <a:t>Mērķa </a:t>
            </a:r>
            <a:r>
              <a:rPr lang="lv-LV" sz="1600" b="1" dirty="0"/>
              <a:t>«sekmēt iedzīvotāju pārsēšanos no privātā autotransporta uz konkurētspējīgu, ērtu, drošu, uzticamu un integrētu sabiedrisko transportu, kas veicinās sabiedriskā transporta pakalpojumu nozares attīstību un efektīvāku resursu izmantošanu» </a:t>
            </a:r>
            <a:r>
              <a:rPr lang="lv-LV" sz="1600" dirty="0"/>
              <a:t>pamatprincipi:</a:t>
            </a:r>
          </a:p>
          <a:p>
            <a:pPr marL="285750" indent="-285750">
              <a:lnSpc>
                <a:spcPct val="150000"/>
              </a:lnSpc>
              <a:buFont typeface="Arial" panose="020B0604020202020204" pitchFamily="34" charset="0"/>
              <a:buChar char="•"/>
            </a:pPr>
            <a:r>
              <a:rPr lang="lv-LV" sz="1600" dirty="0"/>
              <a:t>lielāks uzsvars uz dzelzceļa pārvadājumiem, lai saīsinātu brauciena ilgumu</a:t>
            </a:r>
          </a:p>
          <a:p>
            <a:pPr marL="285750" indent="-285750">
              <a:lnSpc>
                <a:spcPct val="150000"/>
              </a:lnSpc>
              <a:buFont typeface="Arial" panose="020B0604020202020204" pitchFamily="34" charset="0"/>
              <a:buChar char="•"/>
            </a:pPr>
            <a:r>
              <a:rPr lang="lv-LV" sz="1600" dirty="0"/>
              <a:t>komerciālo/ valsts nedotēto maršrutu veidošana, kur biļetes cenu noteiks pārvadātājs, uzņemoties zaudējumus kā paša risku</a:t>
            </a:r>
          </a:p>
          <a:p>
            <a:pPr marL="285750" indent="-285750">
              <a:lnSpc>
                <a:spcPct val="150000"/>
              </a:lnSpc>
              <a:buFont typeface="Arial" panose="020B0604020202020204" pitchFamily="34" charset="0"/>
              <a:buChar char="•"/>
            </a:pPr>
            <a:r>
              <a:rPr lang="lv-LV" sz="1600" dirty="0"/>
              <a:t>valsts garantēto pakalpojumu apmēru noteikšana (dotējamo maršrutu segmentā)</a:t>
            </a:r>
          </a:p>
          <a:p>
            <a:pPr marL="285750" indent="-285750">
              <a:lnSpc>
                <a:spcPct val="150000"/>
              </a:lnSpc>
              <a:buFont typeface="Arial" panose="020B0604020202020204" pitchFamily="34" charset="0"/>
              <a:buChar char="•"/>
            </a:pPr>
            <a:r>
              <a:rPr lang="lv-LV" sz="1600" u="sng" dirty="0"/>
              <a:t>bezmaksas sabiedriskā transporta</a:t>
            </a:r>
            <a:r>
              <a:rPr lang="lv-LV" sz="1600" dirty="0"/>
              <a:t> nodrošināšana teritorijās ar zemu apdzīvotības blīvumu</a:t>
            </a:r>
          </a:p>
        </p:txBody>
      </p:sp>
    </p:spTree>
    <p:extLst>
      <p:ext uri="{BB962C8B-B14F-4D97-AF65-F5344CB8AC3E}">
        <p14:creationId xmlns:p14="http://schemas.microsoft.com/office/powerpoint/2010/main" val="2222592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a:t>Sabiedriskā transporta jomas politika: secinājumi un ieteikumi</a:t>
            </a:r>
          </a:p>
        </p:txBody>
      </p:sp>
      <p:sp>
        <p:nvSpPr>
          <p:cNvPr id="3" name="Content Placeholder 2"/>
          <p:cNvSpPr>
            <a:spLocks noGrp="1"/>
          </p:cNvSpPr>
          <p:nvPr>
            <p:ph idx="1"/>
          </p:nvPr>
        </p:nvSpPr>
        <p:spPr/>
        <p:txBody>
          <a:bodyPr/>
          <a:lstStyle/>
          <a:p>
            <a:pPr>
              <a:buFont typeface="Wingdings" pitchFamily="2" charset="2"/>
              <a:buChar char="Ø"/>
            </a:pPr>
            <a:r>
              <a:rPr lang="lv-LV" sz="1800" dirty="0"/>
              <a:t>Iekļaut sabiedriskā transporta politikas dokumentos nevienlīdzības aspektus</a:t>
            </a:r>
          </a:p>
          <a:p>
            <a:pPr lvl="1">
              <a:buFont typeface="Wingdings" pitchFamily="2" charset="2"/>
              <a:buChar char="Ø"/>
            </a:pPr>
            <a:r>
              <a:rPr lang="lv-LV" sz="1800" dirty="0"/>
              <a:t>Apmērs, kādā sabiedriskais transports spēj apmierināt iedzīvotāju pārvietošanās vajadzības (ienākumu </a:t>
            </a:r>
            <a:r>
              <a:rPr lang="lv-LV" sz="1800" dirty="0" err="1"/>
              <a:t>kvintiles</a:t>
            </a:r>
            <a:r>
              <a:rPr lang="lv-LV" sz="1800" dirty="0"/>
              <a:t>, pilsēta/ lauki, reģions)</a:t>
            </a:r>
          </a:p>
          <a:p>
            <a:pPr lvl="1">
              <a:buFont typeface="Wingdings" pitchFamily="2" charset="2"/>
              <a:buChar char="Ø"/>
            </a:pPr>
            <a:r>
              <a:rPr lang="lv-LV" sz="1800" dirty="0"/>
              <a:t>Iedzīvotāju izdevumi sabiedriskajam transportam no visiem izdevumiem (ienākumu </a:t>
            </a:r>
            <a:r>
              <a:rPr lang="lv-LV" sz="1800" dirty="0" err="1"/>
              <a:t>kvintiles</a:t>
            </a:r>
            <a:r>
              <a:rPr lang="lv-LV" sz="1800" dirty="0"/>
              <a:t>, pilsēta/ lauki)</a:t>
            </a:r>
          </a:p>
          <a:p>
            <a:pPr lvl="1">
              <a:buFont typeface="Wingdings" pitchFamily="2" charset="2"/>
              <a:buChar char="Ø"/>
            </a:pPr>
            <a:r>
              <a:rPr lang="lv-LV" sz="1800" dirty="0"/>
              <a:t>Apmērs, kā mainās iedzīvotāju paradumi izvēlēties videi draudzīgus pārvietošanās līdzekļus</a:t>
            </a:r>
          </a:p>
          <a:p>
            <a:pPr lvl="1">
              <a:buFont typeface="Wingdings" pitchFamily="2" charset="2"/>
              <a:buChar char="Ø"/>
            </a:pPr>
            <a:r>
              <a:rPr lang="lv-LV" sz="1800" dirty="0"/>
              <a:t>Sociālās atstumtības riskam pakļauto grupu situācijas monitorings</a:t>
            </a:r>
          </a:p>
          <a:p>
            <a:pPr lvl="1">
              <a:buFont typeface="Wingdings" pitchFamily="2" charset="2"/>
              <a:buChar char="Ø"/>
            </a:pPr>
            <a:endParaRPr lang="lv-LV" sz="1800" dirty="0"/>
          </a:p>
          <a:p>
            <a:pPr>
              <a:buFont typeface="Wingdings" pitchFamily="2" charset="2"/>
              <a:buChar char="Ø"/>
            </a:pPr>
            <a:r>
              <a:rPr lang="lv-LV" sz="1800" dirty="0"/>
              <a:t>Stiprināt elastīgu sabiedriskā transporta risinājumu turpmāko attīstību reģionu/ lauku iedzīvotāju pārvietošanās iespēju uzlabošanai</a:t>
            </a:r>
          </a:p>
          <a:p>
            <a:pPr lvl="1">
              <a:buFont typeface="Wingdings" pitchFamily="2" charset="2"/>
              <a:buChar char="Ø"/>
            </a:pPr>
            <a:r>
              <a:rPr lang="lv-LV" sz="1800" dirty="0"/>
              <a:t>Vidzemes projekts MAMBA kā tests</a:t>
            </a:r>
          </a:p>
          <a:p>
            <a:pPr lvl="1">
              <a:buFont typeface="Wingdings" pitchFamily="2" charset="2"/>
              <a:buChar char="Ø"/>
            </a:pPr>
            <a:r>
              <a:rPr lang="lv-LV" sz="1800" dirty="0"/>
              <a:t>Nostiprināt pamatnostādnēs un paplašināt plānoto risinājumu ieviešanu</a:t>
            </a:r>
          </a:p>
          <a:p>
            <a:pPr marL="0" indent="0">
              <a:buNone/>
            </a:pPr>
            <a:endParaRPr lang="lv-LV" sz="1800" dirty="0"/>
          </a:p>
        </p:txBody>
      </p:sp>
    </p:spTree>
    <p:extLst>
      <p:ext uri="{BB962C8B-B14F-4D97-AF65-F5344CB8AC3E}">
        <p14:creationId xmlns:p14="http://schemas.microsoft.com/office/powerpoint/2010/main" val="3826003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5"/>
          <p:cNvSpPr>
            <a:spLocks noGrp="1" noChangeArrowheads="1"/>
          </p:cNvSpPr>
          <p:nvPr>
            <p:ph type="subTitle" idx="1"/>
          </p:nvPr>
        </p:nvSpPr>
        <p:spPr>
          <a:xfrm>
            <a:off x="4572000" y="3429000"/>
            <a:ext cx="3887788" cy="2114550"/>
          </a:xfrm>
        </p:spPr>
        <p:txBody>
          <a:bodyPr/>
          <a:lstStyle/>
          <a:p>
            <a:pPr algn="r" eaLnBrk="1" hangingPunct="1"/>
            <a:r>
              <a:rPr lang="en-US" dirty="0">
                <a:solidFill>
                  <a:srgbClr val="003366"/>
                </a:solidFill>
              </a:rPr>
              <a:t>Baltic Institute of Social Sciences</a:t>
            </a:r>
          </a:p>
          <a:p>
            <a:pPr algn="r" eaLnBrk="1" hangingPunct="1"/>
            <a:endParaRPr sz="1400" dirty="0">
              <a:solidFill>
                <a:srgbClr val="003366"/>
              </a:solidFill>
            </a:endParaRPr>
          </a:p>
          <a:p>
            <a:pPr algn="r" eaLnBrk="1" hangingPunct="1"/>
            <a:r>
              <a:rPr sz="1400" dirty="0">
                <a:solidFill>
                  <a:srgbClr val="003366"/>
                </a:solidFill>
              </a:rPr>
              <a:t>Tērbatas iela 53 – 6, Rīga</a:t>
            </a:r>
          </a:p>
          <a:p>
            <a:pPr algn="r" eaLnBrk="1" hangingPunct="1"/>
            <a:r>
              <a:rPr sz="1400" dirty="0" err="1">
                <a:solidFill>
                  <a:srgbClr val="003366"/>
                </a:solidFill>
              </a:rPr>
              <a:t>Tel</a:t>
            </a:r>
            <a:r>
              <a:rPr sz="1400">
                <a:solidFill>
                  <a:srgbClr val="003366"/>
                </a:solidFill>
              </a:rPr>
              <a:t>: 67217554, 29411649</a:t>
            </a:r>
          </a:p>
          <a:p>
            <a:pPr algn="r" eaLnBrk="1" hangingPunct="1"/>
            <a:r>
              <a:rPr sz="1400">
                <a:hlinkClick r:id="rId2"/>
              </a:rPr>
              <a:t>biss@biss.soc.lv</a:t>
            </a:r>
            <a:r>
              <a:rPr sz="1400"/>
              <a:t> </a:t>
            </a:r>
            <a:endParaRPr sz="1400" dirty="0"/>
          </a:p>
          <a:p>
            <a:pPr algn="r" eaLnBrk="1" hangingPunct="1"/>
            <a:r>
              <a:rPr sz="1400">
                <a:hlinkClick r:id="rId3"/>
              </a:rPr>
              <a:t>www.biss.soc.lv</a:t>
            </a:r>
            <a:r>
              <a:rPr sz="1400"/>
              <a:t>  </a:t>
            </a:r>
            <a:endParaRPr sz="1400" dirty="0"/>
          </a:p>
        </p:txBody>
      </p:sp>
      <p:pic>
        <p:nvPicPr>
          <p:cNvPr id="18436" name="Picture 13" descr="Stends_apgriezts"/>
          <p:cNvPicPr>
            <a:picLocks noChangeAspect="1" noChangeArrowheads="1"/>
          </p:cNvPicPr>
          <p:nvPr/>
        </p:nvPicPr>
        <p:blipFill>
          <a:blip r:embed="rId4" cstate="print"/>
          <a:srcRect/>
          <a:stretch>
            <a:fillRect/>
          </a:stretch>
        </p:blipFill>
        <p:spPr bwMode="auto">
          <a:xfrm>
            <a:off x="-19050" y="0"/>
            <a:ext cx="2678113"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800" dirty="0"/>
              <a:t>Sociālā atstumtība un nabadzība: </a:t>
            </a:r>
            <a:br>
              <a:rPr lang="lv-LV" sz="2800" dirty="0"/>
            </a:br>
            <a:r>
              <a:rPr lang="lv-LV" sz="2800" dirty="0"/>
              <a:t>galvenie statistiskie rādītāji </a:t>
            </a:r>
          </a:p>
        </p:txBody>
      </p:sp>
      <p:graphicFrame>
        <p:nvGraphicFramePr>
          <p:cNvPr id="3" name="Table 2"/>
          <p:cNvGraphicFramePr>
            <a:graphicFrameLocks noGrp="1"/>
          </p:cNvGraphicFramePr>
          <p:nvPr>
            <p:extLst>
              <p:ext uri="{D42A27DB-BD31-4B8C-83A1-F6EECF244321}">
                <p14:modId xmlns:p14="http://schemas.microsoft.com/office/powerpoint/2010/main" val="3339135949"/>
              </p:ext>
            </p:extLst>
          </p:nvPr>
        </p:nvGraphicFramePr>
        <p:xfrm>
          <a:off x="251520" y="1268760"/>
          <a:ext cx="8063082" cy="4817457"/>
        </p:xfrm>
        <a:graphic>
          <a:graphicData uri="http://schemas.openxmlformats.org/drawingml/2006/table">
            <a:tbl>
              <a:tblPr firstRow="1" bandRow="1">
                <a:tableStyleId>{93296810-A885-4BE3-A3E7-6D5BEEA58F35}</a:tableStyleId>
              </a:tblPr>
              <a:tblGrid>
                <a:gridCol w="4323651">
                  <a:extLst>
                    <a:ext uri="{9D8B030D-6E8A-4147-A177-3AD203B41FA5}">
                      <a16:colId xmlns:a16="http://schemas.microsoft.com/office/drawing/2014/main" val="20000"/>
                    </a:ext>
                  </a:extLst>
                </a:gridCol>
                <a:gridCol w="1173155">
                  <a:extLst>
                    <a:ext uri="{9D8B030D-6E8A-4147-A177-3AD203B41FA5}">
                      <a16:colId xmlns:a16="http://schemas.microsoft.com/office/drawing/2014/main" val="20001"/>
                    </a:ext>
                  </a:extLst>
                </a:gridCol>
                <a:gridCol w="1246477">
                  <a:extLst>
                    <a:ext uri="{9D8B030D-6E8A-4147-A177-3AD203B41FA5}">
                      <a16:colId xmlns:a16="http://schemas.microsoft.com/office/drawing/2014/main" val="20002"/>
                    </a:ext>
                  </a:extLst>
                </a:gridCol>
                <a:gridCol w="1319799">
                  <a:extLst>
                    <a:ext uri="{9D8B030D-6E8A-4147-A177-3AD203B41FA5}">
                      <a16:colId xmlns:a16="http://schemas.microsoft.com/office/drawing/2014/main" val="20003"/>
                    </a:ext>
                  </a:extLst>
                </a:gridCol>
              </a:tblGrid>
              <a:tr h="480671">
                <a:tc>
                  <a:txBody>
                    <a:bodyPr/>
                    <a:lstStyle/>
                    <a:p>
                      <a:pPr algn="ctr">
                        <a:spcBef>
                          <a:spcPts val="0"/>
                        </a:spcBef>
                      </a:pPr>
                      <a:r>
                        <a:rPr lang="lv-LV" sz="1400" dirty="0"/>
                        <a:t>RĀDĪTĀJS</a:t>
                      </a:r>
                    </a:p>
                  </a:txBody>
                  <a:tcPr/>
                </a:tc>
                <a:tc>
                  <a:txBody>
                    <a:bodyPr/>
                    <a:lstStyle/>
                    <a:p>
                      <a:pPr algn="ctr">
                        <a:spcBef>
                          <a:spcPts val="0"/>
                        </a:spcBef>
                      </a:pPr>
                      <a:r>
                        <a:rPr lang="lv-LV" sz="1400" dirty="0"/>
                        <a:t>2015</a:t>
                      </a:r>
                    </a:p>
                  </a:txBody>
                  <a:tcPr/>
                </a:tc>
                <a:tc>
                  <a:txBody>
                    <a:bodyPr/>
                    <a:lstStyle/>
                    <a:p>
                      <a:pPr algn="ctr">
                        <a:spcBef>
                          <a:spcPts val="0"/>
                        </a:spcBef>
                      </a:pPr>
                      <a:r>
                        <a:rPr lang="lv-LV" sz="1400" dirty="0"/>
                        <a:t>2016</a:t>
                      </a:r>
                    </a:p>
                  </a:txBody>
                  <a:tcPr/>
                </a:tc>
                <a:tc>
                  <a:txBody>
                    <a:bodyPr/>
                    <a:lstStyle/>
                    <a:p>
                      <a:pPr algn="ctr">
                        <a:spcBef>
                          <a:spcPts val="0"/>
                        </a:spcBef>
                      </a:pPr>
                      <a:r>
                        <a:rPr lang="lv-LV" sz="1400" dirty="0"/>
                        <a:t>2017</a:t>
                      </a:r>
                    </a:p>
                  </a:txBody>
                  <a:tcPr/>
                </a:tc>
                <a:extLst>
                  <a:ext uri="{0D108BD9-81ED-4DB2-BD59-A6C34878D82A}">
                    <a16:rowId xmlns:a16="http://schemas.microsoft.com/office/drawing/2014/main" val="10000"/>
                  </a:ext>
                </a:extLst>
              </a:tr>
              <a:tr h="360169">
                <a:tc>
                  <a:txBody>
                    <a:bodyPr/>
                    <a:lstStyle/>
                    <a:p>
                      <a:pPr>
                        <a:lnSpc>
                          <a:spcPct val="100000"/>
                        </a:lnSpc>
                        <a:spcBef>
                          <a:spcPts val="0"/>
                        </a:spcBef>
                      </a:pPr>
                      <a:r>
                        <a:rPr lang="lv-LV" sz="1400" dirty="0">
                          <a:solidFill>
                            <a:srgbClr val="003366"/>
                          </a:solidFill>
                        </a:rPr>
                        <a:t>Džini</a:t>
                      </a:r>
                      <a:r>
                        <a:rPr lang="lv-LV" sz="1400" baseline="0" dirty="0">
                          <a:solidFill>
                            <a:srgbClr val="003366"/>
                          </a:solidFill>
                        </a:rPr>
                        <a:t> koeficients (indekss)</a:t>
                      </a:r>
                      <a:endParaRPr lang="lv-LV" sz="1400" dirty="0">
                        <a:solidFill>
                          <a:srgbClr val="003366"/>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dirty="0">
                          <a:solidFill>
                            <a:srgbClr val="003366"/>
                          </a:solidFill>
                        </a:rPr>
                        <a:t>34,5</a:t>
                      </a:r>
                    </a:p>
                  </a:txBody>
                  <a:tcPr/>
                </a:tc>
                <a:tc>
                  <a:txBody>
                    <a:bodyPr/>
                    <a:lstStyle/>
                    <a:p>
                      <a:pPr algn="ctr">
                        <a:lnSpc>
                          <a:spcPct val="100000"/>
                        </a:lnSpc>
                        <a:spcBef>
                          <a:spcPts val="0"/>
                        </a:spcBef>
                      </a:pPr>
                      <a:r>
                        <a:rPr lang="lv-LV" sz="1400" dirty="0">
                          <a:solidFill>
                            <a:srgbClr val="003366"/>
                          </a:solidFill>
                        </a:rPr>
                        <a:t>34,5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b="1" kern="1200" dirty="0">
                          <a:solidFill>
                            <a:srgbClr val="003366"/>
                          </a:solidFill>
                          <a:latin typeface="+mn-lt"/>
                          <a:ea typeface="+mn-ea"/>
                          <a:cs typeface="+mn-cs"/>
                        </a:rPr>
                        <a:t>35,6</a:t>
                      </a:r>
                    </a:p>
                  </a:txBody>
                  <a:tcPr/>
                </a:tc>
                <a:extLst>
                  <a:ext uri="{0D108BD9-81ED-4DB2-BD59-A6C34878D82A}">
                    <a16:rowId xmlns:a16="http://schemas.microsoft.com/office/drawing/2014/main" val="10001"/>
                  </a:ext>
                </a:extLst>
              </a:tr>
              <a:tr h="360169">
                <a:tc>
                  <a:txBody>
                    <a:bodyPr/>
                    <a:lstStyle/>
                    <a:p>
                      <a:pPr>
                        <a:lnSpc>
                          <a:spcPct val="100000"/>
                        </a:lnSpc>
                        <a:spcBef>
                          <a:spcPts val="0"/>
                        </a:spcBef>
                      </a:pPr>
                      <a:r>
                        <a:rPr lang="lv-LV" sz="1400" kern="1200" dirty="0">
                          <a:solidFill>
                            <a:srgbClr val="003366"/>
                          </a:solidFill>
                          <a:latin typeface="+mn-lt"/>
                          <a:ea typeface="+mn-ea"/>
                          <a:cs typeface="+mn-cs"/>
                        </a:rPr>
                        <a:t>S80</a:t>
                      </a:r>
                      <a:r>
                        <a:rPr lang="lv-LV" sz="1400" b="0" kern="1200" dirty="0">
                          <a:solidFill>
                            <a:srgbClr val="003366"/>
                          </a:solidFill>
                          <a:latin typeface="+mn-lt"/>
                          <a:ea typeface="+mn-ea"/>
                          <a:cs typeface="+mn-cs"/>
                        </a:rPr>
                        <a:t>/S20 kvintiļu attiecību indekss</a:t>
                      </a:r>
                      <a:endParaRPr lang="en-US" sz="1400" b="0" kern="1200" dirty="0">
                        <a:solidFill>
                          <a:srgbClr val="003366"/>
                        </a:solidFill>
                        <a:latin typeface="+mn-lt"/>
                        <a:ea typeface="+mn-ea"/>
                        <a:cs typeface="+mn-cs"/>
                      </a:endParaRPr>
                    </a:p>
                  </a:txBody>
                  <a:tcPr/>
                </a:tc>
                <a:tc>
                  <a:txBody>
                    <a:bodyPr/>
                    <a:lstStyle/>
                    <a:p>
                      <a:pPr marL="0" algn="ctr" defTabSz="914400" rtl="0" eaLnBrk="1" latinLnBrk="0" hangingPunct="1">
                        <a:lnSpc>
                          <a:spcPct val="100000"/>
                        </a:lnSpc>
                        <a:spcBef>
                          <a:spcPts val="0"/>
                        </a:spcBef>
                        <a:spcAft>
                          <a:spcPts val="0"/>
                        </a:spcAft>
                      </a:pPr>
                      <a:r>
                        <a:rPr lang="lv-LV" sz="1400" kern="1200" dirty="0">
                          <a:solidFill>
                            <a:srgbClr val="003366"/>
                          </a:solidFill>
                          <a:latin typeface="+mn-lt"/>
                          <a:ea typeface="+mn-ea"/>
                          <a:cs typeface="+mn-cs"/>
                        </a:rPr>
                        <a:t>6,3</a:t>
                      </a:r>
                      <a:endParaRPr lang="en-US" sz="1400" kern="1200" dirty="0">
                        <a:solidFill>
                          <a:srgbClr val="003366"/>
                        </a:solidFill>
                        <a:latin typeface="+mn-lt"/>
                        <a:ea typeface="+mn-ea"/>
                        <a:cs typeface="+mn-cs"/>
                      </a:endParaRPr>
                    </a:p>
                  </a:txBody>
                  <a:tcPr marL="68580" marR="68580" marT="0" marB="0"/>
                </a:tc>
                <a:tc>
                  <a:txBody>
                    <a:bodyPr/>
                    <a:lstStyle/>
                    <a:p>
                      <a:pPr marL="0" algn="ctr" defTabSz="914400" rtl="0" eaLnBrk="1" latinLnBrk="0" hangingPunct="1">
                        <a:lnSpc>
                          <a:spcPct val="100000"/>
                        </a:lnSpc>
                        <a:spcBef>
                          <a:spcPts val="0"/>
                        </a:spcBef>
                        <a:spcAft>
                          <a:spcPts val="0"/>
                        </a:spcAft>
                      </a:pPr>
                      <a:r>
                        <a:rPr lang="lv-LV" sz="1400" kern="1200" dirty="0">
                          <a:solidFill>
                            <a:srgbClr val="003366"/>
                          </a:solidFill>
                          <a:latin typeface="+mn-lt"/>
                          <a:ea typeface="+mn-ea"/>
                          <a:cs typeface="+mn-cs"/>
                        </a:rPr>
                        <a:t>6,8</a:t>
                      </a:r>
                      <a:endParaRPr lang="en-US" sz="1400" kern="1200" dirty="0">
                        <a:solidFill>
                          <a:srgbClr val="003366"/>
                        </a:solidFill>
                        <a:latin typeface="+mn-lt"/>
                        <a:ea typeface="+mn-ea"/>
                        <a:cs typeface="+mn-cs"/>
                      </a:endParaRPr>
                    </a:p>
                  </a:txBody>
                  <a:tcPr marL="68580" marR="68580" marT="0" marB="0"/>
                </a:tc>
                <a:tc>
                  <a:txBody>
                    <a:bodyPr/>
                    <a:lstStyle/>
                    <a:p>
                      <a:pPr marL="0" algn="ctr" defTabSz="914400" rtl="0" eaLnBrk="1" latinLnBrk="0" hangingPunct="1">
                        <a:lnSpc>
                          <a:spcPct val="100000"/>
                        </a:lnSpc>
                        <a:spcBef>
                          <a:spcPts val="0"/>
                        </a:spcBef>
                        <a:spcAft>
                          <a:spcPts val="0"/>
                        </a:spcAft>
                      </a:pPr>
                      <a:r>
                        <a:rPr lang="lv-LV" sz="1400" kern="1200" dirty="0">
                          <a:solidFill>
                            <a:srgbClr val="003366"/>
                          </a:solidFill>
                          <a:latin typeface="+mn-lt"/>
                          <a:ea typeface="+mn-ea"/>
                          <a:cs typeface="+mn-cs"/>
                        </a:rPr>
                        <a:t>6,5</a:t>
                      </a:r>
                      <a:endParaRPr lang="en-US" sz="1400" kern="1200" dirty="0">
                        <a:solidFill>
                          <a:srgbClr val="003366"/>
                        </a:solidFill>
                        <a:latin typeface="+mn-lt"/>
                        <a:ea typeface="+mn-ea"/>
                        <a:cs typeface="+mn-cs"/>
                      </a:endParaRPr>
                    </a:p>
                  </a:txBody>
                  <a:tcPr marL="68580" marR="68580" marT="0" marB="0"/>
                </a:tc>
                <a:extLst>
                  <a:ext uri="{0D108BD9-81ED-4DB2-BD59-A6C34878D82A}">
                    <a16:rowId xmlns:a16="http://schemas.microsoft.com/office/drawing/2014/main" val="10002"/>
                  </a:ext>
                </a:extLst>
              </a:tr>
              <a:tr h="527183">
                <a:tc>
                  <a:txBody>
                    <a:bodyPr/>
                    <a:lstStyle/>
                    <a:p>
                      <a:pPr>
                        <a:lnSpc>
                          <a:spcPct val="100000"/>
                        </a:lnSpc>
                        <a:spcBef>
                          <a:spcPts val="0"/>
                        </a:spcBef>
                      </a:pPr>
                      <a:r>
                        <a:rPr lang="lv-LV" sz="1400" b="1" dirty="0">
                          <a:solidFill>
                            <a:srgbClr val="003366"/>
                          </a:solidFill>
                        </a:rPr>
                        <a:t>Nabadzības riska slieknis (1 persona)</a:t>
                      </a:r>
                    </a:p>
                    <a:p>
                      <a:pPr>
                        <a:lnSpc>
                          <a:spcPct val="100000"/>
                        </a:lnSpc>
                        <a:spcBef>
                          <a:spcPts val="0"/>
                        </a:spcBef>
                      </a:pPr>
                      <a:r>
                        <a:rPr lang="lv-LV" sz="1200" b="0" dirty="0">
                          <a:solidFill>
                            <a:srgbClr val="003366"/>
                          </a:solidFill>
                        </a:rPr>
                        <a:t>Eiropas metodoloģija (60% no mediānas)</a:t>
                      </a:r>
                    </a:p>
                  </a:txBody>
                  <a:tcPr/>
                </a:tc>
                <a:tc>
                  <a:txBody>
                    <a:bodyPr/>
                    <a:lstStyle/>
                    <a:p>
                      <a:pPr algn="ctr">
                        <a:lnSpc>
                          <a:spcPct val="100000"/>
                        </a:lnSpc>
                        <a:spcBef>
                          <a:spcPts val="0"/>
                        </a:spcBef>
                      </a:pPr>
                      <a:r>
                        <a:rPr lang="lv-LV" sz="1400" dirty="0">
                          <a:solidFill>
                            <a:srgbClr val="003366"/>
                          </a:solidFill>
                        </a:rPr>
                        <a:t>318 EUR</a:t>
                      </a:r>
                    </a:p>
                  </a:txBody>
                  <a:tcPr/>
                </a:tc>
                <a:tc>
                  <a:txBody>
                    <a:bodyPr/>
                    <a:lstStyle/>
                    <a:p>
                      <a:pPr algn="ctr">
                        <a:lnSpc>
                          <a:spcPct val="100000"/>
                        </a:lnSpc>
                        <a:spcBef>
                          <a:spcPts val="0"/>
                        </a:spcBef>
                      </a:pPr>
                      <a:r>
                        <a:rPr lang="lv-LV" sz="1400" dirty="0">
                          <a:solidFill>
                            <a:srgbClr val="003366"/>
                          </a:solidFill>
                        </a:rPr>
                        <a:t>330 EUR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367 EUR</a:t>
                      </a:r>
                    </a:p>
                  </a:txBody>
                  <a:tcPr/>
                </a:tc>
                <a:extLst>
                  <a:ext uri="{0D108BD9-81ED-4DB2-BD59-A6C34878D82A}">
                    <a16:rowId xmlns:a16="http://schemas.microsoft.com/office/drawing/2014/main" val="10003"/>
                  </a:ext>
                </a:extLst>
              </a:tr>
              <a:tr h="504056">
                <a:tc>
                  <a:txBody>
                    <a:bodyPr/>
                    <a:lstStyle/>
                    <a:p>
                      <a:pPr>
                        <a:lnSpc>
                          <a:spcPct val="100000"/>
                        </a:lnSpc>
                        <a:spcBef>
                          <a:spcPts val="0"/>
                        </a:spcBef>
                      </a:pPr>
                      <a:r>
                        <a:rPr lang="lv-LV" sz="1400" b="1" dirty="0">
                          <a:solidFill>
                            <a:srgbClr val="003366"/>
                          </a:solidFill>
                        </a:rPr>
                        <a:t>Nabadzības</a:t>
                      </a:r>
                      <a:r>
                        <a:rPr lang="lv-LV" sz="1400" b="1" baseline="0" dirty="0">
                          <a:solidFill>
                            <a:srgbClr val="003366"/>
                          </a:solidFill>
                        </a:rPr>
                        <a:t> riska indekss (1 persona)</a:t>
                      </a:r>
                    </a:p>
                    <a:p>
                      <a:pPr>
                        <a:lnSpc>
                          <a:spcPct val="100000"/>
                        </a:lnSpc>
                        <a:spcBef>
                          <a:spcPts val="0"/>
                        </a:spcBef>
                      </a:pPr>
                      <a:r>
                        <a:rPr lang="lv-LV" sz="1200" b="0" baseline="0" dirty="0">
                          <a:solidFill>
                            <a:srgbClr val="003366"/>
                          </a:solidFill>
                        </a:rPr>
                        <a:t>% no tiem, kas ir zem NRS</a:t>
                      </a:r>
                    </a:p>
                  </a:txBody>
                  <a:tcPr/>
                </a:tc>
                <a:tc>
                  <a:txBody>
                    <a:bodyPr/>
                    <a:lstStyle/>
                    <a:p>
                      <a:pPr algn="ctr">
                        <a:lnSpc>
                          <a:spcPct val="100000"/>
                        </a:lnSpc>
                        <a:spcBef>
                          <a:spcPts val="0"/>
                        </a:spcBef>
                      </a:pPr>
                      <a:r>
                        <a:rPr lang="lv-LV" sz="1400" dirty="0">
                          <a:solidFill>
                            <a:srgbClr val="003366"/>
                          </a:solidFill>
                        </a:rPr>
                        <a:t>21,8 </a:t>
                      </a:r>
                    </a:p>
                  </a:txBody>
                  <a:tcPr/>
                </a:tc>
                <a:tc>
                  <a:txBody>
                    <a:bodyPr/>
                    <a:lstStyle/>
                    <a:p>
                      <a:pPr algn="ctr">
                        <a:lnSpc>
                          <a:spcPct val="100000"/>
                        </a:lnSpc>
                        <a:spcBef>
                          <a:spcPts val="0"/>
                        </a:spcBef>
                      </a:pPr>
                      <a:r>
                        <a:rPr lang="lv-LV" sz="1400" dirty="0">
                          <a:solidFill>
                            <a:srgbClr val="003366"/>
                          </a:solidFill>
                        </a:rPr>
                        <a:t>22,2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b="1" kern="1200" dirty="0">
                          <a:solidFill>
                            <a:srgbClr val="003366"/>
                          </a:solidFill>
                          <a:latin typeface="+mn-lt"/>
                          <a:ea typeface="+mn-ea"/>
                          <a:cs typeface="+mn-cs"/>
                        </a:rPr>
                        <a:t>23,3</a:t>
                      </a:r>
                    </a:p>
                  </a:txBody>
                  <a:tcPr/>
                </a:tc>
                <a:extLst>
                  <a:ext uri="{0D108BD9-81ED-4DB2-BD59-A6C34878D82A}">
                    <a16:rowId xmlns:a16="http://schemas.microsoft.com/office/drawing/2014/main" val="10004"/>
                  </a:ext>
                </a:extLst>
              </a:tr>
              <a:tr h="4798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b="1" dirty="0">
                          <a:solidFill>
                            <a:srgbClr val="003366"/>
                          </a:solidFill>
                        </a:rPr>
                        <a:t>Minimālā ienākuma līmenis (1 persona)</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b="0" dirty="0">
                          <a:solidFill>
                            <a:srgbClr val="003366"/>
                          </a:solidFill>
                        </a:rPr>
                        <a:t>Latvijas metodoloģija (40% no mediānas)</a:t>
                      </a:r>
                    </a:p>
                  </a:txBody>
                  <a:tcPr/>
                </a:tc>
                <a:tc>
                  <a:txBody>
                    <a:bodyPr/>
                    <a:lstStyle/>
                    <a:p>
                      <a:pPr algn="ctr">
                        <a:lnSpc>
                          <a:spcPct val="100000"/>
                        </a:lnSpc>
                        <a:spcBef>
                          <a:spcPts val="0"/>
                        </a:spcBef>
                      </a:pPr>
                      <a:r>
                        <a:rPr lang="lv-LV" sz="1400" dirty="0">
                          <a:solidFill>
                            <a:srgbClr val="003366"/>
                          </a:solidFill>
                        </a:rPr>
                        <a:t>167 EUR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dirty="0">
                          <a:solidFill>
                            <a:srgbClr val="003366"/>
                          </a:solidFill>
                        </a:rPr>
                        <a:t>177 EUR</a:t>
                      </a:r>
                    </a:p>
                    <a:p>
                      <a:pPr algn="ctr">
                        <a:lnSpc>
                          <a:spcPct val="100000"/>
                        </a:lnSpc>
                        <a:spcBef>
                          <a:spcPts val="0"/>
                        </a:spcBef>
                      </a:pPr>
                      <a:endParaRPr lang="lv-LV" sz="1400" dirty="0">
                        <a:solidFill>
                          <a:srgbClr val="003366"/>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198 EUR</a:t>
                      </a:r>
                    </a:p>
                  </a:txBody>
                  <a:tcPr/>
                </a:tc>
                <a:extLst>
                  <a:ext uri="{0D108BD9-81ED-4DB2-BD59-A6C34878D82A}">
                    <a16:rowId xmlns:a16="http://schemas.microsoft.com/office/drawing/2014/main" val="10005"/>
                  </a:ext>
                </a:extLst>
              </a:tr>
              <a:tr h="465705">
                <a:tc>
                  <a:txBody>
                    <a:bodyPr/>
                    <a:lstStyle/>
                    <a:p>
                      <a:pPr>
                        <a:lnSpc>
                          <a:spcPct val="100000"/>
                        </a:lnSpc>
                        <a:spcBef>
                          <a:spcPts val="0"/>
                        </a:spcBef>
                      </a:pPr>
                      <a:r>
                        <a:rPr lang="lv-LV" sz="1400" b="1" dirty="0">
                          <a:solidFill>
                            <a:srgbClr val="003366"/>
                          </a:solidFill>
                        </a:rPr>
                        <a:t>Mājsaimniecību īpatsvars zem minimālā ienākuma līmeņa %</a:t>
                      </a:r>
                      <a:endParaRPr lang="lv-LV" sz="1400" b="1" kern="1200" dirty="0">
                        <a:solidFill>
                          <a:srgbClr val="003366"/>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7,4%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7,8%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b="1" kern="1200" dirty="0">
                          <a:solidFill>
                            <a:srgbClr val="003366"/>
                          </a:solidFill>
                          <a:latin typeface="+mn-lt"/>
                          <a:ea typeface="+mn-ea"/>
                          <a:cs typeface="+mn-cs"/>
                        </a:rPr>
                        <a:t>8,9%</a:t>
                      </a:r>
                    </a:p>
                  </a:txBody>
                  <a:tcPr/>
                </a:tc>
                <a:extLst>
                  <a:ext uri="{0D108BD9-81ED-4DB2-BD59-A6C34878D82A}">
                    <a16:rowId xmlns:a16="http://schemas.microsoft.com/office/drawing/2014/main" val="10006"/>
                  </a:ext>
                </a:extLst>
              </a:tr>
              <a:tr h="360169">
                <a:tc>
                  <a:txBody>
                    <a:bodyPr/>
                    <a:lstStyle/>
                    <a:p>
                      <a:pPr>
                        <a:lnSpc>
                          <a:spcPct val="100000"/>
                        </a:lnSpc>
                        <a:spcBef>
                          <a:spcPts val="0"/>
                        </a:spcBef>
                      </a:pPr>
                      <a:r>
                        <a:rPr lang="lv-LV" sz="1400" b="1" dirty="0">
                          <a:solidFill>
                            <a:srgbClr val="003366"/>
                          </a:solidFill>
                        </a:rPr>
                        <a:t>Mājsaimniecību rīcībā esošie VIDĒJIE ienākumi </a:t>
                      </a:r>
                      <a:r>
                        <a:rPr lang="lv-LV" sz="1400" b="1" kern="1200" dirty="0">
                          <a:solidFill>
                            <a:srgbClr val="003366"/>
                          </a:solidFill>
                          <a:latin typeface="+mn-lt"/>
                          <a:ea typeface="+mn-ea"/>
                          <a:cs typeface="+mn-cs"/>
                        </a:rPr>
                        <a:t>uz vienu ekvivalento patērētāju gadā</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627,2 EUR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652,6 EUR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b="1" kern="1200" dirty="0">
                          <a:solidFill>
                            <a:srgbClr val="003366"/>
                          </a:solidFill>
                          <a:latin typeface="+mn-lt"/>
                          <a:ea typeface="+mn-ea"/>
                          <a:cs typeface="+mn-cs"/>
                        </a:rPr>
                        <a:t>728,2 EUR</a:t>
                      </a:r>
                    </a:p>
                  </a:txBody>
                  <a:tcPr/>
                </a:tc>
                <a:extLst>
                  <a:ext uri="{0D108BD9-81ED-4DB2-BD59-A6C34878D82A}">
                    <a16:rowId xmlns:a16="http://schemas.microsoft.com/office/drawing/2014/main" val="10007"/>
                  </a:ext>
                </a:extLst>
              </a:tr>
              <a:tr h="360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b="1" dirty="0">
                          <a:solidFill>
                            <a:srgbClr val="003366"/>
                          </a:solidFill>
                        </a:rPr>
                        <a:t>Materiālās nenodrošinātības indekss </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b="0" dirty="0">
                          <a:solidFill>
                            <a:srgbClr val="003366"/>
                          </a:solidFill>
                        </a:rPr>
                        <a:t>Iedzīvotāju īpatsvars, kam piemīt vismaz trīs materiālās nenodrošinātības pazīmes</a:t>
                      </a:r>
                    </a:p>
                  </a:txBody>
                  <a:tcPr/>
                </a:tc>
                <a:tc>
                  <a:txBody>
                    <a:bodyPr/>
                    <a:lstStyle/>
                    <a:p>
                      <a:pPr algn="ctr">
                        <a:lnSpc>
                          <a:spcPct val="100000"/>
                        </a:lnSpc>
                        <a:spcBef>
                          <a:spcPts val="0"/>
                        </a:spcBef>
                      </a:pPr>
                      <a:r>
                        <a:rPr lang="lv-LV" sz="1400" dirty="0">
                          <a:solidFill>
                            <a:srgbClr val="003366"/>
                          </a:solidFill>
                        </a:rPr>
                        <a:t>29,7%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dirty="0">
                          <a:solidFill>
                            <a:srgbClr val="003366"/>
                          </a:solidFill>
                        </a:rPr>
                        <a:t>26,4%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23%</a:t>
                      </a:r>
                    </a:p>
                  </a:txBody>
                  <a:tcPr/>
                </a:tc>
                <a:extLst>
                  <a:ext uri="{0D108BD9-81ED-4DB2-BD59-A6C34878D82A}">
                    <a16:rowId xmlns:a16="http://schemas.microsoft.com/office/drawing/2014/main" val="10008"/>
                  </a:ext>
                </a:extLst>
              </a:tr>
              <a:tr h="360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dirty="0">
                          <a:solidFill>
                            <a:srgbClr val="003366"/>
                          </a:solidFill>
                        </a:rPr>
                        <a:t>1. kvintiles augstākā robeža </a:t>
                      </a:r>
                    </a:p>
                  </a:txBody>
                  <a:tcPr/>
                </a:tc>
                <a:tc>
                  <a:txBody>
                    <a:bodyPr/>
                    <a:lstStyle/>
                    <a:p>
                      <a:pPr algn="ctr">
                        <a:lnSpc>
                          <a:spcPct val="100000"/>
                        </a:lnSpc>
                        <a:spcBef>
                          <a:spcPts val="0"/>
                        </a:spcBef>
                      </a:pPr>
                      <a:r>
                        <a:rPr lang="lv-LV" sz="1400" dirty="0">
                          <a:solidFill>
                            <a:srgbClr val="003366"/>
                          </a:solidFill>
                        </a:rPr>
                        <a:t>224 EUR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dirty="0">
                          <a:solidFill>
                            <a:srgbClr val="003366"/>
                          </a:solidFill>
                        </a:rPr>
                        <a:t>231 EUR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kern="1200" dirty="0">
                          <a:solidFill>
                            <a:srgbClr val="003366"/>
                          </a:solidFill>
                          <a:latin typeface="+mn-lt"/>
                          <a:ea typeface="+mn-ea"/>
                          <a:cs typeface="+mn-cs"/>
                        </a:rPr>
                        <a:t>247 EUR</a:t>
                      </a:r>
                    </a:p>
                  </a:txBody>
                  <a:tcPr/>
                </a:tc>
                <a:extLst>
                  <a:ext uri="{0D108BD9-81ED-4DB2-BD59-A6C34878D82A}">
                    <a16:rowId xmlns:a16="http://schemas.microsoft.com/office/drawing/2014/main" val="10009"/>
                  </a:ext>
                </a:extLst>
              </a:tr>
            </a:tbl>
          </a:graphicData>
        </a:graphic>
      </p:graphicFrame>
      <p:sp>
        <p:nvSpPr>
          <p:cNvPr id="5" name="TextBox 4"/>
          <p:cNvSpPr txBox="1"/>
          <p:nvPr/>
        </p:nvSpPr>
        <p:spPr>
          <a:xfrm>
            <a:off x="2643174" y="6429396"/>
            <a:ext cx="2643206" cy="254237"/>
          </a:xfrm>
          <a:prstGeom prst="rect">
            <a:avLst/>
          </a:prstGeom>
          <a:noFill/>
        </p:spPr>
        <p:txBody>
          <a:bodyPr wrap="square" rtlCol="0">
            <a:spAutoFit/>
          </a:bodyPr>
          <a:lstStyle/>
          <a:p>
            <a:pPr>
              <a:lnSpc>
                <a:spcPct val="115000"/>
              </a:lnSpc>
            </a:pPr>
            <a:r>
              <a:rPr lang="lv-LV" sz="1000" dirty="0">
                <a:solidFill>
                  <a:srgbClr val="003366"/>
                </a:solidFill>
              </a:rPr>
              <a:t>Avots: CSP,EU-SILC</a:t>
            </a:r>
          </a:p>
        </p:txBody>
      </p:sp>
    </p:spTree>
    <p:extLst>
      <p:ext uri="{BB962C8B-B14F-4D97-AF65-F5344CB8AC3E}">
        <p14:creationId xmlns:p14="http://schemas.microsoft.com/office/powerpoint/2010/main" val="3326878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A00B6-419B-4464-8E24-7AEFA86EB91C}"/>
              </a:ext>
            </a:extLst>
          </p:cNvPr>
          <p:cNvSpPr>
            <a:spLocks noGrp="1"/>
          </p:cNvSpPr>
          <p:nvPr>
            <p:ph type="title"/>
          </p:nvPr>
        </p:nvSpPr>
        <p:spPr/>
        <p:txBody>
          <a:bodyPr/>
          <a:lstStyle/>
          <a:p>
            <a:r>
              <a:rPr lang="lv-LV" sz="2400" dirty="0">
                <a:effectLst/>
              </a:rPr>
              <a:t>Nabadzības riska indekss </a:t>
            </a:r>
            <a:r>
              <a:rPr lang="lv-LV" sz="2400" u="sng" dirty="0">
                <a:effectLst/>
              </a:rPr>
              <a:t>pirms</a:t>
            </a:r>
            <a:r>
              <a:rPr lang="lv-LV" sz="2400" dirty="0">
                <a:effectLst/>
              </a:rPr>
              <a:t> un </a:t>
            </a:r>
            <a:r>
              <a:rPr lang="lv-LV" sz="2400" u="sng" dirty="0">
                <a:effectLst/>
              </a:rPr>
              <a:t>pēc</a:t>
            </a:r>
            <a:r>
              <a:rPr lang="lv-LV" sz="2400" dirty="0">
                <a:effectLst/>
              </a:rPr>
              <a:t> sociālo transfertu saņemšanas pēc vecuma un dzimuma (%)</a:t>
            </a:r>
            <a:endParaRPr lang="en-US" sz="2400" dirty="0"/>
          </a:p>
        </p:txBody>
      </p:sp>
      <p:pic>
        <p:nvPicPr>
          <p:cNvPr id="4" name="Content Placeholder 3">
            <a:extLst>
              <a:ext uri="{FF2B5EF4-FFF2-40B4-BE49-F238E27FC236}">
                <a16:creationId xmlns:a16="http://schemas.microsoft.com/office/drawing/2014/main" id="{E6341440-0177-42B3-8B14-8A77F158B8B6}"/>
              </a:ext>
            </a:extLst>
          </p:cNvPr>
          <p:cNvPicPr>
            <a:picLocks noGrp="1" noChangeAspect="1"/>
          </p:cNvPicPr>
          <p:nvPr>
            <p:ph idx="1"/>
          </p:nvPr>
        </p:nvPicPr>
        <p:blipFill>
          <a:blip r:embed="rId2"/>
          <a:stretch>
            <a:fillRect/>
          </a:stretch>
        </p:blipFill>
        <p:spPr>
          <a:xfrm>
            <a:off x="323529" y="1556792"/>
            <a:ext cx="7704856" cy="3496821"/>
          </a:xfrm>
          <a:prstGeom prst="rect">
            <a:avLst/>
          </a:prstGeom>
        </p:spPr>
      </p:pic>
      <p:sp>
        <p:nvSpPr>
          <p:cNvPr id="5" name="Rectangle 4">
            <a:extLst>
              <a:ext uri="{FF2B5EF4-FFF2-40B4-BE49-F238E27FC236}">
                <a16:creationId xmlns:a16="http://schemas.microsoft.com/office/drawing/2014/main" id="{21F2B4AF-0819-4469-87E9-7D61D78ADE63}"/>
              </a:ext>
            </a:extLst>
          </p:cNvPr>
          <p:cNvSpPr/>
          <p:nvPr/>
        </p:nvSpPr>
        <p:spPr>
          <a:xfrm>
            <a:off x="401829" y="4930502"/>
            <a:ext cx="7923965" cy="246221"/>
          </a:xfrm>
          <a:prstGeom prst="rect">
            <a:avLst/>
          </a:prstGeom>
        </p:spPr>
        <p:txBody>
          <a:bodyPr wrap="square">
            <a:spAutoFit/>
          </a:bodyPr>
          <a:lstStyle/>
          <a:p>
            <a:r>
              <a:rPr lang="lv-LV" sz="1000" dirty="0">
                <a:solidFill>
                  <a:srgbClr val="003366"/>
                </a:solidFill>
              </a:rPr>
              <a:t>Avots: CSP, “NIG090. Nabadzības riska indekss pirms sociālo transfertu saņemšanas pēc vecuma un dzimuma (%)”.</a:t>
            </a:r>
            <a:endParaRPr lang="en-US" sz="1000" dirty="0">
              <a:solidFill>
                <a:srgbClr val="003366"/>
              </a:solidFill>
            </a:endParaRPr>
          </a:p>
        </p:txBody>
      </p:sp>
    </p:spTree>
    <p:extLst>
      <p:ext uri="{BB962C8B-B14F-4D97-AF65-F5344CB8AC3E}">
        <p14:creationId xmlns:p14="http://schemas.microsoft.com/office/powerpoint/2010/main" val="1513794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D9BD178B-2465-413F-B8BF-5A40142C7466}"/>
              </a:ext>
            </a:extLst>
          </p:cNvPr>
          <p:cNvSpPr>
            <a:spLocks noGrp="1"/>
          </p:cNvSpPr>
          <p:nvPr>
            <p:ph type="title"/>
          </p:nvPr>
        </p:nvSpPr>
        <p:spPr>
          <a:xfrm>
            <a:off x="0" y="0"/>
            <a:ext cx="8640192" cy="649287"/>
          </a:xfrm>
        </p:spPr>
        <p:txBody>
          <a:bodyPr/>
          <a:lstStyle/>
          <a:p>
            <a:br>
              <a:rPr lang="lv-LV" sz="1800" dirty="0">
                <a:effectLst/>
              </a:rPr>
            </a:br>
            <a:r>
              <a:rPr lang="lv-LV" sz="1800" dirty="0">
                <a:effectLst/>
              </a:rPr>
              <a:t>Personu ar invaliditāti īpatsvars, kuru (A) </a:t>
            </a:r>
            <a:r>
              <a:rPr lang="lv-LV" sz="1800" u="sng" dirty="0">
                <a:effectLst/>
              </a:rPr>
              <a:t>ienākumi no sociālajiem transfertiem</a:t>
            </a:r>
            <a:r>
              <a:rPr lang="lv-LV" sz="1800" dirty="0">
                <a:effectLst/>
              </a:rPr>
              <a:t> un (B) </a:t>
            </a:r>
            <a:r>
              <a:rPr lang="lv-LV" sz="1800" u="sng" dirty="0">
                <a:effectLst/>
              </a:rPr>
              <a:t>kopējie ienākumi </a:t>
            </a:r>
            <a:r>
              <a:rPr lang="lv-LV" sz="1800" dirty="0">
                <a:effectLst/>
              </a:rPr>
              <a:t>nepārsniedz nabadzības riska slieksni 2015. – 2017. gadā   (%)</a:t>
            </a:r>
            <a:endParaRPr lang="en-US" sz="1800" dirty="0"/>
          </a:p>
        </p:txBody>
      </p:sp>
      <p:pic>
        <p:nvPicPr>
          <p:cNvPr id="10" name="Picture 9">
            <a:extLst>
              <a:ext uri="{FF2B5EF4-FFF2-40B4-BE49-F238E27FC236}">
                <a16:creationId xmlns:a16="http://schemas.microsoft.com/office/drawing/2014/main" id="{86073440-4DFE-4D96-B46F-8418E618781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299" y="1340768"/>
            <a:ext cx="7920111" cy="2304256"/>
          </a:xfrm>
          <a:prstGeom prst="rect">
            <a:avLst/>
          </a:prstGeom>
          <a:noFill/>
          <a:ln>
            <a:noFill/>
          </a:ln>
        </p:spPr>
      </p:pic>
      <p:pic>
        <p:nvPicPr>
          <p:cNvPr id="13" name="Picture 12">
            <a:extLst>
              <a:ext uri="{FF2B5EF4-FFF2-40B4-BE49-F238E27FC236}">
                <a16:creationId xmlns:a16="http://schemas.microsoft.com/office/drawing/2014/main" id="{32B2883E-2006-4E28-8309-1468B8C99AF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313" y="3933056"/>
            <a:ext cx="7920111" cy="2088232"/>
          </a:xfrm>
          <a:prstGeom prst="rect">
            <a:avLst/>
          </a:prstGeom>
          <a:noFill/>
          <a:ln>
            <a:noFill/>
          </a:ln>
        </p:spPr>
      </p:pic>
      <p:sp>
        <p:nvSpPr>
          <p:cNvPr id="7" name="Rectangle 6">
            <a:extLst>
              <a:ext uri="{FF2B5EF4-FFF2-40B4-BE49-F238E27FC236}">
                <a16:creationId xmlns:a16="http://schemas.microsoft.com/office/drawing/2014/main" id="{7FBF83C6-2B95-4A4C-8E49-3FD6A9873358}"/>
              </a:ext>
            </a:extLst>
          </p:cNvPr>
          <p:cNvSpPr/>
          <p:nvPr/>
        </p:nvSpPr>
        <p:spPr>
          <a:xfrm>
            <a:off x="2699792" y="6207396"/>
            <a:ext cx="6534472" cy="431208"/>
          </a:xfrm>
          <a:prstGeom prst="rect">
            <a:avLst/>
          </a:prstGeom>
        </p:spPr>
        <p:txBody>
          <a:bodyPr wrap="square">
            <a:spAutoFit/>
          </a:bodyPr>
          <a:lstStyle/>
          <a:p>
            <a:pPr>
              <a:lnSpc>
                <a:spcPct val="115000"/>
              </a:lnSpc>
            </a:pPr>
            <a:r>
              <a:rPr lang="lv-LV" sz="1000" dirty="0">
                <a:solidFill>
                  <a:srgbClr val="003366"/>
                </a:solidFill>
              </a:rPr>
              <a:t>Avots: Autoru aprēķini, izmantojot VSAA sagatavotos administratīvos </a:t>
            </a:r>
            <a:r>
              <a:rPr lang="lv-LV" sz="1000" dirty="0" err="1">
                <a:solidFill>
                  <a:srgbClr val="003366"/>
                </a:solidFill>
              </a:rPr>
              <a:t>mikrodatus</a:t>
            </a:r>
            <a:endParaRPr lang="en-US" sz="1000" dirty="0">
              <a:solidFill>
                <a:srgbClr val="003366"/>
              </a:solidFill>
            </a:endParaRPr>
          </a:p>
          <a:p>
            <a:pPr>
              <a:lnSpc>
                <a:spcPct val="115000"/>
              </a:lnSpc>
            </a:pPr>
            <a:r>
              <a:rPr lang="lv-LV" sz="1000" dirty="0">
                <a:solidFill>
                  <a:srgbClr val="003366"/>
                </a:solidFill>
              </a:rPr>
              <a:t>Piezīme: * Personai invaliditāte uz mūžu ir noteikta līdz 2012. gadam</a:t>
            </a:r>
            <a:endParaRPr lang="en-US" sz="1000" dirty="0">
              <a:solidFill>
                <a:srgbClr val="003366"/>
              </a:solidFill>
            </a:endParaRPr>
          </a:p>
        </p:txBody>
      </p:sp>
    </p:spTree>
    <p:extLst>
      <p:ext uri="{BB962C8B-B14F-4D97-AF65-F5344CB8AC3E}">
        <p14:creationId xmlns:p14="http://schemas.microsoft.com/office/powerpoint/2010/main" val="287093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1FE5-D734-4AD9-A2F9-8EB9D6DEE05C}"/>
              </a:ext>
            </a:extLst>
          </p:cNvPr>
          <p:cNvSpPr>
            <a:spLocks noGrp="1"/>
          </p:cNvSpPr>
          <p:nvPr>
            <p:ph type="title"/>
          </p:nvPr>
        </p:nvSpPr>
        <p:spPr/>
        <p:txBody>
          <a:bodyPr/>
          <a:lstStyle/>
          <a:p>
            <a:r>
              <a:rPr lang="lv-LV" sz="2000" dirty="0">
                <a:effectLst/>
              </a:rPr>
              <a:t>Nabadzības riska izmaiņu novērtējums sociāli demogrāfiskajās grupās periodā 2016.-2017.g. un 2014.-2017.g.</a:t>
            </a:r>
            <a:endParaRPr lang="en-US" sz="2000" dirty="0"/>
          </a:p>
        </p:txBody>
      </p:sp>
      <p:pic>
        <p:nvPicPr>
          <p:cNvPr id="5" name="Picture 4">
            <a:extLst>
              <a:ext uri="{FF2B5EF4-FFF2-40B4-BE49-F238E27FC236}">
                <a16:creationId xmlns:a16="http://schemas.microsoft.com/office/drawing/2014/main" id="{F6B6E060-7D18-4E67-9EF8-1CF0D95DE0D1}"/>
              </a:ext>
            </a:extLst>
          </p:cNvPr>
          <p:cNvPicPr>
            <a:picLocks noChangeAspect="1"/>
          </p:cNvPicPr>
          <p:nvPr/>
        </p:nvPicPr>
        <p:blipFill>
          <a:blip r:embed="rId2"/>
          <a:stretch>
            <a:fillRect/>
          </a:stretch>
        </p:blipFill>
        <p:spPr>
          <a:xfrm>
            <a:off x="899592" y="1052736"/>
            <a:ext cx="7272808" cy="5400600"/>
          </a:xfrm>
          <a:prstGeom prst="rect">
            <a:avLst/>
          </a:prstGeom>
        </p:spPr>
      </p:pic>
    </p:spTree>
    <p:extLst>
      <p:ext uri="{BB962C8B-B14F-4D97-AF65-F5344CB8AC3E}">
        <p14:creationId xmlns:p14="http://schemas.microsoft.com/office/powerpoint/2010/main" val="3569120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7A263-73D6-48FF-AFBA-C6E38E9654D6}"/>
              </a:ext>
            </a:extLst>
          </p:cNvPr>
          <p:cNvSpPr>
            <a:spLocks noGrp="1"/>
          </p:cNvSpPr>
          <p:nvPr>
            <p:ph type="title"/>
          </p:nvPr>
        </p:nvSpPr>
        <p:spPr/>
        <p:txBody>
          <a:bodyPr/>
          <a:lstStyle/>
          <a:p>
            <a:r>
              <a:rPr lang="lv-LV" dirty="0"/>
              <a:t>Secinājumi (1)</a:t>
            </a:r>
            <a:endParaRPr lang="en-US" dirty="0"/>
          </a:p>
        </p:txBody>
      </p:sp>
      <p:sp>
        <p:nvSpPr>
          <p:cNvPr id="3" name="Content Placeholder 2">
            <a:extLst>
              <a:ext uri="{FF2B5EF4-FFF2-40B4-BE49-F238E27FC236}">
                <a16:creationId xmlns:a16="http://schemas.microsoft.com/office/drawing/2014/main" id="{E68A3B14-2B19-4D6E-B78C-CAD6FF9C41BB}"/>
              </a:ext>
            </a:extLst>
          </p:cNvPr>
          <p:cNvSpPr>
            <a:spLocks noGrp="1"/>
          </p:cNvSpPr>
          <p:nvPr>
            <p:ph idx="1"/>
          </p:nvPr>
        </p:nvSpPr>
        <p:spPr>
          <a:xfrm>
            <a:off x="412628" y="980728"/>
            <a:ext cx="8239125" cy="5616624"/>
          </a:xfrm>
        </p:spPr>
        <p:txBody>
          <a:bodyPr/>
          <a:lstStyle/>
          <a:p>
            <a:pPr marL="0" indent="0">
              <a:buNone/>
            </a:pPr>
            <a:r>
              <a:rPr lang="lv-LV" sz="1800" b="0" dirty="0"/>
              <a:t>Latvijā 2017. gadā </a:t>
            </a:r>
            <a:r>
              <a:rPr lang="lv-LV" sz="1800" dirty="0"/>
              <a:t>saglabājās salīdzinoši augsta iedzīvotāju ienākumu nevienlīdzība</a:t>
            </a:r>
            <a:r>
              <a:rPr lang="lv-LV" sz="1800" b="0" dirty="0"/>
              <a:t>, par ko liecina Džini koeficienta stabilā vērtība (LV – 35,6%; ES vidēji - 30,6%). </a:t>
            </a:r>
          </a:p>
          <a:p>
            <a:pPr marL="0" indent="0">
              <a:buNone/>
            </a:pPr>
            <a:endParaRPr lang="lv-LV" sz="1400" b="0" dirty="0"/>
          </a:p>
          <a:p>
            <a:pPr marL="0" indent="0">
              <a:buNone/>
            </a:pPr>
            <a:r>
              <a:rPr lang="lv-LV" sz="1800" b="0" dirty="0"/>
              <a:t>2017. gadā </a:t>
            </a:r>
            <a:r>
              <a:rPr lang="lv-LV" sz="1800" dirty="0"/>
              <a:t>nabadzīgāko iedzīvotāju ienākumi ir 6,5 reizes zemāki nekā turīgākajai iedzīvotāju daļai</a:t>
            </a:r>
            <a:r>
              <a:rPr lang="lv-LV" sz="1800" b="0" dirty="0"/>
              <a:t>. Kopējais nabadzības riska indekss turpina pieaugt, sasniedzot </a:t>
            </a:r>
            <a:r>
              <a:rPr lang="lv-LV" sz="1800" dirty="0"/>
              <a:t>23,3%</a:t>
            </a:r>
            <a:r>
              <a:rPr lang="lv-LV" sz="1800" b="0" dirty="0"/>
              <a:t>, zem minimālā ienākuma līmeņa (198 EUR) dzīvojošo iedzīvotāju īpatsvars 2017. gadā sasniedza </a:t>
            </a:r>
            <a:r>
              <a:rPr lang="lv-LV" sz="1800" dirty="0"/>
              <a:t>8,9%</a:t>
            </a:r>
            <a:r>
              <a:rPr lang="lv-LV" sz="1800" b="0" dirty="0"/>
              <a:t>.</a:t>
            </a:r>
          </a:p>
          <a:p>
            <a:pPr marL="0" indent="0">
              <a:buNone/>
            </a:pPr>
            <a:endParaRPr lang="lv-LV" sz="1400" b="0" dirty="0"/>
          </a:p>
          <a:p>
            <a:pPr marL="0" indent="0">
              <a:buNone/>
            </a:pPr>
            <a:r>
              <a:rPr lang="lv-LV" sz="1800" b="0" dirty="0"/>
              <a:t>1. un 2. kvintiļu grupas vienas personas mājsaimniecības ir zem NRS. </a:t>
            </a:r>
          </a:p>
          <a:p>
            <a:pPr marL="0" indent="0">
              <a:buNone/>
            </a:pPr>
            <a:r>
              <a:rPr lang="lv-LV" sz="1800" dirty="0"/>
              <a:t>1. un 2. kvintilē, ņemot vērā ienākumu līmeni absolūtajos skaitļos, 2017. gadā ietilpa 48,4% vienas personas mājsaimniecību </a:t>
            </a:r>
            <a:r>
              <a:rPr lang="lv-LV" sz="1800" b="0" dirty="0"/>
              <a:t>(2015 – 44,6%, 2016 – 47,9%). </a:t>
            </a:r>
            <a:endParaRPr lang="en-US" sz="1800" b="0" dirty="0"/>
          </a:p>
          <a:p>
            <a:pPr marL="0" indent="0">
              <a:buNone/>
            </a:pPr>
            <a:endParaRPr lang="lv-LV" sz="1400" b="0" dirty="0"/>
          </a:p>
          <a:p>
            <a:pPr marL="0" indent="0">
              <a:buNone/>
            </a:pPr>
            <a:r>
              <a:rPr lang="lv-LV" sz="1800" dirty="0"/>
              <a:t>Trūcīgo un maznodrošināto personu kopējais īpatsvars valstī dinamikā turpina samazināties. </a:t>
            </a:r>
            <a:r>
              <a:rPr lang="lv-LV" sz="1800" b="0" dirty="0"/>
              <a:t>Tas ir skaidrojams ar ilgstoši nemainīgiem un zemiem šo statusu sliekšņiem, kamēr minimālā darba alga un vidējā alga valstī arvien pieaug.</a:t>
            </a:r>
          </a:p>
          <a:p>
            <a:pPr marL="0" indent="0">
              <a:buNone/>
            </a:pPr>
            <a:endParaRPr lang="lv-LV" sz="1000" b="0" dirty="0"/>
          </a:p>
          <a:p>
            <a:pPr marL="0" indent="0">
              <a:buNone/>
            </a:pPr>
            <a:endParaRPr lang="lv-LV" sz="1400" b="0" dirty="0"/>
          </a:p>
          <a:p>
            <a:pPr marL="0" indent="0">
              <a:buNone/>
            </a:pPr>
            <a:endParaRPr lang="en-US" dirty="0"/>
          </a:p>
        </p:txBody>
      </p:sp>
    </p:spTree>
    <p:extLst>
      <p:ext uri="{BB962C8B-B14F-4D97-AF65-F5344CB8AC3E}">
        <p14:creationId xmlns:p14="http://schemas.microsoft.com/office/powerpoint/2010/main" val="1296219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5" y="115888"/>
            <a:ext cx="8643998" cy="649287"/>
          </a:xfrm>
        </p:spPr>
        <p:txBody>
          <a:bodyPr/>
          <a:lstStyle/>
          <a:p>
            <a:r>
              <a:rPr lang="lv-LV" sz="2800" dirty="0"/>
              <a:t>Nabadzības cēloņu skaidrojums</a:t>
            </a:r>
          </a:p>
        </p:txBody>
      </p:sp>
      <p:sp>
        <p:nvSpPr>
          <p:cNvPr id="5" name="Content Placeholder 4"/>
          <p:cNvSpPr>
            <a:spLocks noGrp="1"/>
          </p:cNvSpPr>
          <p:nvPr>
            <p:ph idx="1"/>
          </p:nvPr>
        </p:nvSpPr>
        <p:spPr/>
        <p:txBody>
          <a:bodyPr/>
          <a:lstStyle/>
          <a:p>
            <a:pPr>
              <a:buNone/>
            </a:pPr>
            <a:endParaRPr lang="lv-LV" dirty="0"/>
          </a:p>
          <a:p>
            <a:pPr>
              <a:buFontTx/>
              <a:buChar char="-"/>
            </a:pPr>
            <a:endParaRPr lang="lv-LV" dirty="0"/>
          </a:p>
        </p:txBody>
      </p:sp>
      <p:cxnSp>
        <p:nvCxnSpPr>
          <p:cNvPr id="8" name="Straight Arrow Connector 7"/>
          <p:cNvCxnSpPr>
            <a:cxnSpLocks/>
          </p:cNvCxnSpPr>
          <p:nvPr/>
        </p:nvCxnSpPr>
        <p:spPr bwMode="auto">
          <a:xfrm>
            <a:off x="4572000" y="1357298"/>
            <a:ext cx="0" cy="4071966"/>
          </a:xfrm>
          <a:prstGeom prst="straightConnector1">
            <a:avLst/>
          </a:prstGeom>
          <a:solidFill>
            <a:schemeClr val="accent1"/>
          </a:solidFill>
          <a:ln w="25400" cap="flat" cmpd="sng" algn="ctr">
            <a:solidFill>
              <a:schemeClr val="accent2">
                <a:lumMod val="50000"/>
              </a:schemeClr>
            </a:solidFill>
            <a:prstDash val="solid"/>
            <a:round/>
            <a:headEnd type="arrow"/>
            <a:tailEnd type="arrow"/>
          </a:ln>
          <a:effectLst/>
        </p:spPr>
      </p:cxnSp>
      <p:cxnSp>
        <p:nvCxnSpPr>
          <p:cNvPr id="10" name="Straight Arrow Connector 9"/>
          <p:cNvCxnSpPr/>
          <p:nvPr/>
        </p:nvCxnSpPr>
        <p:spPr bwMode="auto">
          <a:xfrm>
            <a:off x="2500298" y="3429000"/>
            <a:ext cx="4214842" cy="1588"/>
          </a:xfrm>
          <a:prstGeom prst="straightConnector1">
            <a:avLst/>
          </a:prstGeom>
          <a:solidFill>
            <a:schemeClr val="accent1"/>
          </a:solidFill>
          <a:ln w="25400" cap="flat" cmpd="sng" algn="ctr">
            <a:solidFill>
              <a:schemeClr val="accent1">
                <a:lumMod val="10000"/>
              </a:schemeClr>
            </a:solidFill>
            <a:prstDash val="solid"/>
            <a:round/>
            <a:headEnd type="arrow"/>
            <a:tailEnd type="arrow"/>
          </a:ln>
          <a:effectLst/>
        </p:spPr>
      </p:cxnSp>
      <p:sp>
        <p:nvSpPr>
          <p:cNvPr id="12" name="TextBox 11"/>
          <p:cNvSpPr txBox="1"/>
          <p:nvPr/>
        </p:nvSpPr>
        <p:spPr>
          <a:xfrm>
            <a:off x="4000496" y="5429264"/>
            <a:ext cx="1428760" cy="369332"/>
          </a:xfrm>
          <a:prstGeom prst="rect">
            <a:avLst/>
          </a:prstGeom>
          <a:noFill/>
        </p:spPr>
        <p:txBody>
          <a:bodyPr wrap="square" rtlCol="0">
            <a:spAutoFit/>
          </a:bodyPr>
          <a:lstStyle/>
          <a:p>
            <a:pPr algn="ctr"/>
            <a:r>
              <a:rPr lang="lv-LV" b="1" dirty="0">
                <a:solidFill>
                  <a:srgbClr val="003366"/>
                </a:solidFill>
              </a:rPr>
              <a:t>Liktenis</a:t>
            </a:r>
          </a:p>
        </p:txBody>
      </p:sp>
      <p:sp>
        <p:nvSpPr>
          <p:cNvPr id="13" name="TextBox 12"/>
          <p:cNvSpPr txBox="1"/>
          <p:nvPr/>
        </p:nvSpPr>
        <p:spPr>
          <a:xfrm>
            <a:off x="928662" y="3286124"/>
            <a:ext cx="1428760" cy="369332"/>
          </a:xfrm>
          <a:prstGeom prst="rect">
            <a:avLst/>
          </a:prstGeom>
          <a:noFill/>
        </p:spPr>
        <p:txBody>
          <a:bodyPr wrap="square" rtlCol="0">
            <a:spAutoFit/>
          </a:bodyPr>
          <a:lstStyle/>
          <a:p>
            <a:pPr algn="ctr"/>
            <a:r>
              <a:rPr lang="lv-LV" b="1" dirty="0">
                <a:solidFill>
                  <a:srgbClr val="003366"/>
                </a:solidFill>
              </a:rPr>
              <a:t>Sabiedrība</a:t>
            </a:r>
          </a:p>
        </p:txBody>
      </p:sp>
      <p:sp>
        <p:nvSpPr>
          <p:cNvPr id="14" name="TextBox 13"/>
          <p:cNvSpPr txBox="1"/>
          <p:nvPr/>
        </p:nvSpPr>
        <p:spPr>
          <a:xfrm>
            <a:off x="4071934" y="1000108"/>
            <a:ext cx="1000132" cy="369332"/>
          </a:xfrm>
          <a:prstGeom prst="rect">
            <a:avLst/>
          </a:prstGeom>
          <a:noFill/>
        </p:spPr>
        <p:txBody>
          <a:bodyPr wrap="square" rtlCol="0">
            <a:spAutoFit/>
          </a:bodyPr>
          <a:lstStyle/>
          <a:p>
            <a:pPr algn="ctr"/>
            <a:r>
              <a:rPr lang="lv-LV" b="1" dirty="0">
                <a:solidFill>
                  <a:srgbClr val="003366"/>
                </a:solidFill>
              </a:rPr>
              <a:t>Vaina</a:t>
            </a:r>
          </a:p>
        </p:txBody>
      </p:sp>
      <p:sp>
        <p:nvSpPr>
          <p:cNvPr id="15" name="TextBox 14"/>
          <p:cNvSpPr txBox="1"/>
          <p:nvPr/>
        </p:nvSpPr>
        <p:spPr>
          <a:xfrm>
            <a:off x="6786578" y="3286124"/>
            <a:ext cx="1428760" cy="369332"/>
          </a:xfrm>
          <a:prstGeom prst="rect">
            <a:avLst/>
          </a:prstGeom>
          <a:noFill/>
        </p:spPr>
        <p:txBody>
          <a:bodyPr wrap="square" rtlCol="0">
            <a:spAutoFit/>
          </a:bodyPr>
          <a:lstStyle/>
          <a:p>
            <a:pPr algn="ctr"/>
            <a:r>
              <a:rPr lang="lv-LV" b="1" dirty="0">
                <a:solidFill>
                  <a:srgbClr val="003366"/>
                </a:solidFill>
              </a:rPr>
              <a:t>Indivīds</a:t>
            </a:r>
          </a:p>
        </p:txBody>
      </p:sp>
      <p:sp>
        <p:nvSpPr>
          <p:cNvPr id="16" name="TextBox 15"/>
          <p:cNvSpPr txBox="1"/>
          <p:nvPr/>
        </p:nvSpPr>
        <p:spPr>
          <a:xfrm>
            <a:off x="4786314" y="1785926"/>
            <a:ext cx="3500462" cy="954107"/>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Nabadzība kā rīcības rezultāts</a:t>
            </a:r>
          </a:p>
          <a:p>
            <a:pPr indent="180975">
              <a:buFont typeface="Arial" pitchFamily="34" charset="0"/>
              <a:buChar char="•"/>
            </a:pPr>
            <a:r>
              <a:rPr lang="lv-LV" sz="1400" dirty="0">
                <a:solidFill>
                  <a:srgbClr val="003366"/>
                </a:solidFill>
              </a:rPr>
              <a:t>Vājš raksturs, zema motivācija</a:t>
            </a:r>
          </a:p>
          <a:p>
            <a:pPr indent="180975">
              <a:buFont typeface="Arial" pitchFamily="34" charset="0"/>
              <a:buChar char="•"/>
            </a:pPr>
            <a:r>
              <a:rPr lang="lv-LV" sz="1400" dirty="0">
                <a:solidFill>
                  <a:srgbClr val="003366"/>
                </a:solidFill>
              </a:rPr>
              <a:t>Zemas sociālās un finanšu prasmes</a:t>
            </a:r>
          </a:p>
          <a:p>
            <a:pPr indent="180975">
              <a:buFont typeface="Arial" pitchFamily="34" charset="0"/>
              <a:buChar char="•"/>
            </a:pPr>
            <a:r>
              <a:rPr lang="lv-LV" sz="1400" dirty="0">
                <a:solidFill>
                  <a:srgbClr val="003366"/>
                </a:solidFill>
              </a:rPr>
              <a:t>Dievišķais posts</a:t>
            </a:r>
          </a:p>
        </p:txBody>
      </p:sp>
      <p:sp>
        <p:nvSpPr>
          <p:cNvPr id="11" name="TextBox 10"/>
          <p:cNvSpPr txBox="1"/>
          <p:nvPr/>
        </p:nvSpPr>
        <p:spPr>
          <a:xfrm>
            <a:off x="857224" y="1785926"/>
            <a:ext cx="3429024" cy="954107"/>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Ekonomiskā sistēma nenodrošina visiem darbu</a:t>
            </a:r>
          </a:p>
          <a:p>
            <a:pPr indent="180975">
              <a:buFont typeface="Arial" pitchFamily="34" charset="0"/>
              <a:buChar char="•"/>
            </a:pPr>
            <a:r>
              <a:rPr lang="lv-LV" sz="1400" dirty="0">
                <a:solidFill>
                  <a:srgbClr val="003366"/>
                </a:solidFill>
              </a:rPr>
              <a:t>Sociālā struktūra rada riska grupas</a:t>
            </a:r>
          </a:p>
          <a:p>
            <a:pPr indent="180975">
              <a:buFont typeface="Arial" pitchFamily="34" charset="0"/>
              <a:buChar char="•"/>
            </a:pPr>
            <a:r>
              <a:rPr lang="lv-LV" sz="1400" dirty="0">
                <a:solidFill>
                  <a:srgbClr val="003366"/>
                </a:solidFill>
              </a:rPr>
              <a:t>Resursu sadales sistēma nav taisnīga</a:t>
            </a:r>
          </a:p>
        </p:txBody>
      </p:sp>
      <p:sp>
        <p:nvSpPr>
          <p:cNvPr id="17" name="TextBox 16"/>
          <p:cNvSpPr txBox="1"/>
          <p:nvPr/>
        </p:nvSpPr>
        <p:spPr>
          <a:xfrm>
            <a:off x="857224" y="3714752"/>
            <a:ext cx="3500462" cy="1384995"/>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Nabadzība kā neizbēgams anonīmu tirgus spēku darbības rezultāts</a:t>
            </a:r>
          </a:p>
          <a:p>
            <a:pPr indent="180975">
              <a:buFont typeface="Arial" pitchFamily="34" charset="0"/>
              <a:buChar char="•"/>
            </a:pPr>
            <a:r>
              <a:rPr lang="lv-LV" sz="1400" dirty="0">
                <a:solidFill>
                  <a:srgbClr val="003366"/>
                </a:solidFill>
              </a:rPr>
              <a:t>Sociālie faktori ir ārpus sabiedrības un indivīda kontroles</a:t>
            </a:r>
          </a:p>
          <a:p>
            <a:pPr indent="180975">
              <a:buFont typeface="Arial" pitchFamily="34" charset="0"/>
              <a:buChar char="•"/>
            </a:pPr>
            <a:r>
              <a:rPr lang="lv-LV" sz="1400" dirty="0">
                <a:solidFill>
                  <a:srgbClr val="003366"/>
                </a:solidFill>
              </a:rPr>
              <a:t>Krīzes, recesijas, inflācija, automatizācija, tehnoloģiju attīstība</a:t>
            </a:r>
          </a:p>
        </p:txBody>
      </p:sp>
      <p:sp>
        <p:nvSpPr>
          <p:cNvPr id="18" name="TextBox 17"/>
          <p:cNvSpPr txBox="1"/>
          <p:nvPr/>
        </p:nvSpPr>
        <p:spPr>
          <a:xfrm>
            <a:off x="4857752" y="3857628"/>
            <a:ext cx="3143272" cy="954107"/>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Nabadzība ir likteņa rokās</a:t>
            </a:r>
          </a:p>
          <a:p>
            <a:pPr indent="180975">
              <a:buFont typeface="Arial" pitchFamily="34" charset="0"/>
              <a:buChar char="•"/>
            </a:pPr>
            <a:r>
              <a:rPr lang="lv-LV" sz="1400" dirty="0">
                <a:solidFill>
                  <a:srgbClr val="003366"/>
                </a:solidFill>
              </a:rPr>
              <a:t>Slimības, invaliditāte, talantu un spēju trūkums</a:t>
            </a:r>
          </a:p>
          <a:p>
            <a:pPr indent="180975">
              <a:buFont typeface="Arial" pitchFamily="34" charset="0"/>
              <a:buChar char="•"/>
            </a:pPr>
            <a:r>
              <a:rPr lang="lv-LV" sz="1400" dirty="0">
                <a:solidFill>
                  <a:srgbClr val="003366"/>
                </a:solidFill>
              </a:rPr>
              <a:t>Dieva pārbaudījums</a:t>
            </a:r>
          </a:p>
        </p:txBody>
      </p:sp>
      <p:sp>
        <p:nvSpPr>
          <p:cNvPr id="19" name="TextBox 18"/>
          <p:cNvSpPr txBox="1"/>
          <p:nvPr/>
        </p:nvSpPr>
        <p:spPr>
          <a:xfrm>
            <a:off x="2643174" y="6000768"/>
            <a:ext cx="6143668" cy="553998"/>
          </a:xfrm>
          <a:prstGeom prst="rect">
            <a:avLst/>
          </a:prstGeom>
          <a:noFill/>
        </p:spPr>
        <p:txBody>
          <a:bodyPr wrap="square" rtlCol="0">
            <a:spAutoFit/>
          </a:bodyPr>
          <a:lstStyle/>
          <a:p>
            <a:r>
              <a:rPr lang="lv-LV" sz="1000" dirty="0">
                <a:solidFill>
                  <a:srgbClr val="003366"/>
                </a:solidFill>
              </a:rPr>
              <a:t>Avoti: </a:t>
            </a:r>
            <a:r>
              <a:rPr lang="lv-LV" sz="1000" dirty="0" err="1">
                <a:solidFill>
                  <a:srgbClr val="003366"/>
                </a:solidFill>
              </a:rPr>
              <a:t>Rajevska</a:t>
            </a:r>
            <a:r>
              <a:rPr lang="lv-LV" sz="1000" dirty="0">
                <a:solidFill>
                  <a:srgbClr val="003366"/>
                </a:solidFill>
              </a:rPr>
              <a:t>, O. (2015). </a:t>
            </a:r>
            <a:r>
              <a:rPr lang="lv-LV" sz="1000" i="1" dirty="0">
                <a:solidFill>
                  <a:srgbClr val="003366"/>
                </a:solidFill>
              </a:rPr>
              <a:t>Sociālais taisnīgums un sociālā nevienlīdzība sociālās politikas dizainā</a:t>
            </a:r>
            <a:r>
              <a:rPr lang="lv-LV" sz="1000" dirty="0">
                <a:solidFill>
                  <a:srgbClr val="003366"/>
                </a:solidFill>
              </a:rPr>
              <a:t>; </a:t>
            </a:r>
            <a:r>
              <a:rPr lang="lv-LV" sz="1000" dirty="0" err="1">
                <a:solidFill>
                  <a:srgbClr val="003366"/>
                </a:solidFill>
              </a:rPr>
              <a:t>Rajevska</a:t>
            </a:r>
            <a:r>
              <a:rPr lang="lv-LV" sz="1000" dirty="0">
                <a:solidFill>
                  <a:srgbClr val="003366"/>
                </a:solidFill>
              </a:rPr>
              <a:t>, O., </a:t>
            </a:r>
            <a:r>
              <a:rPr lang="lv-LV" sz="1000" dirty="0" err="1">
                <a:solidFill>
                  <a:srgbClr val="003366"/>
                </a:solidFill>
              </a:rPr>
              <a:t>Rajevska</a:t>
            </a:r>
            <a:r>
              <a:rPr lang="lv-LV" sz="1000" dirty="0">
                <a:solidFill>
                  <a:srgbClr val="003366"/>
                </a:solidFill>
              </a:rPr>
              <a:t>, F. (2017</a:t>
            </a:r>
            <a:r>
              <a:rPr lang="lv-LV" sz="1000" i="1" dirty="0">
                <a:solidFill>
                  <a:srgbClr val="003366"/>
                </a:solidFill>
              </a:rPr>
              <a:t>).  </a:t>
            </a:r>
            <a:r>
              <a:rPr lang="lv-LV" sz="1000" i="1" dirty="0" err="1">
                <a:solidFill>
                  <a:srgbClr val="003366"/>
                </a:solidFill>
              </a:rPr>
              <a:t>Causes</a:t>
            </a:r>
            <a:r>
              <a:rPr lang="lv-LV" sz="1000" i="1" dirty="0">
                <a:solidFill>
                  <a:srgbClr val="003366"/>
                </a:solidFill>
              </a:rPr>
              <a:t> of </a:t>
            </a:r>
            <a:r>
              <a:rPr lang="lv-LV" sz="1000" i="1" dirty="0" err="1">
                <a:solidFill>
                  <a:srgbClr val="003366"/>
                </a:solidFill>
              </a:rPr>
              <a:t>poverty</a:t>
            </a:r>
            <a:r>
              <a:rPr lang="lv-LV" sz="1000" i="1" dirty="0">
                <a:solidFill>
                  <a:srgbClr val="003366"/>
                </a:solidFill>
              </a:rPr>
              <a:t>: </a:t>
            </a:r>
            <a:r>
              <a:rPr lang="lv-LV" sz="1000" i="1" dirty="0" err="1">
                <a:solidFill>
                  <a:srgbClr val="003366"/>
                </a:solidFill>
              </a:rPr>
              <a:t>the</a:t>
            </a:r>
            <a:r>
              <a:rPr lang="lv-LV" sz="1000" i="1" dirty="0">
                <a:solidFill>
                  <a:srgbClr val="003366"/>
                </a:solidFill>
              </a:rPr>
              <a:t> </a:t>
            </a:r>
            <a:r>
              <a:rPr lang="lv-LV" sz="1000" i="1" dirty="0" err="1">
                <a:solidFill>
                  <a:srgbClr val="003366"/>
                </a:solidFill>
              </a:rPr>
              <a:t>dynamics</a:t>
            </a:r>
            <a:r>
              <a:rPr lang="lv-LV" sz="1000" i="1" dirty="0">
                <a:solidFill>
                  <a:srgbClr val="003366"/>
                </a:solidFill>
              </a:rPr>
              <a:t> of </a:t>
            </a:r>
            <a:r>
              <a:rPr lang="lv-LV" sz="1000" i="1" dirty="0" err="1">
                <a:solidFill>
                  <a:srgbClr val="003366"/>
                </a:solidFill>
              </a:rPr>
              <a:t>public</a:t>
            </a:r>
            <a:r>
              <a:rPr lang="lv-LV" sz="1000" i="1" dirty="0">
                <a:solidFill>
                  <a:srgbClr val="003366"/>
                </a:solidFill>
              </a:rPr>
              <a:t> </a:t>
            </a:r>
            <a:r>
              <a:rPr lang="lv-LV" sz="1000" i="1" dirty="0" err="1">
                <a:solidFill>
                  <a:srgbClr val="003366"/>
                </a:solidFill>
              </a:rPr>
              <a:t>opinion</a:t>
            </a:r>
            <a:r>
              <a:rPr lang="lv-LV" sz="1000" i="1" dirty="0">
                <a:solidFill>
                  <a:srgbClr val="003366"/>
                </a:solidFill>
              </a:rPr>
              <a:t> in Latvia</a:t>
            </a:r>
            <a:r>
              <a:rPr lang="lv-LV" sz="1000" dirty="0">
                <a:solidFill>
                  <a:srgbClr val="003366"/>
                </a:solidFill>
              </a:rPr>
              <a:t>. </a:t>
            </a:r>
          </a:p>
          <a:p>
            <a:r>
              <a:rPr lang="lv-LV" sz="1000" dirty="0">
                <a:solidFill>
                  <a:srgbClr val="003366"/>
                </a:solidFill>
              </a:rPr>
              <a:t>In: 2nd </a:t>
            </a:r>
            <a:r>
              <a:rPr lang="lv-LV" sz="1000" dirty="0" err="1">
                <a:solidFill>
                  <a:srgbClr val="003366"/>
                </a:solidFill>
              </a:rPr>
              <a:t>ESPAnet</a:t>
            </a:r>
            <a:r>
              <a:rPr lang="lv-LV" sz="1000" dirty="0">
                <a:solidFill>
                  <a:srgbClr val="003366"/>
                </a:solidFill>
              </a:rPr>
              <a:t> </a:t>
            </a:r>
            <a:r>
              <a:rPr lang="lv-LV" sz="1000" dirty="0" err="1">
                <a:solidFill>
                  <a:srgbClr val="003366"/>
                </a:solidFill>
              </a:rPr>
              <a:t>Baltics</a:t>
            </a:r>
            <a:r>
              <a:rPr lang="lv-LV" sz="1000" dirty="0">
                <a:solidFill>
                  <a:srgbClr val="003366"/>
                </a:solidFill>
              </a:rPr>
              <a:t> </a:t>
            </a:r>
            <a:r>
              <a:rPr lang="lv-LV" sz="1000" dirty="0" err="1">
                <a:solidFill>
                  <a:srgbClr val="003366"/>
                </a:solidFill>
              </a:rPr>
              <a:t>conference</a:t>
            </a:r>
            <a:r>
              <a:rPr lang="lv-LV" sz="1000" dirty="0">
                <a:solidFill>
                  <a:srgbClr val="003366"/>
                </a:solidFill>
              </a:rPr>
              <a:t>. Social </a:t>
            </a:r>
            <a:r>
              <a:rPr lang="lv-LV" sz="1000" dirty="0" err="1">
                <a:solidFill>
                  <a:srgbClr val="003366"/>
                </a:solidFill>
              </a:rPr>
              <a:t>policy</a:t>
            </a:r>
            <a:r>
              <a:rPr lang="lv-LV" sz="1000" dirty="0">
                <a:solidFill>
                  <a:srgbClr val="003366"/>
                </a:solidFill>
              </a:rPr>
              <a:t> in </a:t>
            </a:r>
            <a:r>
              <a:rPr lang="lv-LV" sz="1000" dirty="0" err="1">
                <a:solidFill>
                  <a:srgbClr val="003366"/>
                </a:solidFill>
              </a:rPr>
              <a:t>the</a:t>
            </a:r>
            <a:r>
              <a:rPr lang="lv-LV" sz="1000" dirty="0">
                <a:solidFill>
                  <a:srgbClr val="003366"/>
                </a:solidFill>
              </a:rPr>
              <a:t> Baltic </a:t>
            </a:r>
            <a:r>
              <a:rPr lang="lv-LV" sz="1000" dirty="0" err="1">
                <a:solidFill>
                  <a:srgbClr val="003366"/>
                </a:solidFill>
              </a:rPr>
              <a:t>states</a:t>
            </a:r>
            <a:r>
              <a:rPr lang="lv-LV" sz="1000" dirty="0">
                <a:solidFill>
                  <a:srgbClr val="003366"/>
                </a:solidFill>
              </a:rPr>
              <a:t> </a:t>
            </a:r>
            <a:r>
              <a:rPr lang="lv-LV" sz="1000" dirty="0" err="1">
                <a:solidFill>
                  <a:srgbClr val="003366"/>
                </a:solidFill>
              </a:rPr>
              <a:t>through</a:t>
            </a:r>
            <a:r>
              <a:rPr lang="lv-LV" sz="1000" dirty="0">
                <a:solidFill>
                  <a:srgbClr val="003366"/>
                </a:solidFill>
              </a:rPr>
              <a:t> </a:t>
            </a:r>
            <a:r>
              <a:rPr lang="lv-LV" sz="1000" dirty="0" err="1">
                <a:solidFill>
                  <a:srgbClr val="003366"/>
                </a:solidFill>
              </a:rPr>
              <a:t>the</a:t>
            </a:r>
            <a:r>
              <a:rPr lang="lv-LV" sz="1000" dirty="0">
                <a:solidFill>
                  <a:srgbClr val="003366"/>
                </a:solidFill>
              </a:rPr>
              <a:t> </a:t>
            </a:r>
            <a:r>
              <a:rPr lang="lv-LV" sz="1000" dirty="0" err="1">
                <a:solidFill>
                  <a:srgbClr val="003366"/>
                </a:solidFill>
              </a:rPr>
              <a:t>lens</a:t>
            </a:r>
            <a:r>
              <a:rPr lang="lv-LV" sz="1000" dirty="0">
                <a:solidFill>
                  <a:srgbClr val="003366"/>
                </a:solidFill>
              </a:rPr>
              <a:t> of </a:t>
            </a:r>
            <a:r>
              <a:rPr lang="lv-LV" sz="1000" dirty="0" err="1">
                <a:solidFill>
                  <a:srgbClr val="003366"/>
                </a:solidFill>
              </a:rPr>
              <a:t>data</a:t>
            </a:r>
            <a:r>
              <a:rPr lang="lv-LV" sz="1000" dirty="0">
                <a:solidFill>
                  <a:srgbClr val="003366"/>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15888"/>
            <a:ext cx="8534431" cy="649287"/>
          </a:xfrm>
        </p:spPr>
        <p:txBody>
          <a:bodyPr/>
          <a:lstStyle/>
          <a:p>
            <a:r>
              <a:rPr lang="lv-LV" sz="2800" dirty="0"/>
              <a:t>Pret nabadzības politikas instrumenti</a:t>
            </a:r>
          </a:p>
        </p:txBody>
      </p:sp>
      <p:sp>
        <p:nvSpPr>
          <p:cNvPr id="5" name="Content Placeholder 4"/>
          <p:cNvSpPr>
            <a:spLocks noGrp="1"/>
          </p:cNvSpPr>
          <p:nvPr>
            <p:ph idx="1"/>
          </p:nvPr>
        </p:nvSpPr>
        <p:spPr/>
        <p:txBody>
          <a:bodyPr/>
          <a:lstStyle/>
          <a:p>
            <a:pPr>
              <a:buNone/>
            </a:pPr>
            <a:endParaRPr lang="lv-LV" dirty="0"/>
          </a:p>
          <a:p>
            <a:pPr>
              <a:buFontTx/>
              <a:buChar char="-"/>
            </a:pPr>
            <a:endParaRPr lang="lv-LV" dirty="0"/>
          </a:p>
        </p:txBody>
      </p:sp>
      <p:cxnSp>
        <p:nvCxnSpPr>
          <p:cNvPr id="8" name="Straight Arrow Connector 7"/>
          <p:cNvCxnSpPr>
            <a:cxnSpLocks/>
          </p:cNvCxnSpPr>
          <p:nvPr/>
        </p:nvCxnSpPr>
        <p:spPr bwMode="auto">
          <a:xfrm>
            <a:off x="4572000" y="1357298"/>
            <a:ext cx="0" cy="3943910"/>
          </a:xfrm>
          <a:prstGeom prst="straightConnector1">
            <a:avLst/>
          </a:prstGeom>
          <a:solidFill>
            <a:schemeClr val="accent1"/>
          </a:solidFill>
          <a:ln w="25400" cap="flat" cmpd="sng" algn="ctr">
            <a:solidFill>
              <a:schemeClr val="accent2">
                <a:lumMod val="50000"/>
              </a:schemeClr>
            </a:solidFill>
            <a:prstDash val="solid"/>
            <a:round/>
            <a:headEnd type="arrow"/>
            <a:tailEnd type="arrow"/>
          </a:ln>
          <a:effectLst/>
        </p:spPr>
      </p:cxnSp>
      <p:cxnSp>
        <p:nvCxnSpPr>
          <p:cNvPr id="10" name="Straight Arrow Connector 9"/>
          <p:cNvCxnSpPr/>
          <p:nvPr/>
        </p:nvCxnSpPr>
        <p:spPr bwMode="auto">
          <a:xfrm>
            <a:off x="2500298" y="3429000"/>
            <a:ext cx="4214842" cy="1588"/>
          </a:xfrm>
          <a:prstGeom prst="straightConnector1">
            <a:avLst/>
          </a:prstGeom>
          <a:solidFill>
            <a:schemeClr val="accent1"/>
          </a:solidFill>
          <a:ln w="25400" cap="flat" cmpd="sng" algn="ctr">
            <a:solidFill>
              <a:schemeClr val="accent1">
                <a:lumMod val="10000"/>
              </a:schemeClr>
            </a:solidFill>
            <a:prstDash val="solid"/>
            <a:round/>
            <a:headEnd type="arrow"/>
            <a:tailEnd type="arrow"/>
          </a:ln>
          <a:effectLst/>
        </p:spPr>
      </p:cxnSp>
      <p:sp>
        <p:nvSpPr>
          <p:cNvPr id="12" name="TextBox 11"/>
          <p:cNvSpPr txBox="1"/>
          <p:nvPr/>
        </p:nvSpPr>
        <p:spPr>
          <a:xfrm>
            <a:off x="4000496" y="5429264"/>
            <a:ext cx="1428760" cy="369332"/>
          </a:xfrm>
          <a:prstGeom prst="rect">
            <a:avLst/>
          </a:prstGeom>
          <a:noFill/>
        </p:spPr>
        <p:txBody>
          <a:bodyPr wrap="square" rtlCol="0">
            <a:spAutoFit/>
          </a:bodyPr>
          <a:lstStyle/>
          <a:p>
            <a:pPr algn="ctr"/>
            <a:r>
              <a:rPr lang="lv-LV" b="1" dirty="0">
                <a:solidFill>
                  <a:srgbClr val="003366"/>
                </a:solidFill>
              </a:rPr>
              <a:t>Liktenis</a:t>
            </a:r>
          </a:p>
        </p:txBody>
      </p:sp>
      <p:sp>
        <p:nvSpPr>
          <p:cNvPr id="13" name="TextBox 12"/>
          <p:cNvSpPr txBox="1"/>
          <p:nvPr/>
        </p:nvSpPr>
        <p:spPr>
          <a:xfrm>
            <a:off x="928662" y="3286124"/>
            <a:ext cx="1428760" cy="369332"/>
          </a:xfrm>
          <a:prstGeom prst="rect">
            <a:avLst/>
          </a:prstGeom>
          <a:noFill/>
        </p:spPr>
        <p:txBody>
          <a:bodyPr wrap="square" rtlCol="0">
            <a:spAutoFit/>
          </a:bodyPr>
          <a:lstStyle/>
          <a:p>
            <a:pPr algn="ctr"/>
            <a:r>
              <a:rPr lang="lv-LV" b="1" dirty="0">
                <a:solidFill>
                  <a:srgbClr val="003366"/>
                </a:solidFill>
              </a:rPr>
              <a:t>Sabiedrība</a:t>
            </a:r>
          </a:p>
        </p:txBody>
      </p:sp>
      <p:sp>
        <p:nvSpPr>
          <p:cNvPr id="14" name="TextBox 13"/>
          <p:cNvSpPr txBox="1"/>
          <p:nvPr/>
        </p:nvSpPr>
        <p:spPr>
          <a:xfrm>
            <a:off x="4071934" y="1000108"/>
            <a:ext cx="1000132" cy="369332"/>
          </a:xfrm>
          <a:prstGeom prst="rect">
            <a:avLst/>
          </a:prstGeom>
          <a:noFill/>
        </p:spPr>
        <p:txBody>
          <a:bodyPr wrap="square" rtlCol="0">
            <a:spAutoFit/>
          </a:bodyPr>
          <a:lstStyle/>
          <a:p>
            <a:pPr algn="ctr"/>
            <a:r>
              <a:rPr lang="lv-LV" b="1" dirty="0">
                <a:solidFill>
                  <a:srgbClr val="003366"/>
                </a:solidFill>
              </a:rPr>
              <a:t>Vaina</a:t>
            </a:r>
          </a:p>
        </p:txBody>
      </p:sp>
      <p:sp>
        <p:nvSpPr>
          <p:cNvPr id="15" name="TextBox 14"/>
          <p:cNvSpPr txBox="1"/>
          <p:nvPr/>
        </p:nvSpPr>
        <p:spPr>
          <a:xfrm>
            <a:off x="6786578" y="3286124"/>
            <a:ext cx="1428760" cy="369332"/>
          </a:xfrm>
          <a:prstGeom prst="rect">
            <a:avLst/>
          </a:prstGeom>
          <a:noFill/>
        </p:spPr>
        <p:txBody>
          <a:bodyPr wrap="square" rtlCol="0">
            <a:spAutoFit/>
          </a:bodyPr>
          <a:lstStyle/>
          <a:p>
            <a:pPr algn="ctr"/>
            <a:r>
              <a:rPr lang="lv-LV" b="1" dirty="0">
                <a:solidFill>
                  <a:srgbClr val="003366"/>
                </a:solidFill>
              </a:rPr>
              <a:t>Indivīds</a:t>
            </a:r>
          </a:p>
        </p:txBody>
      </p:sp>
      <p:sp>
        <p:nvSpPr>
          <p:cNvPr id="16" name="TextBox 15"/>
          <p:cNvSpPr txBox="1"/>
          <p:nvPr/>
        </p:nvSpPr>
        <p:spPr>
          <a:xfrm>
            <a:off x="4786314" y="1785926"/>
            <a:ext cx="3500462" cy="1384995"/>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Selektīva, ienākumu testēta pieeja atbalsta sniegšanā</a:t>
            </a:r>
          </a:p>
          <a:p>
            <a:pPr indent="180975">
              <a:buFont typeface="Arial" pitchFamily="34" charset="0"/>
              <a:buChar char="•"/>
            </a:pPr>
            <a:r>
              <a:rPr lang="lv-LV" sz="1400" dirty="0">
                <a:solidFill>
                  <a:srgbClr val="003366"/>
                </a:solidFill>
              </a:rPr>
              <a:t>Zemi pabalstu līmeņi</a:t>
            </a:r>
          </a:p>
          <a:p>
            <a:pPr indent="180975">
              <a:buFont typeface="Arial" pitchFamily="34" charset="0"/>
              <a:buChar char="•"/>
            </a:pPr>
            <a:r>
              <a:rPr lang="lv-LV" sz="1400" dirty="0">
                <a:solidFill>
                  <a:srgbClr val="003366"/>
                </a:solidFill>
              </a:rPr>
              <a:t>Nabadzīgo iedzīvotāju kontrole un disciplinēšana</a:t>
            </a:r>
          </a:p>
          <a:p>
            <a:pPr indent="180975">
              <a:buFont typeface="Arial" pitchFamily="34" charset="0"/>
              <a:buChar char="•"/>
            </a:pPr>
            <a:r>
              <a:rPr lang="lv-LV" sz="1400" dirty="0" err="1">
                <a:solidFill>
                  <a:srgbClr val="003366"/>
                </a:solidFill>
              </a:rPr>
              <a:t>Reintegrēšana</a:t>
            </a:r>
            <a:r>
              <a:rPr lang="lv-LV" sz="1400">
                <a:solidFill>
                  <a:srgbClr val="003366"/>
                </a:solidFill>
              </a:rPr>
              <a:t>  </a:t>
            </a:r>
            <a:endParaRPr lang="lv-LV" sz="1400" dirty="0">
              <a:solidFill>
                <a:srgbClr val="003366"/>
              </a:solidFill>
            </a:endParaRPr>
          </a:p>
        </p:txBody>
      </p:sp>
      <p:sp>
        <p:nvSpPr>
          <p:cNvPr id="11" name="TextBox 10"/>
          <p:cNvSpPr txBox="1"/>
          <p:nvPr/>
        </p:nvSpPr>
        <p:spPr>
          <a:xfrm>
            <a:off x="857224" y="1785926"/>
            <a:ext cx="3429024" cy="1384995"/>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Preventīvi pasākumi, kas vērsti uz vienlīdzīgu iespēju nodrošināšanu izglītības, mājokļa, veselības un darba tirgus jomās</a:t>
            </a:r>
          </a:p>
          <a:p>
            <a:pPr indent="180975">
              <a:buFont typeface="Arial" pitchFamily="34" charset="0"/>
              <a:buChar char="•"/>
            </a:pPr>
            <a:r>
              <a:rPr lang="lv-LV" sz="1400" dirty="0">
                <a:solidFill>
                  <a:srgbClr val="003366"/>
                </a:solidFill>
              </a:rPr>
              <a:t>Pabalsti kā sekundārs atbalsta instruments</a:t>
            </a:r>
          </a:p>
        </p:txBody>
      </p:sp>
      <p:sp>
        <p:nvSpPr>
          <p:cNvPr id="17" name="TextBox 16"/>
          <p:cNvSpPr txBox="1"/>
          <p:nvPr/>
        </p:nvSpPr>
        <p:spPr>
          <a:xfrm>
            <a:off x="785786" y="3929066"/>
            <a:ext cx="3500462" cy="954107"/>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Fokuss uz dāsniem pabalstiem</a:t>
            </a:r>
          </a:p>
          <a:p>
            <a:pPr indent="180975">
              <a:buFont typeface="Arial" pitchFamily="34" charset="0"/>
              <a:buChar char="•"/>
            </a:pPr>
            <a:endParaRPr lang="lv-LV" sz="1400" dirty="0">
              <a:solidFill>
                <a:srgbClr val="003366"/>
              </a:solidFill>
            </a:endParaRPr>
          </a:p>
          <a:p>
            <a:pPr indent="180975">
              <a:buFont typeface="Arial" pitchFamily="34" charset="0"/>
              <a:buChar char="•"/>
            </a:pPr>
            <a:r>
              <a:rPr lang="lv-LV" sz="1400" dirty="0">
                <a:solidFill>
                  <a:srgbClr val="003366"/>
                </a:solidFill>
              </a:rPr>
              <a:t>Nabadzīgie ļaudis ir pelnījuši (materiālu) atbalstu</a:t>
            </a:r>
          </a:p>
        </p:txBody>
      </p:sp>
      <p:sp>
        <p:nvSpPr>
          <p:cNvPr id="18" name="TextBox 17"/>
          <p:cNvSpPr txBox="1"/>
          <p:nvPr/>
        </p:nvSpPr>
        <p:spPr>
          <a:xfrm>
            <a:off x="4857752" y="3857628"/>
            <a:ext cx="3500462" cy="1169551"/>
          </a:xfrm>
          <a:prstGeom prst="rect">
            <a:avLst/>
          </a:prstGeom>
          <a:noFill/>
        </p:spPr>
        <p:txBody>
          <a:bodyPr wrap="square" rtlCol="0">
            <a:spAutoFit/>
          </a:bodyPr>
          <a:lstStyle/>
          <a:p>
            <a:pPr indent="180975">
              <a:buFont typeface="Arial" pitchFamily="34" charset="0"/>
              <a:buChar char="•"/>
            </a:pPr>
            <a:r>
              <a:rPr lang="lv-LV" sz="1400" dirty="0">
                <a:solidFill>
                  <a:srgbClr val="003366"/>
                </a:solidFill>
              </a:rPr>
              <a:t>Individuāla pieeja atbalsta sniegšanā</a:t>
            </a:r>
          </a:p>
          <a:p>
            <a:pPr indent="180975">
              <a:buFont typeface="Arial" pitchFamily="34" charset="0"/>
              <a:buChar char="•"/>
            </a:pPr>
            <a:endParaRPr lang="lv-LV" sz="1400" dirty="0">
              <a:solidFill>
                <a:srgbClr val="003366"/>
              </a:solidFill>
            </a:endParaRPr>
          </a:p>
          <a:p>
            <a:pPr indent="180975">
              <a:buFont typeface="Arial" pitchFamily="34" charset="0"/>
              <a:buChar char="•"/>
            </a:pPr>
            <a:r>
              <a:rPr lang="lv-LV" sz="1400" dirty="0">
                <a:solidFill>
                  <a:srgbClr val="003366"/>
                </a:solidFill>
              </a:rPr>
              <a:t>Nabadzīgie ļaudis ir pelnījuši atbalstu, taču tā pamatā ir līdzjūtība, nevis tiesību sistēma</a:t>
            </a:r>
          </a:p>
        </p:txBody>
      </p:sp>
      <p:sp>
        <p:nvSpPr>
          <p:cNvPr id="19" name="TextBox 18"/>
          <p:cNvSpPr txBox="1"/>
          <p:nvPr/>
        </p:nvSpPr>
        <p:spPr>
          <a:xfrm>
            <a:off x="2643174" y="6000768"/>
            <a:ext cx="6143668" cy="553998"/>
          </a:xfrm>
          <a:prstGeom prst="rect">
            <a:avLst/>
          </a:prstGeom>
          <a:noFill/>
        </p:spPr>
        <p:txBody>
          <a:bodyPr wrap="square" rtlCol="0">
            <a:spAutoFit/>
          </a:bodyPr>
          <a:lstStyle/>
          <a:p>
            <a:r>
              <a:rPr lang="lv-LV" sz="1000" dirty="0">
                <a:solidFill>
                  <a:srgbClr val="003366"/>
                </a:solidFill>
              </a:rPr>
              <a:t>Avoti: </a:t>
            </a:r>
            <a:r>
              <a:rPr lang="lv-LV" sz="1000" dirty="0" err="1">
                <a:solidFill>
                  <a:srgbClr val="003366"/>
                </a:solidFill>
              </a:rPr>
              <a:t>Rajevska</a:t>
            </a:r>
            <a:r>
              <a:rPr lang="lv-LV" sz="1000" dirty="0">
                <a:solidFill>
                  <a:srgbClr val="003366"/>
                </a:solidFill>
              </a:rPr>
              <a:t>, O. (2015). </a:t>
            </a:r>
            <a:r>
              <a:rPr lang="lv-LV" sz="1000" i="1" dirty="0">
                <a:solidFill>
                  <a:srgbClr val="003366"/>
                </a:solidFill>
              </a:rPr>
              <a:t>Sociālais taisnīgums un sociālā nevienlīdzība sociālās politikas dizainā</a:t>
            </a:r>
            <a:r>
              <a:rPr lang="lv-LV" sz="1000" dirty="0">
                <a:solidFill>
                  <a:srgbClr val="003366"/>
                </a:solidFill>
              </a:rPr>
              <a:t>; </a:t>
            </a:r>
            <a:r>
              <a:rPr lang="lv-LV" sz="1000" dirty="0" err="1">
                <a:solidFill>
                  <a:srgbClr val="003366"/>
                </a:solidFill>
              </a:rPr>
              <a:t>Rajevska</a:t>
            </a:r>
            <a:r>
              <a:rPr lang="lv-LV" sz="1000" dirty="0">
                <a:solidFill>
                  <a:srgbClr val="003366"/>
                </a:solidFill>
              </a:rPr>
              <a:t>, O., </a:t>
            </a:r>
            <a:r>
              <a:rPr lang="lv-LV" sz="1000" dirty="0" err="1">
                <a:solidFill>
                  <a:srgbClr val="003366"/>
                </a:solidFill>
              </a:rPr>
              <a:t>Rajevska</a:t>
            </a:r>
            <a:r>
              <a:rPr lang="lv-LV" sz="1000" dirty="0">
                <a:solidFill>
                  <a:srgbClr val="003366"/>
                </a:solidFill>
              </a:rPr>
              <a:t>, F. (2017</a:t>
            </a:r>
            <a:r>
              <a:rPr lang="lv-LV" sz="1000" i="1" dirty="0">
                <a:solidFill>
                  <a:srgbClr val="003366"/>
                </a:solidFill>
              </a:rPr>
              <a:t>).  </a:t>
            </a:r>
            <a:r>
              <a:rPr lang="lv-LV" sz="1000" i="1" dirty="0" err="1">
                <a:solidFill>
                  <a:srgbClr val="003366"/>
                </a:solidFill>
              </a:rPr>
              <a:t>Causes</a:t>
            </a:r>
            <a:r>
              <a:rPr lang="lv-LV" sz="1000" i="1" dirty="0">
                <a:solidFill>
                  <a:srgbClr val="003366"/>
                </a:solidFill>
              </a:rPr>
              <a:t> of </a:t>
            </a:r>
            <a:r>
              <a:rPr lang="lv-LV" sz="1000" i="1" dirty="0" err="1">
                <a:solidFill>
                  <a:srgbClr val="003366"/>
                </a:solidFill>
              </a:rPr>
              <a:t>poverty</a:t>
            </a:r>
            <a:r>
              <a:rPr lang="lv-LV" sz="1000" i="1" dirty="0">
                <a:solidFill>
                  <a:srgbClr val="003366"/>
                </a:solidFill>
              </a:rPr>
              <a:t>: </a:t>
            </a:r>
            <a:r>
              <a:rPr lang="lv-LV" sz="1000" i="1" dirty="0" err="1">
                <a:solidFill>
                  <a:srgbClr val="003366"/>
                </a:solidFill>
              </a:rPr>
              <a:t>the</a:t>
            </a:r>
            <a:r>
              <a:rPr lang="lv-LV" sz="1000" i="1" dirty="0">
                <a:solidFill>
                  <a:srgbClr val="003366"/>
                </a:solidFill>
              </a:rPr>
              <a:t> </a:t>
            </a:r>
            <a:r>
              <a:rPr lang="lv-LV" sz="1000" i="1" dirty="0" err="1">
                <a:solidFill>
                  <a:srgbClr val="003366"/>
                </a:solidFill>
              </a:rPr>
              <a:t>dynamics</a:t>
            </a:r>
            <a:r>
              <a:rPr lang="lv-LV" sz="1000" i="1" dirty="0">
                <a:solidFill>
                  <a:srgbClr val="003366"/>
                </a:solidFill>
              </a:rPr>
              <a:t> of </a:t>
            </a:r>
            <a:r>
              <a:rPr lang="lv-LV" sz="1000" i="1" dirty="0" err="1">
                <a:solidFill>
                  <a:srgbClr val="003366"/>
                </a:solidFill>
              </a:rPr>
              <a:t>public</a:t>
            </a:r>
            <a:r>
              <a:rPr lang="lv-LV" sz="1000" i="1" dirty="0">
                <a:solidFill>
                  <a:srgbClr val="003366"/>
                </a:solidFill>
              </a:rPr>
              <a:t> </a:t>
            </a:r>
            <a:r>
              <a:rPr lang="lv-LV" sz="1000" i="1" dirty="0" err="1">
                <a:solidFill>
                  <a:srgbClr val="003366"/>
                </a:solidFill>
              </a:rPr>
              <a:t>opinion</a:t>
            </a:r>
            <a:r>
              <a:rPr lang="lv-LV" sz="1000" i="1" dirty="0">
                <a:solidFill>
                  <a:srgbClr val="003366"/>
                </a:solidFill>
              </a:rPr>
              <a:t> in Latvia</a:t>
            </a:r>
            <a:r>
              <a:rPr lang="lv-LV" sz="1000" dirty="0">
                <a:solidFill>
                  <a:srgbClr val="003366"/>
                </a:solidFill>
              </a:rPr>
              <a:t>. </a:t>
            </a:r>
          </a:p>
          <a:p>
            <a:r>
              <a:rPr lang="lv-LV" sz="1000" dirty="0">
                <a:solidFill>
                  <a:srgbClr val="003366"/>
                </a:solidFill>
              </a:rPr>
              <a:t>In: 2nd </a:t>
            </a:r>
            <a:r>
              <a:rPr lang="lv-LV" sz="1000" dirty="0" err="1">
                <a:solidFill>
                  <a:srgbClr val="003366"/>
                </a:solidFill>
              </a:rPr>
              <a:t>ESPAnet</a:t>
            </a:r>
            <a:r>
              <a:rPr lang="lv-LV" sz="1000" dirty="0">
                <a:solidFill>
                  <a:srgbClr val="003366"/>
                </a:solidFill>
              </a:rPr>
              <a:t> </a:t>
            </a:r>
            <a:r>
              <a:rPr lang="lv-LV" sz="1000" dirty="0" err="1">
                <a:solidFill>
                  <a:srgbClr val="003366"/>
                </a:solidFill>
              </a:rPr>
              <a:t>Baltics</a:t>
            </a:r>
            <a:r>
              <a:rPr lang="lv-LV" sz="1000" dirty="0">
                <a:solidFill>
                  <a:srgbClr val="003366"/>
                </a:solidFill>
              </a:rPr>
              <a:t> </a:t>
            </a:r>
            <a:r>
              <a:rPr lang="lv-LV" sz="1000" dirty="0" err="1">
                <a:solidFill>
                  <a:srgbClr val="003366"/>
                </a:solidFill>
              </a:rPr>
              <a:t>conference</a:t>
            </a:r>
            <a:r>
              <a:rPr lang="lv-LV" sz="1000" dirty="0">
                <a:solidFill>
                  <a:srgbClr val="003366"/>
                </a:solidFill>
              </a:rPr>
              <a:t>. Social </a:t>
            </a:r>
            <a:r>
              <a:rPr lang="lv-LV" sz="1000" dirty="0" err="1">
                <a:solidFill>
                  <a:srgbClr val="003366"/>
                </a:solidFill>
              </a:rPr>
              <a:t>policy</a:t>
            </a:r>
            <a:r>
              <a:rPr lang="lv-LV" sz="1000" dirty="0">
                <a:solidFill>
                  <a:srgbClr val="003366"/>
                </a:solidFill>
              </a:rPr>
              <a:t> in </a:t>
            </a:r>
            <a:r>
              <a:rPr lang="lv-LV" sz="1000" dirty="0" err="1">
                <a:solidFill>
                  <a:srgbClr val="003366"/>
                </a:solidFill>
              </a:rPr>
              <a:t>the</a:t>
            </a:r>
            <a:r>
              <a:rPr lang="lv-LV" sz="1000" dirty="0">
                <a:solidFill>
                  <a:srgbClr val="003366"/>
                </a:solidFill>
              </a:rPr>
              <a:t> Baltic </a:t>
            </a:r>
            <a:r>
              <a:rPr lang="lv-LV" sz="1000" dirty="0" err="1">
                <a:solidFill>
                  <a:srgbClr val="003366"/>
                </a:solidFill>
              </a:rPr>
              <a:t>states</a:t>
            </a:r>
            <a:r>
              <a:rPr lang="lv-LV" sz="1000" dirty="0">
                <a:solidFill>
                  <a:srgbClr val="003366"/>
                </a:solidFill>
              </a:rPr>
              <a:t> </a:t>
            </a:r>
            <a:r>
              <a:rPr lang="lv-LV" sz="1000" dirty="0" err="1">
                <a:solidFill>
                  <a:srgbClr val="003366"/>
                </a:solidFill>
              </a:rPr>
              <a:t>through</a:t>
            </a:r>
            <a:r>
              <a:rPr lang="lv-LV" sz="1000" dirty="0">
                <a:solidFill>
                  <a:srgbClr val="003366"/>
                </a:solidFill>
              </a:rPr>
              <a:t> </a:t>
            </a:r>
            <a:r>
              <a:rPr lang="lv-LV" sz="1000" dirty="0" err="1">
                <a:solidFill>
                  <a:srgbClr val="003366"/>
                </a:solidFill>
              </a:rPr>
              <a:t>the</a:t>
            </a:r>
            <a:r>
              <a:rPr lang="lv-LV" sz="1000" dirty="0">
                <a:solidFill>
                  <a:srgbClr val="003366"/>
                </a:solidFill>
              </a:rPr>
              <a:t> </a:t>
            </a:r>
            <a:r>
              <a:rPr lang="lv-LV" sz="1000" dirty="0" err="1">
                <a:solidFill>
                  <a:srgbClr val="003366"/>
                </a:solidFill>
              </a:rPr>
              <a:t>lens</a:t>
            </a:r>
            <a:r>
              <a:rPr lang="lv-LV" sz="1000" dirty="0">
                <a:solidFill>
                  <a:srgbClr val="003366"/>
                </a:solidFill>
              </a:rPr>
              <a:t> of </a:t>
            </a:r>
            <a:r>
              <a:rPr lang="lv-LV" sz="1000" dirty="0" err="1">
                <a:solidFill>
                  <a:srgbClr val="003366"/>
                </a:solidFill>
              </a:rPr>
              <a:t>data</a:t>
            </a:r>
            <a:r>
              <a:rPr lang="lv-LV" sz="1000" dirty="0">
                <a:solidFill>
                  <a:srgbClr val="003366"/>
                </a:solidFill>
              </a:rPr>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2204</Words>
  <Application>Microsoft Office PowerPoint</Application>
  <PresentationFormat>On-screen Show (4:3)</PresentationFormat>
  <Paragraphs>279</Paragraphs>
  <Slides>25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Default Design</vt:lpstr>
      <vt:lpstr>    Ikgadējs nabadzības un sociālās atstumtības mazināšanas rīcībpolitikas izvērtējums  (t.sk. par nevienlīdzību sabiedriskā transporta pieejamības jomā)  REZULTĀTI  Izpildītājs: Nodibinājums "Baltic Institute of Social Sciences"    </vt:lpstr>
      <vt:lpstr>Izvērtējuma jomas: uzdevumi</vt:lpstr>
      <vt:lpstr>Sociālā atstumtība un nabadzība:  galvenie statistiskie rādītāji </vt:lpstr>
      <vt:lpstr>Nabadzības riska indekss pirms un pēc sociālo transfertu saņemšanas pēc vecuma un dzimuma (%)</vt:lpstr>
      <vt:lpstr> Personu ar invaliditāti īpatsvars, kuru (A) ienākumi no sociālajiem transfertiem un (B) kopējie ienākumi nepārsniedz nabadzības riska slieksni 2015. – 2017. gadā   (%)</vt:lpstr>
      <vt:lpstr>Nabadzības riska izmaiņu novērtējums sociāli demogrāfiskajās grupās periodā 2016.-2017.g. un 2014.-2017.g.</vt:lpstr>
      <vt:lpstr>Secinājumi (1)</vt:lpstr>
      <vt:lpstr>Nabadzības cēloņu skaidrojums</vt:lpstr>
      <vt:lpstr>Pret nabadzības politikas instrumenti</vt:lpstr>
      <vt:lpstr>Ienākumu palielināšanas sistēmiskie instrumenti</vt:lpstr>
      <vt:lpstr>Secinājumi (2)</vt:lpstr>
      <vt:lpstr>   Nevienlīdzības sabiedriskā transporta pieejamības jomā izvērtējums      </vt:lpstr>
      <vt:lpstr>Starptautiskā perspektīva: transporta nabadzība</vt:lpstr>
      <vt:lpstr>Aktuālais sabiedriskā transporta jomas politikas ietvars (1)</vt:lpstr>
      <vt:lpstr>Politikas plānošanas izaicinājumi (1): pasažieru skaita samazinājums</vt:lpstr>
      <vt:lpstr>Politikas plānošanas izaicinājumi (2): pārvadātāju zaudējumu pieaugums</vt:lpstr>
      <vt:lpstr>Mājsaimniecību izdevumi transportam:  pilsēta vs lauku teritorija</vt:lpstr>
      <vt:lpstr>Atvieglojumi transportam </vt:lpstr>
      <vt:lpstr>Transporta atvieglojumu mērķa grupu skaits pašvaldību saistošajos noteikumos statistisko reģionu griezumā</vt:lpstr>
      <vt:lpstr>Transporta atvieglojumu veidi un apmērs pašvaldību saistošajos noteikumos</vt:lpstr>
      <vt:lpstr>Gadījumu izpēte: lauku iedzīvotāju padziļināta pārvietošanās stratēģiju izpēte</vt:lpstr>
      <vt:lpstr>Gadījumu izpēte: pārvietošanās šķēršļi un risināšanas stratēģijas attālās lauku teritorijās</vt:lpstr>
      <vt:lpstr>Aktuālais sabiedriskā transporta jomas politikas ietvars (2)</vt:lpstr>
      <vt:lpstr>Sabiedriskā transporta jomas politika: secinājumi un ieteikumi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Ikgadējs nabadzības un sociālās atstumtības mazināšanas rīcībpolitikas izvērtējums  (t.sk. par nevienlīdzību sabiedriskā transporta pieejamības jomā)  STARPZIŅOJUMS  Izpildītājs: Nodibinājums "Baltic Institute of Social Sciences"</dc:title>
  <dc:creator>Evija Klave</dc:creator>
  <cp:lastModifiedBy>Aiga Lukasenoka</cp:lastModifiedBy>
  <cp:revision>44</cp:revision>
  <dcterms:created xsi:type="dcterms:W3CDTF">2020-04-07T13:45:14Z</dcterms:created>
  <dcterms:modified xsi:type="dcterms:W3CDTF">2020-06-11T09:47:28Z</dcterms:modified>
</cp:coreProperties>
</file>