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1" r:id="rId2"/>
    <p:sldId id="411" r:id="rId3"/>
    <p:sldId id="446" r:id="rId4"/>
    <p:sldId id="448" r:id="rId5"/>
    <p:sldId id="449" r:id="rId6"/>
    <p:sldId id="452" r:id="rId7"/>
    <p:sldId id="447" r:id="rId8"/>
    <p:sldId id="460" r:id="rId9"/>
    <p:sldId id="454" r:id="rId10"/>
    <p:sldId id="458" r:id="rId11"/>
    <p:sldId id="457" r:id="rId12"/>
    <p:sldId id="451" r:id="rId13"/>
    <p:sldId id="461" r:id="rId14"/>
    <p:sldId id="459" r:id="rId15"/>
    <p:sldId id="394" r:id="rId16"/>
  </p:sldIdLst>
  <p:sldSz cx="9144000" cy="6858000" type="screen4x3"/>
  <p:notesSz cx="6797675" cy="9928225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ns" initials="MK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2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Vidējs stils 2 - izcēlum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Vidējs stils 4 - izcēlum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84713" autoAdjust="0"/>
  </p:normalViewPr>
  <p:slideViewPr>
    <p:cSldViewPr>
      <p:cViewPr varScale="1">
        <p:scale>
          <a:sx n="86" d="100"/>
          <a:sy n="86" d="100"/>
        </p:scale>
        <p:origin x="11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3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836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1CC7370-7156-4474-9D25-D29536B19DAD}" type="datetimeFigureOut">
              <a:rPr lang="lv-LV"/>
              <a:pPr>
                <a:defRPr/>
              </a:pPr>
              <a:t>09.06.2020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9516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836" y="9429516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881DD9A-BF54-4E83-8DB3-52C90B9D183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0491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36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ED3281C-FDB0-4F86-BDC3-F1934B248EDA}" type="datetimeFigureOut">
              <a:rPr lang="lv-LV"/>
              <a:pPr>
                <a:defRPr/>
              </a:pPr>
              <a:t>09.06.2020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16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36" y="9429516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8762906-E54C-4D7B-A478-435E87F67CA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1391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401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9255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0305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920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248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792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547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074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653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0149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655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lv-LV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203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DBDB2-046F-459C-BBB2-1FDB00B04AF2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B3310-7040-4384-AF31-BEB13C515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54492-0695-4BDA-B412-92FF6ACA4BEA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3BF4A-F504-4C0B-A680-949573348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7"/>
            <a:ext cx="20574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7"/>
            <a:ext cx="60198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2534-C9C5-40D7-9F40-B4ABCC7A9BAC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C112D-ACCE-4D4E-9C88-5B37B96D0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589EE-E967-4777-B891-09B37A29C139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A23BB-944F-47A9-BA99-120BC7C8F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27"/>
            <a:ext cx="77724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47DA-536B-4FCD-AD4D-693D405AD4F1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1170E-C6AA-41C9-A4BC-02D699155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D4303-28F7-443D-9CF3-C0CF3A749D2C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1784F-2A24-4E73-A00A-692680FE4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6"/>
            <a:ext cx="404019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9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8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0"/>
            <a:ext cx="404178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14008-AF41-414D-8DCC-2CAFDB52D133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3699E-2D0A-443A-AB88-E7A3B2D13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17505-256B-4915-AC9D-4BDCD06D83CB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9342-E74B-4069-8E72-9A61485F3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0952F-4188-4E00-A58E-4EB0B1EB09A6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81DFE-44E3-4F96-9AF7-EDA54BDFB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73053"/>
            <a:ext cx="300831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8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435110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2B749-FA17-48A8-AE30-E912AAA9291D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B2965-2AFC-416C-B7D9-8FA673D14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5"/>
            <a:ext cx="54864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3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5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3450E-0A6E-4051-AA9B-DF2B3BB446C6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DB634-1CB9-40CF-BBCC-D378BBF73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96F1F3-615B-447B-A2BB-0E0B3D611265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88A056-44D5-477F-94BB-A7D1712A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38213" rtl="0" fontAlgn="base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2pPr>
      <a:lvl3pPr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3pPr>
      <a:lvl4pPr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4pPr>
      <a:lvl5pPr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5pPr>
      <a:lvl6pPr marL="4572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6pPr>
      <a:lvl7pPr marL="9144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7pPr>
      <a:lvl8pPr marL="13716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8pPr>
      <a:lvl9pPr marL="18288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9pPr>
    </p:titleStyle>
    <p:bodyStyle>
      <a:lvl1pPr marL="350838" indent="-350838" algn="l" defTabSz="938213" rtl="0" fontAlgn="base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fontAlgn="base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fontAlgn="base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fontAlgn="base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fontAlgn="base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asts@km.gov.lv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km.gov.lv/uploads/ckeditor/files/Sabiedribas_integracija/Romi/Latvijas%20romu%20platforma%20IV/Kopsavilkums_LT_230120.pdf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0"/>
            <a:ext cx="377825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57600"/>
            <a:ext cx="7010400" cy="838200"/>
          </a:xfrm>
        </p:spPr>
        <p:txBody>
          <a:bodyPr rtlCol="0">
            <a:noAutofit/>
          </a:bodyPr>
          <a:lstStyle/>
          <a:p>
            <a:r>
              <a:rPr lang="lv-LV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Sociālās iekļaušanas politikas koordinācijas komitejas sēde</a:t>
            </a:r>
          </a:p>
          <a:p>
            <a:r>
              <a:rPr lang="lv-LV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Rīgā, 2020.gada 10.jūnijā</a:t>
            </a:r>
          </a:p>
          <a:p>
            <a:endParaRPr lang="lv-LV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590800"/>
            <a:ext cx="7772400" cy="1211263"/>
          </a:xfrm>
        </p:spPr>
        <p:txBody>
          <a:bodyPr rtlCol="0">
            <a:normAutofit/>
          </a:bodyPr>
          <a:lstStyle/>
          <a:p>
            <a:pPr defTabSz="939575" fontAlgn="auto">
              <a:spcAft>
                <a:spcPts val="0"/>
              </a:spcAft>
              <a:defRPr/>
            </a:pP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Labās prakses ekspertu vizīte Lietuvā</a:t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par romu integrāciju darba tirgū (21.-22.11.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2019.</a:t>
            </a: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lv-LV" sz="2400" b="1" dirty="0"/>
            </a:br>
            <a:endParaRPr lang="lv-LV" sz="2200" b="1" dirty="0"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Attēls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4495800"/>
            <a:ext cx="5271770" cy="1391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62000" y="58674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i="1" dirty="0">
                <a:latin typeface="Times New Roman" pitchFamily="18" charset="0"/>
                <a:cs typeface="Times New Roman" pitchFamily="18" charset="0"/>
              </a:rPr>
              <a:t>Šīs materiāls ir izstrādāts projekta „Latvijas romu platforma IV” ietvaros ar Eiropas Savienības programmas „Tiesības, vienlīdzība un pilsonība 2014 – 2020” finansiālo atbalstu. Par pasākuma saturu atbild Kultūras ministrija un tajā nav atspoguļots Eiropas Komisijas viedoklis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55015" y="234836"/>
            <a:ext cx="6477000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Projekta pasākumi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ula 5">
            <a:extLst>
              <a:ext uri="{FF2B5EF4-FFF2-40B4-BE49-F238E27FC236}">
                <a16:creationId xmlns:a16="http://schemas.microsoft.com/office/drawing/2014/main" id="{A40B722D-7AB8-4C0E-84F7-994099EC7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202781"/>
              </p:ext>
            </p:extLst>
          </p:nvPr>
        </p:nvGraphicFramePr>
        <p:xfrm>
          <a:off x="228600" y="1371600"/>
          <a:ext cx="8763000" cy="5344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2800">
                  <a:extLst>
                    <a:ext uri="{9D8B030D-6E8A-4147-A177-3AD203B41FA5}">
                      <a16:colId xmlns:a16="http://schemas.microsoft.com/office/drawing/2014/main" val="17143850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463120137"/>
                    </a:ext>
                  </a:extLst>
                </a:gridCol>
              </a:tblGrid>
              <a:tr h="506272">
                <a:tc>
                  <a:txBody>
                    <a:bodyPr/>
                    <a:lstStyle/>
                    <a:p>
                      <a:r>
                        <a:rPr lang="lv-LV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Pasākumi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Finansējums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330725"/>
                  </a:ext>
                </a:extLst>
              </a:tr>
              <a:tr h="864968">
                <a:tc>
                  <a:txBody>
                    <a:bodyPr/>
                    <a:lstStyle/>
                    <a:p>
                      <a:r>
                        <a:rPr lang="lv-LV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Sociālo un darba prasmju attīstība, </a:t>
                      </a:r>
                    </a:p>
                    <a:p>
                      <a:r>
                        <a:rPr lang="lv-LV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t.sk. </a:t>
                      </a:r>
                      <a:r>
                        <a:rPr lang="lv-LV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individuālas konsultācijas, sociālo problēmu risināšana; </a:t>
                      </a:r>
                      <a:r>
                        <a:rPr lang="lv-LV" sz="2000" u="sng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sociokulturālie</a:t>
                      </a:r>
                      <a:r>
                        <a:rPr lang="lv-LV" sz="20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pakalpojumi</a:t>
                      </a:r>
                      <a:endParaRPr lang="lv-LV" sz="20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212 166 </a:t>
                      </a:r>
                      <a:r>
                        <a:rPr lang="lv-LV" sz="200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247743"/>
                  </a:ext>
                </a:extLst>
              </a:tr>
              <a:tr h="2113253">
                <a:tc>
                  <a:txBody>
                    <a:bodyPr/>
                    <a:lstStyle/>
                    <a:p>
                      <a:r>
                        <a:rPr lang="lv-LV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Darba prasmju veidošana un atbalsts nodarbinātībā,</a:t>
                      </a:r>
                    </a:p>
                    <a:p>
                      <a:endParaRPr lang="lv-LV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v-LV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t.sk. </a:t>
                      </a:r>
                      <a:r>
                        <a:rPr lang="lv-LV" sz="20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motivācijas un prasmju attīstība </a:t>
                      </a:r>
                      <a:r>
                        <a:rPr lang="lv-LV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(valodas apmācības, datorprasmju apgūšana, vadītāju kursi), </a:t>
                      </a:r>
                    </a:p>
                    <a:p>
                      <a:r>
                        <a:rPr lang="lv-LV" sz="20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profesionālās orientācijas, karjeras konsultācijas</a:t>
                      </a:r>
                      <a:r>
                        <a:rPr lang="lv-LV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r>
                        <a:rPr lang="lv-LV" sz="20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sociālo kompetenču attīstīšanas pasākumi</a:t>
                      </a:r>
                      <a:r>
                        <a:rPr lang="lv-LV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r>
                        <a:rPr lang="lv-LV" sz="20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apmācības un praktisko darba iemaņu pilnveidošana darba vietā</a:t>
                      </a:r>
                      <a:r>
                        <a:rPr lang="lv-LV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r>
                        <a:rPr lang="lv-LV" sz="20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romu mediācijas pakalpojumi</a:t>
                      </a:r>
                      <a:endParaRPr lang="lv-LV" sz="20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562 948 </a:t>
                      </a:r>
                      <a:r>
                        <a:rPr lang="lv-LV" sz="200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694991"/>
                  </a:ext>
                </a:extLst>
              </a:tr>
              <a:tr h="400285">
                <a:tc>
                  <a:txBody>
                    <a:bodyPr/>
                    <a:lstStyle/>
                    <a:p>
                      <a:r>
                        <a:rPr lang="lv-LV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Publicitātes pasākumi</a:t>
                      </a:r>
                      <a:endParaRPr lang="lv-LV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7 620</a:t>
                      </a:r>
                      <a:r>
                        <a:rPr lang="lv-LV" sz="20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200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345933"/>
                  </a:ext>
                </a:extLst>
              </a:tr>
              <a:tr h="360403">
                <a:tc>
                  <a:txBody>
                    <a:bodyPr/>
                    <a:lstStyle/>
                    <a:p>
                      <a:r>
                        <a:rPr lang="lv-LV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Projekta administratīvas izmaksas</a:t>
                      </a:r>
                      <a:endParaRPr lang="lv-LV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86 126</a:t>
                      </a:r>
                      <a:r>
                        <a:rPr lang="lv-LV" sz="20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200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687841"/>
                  </a:ext>
                </a:extLst>
              </a:tr>
              <a:tr h="506272">
                <a:tc>
                  <a:txBody>
                    <a:bodyPr/>
                    <a:lstStyle/>
                    <a:p>
                      <a:pPr algn="r"/>
                      <a:r>
                        <a:rPr lang="lv-LV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868 860 </a:t>
                      </a:r>
                      <a:r>
                        <a:rPr lang="lv-LV" sz="200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871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9741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36840" y="488155"/>
            <a:ext cx="4343400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Projekta īstenošana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81000" y="1523999"/>
            <a:ext cx="8305800" cy="5197476"/>
          </a:xfrm>
        </p:spPr>
        <p:txBody>
          <a:bodyPr>
            <a:noAutofit/>
          </a:bodyPr>
          <a:lstStyle/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Konsultācijas un viedokļu apmaiņa ar romu NVO pārstāvjiem par projekta atbalsta pasākumiem;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Mērķa grupa: projektā piedalās tikai sākumā reģistrējušies </a:t>
            </a:r>
            <a:r>
              <a:rPr lang="lv-LV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romi</a:t>
            </a:r>
            <a:r>
              <a:rPr lang="lv-LV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endParaRPr lang="lv-LV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Fokuss arī uz </a:t>
            </a:r>
            <a:r>
              <a:rPr lang="lv-LV" sz="26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sociokulturālajiem pakalpojumiem</a:t>
            </a:r>
            <a:r>
              <a:rPr lang="lv-LV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kuros bija nodarbināti romu kopienas pārstāvji</a:t>
            </a:r>
            <a:r>
              <a:rPr lang="lv-LV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tostarp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sabiedrības izglītošanas un informēšanas pasākumi </a:t>
            </a:r>
            <a:r>
              <a:rPr lang="lv-LV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 romu kultūru un vēsturi, lai mazinātu negatīvus stereotipus un aizspriedumus pret romiem (</a:t>
            </a: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 kultūras festivāls, teatrālie uzvedumi par romu genocīdu Otrā pasaules kara laikā, tematiskās izstādes). </a:t>
            </a: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86122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685800"/>
            <a:ext cx="6553200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Projekta attiecināmās izmaksas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" y="1932703"/>
            <a:ext cx="8389937" cy="4724400"/>
          </a:xfrm>
        </p:spPr>
        <p:txBody>
          <a:bodyPr>
            <a:normAutofit/>
          </a:bodyPr>
          <a:lstStyle/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projekta īstenošanā iesaistītā personāla darba atalgojums;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transporta, uzturēšanas un ēdināšanas izdevumi projekta personālam un mērķa grupai;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mācību līdzekļu pirkšana un īre;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projekta mērķa grupas bērnu aprūpes izmaksas;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citas preces un pakalpojumi. </a:t>
            </a: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22270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360362"/>
            <a:ext cx="6477000" cy="803275"/>
          </a:xfrm>
        </p:spPr>
        <p:txBody>
          <a:bodyPr anchor="b">
            <a:noAutofit/>
          </a:bodyPr>
          <a:lstStyle/>
          <a:p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Sagaidāmie rezultāti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67F25352-8663-48C4-8E3C-633EDD3DB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564430"/>
              </p:ext>
            </p:extLst>
          </p:nvPr>
        </p:nvGraphicFramePr>
        <p:xfrm>
          <a:off x="302229" y="1409446"/>
          <a:ext cx="8463991" cy="5082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4771">
                  <a:extLst>
                    <a:ext uri="{9D8B030D-6E8A-4147-A177-3AD203B41FA5}">
                      <a16:colId xmlns:a16="http://schemas.microsoft.com/office/drawing/2014/main" val="52260249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910091595"/>
                    </a:ext>
                  </a:extLst>
                </a:gridCol>
                <a:gridCol w="1146220">
                  <a:extLst>
                    <a:ext uri="{9D8B030D-6E8A-4147-A177-3AD203B41FA5}">
                      <a16:colId xmlns:a16="http://schemas.microsoft.com/office/drawing/2014/main" val="2897564669"/>
                    </a:ext>
                  </a:extLst>
                </a:gridCol>
              </a:tblGrid>
              <a:tr h="618790"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Projekta pasākumi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Plānotais dalībnieku 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Reālais dalībnieku skaits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38495"/>
                  </a:ext>
                </a:extLst>
              </a:tr>
              <a:tr h="393951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Individuālas konsultācijas, sociālo problēmu risināšana</a:t>
                      </a:r>
                      <a:endParaRPr lang="lv-LV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306</a:t>
                      </a:r>
                      <a:endParaRPr lang="lv-L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06867"/>
                  </a:ext>
                </a:extLst>
              </a:tr>
              <a:tr h="393951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Sociokulturālie pakalpojumi</a:t>
                      </a:r>
                      <a:endParaRPr lang="lv-LV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endParaRPr lang="lv-LV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131</a:t>
                      </a:r>
                      <a:endParaRPr lang="lv-L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56213"/>
                  </a:ext>
                </a:extLst>
              </a:tr>
              <a:tr h="685132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Motivācijas un prasmju attīstība (valodas apmācības, datorprasmju apgūšana, vadītāju kursi)</a:t>
                      </a:r>
                      <a:endParaRPr lang="lv-LV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endParaRPr lang="lv-LV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139</a:t>
                      </a:r>
                    </a:p>
                    <a:p>
                      <a:endParaRPr lang="lv-L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89636"/>
                  </a:ext>
                </a:extLst>
              </a:tr>
              <a:tr h="685132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Profesionālās orientācijas, karjeras konsultācijas; sociālo kompetenču attīstīšanas pasākumi</a:t>
                      </a:r>
                      <a:endParaRPr lang="lv-LV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endParaRPr lang="lv-LV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</a:p>
                    <a:p>
                      <a:endParaRPr lang="lv-L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62140"/>
                  </a:ext>
                </a:extLst>
              </a:tr>
              <a:tr h="685132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Profesionālās apmācības un praktisko darba iemaņu pilnveidošana darba vietā </a:t>
                      </a:r>
                      <a:endParaRPr lang="lv-LV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endParaRPr lang="lv-LV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  <a:endParaRPr lang="lv-L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086694"/>
                  </a:ext>
                </a:extLst>
              </a:tr>
              <a:tr h="393951">
                <a:tc>
                  <a:txBody>
                    <a:bodyPr/>
                    <a:lstStyle/>
                    <a:p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Romu mediācijas pakalpojumi </a:t>
                      </a:r>
                      <a:endParaRPr lang="lv-LV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endParaRPr lang="lv-LV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275</a:t>
                      </a:r>
                      <a:endParaRPr lang="lv-L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777207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r>
                        <a:rPr lang="lv-LV" sz="1800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Sasniedzamais rādītājs</a:t>
                      </a:r>
                      <a:r>
                        <a:rPr lang="lv-LV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Sociāli neaizsargātas personas, kuras pēc dalības ESF darbībās sociālās integrācijas jomā ir sākušas meklēt darbu, studēt vai strādāt</a:t>
                      </a:r>
                      <a:endParaRPr lang="lv-LV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40%</a:t>
                      </a:r>
                      <a:endParaRPr lang="lv-LV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34,6%</a:t>
                      </a:r>
                      <a:endParaRPr lang="lv-L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406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54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685800"/>
            <a:ext cx="6477000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Priekšlikumi turpmākajai rīcībai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38931" y="1689189"/>
            <a:ext cx="8466137" cy="4993783"/>
          </a:xfrm>
        </p:spPr>
        <p:txBody>
          <a:bodyPr>
            <a:normAutofit/>
          </a:bodyPr>
          <a:lstStyle/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lv-LV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izveidot atbalsta pasākumus romu bezdarbnieku efektīvākai iesaistīšanai darba tirgū </a:t>
            </a: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struktūrfondu ieguldījumu plānošanas periodā (2021.-2027.), it īpaši ilgstošo romu bezdarbnieku (ar pamatskolas un zemāko izglītības līmeni) kapacitātes celšanai un prasmju attīstībai, mērķtiecīga atbalsta sniegšanai meklējot darbu (romu mediatori);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paredzēt atbalsta pasākumus darba devējiem un romu darba ņēmējiem, lai mazinātu romu diskriminācijas risku darba tirgū, t.sk. atbalsts sociokulturālajiem pakalpojumiem;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attīstīt sadarbību ar romu NVO un pašvaldībām;</a:t>
            </a: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4674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9" name="Virsraksts 8"/>
          <p:cNvSpPr>
            <a:spLocks noGrp="1"/>
          </p:cNvSpPr>
          <p:nvPr>
            <p:ph type="ctrTitle"/>
          </p:nvPr>
        </p:nvSpPr>
        <p:spPr>
          <a:xfrm>
            <a:off x="1905000" y="1056388"/>
            <a:ext cx="6278663" cy="500564"/>
          </a:xfrm>
        </p:spPr>
        <p:txBody>
          <a:bodyPr/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Paldies par uzmanību!</a:t>
            </a:r>
          </a:p>
        </p:txBody>
      </p:sp>
      <p:pic>
        <p:nvPicPr>
          <p:cNvPr id="8" name="Attēls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ttēls 9" descr="U:\Sabiedrības integrācijas departaments\Deniss\Galvenie dokumenti\Romu integrācija\NationalRomaPlatform_2019_NRP4\Īstenošana\LT\foto\OP5A6735a.jpg">
            <a:extLst>
              <a:ext uri="{FF2B5EF4-FFF2-40B4-BE49-F238E27FC236}">
                <a16:creationId xmlns:a16="http://schemas.microsoft.com/office/drawing/2014/main" id="{521C8248-AD70-4143-9FDA-333F727172FD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531" y="1614445"/>
            <a:ext cx="6705600" cy="434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3620935-B578-4607-B092-132E9BD846CE}"/>
              </a:ext>
            </a:extLst>
          </p:cNvPr>
          <p:cNvSpPr txBox="1"/>
          <p:nvPr/>
        </p:nvSpPr>
        <p:spPr>
          <a:xfrm>
            <a:off x="127179" y="6037060"/>
            <a:ext cx="888964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Kopsavilkums par vizīti ir pieejams Kultūras ministrijas mājas lapā </a:t>
            </a:r>
          </a:p>
          <a:p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https://www.km.gov.lv/uploads/ckeditor/files/Sabiedribas_integracija/Romi/Latvijas%20romu%20platforma%20IV/Kopsavilkums_LT_230120.pdf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685800"/>
            <a:ext cx="5257800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itchFamily="18" charset="0"/>
                <a:cs typeface="Times New Roman" pitchFamily="18" charset="0"/>
              </a:rPr>
              <a:t>Vizītes mērķis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229600" cy="4724400"/>
          </a:xfrm>
        </p:spPr>
        <p:txBody>
          <a:bodyPr>
            <a:normAutofit/>
          </a:bodyPr>
          <a:lstStyle/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Iepazīties ar Lietuvas labo praksi par atbalsta pasākumiem romu </a:t>
            </a:r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integrācijas nodarbinātības jomā.</a:t>
            </a:r>
          </a:p>
          <a:p>
            <a:pPr lvl="0" algn="just"/>
            <a:endParaRPr lang="lv-LV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Pēc vizītes nacionālajā līmenī apspriest un izskatīt iespēju pielāgot Lietuvas labo praksi Latvijas kontekstā.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lv-LV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/>
            <a:endParaRPr lang="lv-LV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lv-LV" sz="2200" dirty="0">
              <a:solidFill>
                <a:schemeClr val="tx1"/>
              </a:solidFill>
            </a:endParaRPr>
          </a:p>
          <a:p>
            <a:pPr algn="just"/>
            <a:endParaRPr lang="lv-LV" sz="2200" dirty="0">
              <a:solidFill>
                <a:schemeClr val="tx1"/>
              </a:solidFill>
            </a:endParaRP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685800"/>
            <a:ext cx="5257800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itchFamily="18" charset="0"/>
                <a:cs typeface="Times New Roman" pitchFamily="18" charset="0"/>
              </a:rPr>
              <a:t>Vizītes darba kārtība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229600" cy="4724400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Tikšanās ar romu integrācijas nodarbinātības politikas īstenošanā iesaistītajām pusēm, pārstāvjiem no: 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Nacionālo minoritāšu departamenta;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Sociālās drošības un darba ministrijas;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Nodarbinātības dienesta Viļņas Klientu departamenta; 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publiskā nodibinājuma „Romu kopienas centrs”.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lv-LV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Īpaša uzmanība ESF projekta „Strādāsim kopā ar romiem” īstenošanas koordinācijai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lv-LV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/>
            <a:endParaRPr lang="lv-LV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lv-LV" sz="2200" dirty="0">
              <a:solidFill>
                <a:schemeClr val="tx1"/>
              </a:solidFill>
            </a:endParaRPr>
          </a:p>
          <a:p>
            <a:pPr algn="just"/>
            <a:endParaRPr lang="lv-LV" sz="2200" dirty="0">
              <a:solidFill>
                <a:schemeClr val="tx1"/>
              </a:solidFill>
            </a:endParaRP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8475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7400" y="350859"/>
            <a:ext cx="4040188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itchFamily="18" charset="0"/>
                <a:cs typeface="Times New Roman" pitchFamily="18" charset="0"/>
              </a:rPr>
              <a:t>Romu situācija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7247" y="1428972"/>
            <a:ext cx="8904353" cy="5429027"/>
          </a:xfrm>
        </p:spPr>
        <p:txBody>
          <a:bodyPr>
            <a:noAutofit/>
          </a:bodyPr>
          <a:lstStyle/>
          <a:p>
            <a:pPr marL="514350" lvl="0" indent="-514350" algn="l"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 iedzīvotāju skaits ir </a:t>
            </a:r>
            <a:r>
              <a:rPr lang="lv-LV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 2 000 romu 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(Latvijā – 6892 </a:t>
            </a:r>
            <a:r>
              <a:rPr lang="lv-LV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romi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no kuriem 93% ir Lietuvas pilsoņi (LV - 95,5%); </a:t>
            </a:r>
          </a:p>
          <a:p>
            <a:pPr lvl="0" algn="l"/>
            <a:endParaRPr lang="lv-LV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pamatskolas/ zemāks izglītības līmenis;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42%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darbspējīgā vecuma romu ir bez darba  analfabētisma dēļ;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kopējā romu reģistrēto bezdarbnieku skaita tikai </a:t>
            </a: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 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reāli iesaistās darba tirgū (ND dati);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augsts </a:t>
            </a: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ilgstošo bezdarbnieku 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līmenis;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 </a:t>
            </a: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pieredzes trūkums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aizspriedumi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pret romiem.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reģistrēto romu bezdarbnieku ir klasificēti kā </a:t>
            </a:r>
            <a:r>
              <a:rPr lang="lv-LV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 meklētāji ar ļoti ierobežotam nodarbinātības iespējām, zemo izglītību, sociālo prasmju, veselības problēmu, atkarību un motivācijas trūkuma dēļ</a:t>
            </a: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208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84375" y="780670"/>
            <a:ext cx="6629400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itchFamily="18" charset="0"/>
                <a:cs typeface="Times New Roman" pitchFamily="18" charset="0"/>
              </a:rPr>
              <a:t>Romu integrācijas politikas ietvars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96863" y="2088480"/>
            <a:ext cx="8686801" cy="4724400"/>
          </a:xfrm>
        </p:spPr>
        <p:txBody>
          <a:bodyPr>
            <a:normAutofit/>
          </a:bodyPr>
          <a:lstStyle/>
          <a:p>
            <a:pPr marL="514350" lvl="0" indent="-514350" algn="l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Rīcības plāns romu integrācijai Lietuvas sabiedrībā 2015. – 2020.gadam</a:t>
            </a:r>
          </a:p>
          <a:p>
            <a:pPr lvl="0" algn="l"/>
            <a:endParaRPr lang="lv-LV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Atbildīga iestāde: Nacionālo minoritāšu departaments;</a:t>
            </a:r>
          </a:p>
          <a:p>
            <a:pPr marL="514350" lvl="0" indent="-514350" algn="l">
              <a:buFont typeface="Arial" panose="020B0604020202020204" pitchFamily="34" charset="0"/>
              <a:buChar char="•"/>
            </a:pPr>
            <a:endParaRPr lang="lv-LV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Līdzatbildīgās valsts iestādes – Izglītības, zinātnes un sporta ministrija, Sociālās drošības un darba ministrija, Veselības ministrija, Kultūras ministrija.</a:t>
            </a:r>
          </a:p>
          <a:p>
            <a:pPr algn="just"/>
            <a:endParaRPr lang="lv-LV" sz="2200" dirty="0">
              <a:solidFill>
                <a:schemeClr val="tx1"/>
              </a:solidFill>
            </a:endParaRP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9435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4225" y="1076324"/>
            <a:ext cx="6708775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itchFamily="18" charset="0"/>
                <a:cs typeface="Times New Roman" pitchFamily="18" charset="0"/>
              </a:rPr>
              <a:t>Pasākumi romu nodarbinātības veicināšanai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199" y="2085976"/>
            <a:ext cx="8389937" cy="4467224"/>
          </a:xfrm>
        </p:spPr>
        <p:txBody>
          <a:bodyPr>
            <a:normAutofit/>
          </a:bodyPr>
          <a:lstStyle/>
          <a:p>
            <a:pPr algn="l"/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Nodrošinātas: 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attālinātas mācīšanas iespējas;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apmācības programmas pieaugušiem;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apmācības;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atbalsta projekti romu nodarbinātības veicināšanai, izmantojot ESF finansējumu</a:t>
            </a: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4876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685800"/>
            <a:ext cx="6477000" cy="803275"/>
          </a:xfrm>
        </p:spPr>
        <p:txBody>
          <a:bodyPr anchor="b">
            <a:noAutofit/>
          </a:bodyPr>
          <a:lstStyle/>
          <a:p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Projekts „Strādāsim kopā ar romiem”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Mērķis ir </a:t>
            </a:r>
            <a:r>
              <a:rPr lang="lv-LV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nodrošināt sociālās integrācijas pakalpojumus romu tautības cilvēkiem, lai palīdzētu viņiem iekļauties darba tirgū un sabiedrībā, tādējādi mazinātu viņu sociālo atstumtību.</a:t>
            </a: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Projekta īstenošanas laiks: 4 gadi (48 mēneši). 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Projekts – iepriekšējo gadu projektu turpinājums no 2004.gada, kas ir atbalstīti no ESF.</a:t>
            </a:r>
          </a:p>
          <a:p>
            <a:pPr lvl="0" algn="just"/>
            <a:endParaRPr lang="lv-LV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Projekts ir daļa no Lietuvas </a:t>
            </a:r>
            <a:r>
              <a:rPr lang="lv-LV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Darbības programmas</a:t>
            </a:r>
            <a:r>
              <a:rPr lang="lv-LV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8.3.1.mērķa īstenošanas, proti, </a:t>
            </a:r>
            <a:r>
              <a:rPr lang="lv-LV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palielināt no darba tirgus vistālāk esošo cilvēku integrāciju darba tirgū.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Projekta īstenotājs - nodibinājums „Romu kopienas centrs” tika noteikts Darbības programmā.</a:t>
            </a:r>
          </a:p>
          <a:p>
            <a:pPr algn="just"/>
            <a:endParaRPr lang="lv-LV" sz="2200" dirty="0">
              <a:solidFill>
                <a:schemeClr val="tx1"/>
              </a:solidFill>
            </a:endParaRPr>
          </a:p>
          <a:p>
            <a:pPr algn="just"/>
            <a:endParaRPr lang="lv-LV" sz="2200" dirty="0">
              <a:solidFill>
                <a:schemeClr val="tx1"/>
              </a:solidFill>
            </a:endParaRP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38826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720724"/>
            <a:ext cx="5791200" cy="803275"/>
          </a:xfrm>
        </p:spPr>
        <p:txBody>
          <a:bodyPr anchor="b">
            <a:noAutofit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Identificētie izaicinājumi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81000" y="1664816"/>
            <a:ext cx="8305800" cy="5197476"/>
          </a:xfrm>
        </p:spPr>
        <p:txBody>
          <a:bodyPr>
            <a:noAutofit/>
          </a:bodyPr>
          <a:lstStyle/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Pastāvošās sociālās atbalsta sistēmas un pakalpojumi ir nepilnīgi attiecībā pret romu klientiem (īpaši analfabētiem, ilgstošiem bezdarbniekiem);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lv-LV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 zema motivācija strādāt un iesaistīties atbalsta pasākumos; zema motivācija pilnveidoties;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endParaRPr lang="lv-LV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Diskriminējoša un aizspriedumaina attieksme no darba devēju puses un sabiedrības kopumā.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Zems atalgojums mazkvalificētiem strādniekiem.</a:t>
            </a: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9767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685800"/>
            <a:ext cx="6477000" cy="660005"/>
          </a:xfrm>
        </p:spPr>
        <p:txBody>
          <a:bodyPr anchor="b">
            <a:noAutofit/>
          </a:bodyPr>
          <a:lstStyle/>
          <a:p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Projekta pārvaldības shēma</a:t>
            </a:r>
            <a:endParaRPr lang="en-US" sz="2800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229600" cy="4724400"/>
          </a:xfrm>
        </p:spPr>
        <p:txBody>
          <a:bodyPr>
            <a:normAutofit/>
          </a:bodyPr>
          <a:lstStyle/>
          <a:p>
            <a:pPr algn="just"/>
            <a:endParaRPr lang="lv-LV" sz="2200" dirty="0">
              <a:solidFill>
                <a:schemeClr val="tx1"/>
              </a:solidFill>
            </a:endParaRPr>
          </a:p>
          <a:p>
            <a:pPr algn="just"/>
            <a:endParaRPr lang="lv-LV" sz="2200" dirty="0">
              <a:solidFill>
                <a:schemeClr val="tx1"/>
              </a:solidFill>
            </a:endParaRPr>
          </a:p>
        </p:txBody>
      </p:sp>
      <p:pic>
        <p:nvPicPr>
          <p:cNvPr id="9" name="Attēls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630" y="0"/>
            <a:ext cx="321437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ttēls 9">
            <a:extLst>
              <a:ext uri="{FF2B5EF4-FFF2-40B4-BE49-F238E27FC236}">
                <a16:creationId xmlns:a16="http://schemas.microsoft.com/office/drawing/2014/main" id="{8CB6A647-611A-499D-8F63-C0FAB59D6182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4893" y="1653381"/>
            <a:ext cx="6305282" cy="507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4508EC-EF99-4FEB-A24E-032AF690C09B}"/>
              </a:ext>
            </a:extLst>
          </p:cNvPr>
          <p:cNvSpPr txBox="1"/>
          <p:nvPr/>
        </p:nvSpPr>
        <p:spPr>
          <a:xfrm>
            <a:off x="4826622" y="2386699"/>
            <a:ext cx="352974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/>
              <a:t>Projekta īstenošanas un </a:t>
            </a:r>
          </a:p>
          <a:p>
            <a:r>
              <a:rPr lang="lv-LV" b="1" dirty="0"/>
              <a:t>finansējuma izlietošanas pārraudzība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53A835-97DD-4FBD-AD57-2AF94687667F}"/>
              </a:ext>
            </a:extLst>
          </p:cNvPr>
          <p:cNvSpPr txBox="1"/>
          <p:nvPr/>
        </p:nvSpPr>
        <p:spPr>
          <a:xfrm>
            <a:off x="4867952" y="1620443"/>
            <a:ext cx="337913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/>
              <a:t>Atbildīga par Darbības programmas</a:t>
            </a:r>
          </a:p>
          <a:p>
            <a:r>
              <a:rPr lang="lv-LV" b="1" dirty="0"/>
              <a:t>īstenošanu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D43C5B-595B-4DFC-B3DA-45E37F080EEC}"/>
              </a:ext>
            </a:extLst>
          </p:cNvPr>
          <p:cNvSpPr txBox="1"/>
          <p:nvPr/>
        </p:nvSpPr>
        <p:spPr>
          <a:xfrm>
            <a:off x="4795832" y="3238501"/>
            <a:ext cx="444531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/>
              <a:t>Projekta pasākumu īstenošana un koordinācija;</a:t>
            </a:r>
          </a:p>
          <a:p>
            <a:r>
              <a:rPr lang="lv-LV" b="1" dirty="0"/>
              <a:t>Atbildīga par finansējuma izlietojumu</a:t>
            </a:r>
          </a:p>
          <a:p>
            <a:r>
              <a:rPr lang="lv-LV" b="1" dirty="0"/>
              <a:t>Sadarbība ar partnerorganizācijām;</a:t>
            </a:r>
          </a:p>
        </p:txBody>
      </p:sp>
    </p:spTree>
    <p:extLst>
      <p:ext uri="{BB962C8B-B14F-4D97-AF65-F5344CB8AC3E}">
        <p14:creationId xmlns:p14="http://schemas.microsoft.com/office/powerpoint/2010/main" val="3034337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6692</TotalTime>
  <Words>975</Words>
  <Application>Microsoft Office PowerPoint</Application>
  <PresentationFormat>On-screen Show (4:3)</PresentationFormat>
  <Paragraphs>158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Labās prakses ekspertu vizīte Lietuvā par romu integrāciju darba tirgū (21.-22.11.2019.) </vt:lpstr>
      <vt:lpstr>Vizītes mērķis</vt:lpstr>
      <vt:lpstr>Vizītes darba kārtība</vt:lpstr>
      <vt:lpstr>Romu situācija</vt:lpstr>
      <vt:lpstr>Romu integrācijas politikas ietvars</vt:lpstr>
      <vt:lpstr>Pasākumi romu nodarbinātības veicināšanai</vt:lpstr>
      <vt:lpstr>Projekts „Strādāsim kopā ar romiem”</vt:lpstr>
      <vt:lpstr>Identificētie izaicinājumi</vt:lpstr>
      <vt:lpstr>Projekta pārvaldības shēma</vt:lpstr>
      <vt:lpstr>Projekta pasākumi</vt:lpstr>
      <vt:lpstr>Projekta īstenošana</vt:lpstr>
      <vt:lpstr>Projekta attiecināmās izmaksas</vt:lpstr>
      <vt:lpstr>Sagaidāmie rezultāti</vt:lpstr>
      <vt:lpstr>Priekšlikumi turpmākajai rīcībai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Informatīvā telpa</dc:title>
  <dc:creator>Gunta Robežniece</dc:creator>
  <cp:lastModifiedBy>Aiga Lukasenoka</cp:lastModifiedBy>
  <cp:revision>1235</cp:revision>
  <dcterms:created xsi:type="dcterms:W3CDTF">2006-08-16T00:00:00Z</dcterms:created>
  <dcterms:modified xsi:type="dcterms:W3CDTF">2020-06-09T08:42:13Z</dcterms:modified>
</cp:coreProperties>
</file>