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5" r:id="rId3"/>
    <p:sldId id="258" r:id="rId4"/>
    <p:sldId id="266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73" autoAdjust="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stasijam\Documents\Anastasija%20Maulvurfa\prezentacijas\NVA%20atbaslts%20romiem\Romu_statistiskais_portrets_31_04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stasijam\Documents\Anastasija%20Maulvurfa\prezentacijas\NVA%20atbaslts%20romiem\Romu_statistiskais_portrets_31_04_20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stasijam\Documents\Anastasija%20Maulvurfa\prezentacijas\NVA%20atbaslts%20romiem\Romu_statistiskais_portrets_31_04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0,3%</a:t>
                    </a:r>
                    <a:r>
                      <a:rPr lang="en-US" baseline="0"/>
                      <a:t>; </a:t>
                    </a:r>
                    <a:fld id="{4E3AD3C9-51D3-4E9F-9F16-1937ACD5F46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9B7-4686-9779-38C4A9F514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5,1%; </a:t>
                    </a:r>
                    <a:fld id="{9D6EB7B6-23B1-463A-AA4D-0809C01FA7E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9B7-4686-9779-38C4A9F514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4,9%</a:t>
                    </a:r>
                    <a:r>
                      <a:rPr lang="en-US" baseline="0"/>
                      <a:t>; </a:t>
                    </a:r>
                    <a:fld id="{AA42166B-800E-4193-9906-178EA3C48A2E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9B7-4686-9779-38C4A9F5147B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31,1%</a:t>
                    </a:r>
                    <a:r>
                      <a:rPr lang="en-US" baseline="0"/>
                      <a:t>; </a:t>
                    </a:r>
                    <a:fld id="{7020E36B-BE11-4849-870B-3B807A35BD27}" type="VALUE">
                      <a:rPr lang="en-US" baseline="0"/>
                      <a:pPr>
                        <a:defRPr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9B7-4686-9779-38C4A9F5147B}"/>
                </c:ext>
              </c:extLst>
            </c:dLbl>
            <c:dLbl>
              <c:idx val="4"/>
              <c:layout>
                <c:manualLayout>
                  <c:x val="-2.5894542143072338E-2"/>
                  <c:y val="2.2385266552194039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58,6%</a:t>
                    </a:r>
                    <a:r>
                      <a:rPr lang="en-US" baseline="0" dirty="0"/>
                      <a:t>; </a:t>
                    </a:r>
                    <a:fld id="{FCE4EA89-62E0-4AEF-8E02-5B83A119BA66}" type="VALUE">
                      <a:rPr lang="en-US" baseline="0"/>
                      <a:pPr>
                        <a:defRPr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04415293082646"/>
                      <c:h val="0.188770475803317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B7-4686-9779-38C4A9F514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Lapa1!$A$17:$A$21</c:f>
              <c:strCache>
                <c:ptCount val="5"/>
                <c:pt idx="0">
                  <c:v>augstākā izglītība</c:v>
                </c:pt>
                <c:pt idx="1">
                  <c:v>profesionālā izglītība</c:v>
                </c:pt>
                <c:pt idx="2">
                  <c:v>vispārējā vidējā izglītība</c:v>
                </c:pt>
                <c:pt idx="3">
                  <c:v>pamatizglītība</c:v>
                </c:pt>
                <c:pt idx="4">
                  <c:v>zemāka par pamatizglītību</c:v>
                </c:pt>
              </c:strCache>
            </c:strRef>
          </c:cat>
          <c:val>
            <c:numRef>
              <c:f>Lapa1!$B$17:$B$21</c:f>
              <c:numCache>
                <c:formatCode>General</c:formatCode>
                <c:ptCount val="5"/>
                <c:pt idx="0">
                  <c:v>2</c:v>
                </c:pt>
                <c:pt idx="1">
                  <c:v>29</c:v>
                </c:pt>
                <c:pt idx="2">
                  <c:v>28</c:v>
                </c:pt>
                <c:pt idx="3">
                  <c:v>178</c:v>
                </c:pt>
                <c:pt idx="4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5-41B1-87EF-B73DDAFF6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7182048"/>
        <c:axId val="437180408"/>
      </c:barChart>
      <c:catAx>
        <c:axId val="43718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437180408"/>
        <c:crosses val="autoZero"/>
        <c:auto val="1"/>
        <c:lblAlgn val="ctr"/>
        <c:lblOffset val="100"/>
        <c:noMultiLvlLbl val="0"/>
      </c:catAx>
      <c:valAx>
        <c:axId val="4371804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718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Bezdarba ilgums</a:t>
            </a:r>
          </a:p>
        </c:rich>
      </c:tx>
      <c:layout>
        <c:manualLayout>
          <c:xMode val="edge"/>
          <c:yMode val="edge"/>
          <c:x val="0.58787489063867016"/>
          <c:y val="0.32870370370370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22913188976377954"/>
          <c:y val="0.35397637795275588"/>
          <c:w val="0.34173643919510061"/>
          <c:h val="0.569560731991834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E6-4EE0-BC63-F7E47F27ED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E6-4EE0-BC63-F7E47F27ED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E6-4EE0-BC63-F7E47F27ED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E6-4EE0-BC63-F7E47F27ED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Lapa1!$A$26:$A$29</c:f>
              <c:strCache>
                <c:ptCount val="4"/>
                <c:pt idx="0">
                  <c:v>līdz 6 mēn.</c:v>
                </c:pt>
                <c:pt idx="1">
                  <c:v>6 - 12 mēn.</c:v>
                </c:pt>
                <c:pt idx="2">
                  <c:v>1 - 3 gadi</c:v>
                </c:pt>
                <c:pt idx="3">
                  <c:v>3 gadi un vairāk</c:v>
                </c:pt>
              </c:strCache>
            </c:strRef>
          </c:cat>
          <c:val>
            <c:numRef>
              <c:f>Lapa1!$B$26:$B$29</c:f>
              <c:numCache>
                <c:formatCode>General</c:formatCode>
                <c:ptCount val="4"/>
                <c:pt idx="0">
                  <c:v>282</c:v>
                </c:pt>
                <c:pt idx="1">
                  <c:v>98</c:v>
                </c:pt>
                <c:pt idx="2">
                  <c:v>102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E6-4EE0-BC63-F7E47F27E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722222222222223"/>
          <c:y val="0.46215505903524451"/>
          <c:w val="0.44722222222222224"/>
          <c:h val="0.412764289880431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>
                <a:latin typeface="Times New Roman" panose="02020603050405020304" pitchFamily="18" charset="0"/>
                <a:cs typeface="Times New Roman" panose="02020603050405020304" pitchFamily="18" charset="0"/>
              </a:rPr>
              <a:t>Vecums</a:t>
            </a:r>
          </a:p>
        </c:rich>
      </c:tx>
      <c:layout>
        <c:manualLayout>
          <c:xMode val="edge"/>
          <c:yMode val="edge"/>
          <c:x val="5.1848206474190729E-2"/>
          <c:y val="9.3472982673781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227028243871379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23%</a:t>
                    </a:r>
                  </a:p>
                  <a:p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8989211B-3068-43A5-987F-563C625FD14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73F-436A-BFA3-4E8DC95E3563}"/>
                </c:ext>
              </c:extLst>
            </c:dLbl>
            <c:dLbl>
              <c:idx val="1"/>
              <c:layout>
                <c:manualLayout>
                  <c:x val="1.157407407407407E-2"/>
                  <c:y val="0.196324519019420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 dirty="0"/>
                      <a:t>44%</a:t>
                    </a:r>
                  </a:p>
                  <a:p>
                    <a:pPr algn="ctr"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en-US" baseline="0" dirty="0"/>
                  </a:p>
                  <a:p>
                    <a:pPr algn="ctr"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baseline="0" dirty="0"/>
                      <a:t> </a:t>
                    </a:r>
                    <a:fld id="{AC9B3542-C334-4E68-8759-1506245DEB20}" type="VALUE">
                      <a:rPr lang="en-US" baseline="0"/>
                      <a:pPr algn="ctr">
                        <a:defRPr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03703703703703"/>
                      <c:h val="0.314732744553009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73F-436A-BFA3-4E8DC95E3563}"/>
                </c:ext>
              </c:extLst>
            </c:dLbl>
            <c:dLbl>
              <c:idx val="2"/>
              <c:layout>
                <c:manualLayout>
                  <c:x val="0"/>
                  <c:y val="0.122702824387138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33%</a:t>
                    </a:r>
                  </a:p>
                  <a:p>
                    <a:pPr algn="ctr"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en-US" baseline="0" dirty="0"/>
                  </a:p>
                  <a:p>
                    <a:pPr algn="ctr"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baseline="0" dirty="0"/>
                      <a:t> </a:t>
                    </a:r>
                    <a:fld id="{EBBE418D-32FF-4AD9-BC49-62706F6E025D}" type="VALUE">
                      <a:rPr lang="en-US" baseline="0"/>
                      <a:pPr algn="ctr">
                        <a:defRPr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73F-436A-BFA3-4E8DC95E35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Sheet1!$F$1:$F$3</c:f>
              <c:strCache>
                <c:ptCount val="3"/>
                <c:pt idx="0">
                  <c:v>15 - 29 gadi</c:v>
                </c:pt>
                <c:pt idx="1">
                  <c:v>30 - 49 gadi</c:v>
                </c:pt>
                <c:pt idx="2">
                  <c:v>50 gadi un vairāk</c:v>
                </c:pt>
              </c:strCache>
            </c:strRef>
          </c:cat>
          <c:val>
            <c:numRef>
              <c:f>Sheet1!$G$1:$G$3</c:f>
              <c:numCache>
                <c:formatCode>General</c:formatCode>
                <c:ptCount val="3"/>
                <c:pt idx="0">
                  <c:v>133</c:v>
                </c:pt>
                <c:pt idx="1">
                  <c:v>254</c:v>
                </c:pt>
                <c:pt idx="2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B-43E7-9C45-58B9E8D30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855912"/>
        <c:axId val="434856240"/>
      </c:barChart>
      <c:catAx>
        <c:axId val="43485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434856240"/>
        <c:crosses val="autoZero"/>
        <c:auto val="1"/>
        <c:lblAlgn val="ctr"/>
        <c:lblOffset val="100"/>
        <c:noMultiLvlLbl val="0"/>
      </c:catAx>
      <c:valAx>
        <c:axId val="434856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485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0.8158</cdr:x>
      <cdr:y>0.45579</cdr:y>
    </cdr:from>
    <cdr:to>
      <cdr:x>0.93472</cdr:x>
      <cdr:y>0.56994</cdr:y>
    </cdr:to>
    <cdr:sp macro="" textlink="">
      <cdr:nvSpPr>
        <cdr:cNvPr id="2" name="TextBox 19">
          <a:extLst xmlns:a="http://schemas.openxmlformats.org/drawingml/2006/main">
            <a:ext uri="{FF2B5EF4-FFF2-40B4-BE49-F238E27FC236}">
              <a16:creationId xmlns:a16="http://schemas.microsoft.com/office/drawing/2014/main" id="{7B772C6A-9480-4776-A9FB-D3B5D6A538F7}"/>
            </a:ext>
          </a:extLst>
        </cdr:cNvPr>
        <cdr:cNvSpPr txBox="1"/>
      </cdr:nvSpPr>
      <cdr:spPr>
        <a:xfrm xmlns:a="http://schemas.openxmlformats.org/drawingml/2006/main">
          <a:off x="3729815" y="1228887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69788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39575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09365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79152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348940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818729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88515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758305" algn="l" defTabSz="939575" rtl="0" eaLnBrk="1" latinLnBrk="0" hangingPunct="1">
            <a:defRPr sz="17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latin typeface="Times New Roman" pitchFamily="18" charset="0"/>
              <a:cs typeface="Times New Roman" pitchFamily="18" charset="0"/>
            </a:rPr>
            <a:t>49%</a:t>
          </a:r>
        </a:p>
      </cdr:txBody>
    </cdr:sp>
  </cdr:relSizeAnchor>
  <cdr:relSizeAnchor xmlns:cdr="http://schemas.openxmlformats.org/drawingml/2006/chartDrawing">
    <cdr:from>
      <cdr:x>0.81299</cdr:x>
      <cdr:y>0.55673</cdr:y>
    </cdr:from>
    <cdr:to>
      <cdr:x>0.93192</cdr:x>
      <cdr:y>0.67088</cdr:y>
    </cdr:to>
    <cdr:sp macro="" textlink="">
      <cdr:nvSpPr>
        <cdr:cNvPr id="3" name="TextBox 19">
          <a:extLst xmlns:a="http://schemas.openxmlformats.org/drawingml/2006/main">
            <a:ext uri="{FF2B5EF4-FFF2-40B4-BE49-F238E27FC236}">
              <a16:creationId xmlns:a16="http://schemas.microsoft.com/office/drawing/2014/main" id="{BCA9DEE5-0F11-4EBF-992A-9E05834B9CF2}"/>
            </a:ext>
          </a:extLst>
        </cdr:cNvPr>
        <cdr:cNvSpPr txBox="1"/>
      </cdr:nvSpPr>
      <cdr:spPr>
        <a:xfrm xmlns:a="http://schemas.openxmlformats.org/drawingml/2006/main">
          <a:off x="3717010" y="1501046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latin typeface="Times New Roman" pitchFamily="18" charset="0"/>
              <a:cs typeface="Times New Roman" pitchFamily="18" charset="0"/>
            </a:rPr>
            <a:t>17%</a:t>
          </a:r>
        </a:p>
      </cdr:txBody>
    </cdr:sp>
  </cdr:relSizeAnchor>
  <cdr:relSizeAnchor xmlns:cdr="http://schemas.openxmlformats.org/drawingml/2006/chartDrawing">
    <cdr:from>
      <cdr:x>0.8158</cdr:x>
      <cdr:y>0.65457</cdr:y>
    </cdr:from>
    <cdr:to>
      <cdr:x>0.93472</cdr:x>
      <cdr:y>0.76873</cdr:y>
    </cdr:to>
    <cdr:sp macro="" textlink="">
      <cdr:nvSpPr>
        <cdr:cNvPr id="4" name="TextBox 19">
          <a:extLst xmlns:a="http://schemas.openxmlformats.org/drawingml/2006/main">
            <a:ext uri="{FF2B5EF4-FFF2-40B4-BE49-F238E27FC236}">
              <a16:creationId xmlns:a16="http://schemas.microsoft.com/office/drawing/2014/main" id="{BCA9DEE5-0F11-4EBF-992A-9E05834B9CF2}"/>
            </a:ext>
          </a:extLst>
        </cdr:cNvPr>
        <cdr:cNvSpPr txBox="1"/>
      </cdr:nvSpPr>
      <cdr:spPr>
        <a:xfrm xmlns:a="http://schemas.openxmlformats.org/drawingml/2006/main">
          <a:off x="3729815" y="1764854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latin typeface="Times New Roman" pitchFamily="18" charset="0"/>
              <a:cs typeface="Times New Roman" pitchFamily="18" charset="0"/>
            </a:rPr>
            <a:t>18%</a:t>
          </a:r>
        </a:p>
      </cdr:txBody>
    </cdr:sp>
  </cdr:relSizeAnchor>
  <cdr:relSizeAnchor xmlns:cdr="http://schemas.openxmlformats.org/drawingml/2006/chartDrawing">
    <cdr:from>
      <cdr:x>0.86667</cdr:x>
      <cdr:y>0.76516</cdr:y>
    </cdr:from>
    <cdr:to>
      <cdr:x>0.98559</cdr:x>
      <cdr:y>0.87931</cdr:y>
    </cdr:to>
    <cdr:sp macro="" textlink="">
      <cdr:nvSpPr>
        <cdr:cNvPr id="5" name="TextBox 19">
          <a:extLst xmlns:a="http://schemas.openxmlformats.org/drawingml/2006/main">
            <a:ext uri="{FF2B5EF4-FFF2-40B4-BE49-F238E27FC236}">
              <a16:creationId xmlns:a16="http://schemas.microsoft.com/office/drawing/2014/main" id="{BCA9DEE5-0F11-4EBF-992A-9E05834B9CF2}"/>
            </a:ext>
          </a:extLst>
        </cdr:cNvPr>
        <cdr:cNvSpPr txBox="1"/>
      </cdr:nvSpPr>
      <cdr:spPr>
        <a:xfrm xmlns:a="http://schemas.openxmlformats.org/drawingml/2006/main">
          <a:off x="3962400" y="2063004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400" b="1" dirty="0">
              <a:latin typeface="Times New Roman" pitchFamily="18" charset="0"/>
              <a:cs typeface="Times New Roman" pitchFamily="18" charset="0"/>
            </a:rPr>
            <a:t>16%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08.06.2020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16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205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010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 tautības bezdarbnieku izglītības līmenis ierobežo iespējas darba tirgū, jo ar pamatizglītību un zemāku par pamata izglītību ir iespēja iekārtoties darbā pārsvarā vienkāršās profesijās;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 bezdarbniekam nav darba pieredzes, tā ir salīdzinoši neliela vai iegūta pirms vairākiem gadiem, tas var sašaurināt izpratni par darba tirgu un mazināt darba iespēju diapazonu;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piedāvā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bezdarbniekiem piedalīties dažādos aktīvajos nodarbinātības pasākumos, lai palīdzētu izprast darba tirgus prasības un veicinātu iekārtošanos patstāvīgajā darbā;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Romu tautības bezdarbnieki šī gada 4 mēnešos visvairāk piedalījušies tādos NVA pasākumos kā algotie pagaidu sabiedriskie darbi (tā ir iespēja iegūt un uzturēt darba iemaņas) un atbalsta pasākumos ilgstošajiem bezdarbniekiem (iespēja izmantot mentora pakalpojumus – praktisku atbalstu darba iekārtošanās jautājumos), kā arī apmācību pasākumos;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konsultācijās tiek sniegta palīdzība darba meklēšanas iemaņu apguvei (veidotas darba meklēšanas stratēģijas, sagatavoti pieteikuma dokumenti – CV un/vai motivācijas vēstules, pievērsta uzmanība komunikācijai darba intervijā), kā arī risināti profesionālās izvēles jautājumi (t.sk. izglītības turpināšanas iespējas).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357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google.lv/url?sa=i&amp;rct=j&amp;q=&amp;esrc=s&amp;source=images&amp;cd=&amp;cad=rja&amp;uact=8&amp;ved=0ahUKEwikpY2_zavJAhUHXSwKHaIqASQQjRwIBw&amp;url=http://activebet.ru/blog/other_news/post/1869&amp;bvm=bv.108194040,d.bGg&amp;psig=AFQjCNFNeuR2MzaEhbpdRihk42mB5em8mQ&amp;ust=1448541957128728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google.lv/url?sa=i&amp;rct=j&amp;q=&amp;esrc=s&amp;source=images&amp;cd=&amp;cad=rja&amp;uact=8&amp;ved=0ahUKEwikpY2_zavJAhUHXSwKHaIqASQQjRwIBw&amp;url=http://activebet.ru/blog/other_news/post/1869&amp;bvm=bv.108194040,d.bGg&amp;psig=AFQjCNFNeuR2MzaEhbpdRihk42mB5em8mQ&amp;ust=14485419571287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Eksperte Jeļena Šaitere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 departamenta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meklēšanas atbalsta nodaļa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Nodarbinātības valsts aģentūras</a:t>
            </a:r>
            <a:b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</a:t>
            </a: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574449"/>
            <a:ext cx="6324600" cy="365124"/>
          </a:xfrm>
        </p:spPr>
        <p:txBody>
          <a:bodyPr>
            <a:normAutofit lnSpcReduction="10000"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NVA reģistrēto </a:t>
            </a: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tautības bezdarbnieku skaits - </a:t>
            </a:r>
            <a:r>
              <a:rPr lang="lv-LV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574</a:t>
            </a: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248400" y="6356369"/>
            <a:ext cx="2514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atbalsts </a:t>
            </a:r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 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6324600" cy="954911"/>
          </a:xfrm>
        </p:spPr>
        <p:txBody>
          <a:bodyPr anchor="b"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Romu tautības bezdarbnieku statistiskais portrets (01.05.2020.)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898A5A-E6C0-4F1D-8252-C798C15B3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839151"/>
              </p:ext>
            </p:extLst>
          </p:nvPr>
        </p:nvGraphicFramePr>
        <p:xfrm>
          <a:off x="4114799" y="1905000"/>
          <a:ext cx="4659283" cy="223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ubtitle 2">
            <a:extLst>
              <a:ext uri="{FF2B5EF4-FFF2-40B4-BE49-F238E27FC236}">
                <a16:creationId xmlns:a16="http://schemas.microsoft.com/office/drawing/2014/main" id="{BC711081-B88C-4D8E-801B-5F56BD5434FD}"/>
              </a:ext>
            </a:extLst>
          </p:cNvPr>
          <p:cNvSpPr txBox="1">
            <a:spLocks/>
          </p:cNvSpPr>
          <p:nvPr/>
        </p:nvSpPr>
        <p:spPr>
          <a:xfrm>
            <a:off x="5257800" y="4038600"/>
            <a:ext cx="3429000" cy="304786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9788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957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0936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79152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4894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18729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8851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5830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r>
              <a:rPr lang="lv-LV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542 </a:t>
            </a:r>
            <a:r>
              <a:rPr lang="lv-LV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klientiem nav iegūta izglītība konkrētā profesijā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r>
              <a:rPr lang="lv-LV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viens klients nav norādījis savu izglītību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462F9CA-1F3C-47CA-8C09-649AC356CE26}"/>
              </a:ext>
            </a:extLst>
          </p:cNvPr>
          <p:cNvGrpSpPr>
            <a:grpSpLocks/>
          </p:cNvGrpSpPr>
          <p:nvPr/>
        </p:nvGrpSpPr>
        <p:grpSpPr bwMode="auto">
          <a:xfrm>
            <a:off x="7357466" y="4952999"/>
            <a:ext cx="1149746" cy="609600"/>
            <a:chOff x="4202927" y="1725212"/>
            <a:chExt cx="1716369" cy="572794"/>
          </a:xfrm>
        </p:grpSpPr>
        <p:pic>
          <p:nvPicPr>
            <p:cNvPr id="18" name="irc_mi" descr="http://sociology.net.ru/wp-content/uploads/2012/06/Man-and-woman.jpg">
              <a:hlinkClick r:id="rId4"/>
              <a:extLst>
                <a:ext uri="{FF2B5EF4-FFF2-40B4-BE49-F238E27FC236}">
                  <a16:creationId xmlns:a16="http://schemas.microsoft.com/office/drawing/2014/main" id="{313A4410-A5AB-4E54-807A-2901893DF0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46854"/>
            <a:stretch>
              <a:fillRect/>
            </a:stretch>
          </p:blipFill>
          <p:spPr bwMode="auto">
            <a:xfrm>
              <a:off x="4202927" y="1732670"/>
              <a:ext cx="422207" cy="565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irc_mi" descr="http://sociology.net.ru/wp-content/uploads/2012/06/Man-and-woman.jpg">
              <a:hlinkClick r:id="rId4"/>
              <a:extLst>
                <a:ext uri="{FF2B5EF4-FFF2-40B4-BE49-F238E27FC236}">
                  <a16:creationId xmlns:a16="http://schemas.microsoft.com/office/drawing/2014/main" id="{BD10B60F-3009-4414-BC41-0FCF58E21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r="50476"/>
            <a:stretch>
              <a:fillRect/>
            </a:stretch>
          </p:blipFill>
          <p:spPr bwMode="auto">
            <a:xfrm>
              <a:off x="5462138" y="1725212"/>
              <a:ext cx="457158" cy="565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B772C6A-9480-4776-A9FB-D3B5D6A538F7}"/>
              </a:ext>
            </a:extLst>
          </p:cNvPr>
          <p:cNvSpPr txBox="1"/>
          <p:nvPr/>
        </p:nvSpPr>
        <p:spPr>
          <a:xfrm>
            <a:off x="7249860" y="5581849"/>
            <a:ext cx="62068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354</a:t>
            </a:r>
          </a:p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62%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DA7B85-FD4E-4952-A775-99A859FE550A}"/>
              </a:ext>
            </a:extLst>
          </p:cNvPr>
          <p:cNvSpPr txBox="1"/>
          <p:nvPr/>
        </p:nvSpPr>
        <p:spPr>
          <a:xfrm>
            <a:off x="8153400" y="5562600"/>
            <a:ext cx="62068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220</a:t>
            </a:r>
          </a:p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38%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FD01EC5B-6B2D-420D-9329-3145157BFA1F}"/>
              </a:ext>
            </a:extLst>
          </p:cNvPr>
          <p:cNvGraphicFramePr>
            <a:graphicFrameLocks/>
          </p:cNvGraphicFramePr>
          <p:nvPr/>
        </p:nvGraphicFramePr>
        <p:xfrm>
          <a:off x="2286000" y="3780814"/>
          <a:ext cx="4572000" cy="2696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4EF2BE2-E173-446F-BF5A-D73E868B41AB}"/>
              </a:ext>
            </a:extLst>
          </p:cNvPr>
          <p:cNvGraphicFramePr>
            <a:graphicFrameLocks/>
          </p:cNvGraphicFramePr>
          <p:nvPr/>
        </p:nvGraphicFramePr>
        <p:xfrm>
          <a:off x="384987" y="4367963"/>
          <a:ext cx="2743200" cy="2070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9705D393-04D9-4950-A683-2D77976EC2B4}"/>
              </a:ext>
            </a:extLst>
          </p:cNvPr>
          <p:cNvSpPr/>
          <p:nvPr/>
        </p:nvSpPr>
        <p:spPr>
          <a:xfrm>
            <a:off x="457199" y="2174920"/>
            <a:ext cx="2057401" cy="1849248"/>
          </a:xfrm>
          <a:prstGeom prst="flowChartAlternateProcess">
            <a:avLst/>
          </a:prstGeom>
          <a:gradFill>
            <a:gsLst>
              <a:gs pos="100000">
                <a:schemeClr val="accent3">
                  <a:lumMod val="20000"/>
                  <a:lumOff val="80000"/>
                </a:schemeClr>
              </a:gs>
              <a:gs pos="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lv-LV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Profils</a:t>
            </a:r>
          </a:p>
          <a:p>
            <a:pPr algn="ctr"/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Sieviete vecumā 30-49</a:t>
            </a:r>
          </a:p>
          <a:p>
            <a:pPr algn="ctr"/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gadi ar izglītību, kas zemāka par pamatizglītību.</a:t>
            </a:r>
          </a:p>
          <a:p>
            <a:pPr algn="ctr"/>
            <a:endParaRPr lang="lv-LV" sz="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Bezdarba ilgums – līdz 6 mēnešiem</a:t>
            </a:r>
          </a:p>
          <a:p>
            <a:pPr algn="ctr"/>
            <a:endParaRPr lang="lv-LV" sz="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v-LV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v-LV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400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30C2D1-1DF7-41F4-96BA-C0F6C2AE0A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9710" y="2142177"/>
            <a:ext cx="1569489" cy="190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8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324600" y="6356369"/>
            <a:ext cx="24384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atbalsts </a:t>
            </a:r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286000" y="77276"/>
            <a:ext cx="6324600" cy="1412111"/>
          </a:xfrm>
        </p:spPr>
        <p:txBody>
          <a:bodyPr anchor="b"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NVA </a:t>
            </a:r>
            <a:r>
              <a:rPr lang="lv-LV" sz="2400" b="1" dirty="0" err="1">
                <a:latin typeface="Times New Roman" pitchFamily="18" charset="0"/>
                <a:cs typeface="Times New Roman" pitchFamily="18" charset="0"/>
              </a:rPr>
              <a:t>romu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 tautības reģistrētie bezdarbnieki un NVA reģistrētie bezdarbnieki salīdzinājumā pa mērķa grupām (01.05.2020.)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A72BD3-5FA7-4108-9C72-B8DE29905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39952"/>
              </p:ext>
            </p:extLst>
          </p:nvPr>
        </p:nvGraphicFramePr>
        <p:xfrm>
          <a:off x="800100" y="2667000"/>
          <a:ext cx="7810500" cy="2669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1056">
                  <a:extLst>
                    <a:ext uri="{9D8B030D-6E8A-4147-A177-3AD203B41FA5}">
                      <a16:colId xmlns:a16="http://schemas.microsoft.com/office/drawing/2014/main" val="589396583"/>
                    </a:ext>
                  </a:extLst>
                </a:gridCol>
                <a:gridCol w="598101">
                  <a:extLst>
                    <a:ext uri="{9D8B030D-6E8A-4147-A177-3AD203B41FA5}">
                      <a16:colId xmlns:a16="http://schemas.microsoft.com/office/drawing/2014/main" val="715313210"/>
                    </a:ext>
                  </a:extLst>
                </a:gridCol>
                <a:gridCol w="562919">
                  <a:extLst>
                    <a:ext uri="{9D8B030D-6E8A-4147-A177-3AD203B41FA5}">
                      <a16:colId xmlns:a16="http://schemas.microsoft.com/office/drawing/2014/main" val="3635479594"/>
                    </a:ext>
                  </a:extLst>
                </a:gridCol>
                <a:gridCol w="961653">
                  <a:extLst>
                    <a:ext uri="{9D8B030D-6E8A-4147-A177-3AD203B41FA5}">
                      <a16:colId xmlns:a16="http://schemas.microsoft.com/office/drawing/2014/main" val="1045925150"/>
                    </a:ext>
                  </a:extLst>
                </a:gridCol>
                <a:gridCol w="958721">
                  <a:extLst>
                    <a:ext uri="{9D8B030D-6E8A-4147-A177-3AD203B41FA5}">
                      <a16:colId xmlns:a16="http://schemas.microsoft.com/office/drawing/2014/main" val="1286614594"/>
                    </a:ext>
                  </a:extLst>
                </a:gridCol>
                <a:gridCol w="703649">
                  <a:extLst>
                    <a:ext uri="{9D8B030D-6E8A-4147-A177-3AD203B41FA5}">
                      <a16:colId xmlns:a16="http://schemas.microsoft.com/office/drawing/2014/main" val="563175610"/>
                    </a:ext>
                  </a:extLst>
                </a:gridCol>
                <a:gridCol w="606897">
                  <a:extLst>
                    <a:ext uri="{9D8B030D-6E8A-4147-A177-3AD203B41FA5}">
                      <a16:colId xmlns:a16="http://schemas.microsoft.com/office/drawing/2014/main" val="858863980"/>
                    </a:ext>
                  </a:extLst>
                </a:gridCol>
                <a:gridCol w="762286">
                  <a:extLst>
                    <a:ext uri="{9D8B030D-6E8A-4147-A177-3AD203B41FA5}">
                      <a16:colId xmlns:a16="http://schemas.microsoft.com/office/drawing/2014/main" val="3633033604"/>
                    </a:ext>
                  </a:extLst>
                </a:gridCol>
                <a:gridCol w="765218">
                  <a:extLst>
                    <a:ext uri="{9D8B030D-6E8A-4147-A177-3AD203B41FA5}">
                      <a16:colId xmlns:a16="http://schemas.microsoft.com/office/drawing/2014/main" val="3008521278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Mērķa grupas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NVA </a:t>
                      </a:r>
                      <a:r>
                        <a:rPr lang="lv-LV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romu</a:t>
                      </a:r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tautības reģistrētie bezdarbnieki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NVA reģistrētie bezdarbnieki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08189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Sieviete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Vīrietis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no kopēja romu b/d sk</a:t>
                      </a:r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aita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Sieviete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Vīrietis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no kopēja b/d skaita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2284"/>
                  </a:ext>
                </a:extLst>
              </a:tr>
              <a:tr h="38195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Ilgstošie bezdarbnieki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7074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60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Bezdarbnieki vecumā 15 - 24 gadi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2346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5375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1759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Pirmspensijas vecuma bezdarbnieki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5065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10696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33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Bezdarbnieki ar invaliditāti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118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Personas pēc bērna kopšanas atvaļinājuma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64721"/>
                  </a:ext>
                </a:extLst>
              </a:tr>
            </a:tbl>
          </a:graphicData>
        </a:graphic>
      </p:graphicFrame>
      <p:pic>
        <p:nvPicPr>
          <p:cNvPr id="8" name="irc_mi" descr="http://sociology.net.ru/wp-content/uploads/2012/06/Man-and-woman.jpg">
            <a:hlinkClick r:id="rId4"/>
            <a:extLst>
              <a:ext uri="{FF2B5EF4-FFF2-40B4-BE49-F238E27FC236}">
                <a16:creationId xmlns:a16="http://schemas.microsoft.com/office/drawing/2014/main" id="{C79CC090-3D8D-4429-B6FA-AACBD1DDE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6854"/>
          <a:stretch>
            <a:fillRect/>
          </a:stretch>
        </p:blipFill>
        <p:spPr bwMode="auto">
          <a:xfrm>
            <a:off x="3283548" y="1676400"/>
            <a:ext cx="282824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sociology.net.ru/wp-content/uploads/2012/06/Man-and-woman.jpg">
            <a:hlinkClick r:id="rId4"/>
            <a:extLst>
              <a:ext uri="{FF2B5EF4-FFF2-40B4-BE49-F238E27FC236}">
                <a16:creationId xmlns:a16="http://schemas.microsoft.com/office/drawing/2014/main" id="{53D679CD-1339-4137-8DC1-F1DEC810F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50476"/>
          <a:stretch>
            <a:fillRect/>
          </a:stretch>
        </p:blipFill>
        <p:spPr bwMode="auto">
          <a:xfrm>
            <a:off x="4494363" y="1676812"/>
            <a:ext cx="306237" cy="55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33DF2E-8AE6-4243-865B-EFFC5D90A8FC}"/>
              </a:ext>
            </a:extLst>
          </p:cNvPr>
          <p:cNvSpPr txBox="1"/>
          <p:nvPr/>
        </p:nvSpPr>
        <p:spPr>
          <a:xfrm>
            <a:off x="3124200" y="2286503"/>
            <a:ext cx="51167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354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EE1CA-DC68-420B-BB16-700A4FD60FDA}"/>
              </a:ext>
            </a:extLst>
          </p:cNvPr>
          <p:cNvSpPr txBox="1"/>
          <p:nvPr/>
        </p:nvSpPr>
        <p:spPr>
          <a:xfrm>
            <a:off x="4401866" y="2286000"/>
            <a:ext cx="51167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220</a:t>
            </a:r>
          </a:p>
        </p:txBody>
      </p:sp>
      <p:pic>
        <p:nvPicPr>
          <p:cNvPr id="12" name="irc_mi" descr="http://sociology.net.ru/wp-content/uploads/2012/06/Man-and-woman.jpg">
            <a:hlinkClick r:id="rId4"/>
            <a:extLst>
              <a:ext uri="{FF2B5EF4-FFF2-40B4-BE49-F238E27FC236}">
                <a16:creationId xmlns:a16="http://schemas.microsoft.com/office/drawing/2014/main" id="{532E48EA-19E6-4C37-B890-07476FB79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6854"/>
          <a:stretch>
            <a:fillRect/>
          </a:stretch>
        </p:blipFill>
        <p:spPr bwMode="auto">
          <a:xfrm>
            <a:off x="6331548" y="1676400"/>
            <a:ext cx="282824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rc_mi" descr="http://sociology.net.ru/wp-content/uploads/2012/06/Man-and-woman.jpg">
            <a:hlinkClick r:id="rId4"/>
            <a:extLst>
              <a:ext uri="{FF2B5EF4-FFF2-40B4-BE49-F238E27FC236}">
                <a16:creationId xmlns:a16="http://schemas.microsoft.com/office/drawing/2014/main" id="{2EA9A0C8-4CDD-4D67-B327-D951E75B9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50476"/>
          <a:stretch>
            <a:fillRect/>
          </a:stretch>
        </p:blipFill>
        <p:spPr bwMode="auto">
          <a:xfrm>
            <a:off x="7542363" y="1676812"/>
            <a:ext cx="306237" cy="55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FBCDE8-C4FD-4E4A-8FE7-F27D50CB11BA}"/>
              </a:ext>
            </a:extLst>
          </p:cNvPr>
          <p:cNvSpPr txBox="1"/>
          <p:nvPr/>
        </p:nvSpPr>
        <p:spPr>
          <a:xfrm>
            <a:off x="3752807" y="1775135"/>
            <a:ext cx="51167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574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52F64D-405A-4B0A-93AE-0FC041A29388}"/>
              </a:ext>
            </a:extLst>
          </p:cNvPr>
          <p:cNvSpPr txBox="1"/>
          <p:nvPr/>
        </p:nvSpPr>
        <p:spPr>
          <a:xfrm>
            <a:off x="6705600" y="1800259"/>
            <a:ext cx="7841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72 917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A3CFB2-7302-4A3C-975E-ADECC30D1CF8}"/>
              </a:ext>
            </a:extLst>
          </p:cNvPr>
          <p:cNvSpPr txBox="1"/>
          <p:nvPr/>
        </p:nvSpPr>
        <p:spPr>
          <a:xfrm>
            <a:off x="6096000" y="2286503"/>
            <a:ext cx="7841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39 829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E78B04-9805-4074-AFD3-6B38D1AD8347}"/>
              </a:ext>
            </a:extLst>
          </p:cNvPr>
          <p:cNvSpPr txBox="1"/>
          <p:nvPr/>
        </p:nvSpPr>
        <p:spPr>
          <a:xfrm>
            <a:off x="7347513" y="2286000"/>
            <a:ext cx="7841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33 088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D1D144E-C007-48F2-B605-8D6A882A6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5546447"/>
            <a:ext cx="7810500" cy="816700"/>
          </a:xfrm>
        </p:spPr>
        <p:txBody>
          <a:bodyPr>
            <a:normAutofit fontScale="70000" lnSpcReduction="20000"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Ilgstošie bezdarbnieki no </a:t>
            </a: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tautības reģistrētajiem bezdarbniekiem ir 34% salīdzinājumā ar 17% ilgstošajiem bezdarbniekiem no kopēja bezdarbnieku skaita.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Bezdarbnieki vecumā 15 – 24 gadi no </a:t>
            </a: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tautības reģistrētajiem bezdarbniekiem ir 12% salīdzinājumā ar 7% bezdarbniekiem vecumā 15 – 24 gadi no kopēja bezdarbnieku skaita.</a:t>
            </a:r>
          </a:p>
        </p:txBody>
      </p:sp>
    </p:spTree>
    <p:extLst>
      <p:ext uri="{BB962C8B-B14F-4D97-AF65-F5344CB8AC3E}">
        <p14:creationId xmlns:p14="http://schemas.microsoft.com/office/powerpoint/2010/main" val="411483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324600" y="6356369"/>
            <a:ext cx="24384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atbalsts </a:t>
            </a:r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058083" y="620506"/>
            <a:ext cx="6324600" cy="954911"/>
          </a:xfrm>
        </p:spPr>
        <p:txBody>
          <a:bodyPr anchor="b"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Romu tautības bezdarbnieku dalība NVA pasākumos 2020. gada 4 mēnešos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99D579-581D-45ED-931A-B72A8038E759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689721"/>
          <a:ext cx="8186827" cy="4422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1265765046"/>
                    </a:ext>
                  </a:extLst>
                </a:gridCol>
                <a:gridCol w="719227">
                  <a:extLst>
                    <a:ext uri="{9D8B030D-6E8A-4147-A177-3AD203B41FA5}">
                      <a16:colId xmlns:a16="http://schemas.microsoft.com/office/drawing/2014/main" val="16401629"/>
                    </a:ext>
                  </a:extLst>
                </a:gridCol>
              </a:tblGrid>
              <a:tr h="17797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Skaits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429931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Algoti pagaidu sabiedriskie darbi (pagaidu darbi)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82439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Atbalsta pasākumi ilgstošajiem bezdarbniekiem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4783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Mentora pakalpojumi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4898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Konkurētspējas paaugstināšanas pasākumi (grupu pasākumi)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86240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Informatīvā diena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68207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Kurss - Valsts valodas prasmju attīstīšana (praktiskās nodarbības)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818758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Neformālās izglītības ieguve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621859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Datorzinības (bez priekšzināšanām)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53063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Datorzinības (ar priekšzināšanām)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223547"/>
                  </a:ext>
                </a:extLst>
              </a:tr>
              <a:tr h="17761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TR2 kategorijas traktortehnikas vadītājs (tehnikai ar pilnu masu virs 7500 kg)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7920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Valsts valoda atbilstoši pamata valsts valodas prasmes līmenim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91802"/>
                  </a:ext>
                </a:extLst>
              </a:tr>
              <a:tr h="20302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Valsts valoda atbilstoši augstākajam valsts valodas prasmes līmenim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59896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Angļu valoda (bez priekšzināšanām)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4696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Angļu valoda (ar priekšzināšanām) (</a:t>
                      </a:r>
                      <a:r>
                        <a:rPr lang="lv-LV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Elementary</a:t>
                      </a:r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66464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Pasākumi noteiktām personu grupām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76659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apmācību programmas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2450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Inženierkomunikāciju montētājs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003275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Pavāra palīgs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62452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«Subsidētās darbavietas bezdarbniekiem» atbalsta pasākumi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340320"/>
                  </a:ext>
                </a:extLst>
              </a:tr>
              <a:tr h="125761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Motivācijas programma darba meklēšanai un sociālā mentora pakalpojumi ilgstošajiem bezdarbniekiem ar invaliditāti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090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384563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Praktiskā apmācība pie darba devēja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6769"/>
                  </a:ext>
                </a:extLst>
              </a:tr>
              <a:tr h="177977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9" marR="8899" marT="8899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6240"/>
                  </a:ext>
                </a:extLst>
              </a:tr>
            </a:tbl>
          </a:graphicData>
        </a:graphic>
      </p:graphicFrame>
      <p:sp>
        <p:nvSpPr>
          <p:cNvPr id="7" name="TextBox 19">
            <a:extLst>
              <a:ext uri="{FF2B5EF4-FFF2-40B4-BE49-F238E27FC236}">
                <a16:creationId xmlns:a16="http://schemas.microsoft.com/office/drawing/2014/main" id="{BCA9DEE5-0F11-4EBF-992A-9E05834B9CF2}"/>
              </a:ext>
            </a:extLst>
          </p:cNvPr>
          <p:cNvSpPr txBox="1"/>
          <p:nvPr/>
        </p:nvSpPr>
        <p:spPr>
          <a:xfrm>
            <a:off x="457200" y="6151069"/>
            <a:ext cx="3793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i="1" dirty="0">
                <a:latin typeface="Times New Roman" pitchFamily="18" charset="0"/>
                <a:cs typeface="Times New Roman" pitchFamily="18" charset="0"/>
              </a:rPr>
              <a:t>Piezīme: bezdarbnieks var piedalīties vairākos pasākumos</a:t>
            </a:r>
          </a:p>
        </p:txBody>
      </p:sp>
    </p:spTree>
    <p:extLst>
      <p:ext uri="{BB962C8B-B14F-4D97-AF65-F5344CB8AC3E}">
        <p14:creationId xmlns:p14="http://schemas.microsoft.com/office/powerpoint/2010/main" val="278469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324600" y="6356369"/>
            <a:ext cx="24384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atbalsts </a:t>
            </a:r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286000" y="412497"/>
            <a:ext cx="6324600" cy="954911"/>
          </a:xfrm>
        </p:spPr>
        <p:txBody>
          <a:bodyPr anchor="b"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Romu tautības bezdarbnieku iekārtošanās darbā 2020. gada 4 mēnešos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D02DAD-02B3-47F8-BA05-30956A6C6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503"/>
              </p:ext>
            </p:extLst>
          </p:nvPr>
        </p:nvGraphicFramePr>
        <p:xfrm>
          <a:off x="3711644" y="2069173"/>
          <a:ext cx="4975794" cy="4297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4174">
                  <a:extLst>
                    <a:ext uri="{9D8B030D-6E8A-4147-A177-3AD203B41FA5}">
                      <a16:colId xmlns:a16="http://schemas.microsoft.com/office/drawing/2014/main" val="2328502249"/>
                    </a:ext>
                  </a:extLst>
                </a:gridCol>
                <a:gridCol w="1091620">
                  <a:extLst>
                    <a:ext uri="{9D8B030D-6E8A-4147-A177-3AD203B41FA5}">
                      <a16:colId xmlns:a16="http://schemas.microsoft.com/office/drawing/2014/main" val="2412447594"/>
                    </a:ext>
                  </a:extLst>
                </a:gridCol>
              </a:tblGrid>
              <a:tr h="256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Profesija, kurā iekārtojās darbā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Skaits</a:t>
                      </a:r>
                      <a:endParaRPr lang="lv-LV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4028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PALĪGSTRĀDNIEKS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48798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ZIVJU APSTRĀDĀTĀJS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948210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MAZUMTIRDZNIECĪBAS VEIKALA PĀRDEVĒJS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128147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BŪVSTRĀDNIEKS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99539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ASISTENTS PERSONĀM AR INVALIDITĀTI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01715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SLĪPĒTĀJS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374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CEHA STRĀDNIEKS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95804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APKOPĒJS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63262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KŪDRAS IEGUVES PALĪGSTRĀDNIEKS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9886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KLIENTU /PĀRDOŠANAS KONSULTANTS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30050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VIESMĪLIS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1748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GAĻAS IZCIRTĒJS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49590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KOMPLEKTĒTĀJS (IESAIŅOTĀJS)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97132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ZĀĢĒTĀJS (meža jomā)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36533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BŪVKONSTRUKCIJU MONTĒTĀJS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2812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SĒTNIEKS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19191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LAUKSTRĀDNIEKS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65544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TRAUKU MAZGĀTĀJS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9967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APSARDZES DARBINIEKS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5615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VIRTUVES DARBINIEKS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6119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BUFETES KALPOTĀJS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35353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KASIERIS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787531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PĀRDEVĒJS KONSULTANTS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632835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KOKSNES MATERIĀLU APSTRĀDĀTĀJS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23748"/>
                  </a:ext>
                </a:extLst>
              </a:tr>
              <a:tr h="16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PIENA PRODUKTU RAŽOŠANAS IEKĀRTU OPERATORS</a:t>
                      </a:r>
                      <a:endParaRPr lang="lv-LV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89586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2F897A37-10B7-4176-951C-3DC7925DFE36}"/>
              </a:ext>
            </a:extLst>
          </p:cNvPr>
          <p:cNvSpPr txBox="1">
            <a:spLocks/>
          </p:cNvSpPr>
          <p:nvPr/>
        </p:nvSpPr>
        <p:spPr>
          <a:xfrm>
            <a:off x="3482406" y="1734871"/>
            <a:ext cx="4975794" cy="365124"/>
          </a:xfrm>
          <a:prstGeom prst="rect">
            <a:avLst/>
          </a:prstGeom>
        </p:spPr>
        <p:txBody>
          <a:bodyPr vert="horz" lIns="93957" tIns="46979" rIns="93957" bIns="46979" rtlCol="0">
            <a:normAutofit lnSpcReduction="10000"/>
          </a:bodyPr>
          <a:lstStyle>
            <a:lvl1pPr marL="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9788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957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0936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79152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4894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18729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8851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5830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Profesiju TOP 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1C38A-FFBD-410E-9165-879EF63EAEC8}"/>
              </a:ext>
            </a:extLst>
          </p:cNvPr>
          <p:cNvSpPr/>
          <p:nvPr/>
        </p:nvSpPr>
        <p:spPr>
          <a:xfrm>
            <a:off x="724412" y="1977276"/>
            <a:ext cx="2438400" cy="2599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gadā 4 mēnešos darbā iekārtojās </a:t>
            </a:r>
            <a:r>
              <a:rPr lang="lv-LV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lv-LV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bezdarbnieki.</a:t>
            </a:r>
          </a:p>
          <a:p>
            <a:endParaRPr lang="lv-LV" sz="16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Vairākums iekārtojās darbā vienkāršajās profesijās.</a:t>
            </a:r>
          </a:p>
          <a:p>
            <a:endParaRPr lang="lv-LV" sz="16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Vairāk iekātojās tādās nozarēs kā ražošana, tirdzniecība, būvniecība.</a:t>
            </a:r>
            <a:endParaRPr lang="lv-LV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549F38-B003-49AC-B231-1B093DBEB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59" y="4596239"/>
            <a:ext cx="1333385" cy="735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741660-CF88-4F65-A0A3-061383F497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7259" y="4600624"/>
            <a:ext cx="1279341" cy="15334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2FEEB1-8225-4718-B8E9-BDE360B895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979" y="5410200"/>
            <a:ext cx="134866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5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324600" y="6356369"/>
            <a:ext cx="24384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NVA atbalsts </a:t>
            </a:r>
            <a:r>
              <a:rPr lang="lv-LV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tautības pārstāvjiem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lide Number Placeholder 11"/>
          <p:cNvSpPr txBox="1">
            <a:spLocks/>
          </p:cNvSpPr>
          <p:nvPr/>
        </p:nvSpPr>
        <p:spPr>
          <a:xfrm>
            <a:off x="2286000" y="634048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286000" y="685801"/>
            <a:ext cx="6324600" cy="838199"/>
          </a:xfrm>
        </p:spPr>
        <p:txBody>
          <a:bodyPr anchor="b">
            <a:noAutofit/>
          </a:bodyPr>
          <a:lstStyle/>
          <a:p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NVA novērojumi un secinājumi par </a:t>
            </a:r>
            <a:r>
              <a:rPr lang="lv-LV" sz="2400" b="1" dirty="0" err="1">
                <a:latin typeface="Times New Roman" pitchFamily="18" charset="0"/>
                <a:cs typeface="Times New Roman" pitchFamily="18" charset="0"/>
              </a:rPr>
              <a:t>romu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 tautības bezdarbniekiem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01C38A-FFBD-410E-9165-879EF63EAEC8}"/>
              </a:ext>
            </a:extLst>
          </p:cNvPr>
          <p:cNvSpPr/>
          <p:nvPr/>
        </p:nvSpPr>
        <p:spPr>
          <a:xfrm>
            <a:off x="685802" y="1843081"/>
            <a:ext cx="8077200" cy="4679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Iespējas darba tirgū samazina:</a:t>
            </a:r>
          </a:p>
          <a:p>
            <a:pPr marL="755538" lvl="1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Zemais izglītības līmenis;</a:t>
            </a:r>
          </a:p>
          <a:p>
            <a:pPr marL="755538" lvl="1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pieredzes neesamība;</a:t>
            </a:r>
          </a:p>
          <a:p>
            <a:pPr marL="755538" lvl="1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pieredze neliela vai iegūta pirms vairākiem gadiem.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palīdzētu izprast darba tirgus prasības un veicinātu iekārtošanos patstāvīgajā darbā, NVA piedāvā piedalīties dažādos aktīvajos nodarbinātības pasākumos;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Šī gada 4 mēnešos visvairāk dalības ir šādos pasākumos: algotie pagaidu sabiedriskie darbi, atbalsta pasākumi ilgstošajiem bezdarbniekiem un apmācību pasākumi;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konsultācijās tiek sniegta palīdzība darba meklēšanas iemaņu apguvei.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5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6400800" cy="838200"/>
          </a:xfrm>
        </p:spPr>
        <p:txBody>
          <a:bodyPr>
            <a:noAutofit/>
          </a:bodyPr>
          <a:lstStyle/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Eksperte Jeļena Šaitere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 departamenta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meklēšanas atbalsta nodaļa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10.06.2020., 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</a:t>
            </a:r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324600" cy="2362200"/>
          </a:xfrm>
        </p:spPr>
        <p:txBody>
          <a:bodyPr anchor="t">
            <a:no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932</Words>
  <Application>Microsoft Office PowerPoint</Application>
  <PresentationFormat>On-screen Show (4:3)</PresentationFormat>
  <Paragraphs>251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Nodarbinātības valsts aģentūras atbalsts romu tautības pārstāvjiem</vt:lpstr>
      <vt:lpstr>Romu tautības bezdarbnieku statistiskais portrets (01.05.2020.)</vt:lpstr>
      <vt:lpstr>NVA romu tautības reģistrētie bezdarbnieki un NVA reģistrētie bezdarbnieki salīdzinājumā pa mērķa grupām (01.05.2020.)</vt:lpstr>
      <vt:lpstr>Romu tautības bezdarbnieku dalība NVA pasākumos 2020. gada 4 mēnešos</vt:lpstr>
      <vt:lpstr>Romu tautības bezdarbnieku iekārtošanās darbā 2020. gada 4 mēnešos</vt:lpstr>
      <vt:lpstr>NVA novērojumi un secinājumi par romu tautības bezdarbniekiem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Aiga Lukasenoka</cp:lastModifiedBy>
  <cp:revision>92</cp:revision>
  <dcterms:created xsi:type="dcterms:W3CDTF">2006-08-16T00:00:00Z</dcterms:created>
  <dcterms:modified xsi:type="dcterms:W3CDTF">2020-06-08T12:11:10Z</dcterms:modified>
</cp:coreProperties>
</file>