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1" r:id="rId2"/>
    <p:sldId id="265" r:id="rId3"/>
    <p:sldId id="258" r:id="rId4"/>
    <p:sldId id="266" r:id="rId5"/>
    <p:sldId id="263" r:id="rId6"/>
    <p:sldId id="264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7573" autoAdjust="0"/>
  </p:normalViewPr>
  <p:slideViewPr>
    <p:cSldViewPr>
      <p:cViewPr varScale="1">
        <p:scale>
          <a:sx n="69" d="100"/>
          <a:sy n="69" d="100"/>
        </p:scale>
        <p:origin x="159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stasijam\Documents\Anastasija%20Maulvurfa\prezentacijas\NVA%20atbaslts%20romiem\Romu_statistiskais_portrets_31_04_2020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stasijam\Documents\Anastasija%20Maulvurfa\prezentacijas\NVA%20atbaslts%20romiem\Romu_statistiskais_portrets_31_04_2020.xlsx" TargetMode="Externa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astasijam\Documents\Anastasija%20Maulvurfa\prezentacijas\NVA%20atbaslts%20romiem\Romu_statistiskais_portrets_31_04_2020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Izglītība*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0,3%</a:t>
                    </a:r>
                    <a:r>
                      <a:rPr lang="en-US" baseline="0"/>
                      <a:t>; </a:t>
                    </a:r>
                    <a:fld id="{4E3AD3C9-51D3-4E9F-9F16-1937ACD5F461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4-49B7-4686-9779-38C4A9F5147B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baseline="0"/>
                      <a:t>5,1%; </a:t>
                    </a:r>
                    <a:fld id="{9D6EB7B6-23B1-463A-AA4D-0809C01FA7E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9B7-4686-9779-38C4A9F5147B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4,9%</a:t>
                    </a:r>
                    <a:r>
                      <a:rPr lang="en-US" baseline="0"/>
                      <a:t>; </a:t>
                    </a:r>
                    <a:fld id="{AA42166B-800E-4193-9906-178EA3C48A2E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49B7-4686-9779-38C4A9F5147B}"/>
                </c:ext>
              </c:extLst>
            </c:dLbl>
            <c:dLbl>
              <c:idx val="3"/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/>
                      <a:t>31,1%</a:t>
                    </a:r>
                    <a:r>
                      <a:rPr lang="en-US" baseline="0"/>
                      <a:t>; </a:t>
                    </a:r>
                    <a:fld id="{7020E36B-BE11-4849-870B-3B807A35BD27}" type="VALUE">
                      <a:rPr lang="en-US" baseline="0"/>
                      <a:pPr>
                        <a:defRPr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 baseline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9B7-4686-9779-38C4A9F5147B}"/>
                </c:ext>
              </c:extLst>
            </c:dLbl>
            <c:dLbl>
              <c:idx val="4"/>
              <c:layout>
                <c:manualLayout>
                  <c:x val="-2.5894542143072338E-2"/>
                  <c:y val="2.2385266552194039E-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58,6%</a:t>
                    </a:r>
                    <a:r>
                      <a:rPr lang="en-US" baseline="0" dirty="0"/>
                      <a:t>; </a:t>
                    </a:r>
                    <a:fld id="{FCE4EA89-62E0-4AEF-8E02-5B83A119BA66}" type="VALUE">
                      <a:rPr lang="en-US" baseline="0"/>
                      <a:pPr>
                        <a:defRPr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1304415293082646"/>
                      <c:h val="0.18877047580331766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49B7-4686-9779-38C4A9F5147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Lapa1!$A$17:$A$21</c:f>
              <c:strCache>
                <c:ptCount val="5"/>
                <c:pt idx="0">
                  <c:v>augstākā izglītība</c:v>
                </c:pt>
                <c:pt idx="1">
                  <c:v>profesionālā izglītība</c:v>
                </c:pt>
                <c:pt idx="2">
                  <c:v>vispārējā vidējā izglītība</c:v>
                </c:pt>
                <c:pt idx="3">
                  <c:v>pamatizglītība</c:v>
                </c:pt>
                <c:pt idx="4">
                  <c:v>zemāka par pamatizglītību</c:v>
                </c:pt>
              </c:strCache>
            </c:strRef>
          </c:cat>
          <c:val>
            <c:numRef>
              <c:f>Lapa1!$B$17:$B$21</c:f>
              <c:numCache>
                <c:formatCode>General</c:formatCode>
                <c:ptCount val="5"/>
                <c:pt idx="0">
                  <c:v>2</c:v>
                </c:pt>
                <c:pt idx="1">
                  <c:v>29</c:v>
                </c:pt>
                <c:pt idx="2">
                  <c:v>28</c:v>
                </c:pt>
                <c:pt idx="3">
                  <c:v>178</c:v>
                </c:pt>
                <c:pt idx="4">
                  <c:v>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9B5-41B1-87EF-B73DDAFF6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37182048"/>
        <c:axId val="437180408"/>
      </c:barChart>
      <c:catAx>
        <c:axId val="437182048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437180408"/>
        <c:crosses val="autoZero"/>
        <c:auto val="1"/>
        <c:lblAlgn val="ctr"/>
        <c:lblOffset val="100"/>
        <c:noMultiLvlLbl val="0"/>
      </c:catAx>
      <c:valAx>
        <c:axId val="43718040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3718204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Bezdarba ilgums</a:t>
            </a:r>
          </a:p>
        </c:rich>
      </c:tx>
      <c:layout>
        <c:manualLayout>
          <c:xMode val="edge"/>
          <c:yMode val="edge"/>
          <c:x val="0.58787489063867016"/>
          <c:y val="0.3287037037037037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0.22913188976377954"/>
          <c:y val="0.35397637795275588"/>
          <c:w val="0.34173643919510061"/>
          <c:h val="0.5695607319918343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FE6-4EE0-BC63-F7E47F27ED79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FE6-4EE0-BC63-F7E47F27ED79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FE6-4EE0-BC63-F7E47F27ED79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9FE6-4EE0-BC63-F7E47F27ED7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Lapa1!$A$26:$A$29</c:f>
              <c:strCache>
                <c:ptCount val="4"/>
                <c:pt idx="0">
                  <c:v>līdz 6 mēn.</c:v>
                </c:pt>
                <c:pt idx="1">
                  <c:v>6 - 12 mēn.</c:v>
                </c:pt>
                <c:pt idx="2">
                  <c:v>1 - 3 gadi</c:v>
                </c:pt>
                <c:pt idx="3">
                  <c:v>3 gadi un vairāk</c:v>
                </c:pt>
              </c:strCache>
            </c:strRef>
          </c:cat>
          <c:val>
            <c:numRef>
              <c:f>Lapa1!$B$26:$B$29</c:f>
              <c:numCache>
                <c:formatCode>General</c:formatCode>
                <c:ptCount val="4"/>
                <c:pt idx="0">
                  <c:v>282</c:v>
                </c:pt>
                <c:pt idx="1">
                  <c:v>98</c:v>
                </c:pt>
                <c:pt idx="2">
                  <c:v>102</c:v>
                </c:pt>
                <c:pt idx="3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FE6-4EE0-BC63-F7E47F27ED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9722222222222223"/>
          <c:y val="0.46215505903524451"/>
          <c:w val="0.44722222222222224"/>
          <c:h val="0.4127642898804315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lv-L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b="1">
                <a:latin typeface="Times New Roman" panose="02020603050405020304" pitchFamily="18" charset="0"/>
                <a:cs typeface="Times New Roman" panose="02020603050405020304" pitchFamily="18" charset="0"/>
              </a:rPr>
              <a:t>Vecums</a:t>
            </a:r>
          </a:p>
        </c:rich>
      </c:tx>
      <c:layout>
        <c:manualLayout>
          <c:xMode val="edge"/>
          <c:yMode val="edge"/>
          <c:x val="5.1848206474190729E-2"/>
          <c:y val="9.347298267378149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2270282438713798"/>
                </c:manualLayout>
              </c:layout>
              <c:tx>
                <c:rich>
                  <a:bodyPr/>
                  <a:lstStyle/>
                  <a:p>
                    <a:r>
                      <a:rPr lang="en-US" baseline="0" dirty="0"/>
                      <a:t>23%</a:t>
                    </a:r>
                  </a:p>
                  <a:p>
                    <a:endParaRPr lang="en-US" baseline="0" dirty="0"/>
                  </a:p>
                  <a:p>
                    <a:r>
                      <a:rPr lang="en-US" baseline="0" dirty="0"/>
                      <a:t> </a:t>
                    </a:r>
                    <a:fld id="{8989211B-3068-43A5-987F-563C625FD14D}" type="VALUE">
                      <a:rPr lang="en-US" baseline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0-873F-436A-BFA3-4E8DC95E3563}"/>
                </c:ext>
              </c:extLst>
            </c:dLbl>
            <c:dLbl>
              <c:idx val="1"/>
              <c:layout>
                <c:manualLayout>
                  <c:x val="1.157407407407407E-2"/>
                  <c:y val="0.1963245190194208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baseline="0" dirty="0"/>
                      <a:t>44%</a:t>
                    </a:r>
                  </a:p>
                  <a:p>
                    <a:pPr algn="ctr">
                      <a:defRPr sz="14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endParaRPr lang="en-US" baseline="0" dirty="0"/>
                  </a:p>
                  <a:p>
                    <a:pPr algn="ctr">
                      <a:defRPr sz="14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baseline="0" dirty="0"/>
                      <a:t> </a:t>
                    </a:r>
                    <a:fld id="{AC9B3542-C334-4E68-8759-1506245DEB20}" type="VALUE">
                      <a:rPr lang="en-US" baseline="0"/>
                      <a:pPr algn="ctr">
                        <a:defRPr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203703703703703"/>
                      <c:h val="0.31473274455300904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873F-436A-BFA3-4E8DC95E3563}"/>
                </c:ext>
              </c:extLst>
            </c:dLbl>
            <c:dLbl>
              <c:idx val="2"/>
              <c:layout>
                <c:manualLayout>
                  <c:x val="0"/>
                  <c:y val="0.122702824387138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algn="ctr"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defRPr>
                    </a:pPr>
                    <a:r>
                      <a:rPr lang="en-US" dirty="0"/>
                      <a:t>33%</a:t>
                    </a:r>
                  </a:p>
                  <a:p>
                    <a:pPr algn="ctr">
                      <a:defRPr sz="14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endParaRPr lang="en-US" baseline="0" dirty="0"/>
                  </a:p>
                  <a:p>
                    <a:pPr algn="ctr">
                      <a:defRPr sz="1400" b="1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en-US" baseline="0" dirty="0"/>
                      <a:t> </a:t>
                    </a:r>
                    <a:fld id="{EBBE418D-32FF-4AD9-BC49-62706F6E025D}" type="VALUE">
                      <a:rPr lang="en-US" baseline="0"/>
                      <a:pPr algn="ctr">
                        <a:defRPr sz="1400" b="1">
                          <a:latin typeface="Times New Roman" panose="02020603050405020304" pitchFamily="18" charset="0"/>
                          <a:cs typeface="Times New Roman" panose="02020603050405020304" pitchFamily="18" charset="0"/>
                        </a:defRPr>
                      </a:pPr>
                      <a:t>[VALUE]</a:t>
                    </a:fld>
                    <a:endParaRPr lang="en-US" baseline="0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algn="ctr"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Times New Roman" panose="02020603050405020304" pitchFamily="18" charset="0"/>
                      <a:ea typeface="+mn-ea"/>
                      <a:cs typeface="Times New Roman" panose="02020603050405020304" pitchFamily="18" charset="0"/>
                    </a:defRPr>
                  </a:pPr>
                  <a:endParaRPr lang="lv-LV"/>
                </a:p>
              </c:txPr>
              <c:showLegendKey val="0"/>
              <c:showVal val="1"/>
              <c:showCatName val="0"/>
              <c:showSerName val="1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2-873F-436A-BFA3-4E8DC95E35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lv-LV"/>
              </a:p>
            </c:txPr>
            <c:showLegendKey val="0"/>
            <c:showVal val="1"/>
            <c:showCatName val="0"/>
            <c:showSerName val="1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Sheet1!$F$1:$F$3</c:f>
              <c:strCache>
                <c:ptCount val="3"/>
                <c:pt idx="0">
                  <c:v>15 - 29 gadi</c:v>
                </c:pt>
                <c:pt idx="1">
                  <c:v>30 - 49 gadi</c:v>
                </c:pt>
                <c:pt idx="2">
                  <c:v>50 gadi un vairāk</c:v>
                </c:pt>
              </c:strCache>
            </c:strRef>
          </c:cat>
          <c:val>
            <c:numRef>
              <c:f>Sheet1!$G$1:$G$3</c:f>
              <c:numCache>
                <c:formatCode>General</c:formatCode>
                <c:ptCount val="3"/>
                <c:pt idx="0">
                  <c:v>133</c:v>
                </c:pt>
                <c:pt idx="1">
                  <c:v>254</c:v>
                </c:pt>
                <c:pt idx="2">
                  <c:v>187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95B-43E7-9C45-58B9E8D303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34855912"/>
        <c:axId val="434856240"/>
      </c:barChart>
      <c:catAx>
        <c:axId val="434855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lv-LV"/>
          </a:p>
        </c:txPr>
        <c:crossAx val="434856240"/>
        <c:crosses val="autoZero"/>
        <c:auto val="1"/>
        <c:lblAlgn val="ctr"/>
        <c:lblOffset val="100"/>
        <c:noMultiLvlLbl val="0"/>
      </c:catAx>
      <c:valAx>
        <c:axId val="4348562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434855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0.8158</cdr:x>
      <cdr:y>0.45579</cdr:y>
    </cdr:from>
    <cdr:to>
      <cdr:x>0.93472</cdr:x>
      <cdr:y>0.56994</cdr:y>
    </cdr:to>
    <cdr:sp macro="" textlink="">
      <cdr:nvSpPr>
        <cdr:cNvPr id="2" name="TextBox 19">
          <a:extLst xmlns:a="http://schemas.openxmlformats.org/drawingml/2006/main">
            <a:ext uri="{FF2B5EF4-FFF2-40B4-BE49-F238E27FC236}">
              <a16:creationId xmlns:a16="http://schemas.microsoft.com/office/drawing/2014/main" id="{7B772C6A-9480-4776-A9FB-D3B5D6A538F7}"/>
            </a:ext>
          </a:extLst>
        </cdr:cNvPr>
        <cdr:cNvSpPr txBox="1"/>
      </cdr:nvSpPr>
      <cdr:spPr>
        <a:xfrm xmlns:a="http://schemas.openxmlformats.org/drawingml/2006/main">
          <a:off x="3729815" y="1228887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defPPr>
            <a:defRPr lang="en-US"/>
          </a:defPPr>
          <a:lvl1pPr marL="0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69788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39575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409365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79152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348940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818729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88515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758305" algn="l" defTabSz="939575" rtl="0" eaLnBrk="1" latinLnBrk="0" hangingPunct="1">
            <a:defRPr sz="17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latin typeface="Times New Roman" pitchFamily="18" charset="0"/>
              <a:cs typeface="Times New Roman" pitchFamily="18" charset="0"/>
            </a:rPr>
            <a:t>49%</a:t>
          </a:r>
        </a:p>
      </cdr:txBody>
    </cdr:sp>
  </cdr:relSizeAnchor>
  <cdr:relSizeAnchor xmlns:cdr="http://schemas.openxmlformats.org/drawingml/2006/chartDrawing">
    <cdr:from>
      <cdr:x>0.81299</cdr:x>
      <cdr:y>0.55673</cdr:y>
    </cdr:from>
    <cdr:to>
      <cdr:x>0.93192</cdr:x>
      <cdr:y>0.67088</cdr:y>
    </cdr:to>
    <cdr:sp macro="" textlink="">
      <cdr:nvSpPr>
        <cdr:cNvPr id="3" name="TextBox 19">
          <a:extLst xmlns:a="http://schemas.openxmlformats.org/drawingml/2006/main">
            <a:ext uri="{FF2B5EF4-FFF2-40B4-BE49-F238E27FC236}">
              <a16:creationId xmlns:a16="http://schemas.microsoft.com/office/drawing/2014/main" id="{BCA9DEE5-0F11-4EBF-992A-9E05834B9CF2}"/>
            </a:ext>
          </a:extLst>
        </cdr:cNvPr>
        <cdr:cNvSpPr txBox="1"/>
      </cdr:nvSpPr>
      <cdr:spPr>
        <a:xfrm xmlns:a="http://schemas.openxmlformats.org/drawingml/2006/main">
          <a:off x="3717010" y="1501046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latin typeface="Times New Roman" pitchFamily="18" charset="0"/>
              <a:cs typeface="Times New Roman" pitchFamily="18" charset="0"/>
            </a:rPr>
            <a:t>17%</a:t>
          </a:r>
        </a:p>
      </cdr:txBody>
    </cdr:sp>
  </cdr:relSizeAnchor>
  <cdr:relSizeAnchor xmlns:cdr="http://schemas.openxmlformats.org/drawingml/2006/chartDrawing">
    <cdr:from>
      <cdr:x>0.8158</cdr:x>
      <cdr:y>0.65457</cdr:y>
    </cdr:from>
    <cdr:to>
      <cdr:x>0.93472</cdr:x>
      <cdr:y>0.76873</cdr:y>
    </cdr:to>
    <cdr:sp macro="" textlink="">
      <cdr:nvSpPr>
        <cdr:cNvPr id="4" name="TextBox 19">
          <a:extLst xmlns:a="http://schemas.openxmlformats.org/drawingml/2006/main">
            <a:ext uri="{FF2B5EF4-FFF2-40B4-BE49-F238E27FC236}">
              <a16:creationId xmlns:a16="http://schemas.microsoft.com/office/drawing/2014/main" id="{BCA9DEE5-0F11-4EBF-992A-9E05834B9CF2}"/>
            </a:ext>
          </a:extLst>
        </cdr:cNvPr>
        <cdr:cNvSpPr txBox="1"/>
      </cdr:nvSpPr>
      <cdr:spPr>
        <a:xfrm xmlns:a="http://schemas.openxmlformats.org/drawingml/2006/main">
          <a:off x="3729815" y="1764854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latin typeface="Times New Roman" pitchFamily="18" charset="0"/>
              <a:cs typeface="Times New Roman" pitchFamily="18" charset="0"/>
            </a:rPr>
            <a:t>18%</a:t>
          </a:r>
        </a:p>
      </cdr:txBody>
    </cdr:sp>
  </cdr:relSizeAnchor>
  <cdr:relSizeAnchor xmlns:cdr="http://schemas.openxmlformats.org/drawingml/2006/chartDrawing">
    <cdr:from>
      <cdr:x>0.86667</cdr:x>
      <cdr:y>0.76516</cdr:y>
    </cdr:from>
    <cdr:to>
      <cdr:x>0.98559</cdr:x>
      <cdr:y>0.87931</cdr:y>
    </cdr:to>
    <cdr:sp macro="" textlink="">
      <cdr:nvSpPr>
        <cdr:cNvPr id="5" name="TextBox 19">
          <a:extLst xmlns:a="http://schemas.openxmlformats.org/drawingml/2006/main">
            <a:ext uri="{FF2B5EF4-FFF2-40B4-BE49-F238E27FC236}">
              <a16:creationId xmlns:a16="http://schemas.microsoft.com/office/drawing/2014/main" id="{BCA9DEE5-0F11-4EBF-992A-9E05834B9CF2}"/>
            </a:ext>
          </a:extLst>
        </cdr:cNvPr>
        <cdr:cNvSpPr txBox="1"/>
      </cdr:nvSpPr>
      <cdr:spPr>
        <a:xfrm xmlns:a="http://schemas.openxmlformats.org/drawingml/2006/main">
          <a:off x="3962400" y="2063004"/>
          <a:ext cx="543739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lv-LV" sz="1400" b="1" dirty="0">
              <a:latin typeface="Times New Roman" pitchFamily="18" charset="0"/>
              <a:cs typeface="Times New Roman" pitchFamily="18" charset="0"/>
            </a:rPr>
            <a:t>16%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8B0190-AB26-45BA-9728-4B31236091C6}" type="datetimeFigureOut">
              <a:rPr lang="lv-LV" smtClean="0"/>
              <a:t>08.06.2020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279CF9-1BEB-4BD2-BFB6-79C9D6052C24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759909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69788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3957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40936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79152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348940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818729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8851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758305" algn="l" defTabSz="939575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3168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520582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0107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 tautības bezdarbnieku izglītības līmenis ierobežo iespējas darba tirgū, jo ar pamatizglītību un zemāku par pamata izglītību ir iespēja iekārtoties darbā pārsvarā vienkāršās profesijās;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bezdarbniekam nav darba pieredzes, tā ir salīdzinoši neliela vai iegūta pirms vairākiem gadiem, tas var sašaurināt izpratni par darba tirgu un mazināt darba iespēju diapazonu;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NVA piedāvā </a:t>
            </a:r>
            <a:r>
              <a:rPr lang="lv-LV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tautības bezdarbniekiem piedalīties dažādos aktīvajos nodarbinātības pasākumos, lai palīdzētu izprast darba tirgus prasības un veicinātu iekārtošanos patstāvīgajā darbā;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Romu tautības bezdarbnieki šī gada 4 mēnešos visvairāk piedalījušies tādos NVA pasākumos kā algotie pagaidu sabiedriskie darbi (tā ir iespēja iegūt un uzturēt darba iemaņas) un atbalsta pasākumos ilgstošajiem bezdarbniekiem (iespēja izmantot mentora pakalpojumus – praktisku atbalstu darba iekārtošanās jautājumos), kā arī apmācību pasākumos;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konsultācijās tiek sniegta palīdzība darba meklēšanas iemaņu apguvei (veidotas darba meklēšanas stratēģijas, sagatavoti pieteikuma dokumenti – CV un/vai motivācijas vēstules, pievērsta uzmanība komunikācijai darba intervijā), kā arī risināti profesionālās izvēles jautājumi (t.sk. izglītības turpināšanas iespējas).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B279CF9-1BEB-4BD2-BFB6-79C9D6052C24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3575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43"/>
            <a:ext cx="7772400" cy="147002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9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395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093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79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48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1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885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758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57"/>
            <a:ext cx="2057400" cy="585152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57"/>
            <a:ext cx="6019800" cy="585152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0" y="4406905"/>
            <a:ext cx="7772400" cy="1362075"/>
          </a:xfrm>
        </p:spPr>
        <p:txBody>
          <a:bodyPr anchor="t"/>
          <a:lstStyle>
            <a:lvl1pPr algn="l">
              <a:defRPr sz="41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0" y="2906727"/>
            <a:ext cx="7772400" cy="1500188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69788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3957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0936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791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3489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81872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8851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75830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8"/>
            <a:ext cx="4038600" cy="4525965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5" y="1535116"/>
            <a:ext cx="404019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5" y="2174880"/>
            <a:ext cx="404019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535116"/>
            <a:ext cx="4041780" cy="639765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69788" indent="0">
              <a:buNone/>
              <a:defRPr sz="1900" b="1"/>
            </a:lvl2pPr>
            <a:lvl3pPr marL="939575" indent="0">
              <a:buNone/>
              <a:defRPr sz="1700" b="1"/>
            </a:lvl3pPr>
            <a:lvl4pPr marL="1409365" indent="0">
              <a:buNone/>
              <a:defRPr sz="1600" b="1"/>
            </a:lvl4pPr>
            <a:lvl5pPr marL="1879152" indent="0">
              <a:buNone/>
              <a:defRPr sz="1600" b="1"/>
            </a:lvl5pPr>
            <a:lvl6pPr marL="2348940" indent="0">
              <a:buNone/>
              <a:defRPr sz="1600" b="1"/>
            </a:lvl6pPr>
            <a:lvl7pPr marL="2818729" indent="0">
              <a:buNone/>
              <a:defRPr sz="1600" b="1"/>
            </a:lvl7pPr>
            <a:lvl8pPr marL="3288515" indent="0">
              <a:buNone/>
              <a:defRPr sz="1600" b="1"/>
            </a:lvl8pPr>
            <a:lvl9pPr marL="3758305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2174880"/>
            <a:ext cx="4041780" cy="3951285"/>
          </a:xfrm>
        </p:spPr>
        <p:txBody>
          <a:bodyPr/>
          <a:lstStyle>
            <a:lvl1pPr>
              <a:defRPr sz="2500"/>
            </a:lvl1pPr>
            <a:lvl2pPr>
              <a:defRPr sz="1900"/>
            </a:lvl2pPr>
            <a:lvl3pPr>
              <a:defRPr sz="17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5" y="273053"/>
            <a:ext cx="3008310" cy="1162051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5" y="273068"/>
            <a:ext cx="5111750" cy="5853113"/>
          </a:xfrm>
        </p:spPr>
        <p:txBody>
          <a:bodyPr/>
          <a:lstStyle>
            <a:lvl1pPr>
              <a:defRPr sz="3300"/>
            </a:lvl1pPr>
            <a:lvl2pPr>
              <a:defRPr sz="2900"/>
            </a:lvl2pPr>
            <a:lvl3pPr>
              <a:defRPr sz="25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5" y="1435110"/>
            <a:ext cx="300831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90" y="4800605"/>
            <a:ext cx="5486400" cy="56673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90" y="612773"/>
            <a:ext cx="5486400" cy="4114800"/>
          </a:xfrm>
        </p:spPr>
        <p:txBody>
          <a:bodyPr/>
          <a:lstStyle>
            <a:lvl1pPr marL="0" indent="0">
              <a:buNone/>
              <a:defRPr sz="3300"/>
            </a:lvl1pPr>
            <a:lvl2pPr marL="469788" indent="0">
              <a:buNone/>
              <a:defRPr sz="2900"/>
            </a:lvl2pPr>
            <a:lvl3pPr marL="939575" indent="0">
              <a:buNone/>
              <a:defRPr sz="2500"/>
            </a:lvl3pPr>
            <a:lvl4pPr marL="1409365" indent="0">
              <a:buNone/>
              <a:defRPr sz="1900"/>
            </a:lvl4pPr>
            <a:lvl5pPr marL="1879152" indent="0">
              <a:buNone/>
              <a:defRPr sz="1900"/>
            </a:lvl5pPr>
            <a:lvl6pPr marL="2348940" indent="0">
              <a:buNone/>
              <a:defRPr sz="1900"/>
            </a:lvl6pPr>
            <a:lvl7pPr marL="2818729" indent="0">
              <a:buNone/>
              <a:defRPr sz="1900"/>
            </a:lvl7pPr>
            <a:lvl8pPr marL="3288515" indent="0">
              <a:buNone/>
              <a:defRPr sz="1900"/>
            </a:lvl8pPr>
            <a:lvl9pPr marL="3758305" indent="0">
              <a:buNone/>
              <a:defRPr sz="19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90" y="5367353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69788" indent="0">
              <a:buNone/>
              <a:defRPr sz="1200"/>
            </a:lvl2pPr>
            <a:lvl3pPr marL="939575" indent="0">
              <a:buNone/>
              <a:defRPr sz="1000"/>
            </a:lvl3pPr>
            <a:lvl4pPr marL="1409365" indent="0">
              <a:buNone/>
              <a:defRPr sz="1000"/>
            </a:lvl4pPr>
            <a:lvl5pPr marL="1879152" indent="0">
              <a:buNone/>
              <a:defRPr sz="1000"/>
            </a:lvl5pPr>
            <a:lvl6pPr marL="2348940" indent="0">
              <a:buNone/>
              <a:defRPr sz="1000"/>
            </a:lvl6pPr>
            <a:lvl7pPr marL="2818729" indent="0">
              <a:buNone/>
              <a:defRPr sz="1000"/>
            </a:lvl7pPr>
            <a:lvl8pPr marL="3288515" indent="0">
              <a:buNone/>
              <a:defRPr sz="1000"/>
            </a:lvl8pPr>
            <a:lvl9pPr marL="3758305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43"/>
            <a:ext cx="8229600" cy="1143000"/>
          </a:xfrm>
          <a:prstGeom prst="rect">
            <a:avLst/>
          </a:prstGeom>
        </p:spPr>
        <p:txBody>
          <a:bodyPr vert="horz" lIns="93957" tIns="46979" rIns="93957" bIns="4697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8"/>
            <a:ext cx="8229600" cy="4525965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69"/>
            <a:ext cx="2895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6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39575" rtl="0" eaLnBrk="1" latinLnBrk="0" hangingPunct="1"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2341" indent="-352341" algn="l" defTabSz="939575" rtl="0" eaLnBrk="1" latinLnBrk="0" hangingPunct="1">
        <a:spcBef>
          <a:spcPct val="20000"/>
        </a:spcBef>
        <a:buFont typeface="Arial" pitchFamily="34" charset="0"/>
        <a:buChar char="•"/>
        <a:defRPr sz="3300" kern="1200">
          <a:solidFill>
            <a:schemeClr val="tx1"/>
          </a:solidFill>
          <a:latin typeface="+mn-lt"/>
          <a:ea typeface="+mn-ea"/>
          <a:cs typeface="+mn-cs"/>
        </a:defRPr>
      </a:lvl1pPr>
      <a:lvl2pPr marL="763404" indent="-293618" algn="l" defTabSz="939575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174468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44259" indent="-234893" algn="l" defTabSz="939575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114047" indent="-234893" algn="l" defTabSz="939575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83835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305362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523412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93197" indent="-234893" algn="l" defTabSz="939575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69788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3957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40936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79152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348940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818729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28851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758305" algn="l" defTabSz="93957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3.xml"/><Relationship Id="rId3" Type="http://schemas.openxmlformats.org/officeDocument/2006/relationships/chart" Target="../charts/chart1.xml"/><Relationship Id="rId7" Type="http://schemas.openxmlformats.org/officeDocument/2006/relationships/chart" Target="../charts/chart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www.google.lv/url?sa=i&amp;rct=j&amp;q=&amp;esrc=s&amp;source=images&amp;cd=&amp;cad=rja&amp;uact=8&amp;ved=0ahUKEwikpY2_zavJAhUHXSwKHaIqASQQjRwIBw&amp;url=http://activebet.ru/blog/other_news/post/1869&amp;bvm=bv.108194040,d.bGg&amp;psig=AFQjCNFNeuR2MzaEhbpdRihk42mB5em8mQ&amp;ust=1448541957128728" TargetMode="Externa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hyperlink" Target="http://www.google.lv/url?sa=i&amp;rct=j&amp;q=&amp;esrc=s&amp;source=images&amp;cd=&amp;cad=rja&amp;uact=8&amp;ved=0ahUKEwikpY2_zavJAhUHXSwKHaIqASQQjRwIBw&amp;url=http://activebet.ru/blog/other_news/post/1869&amp;bvm=bv.108194040,d.bGg&amp;psig=AFQjCNFNeuR2MzaEhbpdRihk42mB5em8mQ&amp;ust=1448541957128728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"/>
            <a:ext cx="3777632" cy="416617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05400"/>
            <a:ext cx="6400800" cy="838200"/>
          </a:xfrm>
        </p:spPr>
        <p:txBody>
          <a:bodyPr>
            <a:noAutofit/>
          </a:bodyPr>
          <a:lstStyle/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Eksperte Jeļena Šaitere</a:t>
            </a:r>
          </a:p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Pakalpojumu departamenta</a:t>
            </a:r>
          </a:p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meklēšanas atbalsta nodaļa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371600" y="6096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10.06.2020., Rīga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772400" cy="838200"/>
          </a:xfrm>
        </p:spPr>
        <p:txBody>
          <a:bodyPr>
            <a:normAutofit fontScale="90000"/>
          </a:bodyPr>
          <a:lstStyle/>
          <a:p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Nodarbinātības valsts aģentūras</a:t>
            </a:r>
            <a:b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atbalsts </a:t>
            </a:r>
            <a:r>
              <a:rPr lang="lv-LV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tautības pārstāvjiem</a:t>
            </a:r>
          </a:p>
        </p:txBody>
      </p:sp>
    </p:spTree>
    <p:extLst>
      <p:ext uri="{BB962C8B-B14F-4D97-AF65-F5344CB8AC3E}">
        <p14:creationId xmlns:p14="http://schemas.microsoft.com/office/powerpoint/2010/main" val="3909412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ubtitle 2"/>
          <p:cNvSpPr>
            <a:spLocks noGrp="1"/>
          </p:cNvSpPr>
          <p:nvPr>
            <p:ph type="subTitle" idx="1"/>
          </p:nvPr>
        </p:nvSpPr>
        <p:spPr>
          <a:xfrm>
            <a:off x="2286000" y="1574449"/>
            <a:ext cx="6324600" cy="365124"/>
          </a:xfrm>
        </p:spPr>
        <p:txBody>
          <a:bodyPr>
            <a:normAutofit lnSpcReduction="10000"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NVA reģistrēto </a:t>
            </a: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romu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tautības bezdarbnieku skaits - </a:t>
            </a:r>
            <a:r>
              <a:rPr lang="lv-LV" sz="20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574</a:t>
            </a:r>
            <a:endParaRPr lang="lv-LV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248400" y="6356369"/>
            <a:ext cx="25146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NVA atbalsts </a:t>
            </a:r>
            <a:r>
              <a:rPr lang="lv-LV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tautības pārstāvjiem 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2286000" y="533400"/>
            <a:ext cx="6324600" cy="954911"/>
          </a:xfrm>
        </p:spPr>
        <p:txBody>
          <a:bodyPr anchor="b">
            <a:noAutofit/>
          </a:bodyPr>
          <a:lstStyle/>
          <a:p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Romu tautības bezdarbnieku statistiskais portrets (01.05.2020.)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10.06.2020.,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8E898A5A-E6C0-4F1D-8252-C798C15B3F8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14839151"/>
              </p:ext>
            </p:extLst>
          </p:nvPr>
        </p:nvGraphicFramePr>
        <p:xfrm>
          <a:off x="4114799" y="1905000"/>
          <a:ext cx="4659283" cy="2233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Subtitle 2">
            <a:extLst>
              <a:ext uri="{FF2B5EF4-FFF2-40B4-BE49-F238E27FC236}">
                <a16:creationId xmlns:a16="http://schemas.microsoft.com/office/drawing/2014/main" id="{BC711081-B88C-4D8E-801B-5F56BD5434FD}"/>
              </a:ext>
            </a:extLst>
          </p:cNvPr>
          <p:cNvSpPr txBox="1">
            <a:spLocks/>
          </p:cNvSpPr>
          <p:nvPr/>
        </p:nvSpPr>
        <p:spPr>
          <a:xfrm>
            <a:off x="5257800" y="4038600"/>
            <a:ext cx="3429000" cy="304786"/>
          </a:xfrm>
          <a:prstGeom prst="rect">
            <a:avLst/>
          </a:prstGeom>
        </p:spPr>
        <p:txBody>
          <a:bodyPr vert="horz" lIns="93957" tIns="46979" rIns="93957" bIns="46979" rtlCol="0">
            <a:noAutofit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spcBef>
                <a:spcPts val="600"/>
              </a:spcBef>
            </a:pPr>
            <a:r>
              <a:rPr lang="lv-LV" sz="1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542 </a:t>
            </a:r>
            <a:r>
              <a:rPr lang="lv-LV" sz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klientiem nav iegūta izglītība konkrētā profesijā</a:t>
            </a:r>
          </a:p>
          <a:p>
            <a:pPr marL="609600" indent="-609600">
              <a:lnSpc>
                <a:spcPct val="90000"/>
              </a:lnSpc>
              <a:spcBef>
                <a:spcPts val="600"/>
              </a:spcBef>
            </a:pPr>
            <a:r>
              <a:rPr lang="lv-LV" sz="12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- viens klients nav norādījis savu izglītību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B462F9CA-1F3C-47CA-8C09-649AC356CE26}"/>
              </a:ext>
            </a:extLst>
          </p:cNvPr>
          <p:cNvGrpSpPr>
            <a:grpSpLocks/>
          </p:cNvGrpSpPr>
          <p:nvPr/>
        </p:nvGrpSpPr>
        <p:grpSpPr bwMode="auto">
          <a:xfrm>
            <a:off x="7357466" y="4952999"/>
            <a:ext cx="1149746" cy="609600"/>
            <a:chOff x="4202927" y="1725212"/>
            <a:chExt cx="1716369" cy="572794"/>
          </a:xfrm>
        </p:grpSpPr>
        <p:pic>
          <p:nvPicPr>
            <p:cNvPr id="18" name="irc_mi" descr="http://sociology.net.ru/wp-content/uploads/2012/06/Man-and-woman.jpg">
              <a:hlinkClick r:id="rId4"/>
              <a:extLst>
                <a:ext uri="{FF2B5EF4-FFF2-40B4-BE49-F238E27FC236}">
                  <a16:creationId xmlns:a16="http://schemas.microsoft.com/office/drawing/2014/main" id="{313A4410-A5AB-4E54-807A-2901893DF0B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l="46854"/>
            <a:stretch>
              <a:fillRect/>
            </a:stretch>
          </p:blipFill>
          <p:spPr bwMode="auto">
            <a:xfrm>
              <a:off x="4202927" y="1732670"/>
              <a:ext cx="422207" cy="565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9" name="irc_mi" descr="http://sociology.net.ru/wp-content/uploads/2012/06/Man-and-woman.jpg">
              <a:hlinkClick r:id="rId4"/>
              <a:extLst>
                <a:ext uri="{FF2B5EF4-FFF2-40B4-BE49-F238E27FC236}">
                  <a16:creationId xmlns:a16="http://schemas.microsoft.com/office/drawing/2014/main" id="{BD10B60F-3009-4414-BC41-0FCF58E2158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 cstate="print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 r="50476"/>
            <a:stretch>
              <a:fillRect/>
            </a:stretch>
          </p:blipFill>
          <p:spPr bwMode="auto">
            <a:xfrm>
              <a:off x="5462138" y="1725212"/>
              <a:ext cx="457158" cy="565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0" name="TextBox 19">
            <a:extLst>
              <a:ext uri="{FF2B5EF4-FFF2-40B4-BE49-F238E27FC236}">
                <a16:creationId xmlns:a16="http://schemas.microsoft.com/office/drawing/2014/main" id="{7B772C6A-9480-4776-A9FB-D3B5D6A538F7}"/>
              </a:ext>
            </a:extLst>
          </p:cNvPr>
          <p:cNvSpPr txBox="1"/>
          <p:nvPr/>
        </p:nvSpPr>
        <p:spPr>
          <a:xfrm>
            <a:off x="7249860" y="5581849"/>
            <a:ext cx="62068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354</a:t>
            </a:r>
          </a:p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62%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A9DA7B85-FD4E-4952-A775-99A859FE550A}"/>
              </a:ext>
            </a:extLst>
          </p:cNvPr>
          <p:cNvSpPr txBox="1"/>
          <p:nvPr/>
        </p:nvSpPr>
        <p:spPr>
          <a:xfrm>
            <a:off x="8153400" y="5562600"/>
            <a:ext cx="620683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220</a:t>
            </a:r>
          </a:p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38%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FD01EC5B-6B2D-420D-9329-3145157BFA1F}"/>
              </a:ext>
            </a:extLst>
          </p:cNvPr>
          <p:cNvGraphicFramePr>
            <a:graphicFrameLocks/>
          </p:cNvGraphicFramePr>
          <p:nvPr/>
        </p:nvGraphicFramePr>
        <p:xfrm>
          <a:off x="2286000" y="3780814"/>
          <a:ext cx="4572000" cy="26961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3" name="Chart 22">
            <a:extLst>
              <a:ext uri="{FF2B5EF4-FFF2-40B4-BE49-F238E27FC236}">
                <a16:creationId xmlns:a16="http://schemas.microsoft.com/office/drawing/2014/main" id="{F4EF2BE2-E173-446F-BF5A-D73E868B41AB}"/>
              </a:ext>
            </a:extLst>
          </p:cNvPr>
          <p:cNvGraphicFramePr>
            <a:graphicFrameLocks/>
          </p:cNvGraphicFramePr>
          <p:nvPr/>
        </p:nvGraphicFramePr>
        <p:xfrm>
          <a:off x="384987" y="4367963"/>
          <a:ext cx="2743200" cy="20700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24" name="Flowchart: Alternate Process 23">
            <a:extLst>
              <a:ext uri="{FF2B5EF4-FFF2-40B4-BE49-F238E27FC236}">
                <a16:creationId xmlns:a16="http://schemas.microsoft.com/office/drawing/2014/main" id="{9705D393-04D9-4950-A683-2D77976EC2B4}"/>
              </a:ext>
            </a:extLst>
          </p:cNvPr>
          <p:cNvSpPr/>
          <p:nvPr/>
        </p:nvSpPr>
        <p:spPr>
          <a:xfrm>
            <a:off x="457199" y="2174920"/>
            <a:ext cx="2057401" cy="1849248"/>
          </a:xfrm>
          <a:prstGeom prst="flowChartAlternateProcess">
            <a:avLst/>
          </a:prstGeom>
          <a:gradFill>
            <a:gsLst>
              <a:gs pos="100000">
                <a:schemeClr val="accent3">
                  <a:lumMod val="20000"/>
                  <a:lumOff val="80000"/>
                </a:schemeClr>
              </a:gs>
              <a:gs pos="0">
                <a:srgbClr val="9CB86E"/>
              </a:gs>
              <a:gs pos="100000">
                <a:srgbClr val="156B13"/>
              </a:gs>
            </a:gsLst>
            <a:lin ang="5400000" scaled="0"/>
          </a:gra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lv-LV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Profils</a:t>
            </a:r>
          </a:p>
          <a:p>
            <a:pPr algn="ctr"/>
            <a:r>
              <a:rPr lang="lv-LV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Sieviete vecumā 30-49</a:t>
            </a:r>
          </a:p>
          <a:p>
            <a:pPr algn="ctr"/>
            <a:r>
              <a:rPr lang="lv-LV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gadi ar izglītību, kas zemāka par pamatizglītību.</a:t>
            </a:r>
          </a:p>
          <a:p>
            <a:pPr algn="ctr"/>
            <a:endParaRPr lang="lv-LV" sz="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Bezdarba ilgums – līdz 6 mēnešiem</a:t>
            </a:r>
          </a:p>
          <a:p>
            <a:pPr algn="ctr"/>
            <a:endParaRPr lang="lv-LV" sz="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lv-LV" sz="11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lv-LV" sz="1400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lv-LV" sz="1400" dirty="0"/>
              <a:t>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30C2D1-1DF7-41F4-96BA-C0F6C2AE0A7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519710" y="2142177"/>
            <a:ext cx="1569489" cy="1905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91834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324600" y="6356369"/>
            <a:ext cx="24384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NVA atbalsts </a:t>
            </a:r>
            <a:r>
              <a:rPr lang="lv-LV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tautības pārstāvjiem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10.06.2020.,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itle 3"/>
          <p:cNvSpPr>
            <a:spLocks noGrp="1"/>
          </p:cNvSpPr>
          <p:nvPr>
            <p:ph type="ctrTitle"/>
          </p:nvPr>
        </p:nvSpPr>
        <p:spPr>
          <a:xfrm>
            <a:off x="2286000" y="77276"/>
            <a:ext cx="6324600" cy="1412111"/>
          </a:xfrm>
        </p:spPr>
        <p:txBody>
          <a:bodyPr anchor="b">
            <a:noAutofit/>
          </a:bodyPr>
          <a:lstStyle/>
          <a:p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NVA </a:t>
            </a:r>
            <a:r>
              <a:rPr lang="lv-LV" sz="2400" b="1" dirty="0" err="1">
                <a:latin typeface="Times New Roman" pitchFamily="18" charset="0"/>
                <a:cs typeface="Times New Roman" pitchFamily="18" charset="0"/>
              </a:rPr>
              <a:t>romu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 tautības reģistrētie bezdarbnieki un NVA reģistrētie bezdarbnieki salīdzinājumā pa mērķa grupām (01.05.2020.)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71A72BD3-5FA7-4108-9C72-B8DE299050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7539952"/>
              </p:ext>
            </p:extLst>
          </p:nvPr>
        </p:nvGraphicFramePr>
        <p:xfrm>
          <a:off x="800100" y="2667000"/>
          <a:ext cx="7810500" cy="26698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91056">
                  <a:extLst>
                    <a:ext uri="{9D8B030D-6E8A-4147-A177-3AD203B41FA5}">
                      <a16:colId xmlns:a16="http://schemas.microsoft.com/office/drawing/2014/main" val="589396583"/>
                    </a:ext>
                  </a:extLst>
                </a:gridCol>
                <a:gridCol w="598101">
                  <a:extLst>
                    <a:ext uri="{9D8B030D-6E8A-4147-A177-3AD203B41FA5}">
                      <a16:colId xmlns:a16="http://schemas.microsoft.com/office/drawing/2014/main" val="715313210"/>
                    </a:ext>
                  </a:extLst>
                </a:gridCol>
                <a:gridCol w="562919">
                  <a:extLst>
                    <a:ext uri="{9D8B030D-6E8A-4147-A177-3AD203B41FA5}">
                      <a16:colId xmlns:a16="http://schemas.microsoft.com/office/drawing/2014/main" val="3635479594"/>
                    </a:ext>
                  </a:extLst>
                </a:gridCol>
                <a:gridCol w="961653">
                  <a:extLst>
                    <a:ext uri="{9D8B030D-6E8A-4147-A177-3AD203B41FA5}">
                      <a16:colId xmlns:a16="http://schemas.microsoft.com/office/drawing/2014/main" val="1045925150"/>
                    </a:ext>
                  </a:extLst>
                </a:gridCol>
                <a:gridCol w="958721">
                  <a:extLst>
                    <a:ext uri="{9D8B030D-6E8A-4147-A177-3AD203B41FA5}">
                      <a16:colId xmlns:a16="http://schemas.microsoft.com/office/drawing/2014/main" val="1286614594"/>
                    </a:ext>
                  </a:extLst>
                </a:gridCol>
                <a:gridCol w="703649">
                  <a:extLst>
                    <a:ext uri="{9D8B030D-6E8A-4147-A177-3AD203B41FA5}">
                      <a16:colId xmlns:a16="http://schemas.microsoft.com/office/drawing/2014/main" val="563175610"/>
                    </a:ext>
                  </a:extLst>
                </a:gridCol>
                <a:gridCol w="606897">
                  <a:extLst>
                    <a:ext uri="{9D8B030D-6E8A-4147-A177-3AD203B41FA5}">
                      <a16:colId xmlns:a16="http://schemas.microsoft.com/office/drawing/2014/main" val="858863980"/>
                    </a:ext>
                  </a:extLst>
                </a:gridCol>
                <a:gridCol w="762286">
                  <a:extLst>
                    <a:ext uri="{9D8B030D-6E8A-4147-A177-3AD203B41FA5}">
                      <a16:colId xmlns:a16="http://schemas.microsoft.com/office/drawing/2014/main" val="3633033604"/>
                    </a:ext>
                  </a:extLst>
                </a:gridCol>
                <a:gridCol w="765218">
                  <a:extLst>
                    <a:ext uri="{9D8B030D-6E8A-4147-A177-3AD203B41FA5}">
                      <a16:colId xmlns:a16="http://schemas.microsoft.com/office/drawing/2014/main" val="3008521278"/>
                    </a:ext>
                  </a:extLst>
                </a:gridCol>
              </a:tblGrid>
              <a:tr h="19050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Mērķa grupas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NVA </a:t>
                      </a:r>
                      <a:r>
                        <a:rPr lang="lv-LV" sz="1200" b="1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romu</a:t>
                      </a:r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tautības reģistrētie bezdarbnieki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NVA reģistrētie bezdarbnieki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6608189"/>
                  </a:ext>
                </a:extLst>
              </a:tr>
              <a:tr h="381000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Sieviete 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Vīrietis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no kopēja romu b/d sk</a:t>
                      </a:r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aita</a:t>
                      </a:r>
                      <a:endParaRPr lang="pl-PL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Sieviete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Vīrietis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i-FI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no kopēja b/d skaita</a:t>
                      </a:r>
                      <a:endParaRPr lang="fi-FI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922284"/>
                  </a:ext>
                </a:extLst>
              </a:tr>
              <a:tr h="381953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Ilgstošie bezdarbnieki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7074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5435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12509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4360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Bezdarbnieki vecumā 15 - 24 gadi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3029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2346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5375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3517598"/>
                  </a:ext>
                </a:extLst>
              </a:tr>
              <a:tr h="400050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Pirmspensijas vecuma bezdarbnieki 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5631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5065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10696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7433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Bezdarbnieki ar invaliditāti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4169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4081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21183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Personas pēc bērna kopšanas atvaļinājuma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lv-LV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3%</a:t>
                      </a:r>
                      <a:endParaRPr lang="lv-LV" sz="12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750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1%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4864721"/>
                  </a:ext>
                </a:extLst>
              </a:tr>
            </a:tbl>
          </a:graphicData>
        </a:graphic>
      </p:graphicFrame>
      <p:pic>
        <p:nvPicPr>
          <p:cNvPr id="8" name="irc_mi" descr="http://sociology.net.ru/wp-content/uploads/2012/06/Man-and-woman.jpg">
            <a:hlinkClick r:id="rId4"/>
            <a:extLst>
              <a:ext uri="{FF2B5EF4-FFF2-40B4-BE49-F238E27FC236}">
                <a16:creationId xmlns:a16="http://schemas.microsoft.com/office/drawing/2014/main" id="{C79CC090-3D8D-4429-B6FA-AACBD1DDE5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46854"/>
          <a:stretch>
            <a:fillRect/>
          </a:stretch>
        </p:blipFill>
        <p:spPr bwMode="auto">
          <a:xfrm>
            <a:off x="3283548" y="1676400"/>
            <a:ext cx="282824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irc_mi" descr="http://sociology.net.ru/wp-content/uploads/2012/06/Man-and-woman.jpg">
            <a:hlinkClick r:id="rId4"/>
            <a:extLst>
              <a:ext uri="{FF2B5EF4-FFF2-40B4-BE49-F238E27FC236}">
                <a16:creationId xmlns:a16="http://schemas.microsoft.com/office/drawing/2014/main" id="{53D679CD-1339-4137-8DC1-F1DEC810F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0476"/>
          <a:stretch>
            <a:fillRect/>
          </a:stretch>
        </p:blipFill>
        <p:spPr bwMode="auto">
          <a:xfrm>
            <a:off x="4494363" y="1676812"/>
            <a:ext cx="306237" cy="55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F633DF2E-8AE6-4243-865B-EFFC5D90A8FC}"/>
              </a:ext>
            </a:extLst>
          </p:cNvPr>
          <p:cNvSpPr txBox="1"/>
          <p:nvPr/>
        </p:nvSpPr>
        <p:spPr>
          <a:xfrm>
            <a:off x="3124200" y="2286503"/>
            <a:ext cx="51167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354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5DEE1CA-DC68-420B-BB16-700A4FD60FDA}"/>
              </a:ext>
            </a:extLst>
          </p:cNvPr>
          <p:cNvSpPr txBox="1"/>
          <p:nvPr/>
        </p:nvSpPr>
        <p:spPr>
          <a:xfrm>
            <a:off x="4401866" y="2286000"/>
            <a:ext cx="51167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220</a:t>
            </a:r>
          </a:p>
        </p:txBody>
      </p:sp>
      <p:pic>
        <p:nvPicPr>
          <p:cNvPr id="12" name="irc_mi" descr="http://sociology.net.ru/wp-content/uploads/2012/06/Man-and-woman.jpg">
            <a:hlinkClick r:id="rId4"/>
            <a:extLst>
              <a:ext uri="{FF2B5EF4-FFF2-40B4-BE49-F238E27FC236}">
                <a16:creationId xmlns:a16="http://schemas.microsoft.com/office/drawing/2014/main" id="{532E48EA-19E6-4C37-B890-07476FB796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l="46854"/>
          <a:stretch>
            <a:fillRect/>
          </a:stretch>
        </p:blipFill>
        <p:spPr bwMode="auto">
          <a:xfrm>
            <a:off x="6331548" y="1676400"/>
            <a:ext cx="282824" cy="601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rc_mi" descr="http://sociology.net.ru/wp-content/uploads/2012/06/Man-and-woman.jpg">
            <a:hlinkClick r:id="rId4"/>
            <a:extLst>
              <a:ext uri="{FF2B5EF4-FFF2-40B4-BE49-F238E27FC236}">
                <a16:creationId xmlns:a16="http://schemas.microsoft.com/office/drawing/2014/main" id="{2EA9A0C8-4CDD-4D67-B327-D951E75B9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 r="50476"/>
          <a:stretch>
            <a:fillRect/>
          </a:stretch>
        </p:blipFill>
        <p:spPr bwMode="auto">
          <a:xfrm>
            <a:off x="7542363" y="1676812"/>
            <a:ext cx="306237" cy="5505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9FBCDE8-C4FD-4E4A-8FE7-F27D50CB11BA}"/>
              </a:ext>
            </a:extLst>
          </p:cNvPr>
          <p:cNvSpPr txBox="1"/>
          <p:nvPr/>
        </p:nvSpPr>
        <p:spPr>
          <a:xfrm>
            <a:off x="3752807" y="1775135"/>
            <a:ext cx="51167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574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52F64D-405A-4B0A-93AE-0FC041A29388}"/>
              </a:ext>
            </a:extLst>
          </p:cNvPr>
          <p:cNvSpPr txBox="1"/>
          <p:nvPr/>
        </p:nvSpPr>
        <p:spPr>
          <a:xfrm>
            <a:off x="6705600" y="1800259"/>
            <a:ext cx="78418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72 917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1A3CFB2-7302-4A3C-975E-ADECC30D1CF8}"/>
              </a:ext>
            </a:extLst>
          </p:cNvPr>
          <p:cNvSpPr txBox="1"/>
          <p:nvPr/>
        </p:nvSpPr>
        <p:spPr>
          <a:xfrm>
            <a:off x="6096000" y="2286503"/>
            <a:ext cx="78418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39 829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E78B04-9805-4074-AFD3-6B38D1AD8347}"/>
              </a:ext>
            </a:extLst>
          </p:cNvPr>
          <p:cNvSpPr txBox="1"/>
          <p:nvPr/>
        </p:nvSpPr>
        <p:spPr>
          <a:xfrm>
            <a:off x="7347513" y="2286000"/>
            <a:ext cx="784189" cy="3539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lv-LV" b="1" dirty="0">
                <a:latin typeface="Times New Roman" pitchFamily="18" charset="0"/>
                <a:cs typeface="Times New Roman" pitchFamily="18" charset="0"/>
              </a:rPr>
              <a:t>33 088</a:t>
            </a:r>
          </a:p>
        </p:txBody>
      </p:sp>
      <p:sp>
        <p:nvSpPr>
          <p:cNvPr id="20" name="Subtitle 2">
            <a:extLst>
              <a:ext uri="{FF2B5EF4-FFF2-40B4-BE49-F238E27FC236}">
                <a16:creationId xmlns:a16="http://schemas.microsoft.com/office/drawing/2014/main" id="{FD1D144E-C007-48F2-B605-8D6A882A67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0100" y="5546447"/>
            <a:ext cx="7810500" cy="816700"/>
          </a:xfrm>
        </p:spPr>
        <p:txBody>
          <a:bodyPr>
            <a:normAutofit fontScale="70000" lnSpcReduction="20000"/>
          </a:bodyPr>
          <a:lstStyle/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Ilgstošie bezdarbnieki no </a:t>
            </a: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romu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tautības reģistrētajiem bezdarbniekiem ir 34% salīdzinājumā ar 17% ilgstošajiem bezdarbniekiem no kopēja bezdarbnieku skaita.</a:t>
            </a:r>
          </a:p>
          <a:p>
            <a:pPr marL="609600" indent="-609600" algn="l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Bezdarbnieki vecumā 15 – 24 gadi no </a:t>
            </a:r>
            <a:r>
              <a:rPr lang="lv-LV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romu</a:t>
            </a: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tautības reģistrētajiem bezdarbniekiem ir 12% salīdzinājumā ar 7% bezdarbniekiem vecumā 15 – 24 gadi no kopēja bezdarbnieku skaita.</a:t>
            </a:r>
          </a:p>
        </p:txBody>
      </p:sp>
    </p:spTree>
    <p:extLst>
      <p:ext uri="{BB962C8B-B14F-4D97-AF65-F5344CB8AC3E}">
        <p14:creationId xmlns:p14="http://schemas.microsoft.com/office/powerpoint/2010/main" val="4114838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324600" y="6356369"/>
            <a:ext cx="24384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NVA atbalsts </a:t>
            </a:r>
            <a:r>
              <a:rPr lang="lv-LV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tautības pārstāvjiem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10.06.2020.,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itle 3"/>
          <p:cNvSpPr>
            <a:spLocks noGrp="1"/>
          </p:cNvSpPr>
          <p:nvPr>
            <p:ph type="ctrTitle"/>
          </p:nvPr>
        </p:nvSpPr>
        <p:spPr>
          <a:xfrm>
            <a:off x="2058083" y="620506"/>
            <a:ext cx="6324600" cy="954911"/>
          </a:xfrm>
        </p:spPr>
        <p:txBody>
          <a:bodyPr anchor="b">
            <a:noAutofit/>
          </a:bodyPr>
          <a:lstStyle/>
          <a:p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Romu tautības bezdarbnieku dalība NVA pasākumos 2020. gada 4 mēnešos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999D579-581D-45ED-931A-B72A8038E759}"/>
              </a:ext>
            </a:extLst>
          </p:cNvPr>
          <p:cNvGraphicFramePr>
            <a:graphicFrameLocks noGrp="1"/>
          </p:cNvGraphicFramePr>
          <p:nvPr/>
        </p:nvGraphicFramePr>
        <p:xfrm>
          <a:off x="533400" y="1689721"/>
          <a:ext cx="8186827" cy="442216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67600">
                  <a:extLst>
                    <a:ext uri="{9D8B030D-6E8A-4147-A177-3AD203B41FA5}">
                      <a16:colId xmlns:a16="http://schemas.microsoft.com/office/drawing/2014/main" val="1265765046"/>
                    </a:ext>
                  </a:extLst>
                </a:gridCol>
                <a:gridCol w="719227">
                  <a:extLst>
                    <a:ext uri="{9D8B030D-6E8A-4147-A177-3AD203B41FA5}">
                      <a16:colId xmlns:a16="http://schemas.microsoft.com/office/drawing/2014/main" val="16401629"/>
                    </a:ext>
                  </a:extLst>
                </a:gridCol>
              </a:tblGrid>
              <a:tr h="177977"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Pasākums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Skaits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7429931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Algoti pagaidu sabiedriskie darbi (pagaidu darbi)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4982439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Atbalsta pasākumi ilgstošajiem bezdarbniekiem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32247834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Mentora pakalpojumi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48984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Konkurētspējas paaugstināšanas pasākumi (grupu pasākumi)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386240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Informatīvā diena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9268207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Kurss - Valsts valodas prasmju attīstīšana (praktiskās nodarbības)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8818758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Neformālās izglītības ieguve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8621859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Datorzinības (bez priekšzināšanām)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7253063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Datorzinības (ar priekšzināšanām)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8223547"/>
                  </a:ext>
                </a:extLst>
              </a:tr>
              <a:tr h="17761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TR2 kategorijas traktortehnikas vadītājs (tehnikai ar pilnu masu virs 7500 kg)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2179204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Valsts valoda atbilstoši pamata valsts valodas prasmes līmenim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6891802"/>
                  </a:ext>
                </a:extLst>
              </a:tr>
              <a:tr h="203023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Valsts valoda atbilstoši augstākajam valsts valodas prasmes līmenim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7759896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Angļu valoda (bez priekšzināšanām)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274696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Angļu valoda (ar priekšzināšanām) (</a:t>
                      </a:r>
                      <a:r>
                        <a:rPr lang="lv-LV" sz="1200" u="none" strike="noStrike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Elementary</a:t>
                      </a:r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9066464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Pasākumi noteiktām personu grupām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376659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Profesionālās apmācību programmas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2612450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Inženierkomunikāciju montētājs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2003275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Pavāra palīgs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7162452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«Subsidētās darbavietas bezdarbniekiem» atbalsta pasākumi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2340320"/>
                  </a:ext>
                </a:extLst>
              </a:tr>
              <a:tr h="125761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Motivācijas programma darba meklēšanai un sociālā mentora pakalpojumi ilgstošajiem bezdarbniekiem ar invaliditāti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0090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8384563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Praktiskā apmācība pie darba devēja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4366769"/>
                  </a:ext>
                </a:extLst>
              </a:tr>
              <a:tr h="177977"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Kopā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12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158</a:t>
                      </a:r>
                      <a:endParaRPr lang="lv-LV" sz="12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899" marR="8899" marT="8899" marB="0" anchor="b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6186240"/>
                  </a:ext>
                </a:extLst>
              </a:tr>
            </a:tbl>
          </a:graphicData>
        </a:graphic>
      </p:graphicFrame>
      <p:sp>
        <p:nvSpPr>
          <p:cNvPr id="7" name="TextBox 19">
            <a:extLst>
              <a:ext uri="{FF2B5EF4-FFF2-40B4-BE49-F238E27FC236}">
                <a16:creationId xmlns:a16="http://schemas.microsoft.com/office/drawing/2014/main" id="{BCA9DEE5-0F11-4EBF-992A-9E05834B9CF2}"/>
              </a:ext>
            </a:extLst>
          </p:cNvPr>
          <p:cNvSpPr txBox="1"/>
          <p:nvPr/>
        </p:nvSpPr>
        <p:spPr>
          <a:xfrm>
            <a:off x="457200" y="6151069"/>
            <a:ext cx="37930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lv-LV" sz="1200" i="1" dirty="0">
                <a:latin typeface="Times New Roman" pitchFamily="18" charset="0"/>
                <a:cs typeface="Times New Roman" pitchFamily="18" charset="0"/>
              </a:rPr>
              <a:t>Piezīme: bezdarbnieks var piedalīties vairākos pasākumos</a:t>
            </a:r>
          </a:p>
        </p:txBody>
      </p:sp>
    </p:spTree>
    <p:extLst>
      <p:ext uri="{BB962C8B-B14F-4D97-AF65-F5344CB8AC3E}">
        <p14:creationId xmlns:p14="http://schemas.microsoft.com/office/powerpoint/2010/main" val="27846926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324600" y="6356369"/>
            <a:ext cx="24384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NVA atbalsts </a:t>
            </a:r>
            <a:r>
              <a:rPr lang="lv-LV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tautības pārstāvjiem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5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10.06.2020.,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itle 3"/>
          <p:cNvSpPr>
            <a:spLocks noGrp="1"/>
          </p:cNvSpPr>
          <p:nvPr>
            <p:ph type="ctrTitle"/>
          </p:nvPr>
        </p:nvSpPr>
        <p:spPr>
          <a:xfrm>
            <a:off x="2286000" y="412497"/>
            <a:ext cx="6324600" cy="954911"/>
          </a:xfrm>
        </p:spPr>
        <p:txBody>
          <a:bodyPr anchor="b">
            <a:noAutofit/>
          </a:bodyPr>
          <a:lstStyle/>
          <a:p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Romu tautības bezdarbnieku iekārtošanās darbā 2020. gada 4 mēnešos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ED02DAD-02B3-47F8-BA05-30956A6C6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38503"/>
              </p:ext>
            </p:extLst>
          </p:nvPr>
        </p:nvGraphicFramePr>
        <p:xfrm>
          <a:off x="3711644" y="2069173"/>
          <a:ext cx="4975794" cy="4297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884174">
                  <a:extLst>
                    <a:ext uri="{9D8B030D-6E8A-4147-A177-3AD203B41FA5}">
                      <a16:colId xmlns:a16="http://schemas.microsoft.com/office/drawing/2014/main" val="2328502249"/>
                    </a:ext>
                  </a:extLst>
                </a:gridCol>
                <a:gridCol w="1091620">
                  <a:extLst>
                    <a:ext uri="{9D8B030D-6E8A-4147-A177-3AD203B41FA5}">
                      <a16:colId xmlns:a16="http://schemas.microsoft.com/office/drawing/2014/main" val="2412447594"/>
                    </a:ext>
                  </a:extLst>
                </a:gridCol>
              </a:tblGrid>
              <a:tr h="2562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Profesija, kurā iekārtojās darbā</a:t>
                      </a:r>
                      <a:endParaRPr lang="lv-LV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ctr">
                    <a:solidFill>
                      <a:schemeClr val="accent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1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Skaits</a:t>
                      </a:r>
                      <a:endParaRPr lang="lv-LV" sz="11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ctr">
                    <a:solidFill>
                      <a:schemeClr val="accent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640289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PALĪGSTRĀDNIEKS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2248798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ZIVJU APSTRĀDĀTĀJS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948210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MAZUMTIRDZNIECĪBAS VEIKALA PĀRDEVĒJS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1128147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BŪVSTRĀDNIEKS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8995394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ASISTENTS PERSONĀM AR INVALIDITĀTI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5901715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SLĪPĒTĀJS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67374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CEHA STRĀDNIEKS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2958049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APKOPĒJS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0563262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KŪDRAS IEGUVES PALĪGSTRĀDNIEKS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7098869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KLIENTU /PĀRDOŠANAS KONSULTANTS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730050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VIESMĪLIS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4131748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GAĻAS IZCIRTĒJS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949590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KOMPLEKTĒTĀJS (IESAIŅOTĀJS)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0497132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ZĀĢĒTĀJS (meža jomā)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3136533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BŪVKONSTRUKCIJU MONTĒTĀJS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22812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SĒTNIEKS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719191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LAUKSTRĀDNIEKS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4965544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TRAUKU MAZGĀTĀJS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929967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APSARDZES DARBINIEKS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7956159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VIRTUVES DARBINIEKS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306119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BUFETES KALPOTĀJS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3135353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KASIERIS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2787531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PĀRDEVĒJS KONSULTANTS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78632835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KOKSNES MATERIĀLU APSTRĀDĀTĀJS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1623748"/>
                  </a:ext>
                </a:extLst>
              </a:tr>
              <a:tr h="16164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lv-LV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PIENA PRODUKTU RAŽOŠANAS IEKĀRTU OPERATORS</a:t>
                      </a:r>
                      <a:endParaRPr lang="lv-LV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lv-LV" sz="10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lv-LV" sz="10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191" marR="58191" marT="0" marB="0" anchor="b"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189586"/>
                  </a:ext>
                </a:extLst>
              </a:tr>
            </a:tbl>
          </a:graphicData>
        </a:graphic>
      </p:graphicFrame>
      <p:sp>
        <p:nvSpPr>
          <p:cNvPr id="9" name="Subtitle 2">
            <a:extLst>
              <a:ext uri="{FF2B5EF4-FFF2-40B4-BE49-F238E27FC236}">
                <a16:creationId xmlns:a16="http://schemas.microsoft.com/office/drawing/2014/main" id="{2F897A37-10B7-4176-951C-3DC7925DFE36}"/>
              </a:ext>
            </a:extLst>
          </p:cNvPr>
          <p:cNvSpPr txBox="1">
            <a:spLocks/>
          </p:cNvSpPr>
          <p:nvPr/>
        </p:nvSpPr>
        <p:spPr>
          <a:xfrm>
            <a:off x="3482406" y="1734871"/>
            <a:ext cx="4975794" cy="365124"/>
          </a:xfrm>
          <a:prstGeom prst="rect">
            <a:avLst/>
          </a:prstGeom>
        </p:spPr>
        <p:txBody>
          <a:bodyPr vert="horz" lIns="93957" tIns="46979" rIns="93957" bIns="46979" rtlCol="0">
            <a:normAutofit lnSpcReduction="10000"/>
          </a:bodyPr>
          <a:lstStyle>
            <a:lvl1pPr marL="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33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69788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3957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2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40936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79152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348940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818729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8851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758305" indent="0" algn="ctr" defTabSz="939575" rtl="0" eaLnBrk="1" latinLnBrk="0" hangingPunct="1">
              <a:spcBef>
                <a:spcPct val="20000"/>
              </a:spcBef>
              <a:buFont typeface="Arial" pitchFamily="34" charset="0"/>
              <a:buNone/>
              <a:defRPr sz="1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spcBef>
                <a:spcPts val="600"/>
              </a:spcBef>
            </a:pPr>
            <a:r>
              <a:rPr lang="lv-LV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Profesiju TOP 25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201C38A-FFBD-410E-9165-879EF63EAEC8}"/>
              </a:ext>
            </a:extLst>
          </p:cNvPr>
          <p:cNvSpPr/>
          <p:nvPr/>
        </p:nvSpPr>
        <p:spPr>
          <a:xfrm>
            <a:off x="724412" y="1977276"/>
            <a:ext cx="2438400" cy="25994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2020. gadā 4 mēnešos darbā iekārtojās </a:t>
            </a:r>
            <a:r>
              <a:rPr lang="lv-LV" sz="1600" b="1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</a:t>
            </a:r>
            <a:r>
              <a:rPr lang="lv-LV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lv-LV" sz="1600" dirty="0" err="1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tautības bezdarbnieki.</a:t>
            </a:r>
          </a:p>
          <a:p>
            <a:endParaRPr lang="lv-LV" sz="160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Vairākums iekārtojās darbā vienkāršajās profesijās.</a:t>
            </a:r>
          </a:p>
          <a:p>
            <a:endParaRPr lang="lv-LV" sz="1600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lv-LV" sz="1600" dirty="0">
                <a:ln w="0"/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Vairāk iekātojās tādās nozarēs kā ražošana, tirdzniecība, būvniecība.</a:t>
            </a:r>
            <a:endParaRPr lang="lv-LV" dirty="0">
              <a:ln w="0"/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lv-LV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2549F38-B003-49AC-B231-1B093DBEBE7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259" y="4596239"/>
            <a:ext cx="1333385" cy="73520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5C741660-CF88-4F65-A0A3-061383F497C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7259" y="4600624"/>
            <a:ext cx="1279341" cy="1533476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A62FEEB1-8225-4718-B8E9-BDE360B8953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979" y="5410200"/>
            <a:ext cx="1348665" cy="72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6584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1"/>
          <p:cNvSpPr>
            <a:spLocks noGrp="1"/>
          </p:cNvSpPr>
          <p:nvPr>
            <p:ph type="sldNum" sz="quarter" idx="12"/>
          </p:nvPr>
        </p:nvSpPr>
        <p:spPr>
          <a:xfrm>
            <a:off x="6324600" y="6356369"/>
            <a:ext cx="2438400" cy="365123"/>
          </a:xfrm>
        </p:spPr>
        <p:txBody>
          <a:bodyPr/>
          <a:lstStyle/>
          <a:p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NVA atbalsts </a:t>
            </a:r>
            <a:r>
              <a:rPr lang="lv-LV" sz="1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romu</a:t>
            </a:r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tautības pārstāvjiem |  </a:t>
            </a:r>
            <a:fld id="{B6F15528-21DE-4FAA-801E-634DDDAF4B2B}" type="slidenum">
              <a:rPr lang="en-US" sz="1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6</a:t>
            </a:fld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Slide Number Placeholder 11"/>
          <p:cNvSpPr txBox="1">
            <a:spLocks/>
          </p:cNvSpPr>
          <p:nvPr/>
        </p:nvSpPr>
        <p:spPr>
          <a:xfrm>
            <a:off x="2286000" y="6340489"/>
            <a:ext cx="2133600" cy="365123"/>
          </a:xfrm>
          <a:prstGeom prst="rect">
            <a:avLst/>
          </a:prstGeom>
        </p:spPr>
        <p:txBody>
          <a:bodyPr vert="horz" lIns="93957" tIns="46979" rIns="93957" bIns="46979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10.06.2020., Rīga</a:t>
            </a:r>
            <a:endParaRPr lang="en-US" sz="1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itle 3"/>
          <p:cNvSpPr>
            <a:spLocks noGrp="1"/>
          </p:cNvSpPr>
          <p:nvPr>
            <p:ph type="ctrTitle"/>
          </p:nvPr>
        </p:nvSpPr>
        <p:spPr>
          <a:xfrm>
            <a:off x="2286000" y="685801"/>
            <a:ext cx="6324600" cy="838199"/>
          </a:xfrm>
        </p:spPr>
        <p:txBody>
          <a:bodyPr anchor="b">
            <a:noAutofit/>
          </a:bodyPr>
          <a:lstStyle/>
          <a:p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NVA novērojumi un secinājumi par </a:t>
            </a:r>
            <a:r>
              <a:rPr lang="lv-LV" sz="2400" b="1" dirty="0" err="1">
                <a:latin typeface="Times New Roman" pitchFamily="18" charset="0"/>
                <a:cs typeface="Times New Roman" pitchFamily="18" charset="0"/>
              </a:rPr>
              <a:t>romu</a:t>
            </a:r>
            <a:r>
              <a:rPr lang="lv-LV" sz="2400" b="1" dirty="0">
                <a:latin typeface="Times New Roman" pitchFamily="18" charset="0"/>
                <a:cs typeface="Times New Roman" pitchFamily="18" charset="0"/>
              </a:rPr>
              <a:t> tautības bezdarbniekiem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201C38A-FFBD-410E-9165-879EF63EAEC8}"/>
              </a:ext>
            </a:extLst>
          </p:cNvPr>
          <p:cNvSpPr/>
          <p:nvPr/>
        </p:nvSpPr>
        <p:spPr>
          <a:xfrm>
            <a:off x="685802" y="1843081"/>
            <a:ext cx="8077200" cy="467996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Iespējas darba tirgū samazina:</a:t>
            </a:r>
          </a:p>
          <a:p>
            <a:pPr marL="755538" lvl="1" indent="-28575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Zemais izglītības līmenis;</a:t>
            </a:r>
          </a:p>
          <a:p>
            <a:pPr marL="755538" lvl="1" indent="-28575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pieredzes neesamība;</a:t>
            </a:r>
          </a:p>
          <a:p>
            <a:pPr marL="755538" lvl="1" indent="-28575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pieredze neliela vai iegūta pirms vairākiem gadiem.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Lai palīdzētu izprast darba tirgus prasības un veicinātu iekārtošanos patstāvīgajā darbā, NVA piedāvā piedalīties dažādos aktīvajos nodarbinātības pasākumos;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Šī gada 4 mēnešos visvairāk dalības ir šādos pasākumos: algotie pagaidu sabiedriskie darbi, atbalsta pasākumi ilgstošajiem bezdarbniekiem un apmācību pasākumi;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lv-LV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Karjeras konsultācijās tiek sniegta palīdzība darba meklēšanas iemaņu apguvei.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28551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2286000" y="4343400"/>
            <a:ext cx="6400800" cy="838200"/>
          </a:xfrm>
        </p:spPr>
        <p:txBody>
          <a:bodyPr>
            <a:noAutofit/>
          </a:bodyPr>
          <a:lstStyle/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Eksperte Jeļena Šaitere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Pakalpojumu departamenta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Darba meklēšanas atbalsta nodaļa</a:t>
            </a: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2286000" y="5334000"/>
            <a:ext cx="6400800" cy="609600"/>
          </a:xfrm>
          <a:prstGeom prst="rect">
            <a:avLst/>
          </a:prstGeom>
        </p:spPr>
        <p:txBody>
          <a:bodyPr vert="horz" lIns="93957" tIns="46979" rIns="93957" bIns="46979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10.06.2020., </a:t>
            </a:r>
          </a:p>
          <a:p>
            <a:pPr algn="l"/>
            <a:r>
              <a:rPr lang="lv-LV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Rīga</a:t>
            </a:r>
          </a:p>
        </p:txBody>
      </p:sp>
      <p:sp>
        <p:nvSpPr>
          <p:cNvPr id="16" name="Title 3"/>
          <p:cNvSpPr>
            <a:spLocks noGrp="1"/>
          </p:cNvSpPr>
          <p:nvPr>
            <p:ph type="ctrTitle"/>
          </p:nvPr>
        </p:nvSpPr>
        <p:spPr>
          <a:xfrm>
            <a:off x="2286000" y="1905000"/>
            <a:ext cx="6324600" cy="2362200"/>
          </a:xfrm>
        </p:spPr>
        <p:txBody>
          <a:bodyPr anchor="t">
            <a:noAutofit/>
          </a:bodyPr>
          <a:lstStyle/>
          <a:p>
            <a:pPr algn="l">
              <a:lnSpc>
                <a:spcPct val="90000"/>
              </a:lnSpc>
              <a:spcBef>
                <a:spcPts val="600"/>
              </a:spcBef>
              <a:tabLst>
                <a:tab pos="5741988" algn="l"/>
              </a:tabLst>
            </a:pPr>
            <a:r>
              <a:rPr lang="lv-LV" sz="2000" dirty="0">
                <a:latin typeface="Times New Roman" pitchFamily="18" charset="0"/>
                <a:cs typeface="Times New Roman" pitchFamily="18" charset="0"/>
              </a:rPr>
              <a:t>Paldies par uzmanību!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622199"/>
            <a:ext cx="9144000" cy="24465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340" y="0"/>
            <a:ext cx="1761743" cy="1957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28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1245</TotalTime>
  <Words>932</Words>
  <Application>Microsoft Office PowerPoint</Application>
  <PresentationFormat>On-screen Show (4:3)</PresentationFormat>
  <Paragraphs>251</Paragraphs>
  <Slides>7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Office Theme</vt:lpstr>
      <vt:lpstr>Nodarbinātības valsts aģentūras atbalsts romu tautības pārstāvjiem</vt:lpstr>
      <vt:lpstr>Romu tautības bezdarbnieku statistiskais portrets (01.05.2020.)</vt:lpstr>
      <vt:lpstr>NVA romu tautības reģistrētie bezdarbnieki un NVA reģistrētie bezdarbnieki salīdzinājumā pa mērķa grupām (01.05.2020.)</vt:lpstr>
      <vt:lpstr>Romu tautības bezdarbnieku dalība NVA pasākumos 2020. gada 4 mēnešos</vt:lpstr>
      <vt:lpstr>Romu tautības bezdarbnieku iekārtošanās darbā 2020. gada 4 mēnešos</vt:lpstr>
      <vt:lpstr>NVA novērojumi un secinājumi par romu tautības bezdarbniekiem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Prezentācijas tēmas nosaukums</dc:title>
  <dc:creator>Dagnija</dc:creator>
  <cp:lastModifiedBy>Aiga Lukasenoka</cp:lastModifiedBy>
  <cp:revision>92</cp:revision>
  <dcterms:created xsi:type="dcterms:W3CDTF">2006-08-16T00:00:00Z</dcterms:created>
  <dcterms:modified xsi:type="dcterms:W3CDTF">2020-06-08T12:11:10Z</dcterms:modified>
</cp:coreProperties>
</file>