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71" r:id="rId3"/>
    <p:sldId id="269" r:id="rId4"/>
    <p:sldId id="273" r:id="rId5"/>
    <p:sldId id="274" r:id="rId6"/>
    <p:sldId id="257" r:id="rId7"/>
    <p:sldId id="267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2E566-9F7C-4F0A-B422-87FDD20EEBF3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56B10-2B96-4969-8283-2F6C26ED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7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70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25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86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7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3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3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56B10-2B96-4969-8283-2F6C26ED4A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1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8410-8047-44AE-8631-BB413F214749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3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0B12-ACB7-4A2D-ACCE-92A007394113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9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A3543-FAD7-4CDF-8156-1D6B972D71C3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24C3A-065D-4B71-AE20-F84C3ADC0FF6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1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89CB-D5B3-48FF-A350-DA0210807281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8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2594C-58ED-47E4-8328-BA59A4B0DBA3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9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6E66-6105-44ED-927C-2AC8442D9EA3}" type="datetime1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3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AC09-175B-440D-BF3B-6405777C8A0F}" type="datetime1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FAA66-77E5-412D-BF46-3510EA65E3E6}" type="datetime1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2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CA71-FE89-4B38-81A1-6C2A743AEBC2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9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F7061-0D12-4CCD-A925-75F2EA00728A}" type="datetime1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9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460D-0351-4A4C-B66B-1DC87F7EE2A9}" type="datetime1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1C5EA-7852-4B93-BB18-322BB65BE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2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18982" y="2684408"/>
            <a:ext cx="11335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cap="all" dirty="0">
                <a:solidFill>
                  <a:srgbClr val="FF0000"/>
                </a:solidFill>
              </a:rPr>
              <a:t>Jaunas metodoloģijas izstrāde iztikas minimuma patēriņa preču un pakalpojumu groza noteikšanai un  tās aprobācija (izmēģinājumprojekti)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6" name="Picture 25" descr="G:\LM_nab_izvertejums\Nodevumi\logo_ansamblis_krasain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279" y="312746"/>
            <a:ext cx="5742305" cy="10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2767912" y="4498182"/>
            <a:ext cx="683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solidFill>
                  <a:schemeClr val="accent5"/>
                </a:solidFill>
              </a:rPr>
              <a:t>SIA „Projektu un kvalitātes vadība” un SIA „SKDS”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49861" y="1332499"/>
            <a:ext cx="889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Pētījums veikts ESF projekta Nr.9.2.1.2/15/I/001 “Iekļaujoša darba tirgus un</a:t>
            </a:r>
            <a:endParaRPr lang="en-US" sz="1400" dirty="0"/>
          </a:p>
          <a:p>
            <a:pPr algn="ctr"/>
            <a:r>
              <a:rPr lang="lv-LV" sz="1400" dirty="0"/>
              <a:t>nabadzības risku pētījumi un monitorings” ietvaros</a:t>
            </a:r>
            <a:endParaRPr lang="en-US" sz="1400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A5B7E9B-6BB9-084D-9F0E-49109F9DEFA5}"/>
              </a:ext>
            </a:extLst>
          </p:cNvPr>
          <p:cNvSpPr txBox="1">
            <a:spLocks/>
          </p:cNvSpPr>
          <p:nvPr/>
        </p:nvSpPr>
        <p:spPr>
          <a:xfrm>
            <a:off x="8843584" y="5355743"/>
            <a:ext cx="3084805" cy="13657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0" dirty="0">
                <a:solidFill>
                  <a:schemeClr val="accent5"/>
                </a:solidFill>
              </a:rPr>
              <a:t>Māris Brants</a:t>
            </a:r>
          </a:p>
          <a:p>
            <a:r>
              <a:rPr lang="lv-LV" sz="1800" b="0" dirty="0">
                <a:solidFill>
                  <a:schemeClr val="accent5"/>
                </a:solidFill>
              </a:rPr>
              <a:t>2020. gada 6. oktobris</a:t>
            </a:r>
          </a:p>
          <a:p>
            <a:endParaRPr lang="lv-LV" sz="1800" b="0" dirty="0">
              <a:solidFill>
                <a:schemeClr val="accent5"/>
              </a:solidFill>
            </a:endParaRPr>
          </a:p>
          <a:p>
            <a:endParaRPr lang="lv-LV" sz="1800" b="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1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936453"/>
          </a:xfrm>
        </p:spPr>
        <p:txBody>
          <a:bodyPr>
            <a:normAutofit/>
          </a:bodyPr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Secinājumi pēc fokusgrupu diskusijām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2</a:t>
            </a:fld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38187" y="785410"/>
            <a:ext cx="1057785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FGD kā metode šādas anketas aprobācijā strādā vāji, tāpēc tā nebūs izmantojama kā daļa no ikgadējā datu atjaunošanas procesa: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lv-LV" dirty="0"/>
              <a:t>nākas saskarties ar ievērojamām grūtībām </a:t>
            </a:r>
            <a:r>
              <a:rPr lang="lv-LV" dirty="0" err="1"/>
              <a:t>rekrutēt</a:t>
            </a:r>
            <a:r>
              <a:rPr lang="lv-LV" dirty="0"/>
              <a:t> personas ar zemākiem ienākumiem;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lv-LV" dirty="0"/>
              <a:t>ir situācijas, kad rekrutācijas gaitā dalībnieku ienākumi ir šķietami mazāki, taču faktiski (kad viņi ierodas uz FGD) tie izrādās lielāki;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lv-LV" dirty="0"/>
              <a:t>ir problemātiski izmantot sākotnēji iecerēto mehānismu nonākšanai līdz optimālajai tēriņu summai, piedāvājot vidējos statistiskos datus no MBA – tas drīzāk rada negatīvu attieksmi no pētījuma dalībnieku puses, nekā sniedz vēlamo rezultātu.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Tādējādi jāizstrādā formālāka procedūra datu atjaunošanai, kas paveicama tikai ar anketēšanu un datu pēcapstrādi: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lv-LV" dirty="0"/>
              <a:t>ir piedāvāts risinājums anketā vaicāt trīs summas – faktiskos izdevumus, izdevumus taupības apstākļos un vēlamos izdevumus;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lv-LV" dirty="0"/>
              <a:t>būs nepieciešams iegūtos rezultātus koriģēt, balstoties MBA un/vai EU-SILC datos, kuri izmanto precīzāku metodiku faktiskās situācijas izpētei, taču neiekļauj detalizētus jautājumus par izdevumiem taupības apstākļos un vēlamajiem izdevumiem.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/>
              <a:t>Kā liecina FDG, 4.kvintile kopumā uz 1.-3.kvintiles fona izceļas ar nozīmīgākām vēlmēm, mazāku gatavību no kādiem izdevumiem atteikties), tāpēc nolemts aptaujā iekļaut tikai uz 1.-3.kvintili.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486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53"/>
            <a:ext cx="12192000" cy="1325563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Mājsaimniecību kategorijas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0076" y="1312036"/>
            <a:ext cx="10041924" cy="5060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537070" y="958885"/>
            <a:ext cx="6269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Septiņas iespējamās kategorijas ienākumu kvintiļu griezumā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36603" y="1808178"/>
          <a:ext cx="675503" cy="4073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5102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</a:rPr>
                        <a:t>623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</a:t>
                      </a:r>
                      <a:r>
                        <a:rPr lang="lv-LV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310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€ </a:t>
                      </a:r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269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30" y="1136849"/>
            <a:ext cx="1512272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lv-LV" sz="1600" b="1" dirty="0"/>
              <a:t>Izdevumi uz</a:t>
            </a:r>
          </a:p>
          <a:p>
            <a:pPr algn="ctr"/>
            <a:r>
              <a:rPr lang="lv-LV" sz="1600" b="1" dirty="0"/>
              <a:t>cilvēku mēnesī:</a:t>
            </a:r>
            <a:endParaRPr lang="en-US" sz="16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709971" y="1808177"/>
          <a:ext cx="535459" cy="4073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5101">
                <a:tc>
                  <a:txBody>
                    <a:bodyPr/>
                    <a:lstStyle/>
                    <a:p>
                      <a:pPr algn="ctr"/>
                      <a:r>
                        <a:rPr lang="lv-LV" sz="1400" dirty="0">
                          <a:solidFill>
                            <a:schemeClr val="tx1"/>
                          </a:solidFill>
                        </a:rPr>
                        <a:t>14%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08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lv-LV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11%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112106" y="1143549"/>
            <a:ext cx="1935880" cy="5315230"/>
            <a:chOff x="1112106" y="1143549"/>
            <a:chExt cx="1935880" cy="5315230"/>
          </a:xfrm>
        </p:grpSpPr>
        <p:sp>
          <p:nvSpPr>
            <p:cNvPr id="14" name="TextBox 13"/>
            <p:cNvSpPr txBox="1"/>
            <p:nvPr/>
          </p:nvSpPr>
          <p:spPr>
            <a:xfrm>
              <a:off x="1578482" y="1143549"/>
              <a:ext cx="1160908" cy="584775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Īpatsvars no visām:</a:t>
              </a:r>
              <a:endParaRPr lang="en-US" sz="16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12106" y="6089447"/>
              <a:ext cx="19358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2016.gada dati</a:t>
              </a:r>
              <a:endParaRPr lang="en-US" dirty="0"/>
            </a:p>
          </p:txBody>
        </p:sp>
      </p:grpSp>
      <p:cxnSp>
        <p:nvCxnSpPr>
          <p:cNvPr id="16" name="Straight Connector 15"/>
          <p:cNvCxnSpPr/>
          <p:nvPr/>
        </p:nvCxnSpPr>
        <p:spPr>
          <a:xfrm flipH="1">
            <a:off x="5362834" y="5881812"/>
            <a:ext cx="5137102" cy="0"/>
          </a:xfrm>
          <a:prstGeom prst="line">
            <a:avLst/>
          </a:prstGeom>
          <a:ln w="4445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5371072" y="1808177"/>
            <a:ext cx="5560539" cy="4115589"/>
            <a:chOff x="5371072" y="1808177"/>
            <a:chExt cx="5560539" cy="4115589"/>
          </a:xfrm>
        </p:grpSpPr>
        <p:cxnSp>
          <p:nvCxnSpPr>
            <p:cNvPr id="4" name="Straight Connector 3"/>
            <p:cNvCxnSpPr/>
            <p:nvPr/>
          </p:nvCxnSpPr>
          <p:spPr>
            <a:xfrm flipH="1">
              <a:off x="5379308" y="1808177"/>
              <a:ext cx="8238" cy="4073635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5371072" y="1808177"/>
              <a:ext cx="1507523" cy="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21540000" flipH="1">
              <a:off x="10504848" y="5360862"/>
              <a:ext cx="6675" cy="562904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9953392" y="5335373"/>
              <a:ext cx="563417" cy="9345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60000">
              <a:off x="9960680" y="4768578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9964306" y="4778158"/>
              <a:ext cx="172405" cy="718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60000">
              <a:off x="10121369" y="4169809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9450046" y="4175911"/>
              <a:ext cx="682495" cy="475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60000">
              <a:off x="9455371" y="3579237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9450045" y="3586797"/>
              <a:ext cx="1481566" cy="3419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60000">
              <a:off x="10916268" y="3007215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 flipV="1">
              <a:off x="7171038" y="3007174"/>
              <a:ext cx="3760573" cy="8148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60000">
              <a:off x="7184051" y="2425692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60000">
              <a:off x="6873586" y="1815210"/>
              <a:ext cx="10016" cy="610400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 flipV="1">
              <a:off x="6868261" y="2430873"/>
              <a:ext cx="302777" cy="1398"/>
            </a:xfrm>
            <a:prstGeom prst="line">
              <a:avLst/>
            </a:prstGeom>
            <a:ln w="444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3" name="TextBox 242"/>
          <p:cNvSpPr txBox="1"/>
          <p:nvPr/>
        </p:nvSpPr>
        <p:spPr>
          <a:xfrm>
            <a:off x="5710054" y="6244648"/>
            <a:ext cx="3491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6">
                    <a:lumMod val="75000"/>
                  </a:schemeClr>
                </a:solidFill>
              </a:rPr>
              <a:t>Diskusijas ar personām no 1.-2.kvintiles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8770907" y="6244648"/>
            <a:ext cx="3491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6">
                    <a:lumMod val="75000"/>
                  </a:schemeClr>
                </a:solidFill>
              </a:rPr>
              <a:t>Diskusijas ar personām no 3.-4.kvintiles</a:t>
            </a:r>
          </a:p>
        </p:txBody>
      </p:sp>
    </p:spTree>
    <p:extLst>
      <p:ext uri="{BB962C8B-B14F-4D97-AF65-F5344CB8AC3E}">
        <p14:creationId xmlns:p14="http://schemas.microsoft.com/office/powerpoint/2010/main" val="89593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/>
      <p:bldP spid="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Kvintiļu </a:t>
            </a:r>
            <a:r>
              <a:rPr lang="lv-LV" b="1" dirty="0" err="1">
                <a:solidFill>
                  <a:srgbClr val="FF0000"/>
                </a:solidFill>
              </a:rPr>
              <a:t>robežsummas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72572" y="1535176"/>
            <a:ext cx="1266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Kvintiļu ienākumu robežas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7168" y="2069669"/>
            <a:ext cx="1405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Zemākā robeža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234827"/>
              </p:ext>
            </p:extLst>
          </p:nvPr>
        </p:nvGraphicFramePr>
        <p:xfrm>
          <a:off x="3663092" y="1286693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4.kvintile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3.kvintile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2.kvintile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1.kvintile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,1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788,44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524,32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869671" y="2399213"/>
            <a:ext cx="19214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2018.gada dati, EU-SILC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18919" y="1689064"/>
            <a:ext cx="1405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Augstākā robeža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6688" y="3170386"/>
            <a:ext cx="1266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Kvintiļu ienākumu robežas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61284" y="3704879"/>
            <a:ext cx="1405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Zemākā robeža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668370"/>
              </p:ext>
            </p:extLst>
          </p:nvPr>
        </p:nvGraphicFramePr>
        <p:xfrm>
          <a:off x="3667208" y="2921903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4.kvintile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3.kvintile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2.kvintile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1.kvintile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600,00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421,00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613557" y="4034423"/>
            <a:ext cx="2181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2020.gada jūlija dati, SKDS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23035" y="3324274"/>
            <a:ext cx="1405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solidFill>
                  <a:schemeClr val="accent1">
                    <a:lumMod val="75000"/>
                  </a:schemeClr>
                </a:solidFill>
              </a:rPr>
              <a:t>Augstākā robeža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081730" y="3300579"/>
            <a:ext cx="7584920" cy="3487399"/>
            <a:chOff x="2081730" y="3300579"/>
            <a:chExt cx="7584920" cy="3487399"/>
          </a:xfrm>
        </p:grpSpPr>
        <p:sp>
          <p:nvSpPr>
            <p:cNvPr id="10" name="Oval 9"/>
            <p:cNvSpPr/>
            <p:nvPr/>
          </p:nvSpPr>
          <p:spPr>
            <a:xfrm>
              <a:off x="7088659" y="3300579"/>
              <a:ext cx="1276865" cy="402372"/>
            </a:xfrm>
            <a:prstGeom prst="ellipse">
              <a:avLst/>
            </a:prstGeom>
            <a:noFill/>
            <a:ln w="698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81730" y="4346202"/>
              <a:ext cx="7584920" cy="24417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03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Deklarēto, taupības un vēlamo izdevumu apjoma noskaidrošana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2" y="1274205"/>
            <a:ext cx="5454836" cy="50821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761" y="1804086"/>
            <a:ext cx="5404745" cy="3712605"/>
          </a:xfrm>
          <a:prstGeom prst="rect">
            <a:avLst/>
          </a:prstGeom>
        </p:spPr>
      </p:pic>
      <p:sp>
        <p:nvSpPr>
          <p:cNvPr id="23" name="Right Arrow 22"/>
          <p:cNvSpPr/>
          <p:nvPr/>
        </p:nvSpPr>
        <p:spPr>
          <a:xfrm>
            <a:off x="5674561" y="2687676"/>
            <a:ext cx="618567" cy="751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-5541" y="1640800"/>
            <a:ext cx="6110641" cy="646331"/>
            <a:chOff x="-5541" y="1640800"/>
            <a:chExt cx="6110641" cy="646331"/>
          </a:xfrm>
        </p:grpSpPr>
        <p:sp>
          <p:nvSpPr>
            <p:cNvPr id="24" name="Oval 23"/>
            <p:cNvSpPr/>
            <p:nvPr/>
          </p:nvSpPr>
          <p:spPr>
            <a:xfrm>
              <a:off x="-5541" y="1651518"/>
              <a:ext cx="2459492" cy="452087"/>
            </a:xfrm>
            <a:prstGeom prst="ellipse">
              <a:avLst/>
            </a:prstGeom>
            <a:noFill/>
            <a:ln w="698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Arrow 6"/>
            <p:cNvSpPr/>
            <p:nvPr/>
          </p:nvSpPr>
          <p:spPr>
            <a:xfrm>
              <a:off x="2566584" y="1640800"/>
              <a:ext cx="653142" cy="326571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44331" y="1640800"/>
              <a:ext cx="296076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rgbClr val="FF0000"/>
                  </a:solidFill>
                </a:rPr>
                <a:t>Koriģējams, saskaņojams ar MBA datiem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003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003081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Mērījumos iekļautās izdevumu kategorijas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5591" y="749462"/>
            <a:ext cx="523482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Mājokļa īre un komunālie pakalpojumi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Mobilā telefona rēķina apmaksa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Nelielas saimniecības preces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Mājokļa remonts vai nelieli remonta pakalpojumi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Mobilo vai stacionāro tālruņu iegāde un remonts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Mēbeļu un mājsaimniecības ierīču iegādei un remonts, kā arī audumu, trauku, instrumentu un darbarīku mājai iegāde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Sociālā aprūpe un palīdzība mājas darbos, aukļu pakalpojumi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Pasta un citi sūtījumi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Dažādas administratīvās izmaksas (tai skaitā bankas kontu uzturēšanai), sodu un alimentu nomaksa 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Sabiedriskais transports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Personisko transporta līdzekļu iegāde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Personiskā transporta remontam, ko veic servisā, tehniskā apskate, auto transporta līdzekļa vadīšanas kursi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Personiskā transporta uzturēšana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Zāles, ārstu apmeklējumi (neskaitot zobārstu), slimnīcas un kontracepcijas līdzekļi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Zobārsts un pirkumi, kas saistīti ar veselības aprūpi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Bērnudārza, pamata un vidējās izglītības pakalpojumi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lv-LV" sz="1600" b="1" dirty="0"/>
              <a:t>Mācību maksa augstskolā, dažādi kursi un pulciņi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8975" y="926446"/>
            <a:ext cx="523482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Apģērbs un apaviem, kā arī somas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Skaistumkopšanas preces un pakalpojumiem, kā arī higiēnas preces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Personiskās higiēnas elektroierīču, rokas pulksteņu, juvelierizstrādājumu, bižutērijas iegādei vai remonts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Kultūra un sports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Grāmatu iegāde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Datoru un to aprīkojumu iegāde un remonts, kā arī programmatūra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Televizoru, mūzikas instrumentu, sporta un hobija inventāru un līdzīgu preču iegāde un remonts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Tūrisma braucieni uz ārvalstīm, viesnīcu pakalpojumi un lidmašīnu biļetes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Tūrisma braucieni pa Latviju, kā arī viesnīcu un citu naktsmītņu pakalpojumi Latvijā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Ēdienreizes ārpus mājas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Alkohols un tabaka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Azartspēles, tai skaitā loterijas biļetes</a:t>
            </a:r>
            <a:endParaRPr lang="en-US" sz="1600" dirty="0"/>
          </a:p>
          <a:p>
            <a:pPr marL="342900" indent="-342900">
              <a:buFont typeface="+mj-lt"/>
              <a:buAutoNum type="arabicPeriod" startAt="18"/>
            </a:pPr>
            <a:r>
              <a:rPr lang="lv-LV" sz="1600" b="1" dirty="0"/>
              <a:t>Preces dārzam, augi un ziedi, mājdzīvnieku iegāde, preces mājdzīvniekiem, veterinārie un citi pakalpojumi mājdzīvniekiem, laikraksti un žurnāli, kancelejas preces un zīmēšanas piederumi</a:t>
            </a:r>
            <a:endParaRPr lang="en-US" sz="1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46704" y="944050"/>
            <a:ext cx="18661" cy="5612466"/>
          </a:xfrm>
          <a:prstGeom prst="line">
            <a:avLst/>
          </a:prstGeom>
          <a:ln w="730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592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661"/>
            <a:ext cx="10515600" cy="1325563"/>
          </a:xfrm>
        </p:spPr>
        <p:txBody>
          <a:bodyPr/>
          <a:lstStyle/>
          <a:p>
            <a:pPr algn="ctr"/>
            <a:r>
              <a:rPr lang="lv-LV" b="1" dirty="0">
                <a:solidFill>
                  <a:srgbClr val="FF0000"/>
                </a:solidFill>
              </a:rPr>
              <a:t>Deklarēto, taupības un vēlamo izdevumu apjoma attiecības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432" y="2187825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Taupības izdevumi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78346" y="2187825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Deklarētie izdevumi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47081" y="2187825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Vēlamie izdevumi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4541" y="335726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Taupības izdevumi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7908" y="335726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Deklarētie izdevumi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50190" y="335726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Vēlamie izdevumi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4542" y="452359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Taupības izdevumi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67671" y="452359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Deklarētie izdevumi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50191" y="4523592"/>
            <a:ext cx="1705961" cy="646331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solidFill>
                  <a:schemeClr val="accent1">
                    <a:lumMod val="75000"/>
                  </a:schemeClr>
                </a:solidFill>
              </a:rPr>
              <a:t>Vēlamie izdevumi</a:t>
            </a:r>
          </a:p>
        </p:txBody>
      </p:sp>
      <p:sp>
        <p:nvSpPr>
          <p:cNvPr id="8" name="Left-Right Arrow 7"/>
          <p:cNvSpPr/>
          <p:nvPr/>
        </p:nvSpPr>
        <p:spPr>
          <a:xfrm>
            <a:off x="4188514" y="2310089"/>
            <a:ext cx="1054359" cy="401216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-Right Arrow 30"/>
          <p:cNvSpPr/>
          <p:nvPr/>
        </p:nvSpPr>
        <p:spPr>
          <a:xfrm>
            <a:off x="2433633" y="4649550"/>
            <a:ext cx="1054359" cy="401216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-Right Arrow 31"/>
          <p:cNvSpPr/>
          <p:nvPr/>
        </p:nvSpPr>
        <p:spPr>
          <a:xfrm>
            <a:off x="2187098" y="3493818"/>
            <a:ext cx="677400" cy="401216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-Right Arrow 32"/>
          <p:cNvSpPr/>
          <p:nvPr/>
        </p:nvSpPr>
        <p:spPr>
          <a:xfrm>
            <a:off x="4774790" y="3487597"/>
            <a:ext cx="677400" cy="401216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7557249" y="2341973"/>
            <a:ext cx="4059363" cy="2676909"/>
            <a:chOff x="7557249" y="1679499"/>
            <a:chExt cx="4059363" cy="2676909"/>
          </a:xfrm>
        </p:grpSpPr>
        <p:sp>
          <p:nvSpPr>
            <p:cNvPr id="14" name="TextBox 13"/>
            <p:cNvSpPr txBox="1"/>
            <p:nvPr/>
          </p:nvSpPr>
          <p:spPr>
            <a:xfrm>
              <a:off x="7557250" y="1679499"/>
              <a:ext cx="40593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Taupīšanas iespējas niecīgas (vajadzība)</a:t>
              </a:r>
              <a:endParaRPr lang="en-US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557250" y="3987076"/>
              <a:ext cx="40593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Taupīšanas iespējas ievērojamas (vēlme)</a:t>
              </a:r>
              <a:endParaRPr lang="en-US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557249" y="2841065"/>
              <a:ext cx="34853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Taupības iespējas mērenas</a:t>
              </a:r>
              <a:endParaRPr lang="en-US" b="1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35208" y="2041446"/>
            <a:ext cx="7164057" cy="3271841"/>
            <a:chOff x="235208" y="1378972"/>
            <a:chExt cx="7164057" cy="3271841"/>
          </a:xfrm>
        </p:grpSpPr>
        <p:sp>
          <p:nvSpPr>
            <p:cNvPr id="9" name="Oval 8"/>
            <p:cNvSpPr/>
            <p:nvPr/>
          </p:nvSpPr>
          <p:spPr>
            <a:xfrm>
              <a:off x="5400857" y="1378972"/>
              <a:ext cx="1998408" cy="933061"/>
            </a:xfrm>
            <a:prstGeom prst="ellipse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814499" y="2545299"/>
              <a:ext cx="1998408" cy="933061"/>
            </a:xfrm>
            <a:prstGeom prst="ellipse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35208" y="3717752"/>
              <a:ext cx="1998408" cy="933061"/>
            </a:xfrm>
            <a:prstGeom prst="ellipse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34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1C5EA-7852-4B93-BB18-322BB65BE18A}" type="slidenum">
              <a:rPr lang="en-US" smtClean="0"/>
              <a:t>8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18982" y="2684408"/>
            <a:ext cx="11335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cap="all" dirty="0">
                <a:solidFill>
                  <a:srgbClr val="FF0000"/>
                </a:solidFill>
              </a:rPr>
              <a:t>Jaunas metodoloģijas izstrāde iztikas minimuma patēriņa preču un pakalpojumu groza noteikšanai un  tās aprobācija (izmēģinājumprojekti)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26" name="Picture 25" descr="G:\LM_nab_izvertejums\Nodevumi\logo_ansamblis_krasain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279" y="312746"/>
            <a:ext cx="5742305" cy="10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2767912" y="4498182"/>
            <a:ext cx="6837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solidFill>
                  <a:schemeClr val="accent5"/>
                </a:solidFill>
              </a:rPr>
              <a:t>SIA „Projektu un kvalitātes vadība” un SIA „SKDS”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49861" y="1332499"/>
            <a:ext cx="889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/>
              <a:t>Pētījums veikts ESF projekta Nr.9.2.1.2/15/I/001 “Iekļaujoša darba tirgus un</a:t>
            </a:r>
            <a:endParaRPr lang="en-US" sz="1400" dirty="0"/>
          </a:p>
          <a:p>
            <a:pPr algn="ctr"/>
            <a:r>
              <a:rPr lang="lv-LV" sz="1400" dirty="0"/>
              <a:t>nabadzības risku pētījumi un monitorings” ietvaros</a:t>
            </a:r>
            <a:endParaRPr lang="en-US" sz="1400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A5B7E9B-6BB9-084D-9F0E-49109F9DEFA5}"/>
              </a:ext>
            </a:extLst>
          </p:cNvPr>
          <p:cNvSpPr txBox="1">
            <a:spLocks/>
          </p:cNvSpPr>
          <p:nvPr/>
        </p:nvSpPr>
        <p:spPr>
          <a:xfrm>
            <a:off x="8843584" y="5355743"/>
            <a:ext cx="3084805" cy="13657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800" b="0" dirty="0">
                <a:solidFill>
                  <a:schemeClr val="accent5"/>
                </a:solidFill>
              </a:rPr>
              <a:t>Māris Brants</a:t>
            </a:r>
          </a:p>
          <a:p>
            <a:r>
              <a:rPr lang="lv-LV" sz="1800" b="0" dirty="0">
                <a:solidFill>
                  <a:schemeClr val="accent5"/>
                </a:solidFill>
              </a:rPr>
              <a:t>2020. gada 6. oktobris</a:t>
            </a:r>
          </a:p>
          <a:p>
            <a:endParaRPr lang="lv-LV" sz="1800" b="0" dirty="0">
              <a:solidFill>
                <a:schemeClr val="accent5"/>
              </a:solidFill>
            </a:endParaRPr>
          </a:p>
          <a:p>
            <a:endParaRPr lang="lv-LV" sz="1800" b="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5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834</Words>
  <Application>Microsoft Office PowerPoint</Application>
  <PresentationFormat>Widescreen</PresentationFormat>
  <Paragraphs>140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Secinājumi pēc fokusgrupu diskusijām</vt:lpstr>
      <vt:lpstr>Mājsaimniecību kategorijas</vt:lpstr>
      <vt:lpstr>Kvintiļu robežsummas</vt:lpstr>
      <vt:lpstr>Deklarēto, taupības un vēlamo izdevumu apjoma noskaidrošana</vt:lpstr>
      <vt:lpstr>Mērījumos iekļautās izdevumu kategorijas</vt:lpstr>
      <vt:lpstr>Deklarēto, taupības un vēlamo izdevumu apjoma attiecības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Kādu robežu noteikt?</dc:title>
  <dc:creator>Windows User</dc:creator>
  <cp:lastModifiedBy>Aiga Lukasenoka</cp:lastModifiedBy>
  <cp:revision>131</cp:revision>
  <dcterms:created xsi:type="dcterms:W3CDTF">2019-12-09T13:04:04Z</dcterms:created>
  <dcterms:modified xsi:type="dcterms:W3CDTF">2020-11-04T14:31:54Z</dcterms:modified>
</cp:coreProperties>
</file>