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10"/>
  </p:notesMasterIdLst>
  <p:sldIdLst>
    <p:sldId id="257" r:id="rId3"/>
    <p:sldId id="296" r:id="rId4"/>
    <p:sldId id="323" r:id="rId5"/>
    <p:sldId id="321" r:id="rId6"/>
    <p:sldId id="320" r:id="rId7"/>
    <p:sldId id="289" r:id="rId8"/>
    <p:sldId id="264" r:id="rId9"/>
  </p:sldIdLst>
  <p:sldSz cx="12192000" cy="6858000"/>
  <p:notesSz cx="6735763" cy="9866313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5FBD5E-6E06-43CF-878A-8C660C5A81FF}" type="datetimeFigureOut">
              <a:rPr lang="lv-LV" smtClean="0"/>
              <a:t>13.12.2019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557DB0-0123-4E94-B930-2CB5CE05B5F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2290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55737-DE54-43ED-BE5A-1454B4FA37F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23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16613" cy="3328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Izmai</a:t>
            </a:r>
            <a:r>
              <a:rPr lang="lv-LV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ņ</a:t>
            </a:r>
            <a:r>
              <a:rPr lang="en-GB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</a:t>
            </a:r>
            <a:r>
              <a:rPr lang="lv-LV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ietekme:</a:t>
            </a:r>
          </a:p>
          <a:p>
            <a:pPr marL="171450" indent="-171450">
              <a:buFontTx/>
              <a:buChar char="-"/>
            </a:pPr>
            <a:r>
              <a:rPr lang="lv-LV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vidējā apmēra samazinājums</a:t>
            </a:r>
            <a:r>
              <a:rPr lang="en-GB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20,40</a:t>
            </a:r>
            <a:r>
              <a:rPr lang="lv-LV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EUR</a:t>
            </a:r>
            <a:r>
              <a:rPr lang="en-GB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lv-LV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mēnesī, </a:t>
            </a:r>
            <a:endParaRPr lang="en-GB" sz="9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Tx/>
              <a:buChar char="-"/>
            </a:pPr>
            <a:r>
              <a:rPr lang="lv-LV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saņēmēju skaita vidējais samazinājums</a:t>
            </a:r>
            <a:r>
              <a:rPr lang="en-GB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– 1 132</a:t>
            </a:r>
            <a:r>
              <a:rPr lang="lv-LV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mēnesī</a:t>
            </a:r>
            <a:r>
              <a:rPr lang="en-GB" sz="9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9F0613-56BA-47D0-80C7-28E1DBD8D632}" type="slidenum">
              <a:rPr lang="lv-LV" smtClean="0"/>
              <a:t>6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5E7F43-EE26-42CE-8175-B3E125AD00D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276171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>
            <a:extLst>
              <a:ext uri="{FF2B5EF4-FFF2-40B4-BE49-F238E27FC236}">
                <a16:creationId xmlns:a16="http://schemas.microsoft.com/office/drawing/2014/main" id="{342645EE-9D25-4911-8077-7347D4096B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>
            <a:extLst>
              <a:ext uri="{FF2B5EF4-FFF2-40B4-BE49-F238E27FC236}">
                <a16:creationId xmlns:a16="http://schemas.microsoft.com/office/drawing/2014/main" id="{735BCA5C-8226-4059-93DB-8361AD4B6F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2D55F78B-E6F3-4DF0-BF65-9F24148774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E7A46A0-77D0-482E-ABBF-BED4448D8593}" type="slidenum">
              <a:rPr lang="lv-LV" altLang="lv-LV" smtClean="0"/>
              <a:pPr/>
              <a:t>7</a:t>
            </a:fld>
            <a:endParaRPr lang="lv-LV" altLang="lv-L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D2D95-8F18-48C2-8ABF-861DD843F2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B90D4C-BECF-4C44-A216-420F7DCD23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C667CE-5A74-471B-BF44-BB5B1871E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D8B0-FB0B-46C9-A9FF-14325ABC8E28}" type="datetimeFigureOut">
              <a:rPr lang="lv-LV" smtClean="0"/>
              <a:t>13.12.2019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B4EE1A-CACA-45CF-9606-5CF73410B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D41DAE-A235-4C54-B0A9-702DDE307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CF1-3772-4723-99C4-B27C588182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053389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67E-DBE1-4FEA-AEA2-99D65455B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AE4A66-7C22-42D8-BE4F-4C724723C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BED44-A0F6-43EC-90CF-AA1ED2784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D8B0-FB0B-46C9-A9FF-14325ABC8E28}" type="datetimeFigureOut">
              <a:rPr lang="lv-LV" smtClean="0"/>
              <a:t>13.12.2019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E6F9A-3515-4D63-9A92-A80DBF8CB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CB3977-2428-4B2F-AD89-E3BC496DF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CF1-3772-4723-99C4-B27C588182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94781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0144F8-1646-49C8-949D-418CB531E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9EB0B1-54DC-4808-B89D-DA13D5562C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8D39E-F49E-47A3-A249-F90C4612DC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D8B0-FB0B-46C9-A9FF-14325ABC8E28}" type="datetimeFigureOut">
              <a:rPr lang="lv-LV" smtClean="0"/>
              <a:t>13.12.2019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08A6B5-B89F-44BC-BEFB-30997F9F9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7135C6-9FF9-4B77-8A2E-E5736B879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CF1-3772-4723-99C4-B27C588182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67411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39349" y="2386941"/>
            <a:ext cx="576064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2386940"/>
            <a:ext cx="5486400" cy="3739234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39349" y="1852613"/>
            <a:ext cx="5760640" cy="534988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6096000" y="1851953"/>
            <a:ext cx="5486400" cy="534988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184565" y="6324600"/>
            <a:ext cx="601035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6098D3D6-C07C-4396-867A-4496CB703F9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503934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>
            <a:extLst>
              <a:ext uri="{FF2B5EF4-FFF2-40B4-BE49-F238E27FC236}">
                <a16:creationId xmlns:a16="http://schemas.microsoft.com/office/drawing/2014/main" id="{C6513E5B-29D2-4C7E-818F-731C56902C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8" y="0"/>
            <a:ext cx="2347383" cy="1958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F44E191D-4790-4578-8425-54449D6FE1A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96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44D02610-8B16-4F8C-9056-D25DB9DC1AFE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27564213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A4CF03B7-ED66-43D2-A200-6BE1788EF4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780"/>
            <a:ext cx="12192000" cy="245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80F3B336-8A61-4137-A22F-DDC81D7D73B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6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9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90907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91649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914400" y="4724401"/>
            <a:ext cx="10363200" cy="1036638"/>
          </a:xfrm>
          <a:prstGeom prst="rect">
            <a:avLst/>
          </a:prstGeom>
        </p:spPr>
        <p:txBody>
          <a:bodyPr lIns="93958" tIns="46979" rIns="93958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9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28872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819" y="1752601"/>
            <a:ext cx="11186583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184565" y="6324600"/>
            <a:ext cx="601035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6098D3D6-C07C-4396-867A-4496CB703F9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48402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349" y="1752600"/>
            <a:ext cx="5568619" cy="4373566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1772816"/>
            <a:ext cx="5870443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184565" y="6324600"/>
            <a:ext cx="601035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6098D3D6-C07C-4396-867A-4496CB703F9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00710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39349" y="2386941"/>
            <a:ext cx="576064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6096000" y="2386940"/>
            <a:ext cx="5486400" cy="3739234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39349" y="1852613"/>
            <a:ext cx="5760640" cy="534988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6096000" y="1851953"/>
            <a:ext cx="5486400" cy="534988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11184565" y="6324600"/>
            <a:ext cx="601035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6098D3D6-C07C-4396-867A-4496CB703F9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58079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EBF9F-6F0D-4266-9BF5-84EEECEFE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9D4220-E72D-480D-A00A-A324B0586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7ADF54-EDF8-43D9-A656-731141389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D8B0-FB0B-46C9-A9FF-14325ABC8E28}" type="datetimeFigureOut">
              <a:rPr lang="lv-LV" smtClean="0"/>
              <a:t>13.12.2019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B42032-FB31-4214-85FE-2E584FB85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E3BF9-1C9C-4B34-BB56-9EB3BFC5B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CF1-3772-4723-99C4-B27C588182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6737904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184565" y="6324600"/>
            <a:ext cx="601035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6098D3D6-C07C-4396-867A-4496CB703F9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947943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184565" y="6324600"/>
            <a:ext cx="601035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6098D3D6-C07C-4396-867A-4496CB703F9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574019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6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3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0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84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6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3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15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184565" y="6324600"/>
            <a:ext cx="601035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6098D3D6-C07C-4396-867A-4496CB703F9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95873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819" y="1"/>
            <a:ext cx="2347383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5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69" indent="0">
              <a:buNone/>
              <a:defRPr sz="1200"/>
            </a:lvl2pPr>
            <a:lvl3pPr marL="939538" indent="0">
              <a:buNone/>
              <a:defRPr sz="1000"/>
            </a:lvl3pPr>
            <a:lvl4pPr marL="1409309" indent="0">
              <a:buNone/>
              <a:defRPr sz="1000"/>
            </a:lvl4pPr>
            <a:lvl5pPr marL="1879076" indent="0">
              <a:buNone/>
              <a:defRPr sz="1000"/>
            </a:lvl5pPr>
            <a:lvl6pPr marL="2348846" indent="0">
              <a:buNone/>
              <a:defRPr sz="1000"/>
            </a:lvl6pPr>
            <a:lvl7pPr marL="2818616" indent="0">
              <a:buNone/>
              <a:defRPr sz="1000"/>
            </a:lvl7pPr>
            <a:lvl8pPr marL="3288384" indent="0">
              <a:buNone/>
              <a:defRPr sz="1000"/>
            </a:lvl8pPr>
            <a:lvl9pPr marL="3758155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184565" y="6324600"/>
            <a:ext cx="601035" cy="304800"/>
          </a:xfrm>
        </p:spPr>
        <p:txBody>
          <a:bodyPr/>
          <a:lstStyle>
            <a:lvl1pPr>
              <a:defRPr sz="1000">
                <a:latin typeface="Verdana" pitchFamily="34" charset="0"/>
              </a:defRPr>
            </a:lvl1pPr>
          </a:lstStyle>
          <a:p>
            <a:fld id="{6098D3D6-C07C-4396-867A-4496CB703F9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6154149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167" y="0"/>
            <a:ext cx="5037667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9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23405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575DC-390D-43CC-AFCD-BFF61459AC93}" type="datetimeFigureOut">
              <a:rPr lang="lv-LV" smtClean="0"/>
              <a:t>13.12.2019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8D3D6-C07C-4396-867A-4496CB703F9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665946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81000"/>
            <a:ext cx="8128000" cy="1036643"/>
          </a:xfrm>
        </p:spPr>
        <p:txBody>
          <a:bodyPr anchor="t">
            <a:normAutofit/>
          </a:bodyPr>
          <a:lstStyle>
            <a:lvl1pPr algn="l">
              <a:defRPr sz="288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4400" y="1752600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2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200">
                <a:latin typeface="Verdana" pitchFamily="34" charset="0"/>
              </a:defRPr>
            </a:lvl1pPr>
          </a:lstStyle>
          <a:p>
            <a:fld id="{0889E1AB-9F73-4201-B011-3CEAD96BE2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59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D70C3-147B-452F-8B08-BAB7C40FA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15A303-748D-4D7B-9AE3-B925F8E525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897A4-4C98-4A3A-8F5B-04BCD7278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D8B0-FB0B-46C9-A9FF-14325ABC8E28}" type="datetimeFigureOut">
              <a:rPr lang="lv-LV" smtClean="0"/>
              <a:t>13.12.2019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1E5EDD-0D07-4AB3-BBB1-674A39698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BD0CB-5478-4CF3-AF30-9DFA79101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CF1-3772-4723-99C4-B27C588182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3365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8B233-ED42-4363-9272-15CAE2594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1E201-3158-4066-91E3-3E058D8F0D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43BF2C-7076-4DC7-956B-389D5E3DC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72F5D0-4BB9-45F9-9B25-7A67D91B6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D8B0-FB0B-46C9-A9FF-14325ABC8E28}" type="datetimeFigureOut">
              <a:rPr lang="lv-LV" smtClean="0"/>
              <a:t>13.12.2019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A5FEB-0E2E-444E-98FC-BE572D7BF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F0A769-BF2B-4A17-9913-0191BB792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CF1-3772-4723-99C4-B27C588182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9882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DA53C-695C-4199-B5DA-E8AEA1D52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298D7E-08A7-430B-B4B8-CF20EC071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6EF50-631B-4D0F-A809-82685F275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0F837B-BB6C-4035-918F-52CCF6933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F8F8C6-DC5F-43F9-9914-DA88027DE0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21C9B38-9572-4F02-AA62-A6459FFE2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D8B0-FB0B-46C9-A9FF-14325ABC8E28}" type="datetimeFigureOut">
              <a:rPr lang="lv-LV" smtClean="0"/>
              <a:t>13.12.2019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CFE810-E62B-4723-B9E5-8F7D69707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E159705-4CCB-4FEA-8264-A6E6CE2B8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CF1-3772-4723-99C4-B27C588182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78954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71AC5-3BD3-4A95-9BF9-97E12170D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45E5FA-7D83-45C8-A52C-1D0B744A8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D8B0-FB0B-46C9-A9FF-14325ABC8E28}" type="datetimeFigureOut">
              <a:rPr lang="lv-LV" smtClean="0"/>
              <a:t>13.12.2019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E37D08-2E74-4225-A285-FBA185789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6F2DB5-D4DB-40F3-A803-69ED975D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CF1-3772-4723-99C4-B27C588182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3348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A772AF-9EE3-4976-87C7-41D569F071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D8B0-FB0B-46C9-A9FF-14325ABC8E28}" type="datetimeFigureOut">
              <a:rPr lang="lv-LV" smtClean="0"/>
              <a:t>13.12.2019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09D39B-1E7F-4457-A8DA-91AF9518B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A8EA83-3475-4CEB-8A28-A3D029E18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CF1-3772-4723-99C4-B27C588182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08845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C4738-9DCC-48ED-959C-2E783FE1F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1BCA9E-9F66-42AE-A4E4-AE4361DEE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49931-EB7F-4A91-89A8-2548A93987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5EA784-FAAB-4DDD-8135-638E60F1F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D8B0-FB0B-46C9-A9FF-14325ABC8E28}" type="datetimeFigureOut">
              <a:rPr lang="lv-LV" smtClean="0"/>
              <a:t>13.12.2019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53B736-F5DB-4EBE-84F7-6ACA8242D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4D3BDA-AF53-44D5-8B9B-11735A733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CF1-3772-4723-99C4-B27C588182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20459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BD339-0DE7-4DC4-AA73-3A1673707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ED7ED8-D1ED-41F7-9945-5F180F6C6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B4D158-CD12-4028-A1DD-A79F428916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6AF204-F440-450F-9995-3E4541BE0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D8B0-FB0B-46C9-A9FF-14325ABC8E28}" type="datetimeFigureOut">
              <a:rPr lang="lv-LV" smtClean="0"/>
              <a:t>13.12.2019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C20BD3-8DF4-4113-B41F-ADC663C58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F1FDE4-6535-4166-94DD-F3D49B51B0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B3CF1-3772-4723-99C4-B27C588182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75882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35AB7E-1BE5-4CF2-A8CF-0C7AB6663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B92D3-C177-4999-BC01-46C5DCBB6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FC27B4-4B50-44FF-ACA7-21954782C7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5D8B0-FB0B-46C9-A9FF-14325ABC8E28}" type="datetimeFigureOut">
              <a:rPr lang="lv-LV" smtClean="0"/>
              <a:t>13.12.2019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9DECD-7298-4821-887F-8C6F263910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64976-2586-4EF7-BC60-4368022D9B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9B3CF1-3772-4723-99C4-B27C5881825E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0850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74" r:id="rId14"/>
    <p:sldLayoutId id="21474836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37A575DC-390D-43CC-AFCD-BFF61459AC93}" type="datetimeFigureOut">
              <a:rPr lang="lv-LV" smtClean="0"/>
              <a:t>13.12.2019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38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098D3D6-C07C-4396-867A-4496CB703F97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24813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38176" rtl="0" eaLnBrk="1" fontAlgn="base" hangingPunct="1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+mj-cs"/>
        </a:defRPr>
      </a:lvl1pPr>
      <a:lvl2pPr algn="ctr" defTabSz="938176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2pPr>
      <a:lvl3pPr algn="ctr" defTabSz="938176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3pPr>
      <a:lvl4pPr algn="ctr" defTabSz="938176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4pPr>
      <a:lvl5pPr algn="ctr" defTabSz="938176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</a:defRPr>
      </a:lvl5pPr>
      <a:lvl6pPr marL="457182" algn="ctr" defTabSz="938176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364" algn="ctr" defTabSz="938176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545" algn="ctr" defTabSz="938176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727" algn="ctr" defTabSz="938176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24" indent="-350824" algn="l" defTabSz="938176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61970" indent="-292088" algn="l" defTabSz="938176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16" indent="-233353" algn="l" defTabSz="938176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2997" indent="-233353" algn="l" defTabSz="938176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878" indent="-233353" algn="l" defTabSz="938176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732" indent="-234883" algn="l" defTabSz="939538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500" indent="-234883" algn="l" defTabSz="939538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271" indent="-234883" algn="l" defTabSz="939538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037" indent="-234883" algn="l" defTabSz="939538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69" algn="l" defTabSz="9395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38" algn="l" defTabSz="9395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09" algn="l" defTabSz="9395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076" algn="l" defTabSz="9395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846" algn="l" defTabSz="9395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616" algn="l" defTabSz="9395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384" algn="l" defTabSz="9395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155" algn="l" defTabSz="939538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m.gov.lv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2279576" y="2996952"/>
            <a:ext cx="7772400" cy="1591826"/>
          </a:xfrm>
        </p:spPr>
        <p:txBody>
          <a:bodyPr>
            <a:normAutofit fontScale="90000"/>
          </a:bodyPr>
          <a:lstStyle/>
          <a:p>
            <a:r>
              <a:rPr lang="lv-LV" dirty="0"/>
              <a:t>Bezdarbnieka pabalsta aprēķināšanas un izmaksas izmaiņas no 2020.gada 1.janvāra</a:t>
            </a:r>
            <a:endParaRPr lang="lv-LV" altLang="lv-LV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  <p:sp>
        <p:nvSpPr>
          <p:cNvPr id="13316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2279576" y="5517232"/>
            <a:ext cx="7772400" cy="639762"/>
          </a:xfrm>
        </p:spPr>
        <p:txBody>
          <a:bodyPr/>
          <a:lstStyle/>
          <a:p>
            <a:pPr algn="r"/>
            <a:r>
              <a:rPr lang="lv-LV" altLang="lv-LV" dirty="0">
                <a:ea typeface="ＭＳ Ｐゴシック" pitchFamily="34" charset="-128"/>
              </a:rPr>
              <a:t>2019.gada 11.decembris</a:t>
            </a:r>
          </a:p>
        </p:txBody>
      </p:sp>
    </p:spTree>
    <p:extLst>
      <p:ext uri="{BB962C8B-B14F-4D97-AF65-F5344CB8AC3E}">
        <p14:creationId xmlns:p14="http://schemas.microsoft.com/office/powerpoint/2010/main" val="1899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A4B6967E-29A0-4CD5-80F1-F4D57C5D0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Bezdarbnieka</a:t>
            </a:r>
            <a:r>
              <a:rPr lang="en-GB" dirty="0"/>
              <a:t> </a:t>
            </a:r>
            <a:r>
              <a:rPr lang="en-GB" dirty="0" err="1"/>
              <a:t>pabalsta</a:t>
            </a:r>
            <a:r>
              <a:rPr lang="en-GB" dirty="0"/>
              <a:t> </a:t>
            </a:r>
            <a:r>
              <a:rPr lang="en-GB" dirty="0" err="1"/>
              <a:t>aprē</a:t>
            </a:r>
            <a:r>
              <a:rPr lang="lv-LV" dirty="0"/>
              <a:t>ķ</a:t>
            </a:r>
            <a:r>
              <a:rPr lang="en-GB" dirty="0"/>
              <a:t>ins</a:t>
            </a:r>
            <a:endParaRPr lang="lv-LV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A56F24A-2B92-4A47-8716-6BAB8B08C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5014" y="2386941"/>
            <a:ext cx="5184576" cy="2899954"/>
          </a:xfrm>
        </p:spPr>
        <p:txBody>
          <a:bodyPr/>
          <a:lstStyle/>
          <a:p>
            <a:endParaRPr lang="en-GB" b="1" dirty="0"/>
          </a:p>
          <a:p>
            <a:endParaRPr lang="lv-LV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5BFA5AE5-38BD-40FD-9308-A4CF4D627382}"/>
              </a:ext>
            </a:extLst>
          </p:cNvPr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993766" y="3011521"/>
          <a:ext cx="4159119" cy="2134706"/>
        </p:xfrm>
        <a:graphic>
          <a:graphicData uri="http://schemas.openxmlformats.org/drawingml/2006/table">
            <a:tbl>
              <a:tblPr firstRow="1">
                <a:tableStyleId>{00A15C55-8517-42AA-B614-E9B94910E393}</a:tableStyleId>
              </a:tblPr>
              <a:tblGrid>
                <a:gridCol w="2698475">
                  <a:extLst>
                    <a:ext uri="{9D8B030D-6E8A-4147-A177-3AD203B41FA5}">
                      <a16:colId xmlns:a16="http://schemas.microsoft.com/office/drawing/2014/main" val="1817706776"/>
                    </a:ext>
                  </a:extLst>
                </a:gridCol>
                <a:gridCol w="1460644">
                  <a:extLst>
                    <a:ext uri="{9D8B030D-6E8A-4147-A177-3AD203B41FA5}">
                      <a16:colId xmlns:a16="http://schemas.microsoft.com/office/drawing/2014/main" val="1218210749"/>
                    </a:ext>
                  </a:extLst>
                </a:gridCol>
              </a:tblGrid>
              <a:tr h="52349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700" u="none" strike="noStrike" dirty="0" err="1">
                          <a:effectLst/>
                        </a:rPr>
                        <a:t>Stāžs</a:t>
                      </a:r>
                      <a:endParaRPr lang="lv-LV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044" marR="22044" marT="114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700" u="none" strike="noStrike" dirty="0">
                          <a:effectLst/>
                        </a:rPr>
                        <a:t>% no vidējās iemaksu algas</a:t>
                      </a:r>
                      <a:endParaRPr lang="lv-LV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044" marR="22044" marT="11430" marB="0" anchor="ctr"/>
                </a:tc>
                <a:extLst>
                  <a:ext uri="{0D108BD9-81ED-4DB2-BD59-A6C34878D82A}">
                    <a16:rowId xmlns:a16="http://schemas.microsoft.com/office/drawing/2014/main" val="1266187230"/>
                  </a:ext>
                </a:extLst>
              </a:tr>
              <a:tr h="401279">
                <a:tc>
                  <a:txBody>
                    <a:bodyPr/>
                    <a:lstStyle/>
                    <a:p>
                      <a:pPr algn="l" fontAlgn="b"/>
                      <a:r>
                        <a:rPr lang="lv-LV" sz="1700" u="none" strike="noStrike" dirty="0">
                          <a:effectLst/>
                        </a:rPr>
                        <a:t>ar stāžu 1-9 gadi</a:t>
                      </a:r>
                      <a:endParaRPr lang="lv-LV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044" marR="22044" marT="114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700" u="none" strike="noStrike" dirty="0">
                          <a:effectLst/>
                        </a:rPr>
                        <a:t>50%</a:t>
                      </a:r>
                      <a:endParaRPr lang="lv-LV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044" marR="22044" marT="11430" marB="0" anchor="ctr"/>
                </a:tc>
                <a:extLst>
                  <a:ext uri="{0D108BD9-81ED-4DB2-BD59-A6C34878D82A}">
                    <a16:rowId xmlns:a16="http://schemas.microsoft.com/office/drawing/2014/main" val="3880418405"/>
                  </a:ext>
                </a:extLst>
              </a:tr>
              <a:tr h="401279">
                <a:tc>
                  <a:txBody>
                    <a:bodyPr/>
                    <a:lstStyle/>
                    <a:p>
                      <a:pPr algn="l" fontAlgn="b"/>
                      <a:r>
                        <a:rPr lang="lv-LV" sz="1700" u="none" strike="noStrike" dirty="0">
                          <a:effectLst/>
                        </a:rPr>
                        <a:t>ar stāžu 10-19 gadi</a:t>
                      </a:r>
                      <a:endParaRPr lang="lv-LV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044" marR="22044" marT="114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700" u="none" strike="noStrike" dirty="0">
                          <a:effectLst/>
                        </a:rPr>
                        <a:t>55%</a:t>
                      </a:r>
                      <a:endParaRPr lang="lv-LV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044" marR="22044" marT="11430" marB="0" anchor="ctr"/>
                </a:tc>
                <a:extLst>
                  <a:ext uri="{0D108BD9-81ED-4DB2-BD59-A6C34878D82A}">
                    <a16:rowId xmlns:a16="http://schemas.microsoft.com/office/drawing/2014/main" val="2692353662"/>
                  </a:ext>
                </a:extLst>
              </a:tr>
              <a:tr h="401279">
                <a:tc>
                  <a:txBody>
                    <a:bodyPr/>
                    <a:lstStyle/>
                    <a:p>
                      <a:pPr algn="l" fontAlgn="b"/>
                      <a:r>
                        <a:rPr lang="lv-LV" sz="1700" u="none" strike="noStrike" dirty="0">
                          <a:effectLst/>
                        </a:rPr>
                        <a:t>ar stāžu 20-29 gadi</a:t>
                      </a:r>
                      <a:endParaRPr lang="lv-LV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044" marR="22044" marT="114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700" u="none" strike="noStrike" dirty="0">
                          <a:effectLst/>
                        </a:rPr>
                        <a:t>60%</a:t>
                      </a:r>
                      <a:endParaRPr lang="lv-LV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044" marR="22044" marT="11430" marB="0" anchor="ctr"/>
                </a:tc>
                <a:extLst>
                  <a:ext uri="{0D108BD9-81ED-4DB2-BD59-A6C34878D82A}">
                    <a16:rowId xmlns:a16="http://schemas.microsoft.com/office/drawing/2014/main" val="1535727608"/>
                  </a:ext>
                </a:extLst>
              </a:tr>
              <a:tr h="401279">
                <a:tc>
                  <a:txBody>
                    <a:bodyPr/>
                    <a:lstStyle/>
                    <a:p>
                      <a:pPr algn="l" fontAlgn="b"/>
                      <a:r>
                        <a:rPr lang="pt-BR" sz="1700" u="none" strike="noStrike" dirty="0">
                          <a:effectLst/>
                        </a:rPr>
                        <a:t>ar stāžu virs 30 gadiem</a:t>
                      </a:r>
                      <a:endParaRPr lang="pt-BR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044" marR="22044" marT="114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v-LV" sz="1700" u="none" strike="noStrike" dirty="0">
                          <a:effectLst/>
                        </a:rPr>
                        <a:t>65%</a:t>
                      </a:r>
                      <a:endParaRPr lang="lv-LV" sz="1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22044" marR="22044" marT="11430" marB="0" anchor="ctr"/>
                </a:tc>
                <a:extLst>
                  <a:ext uri="{0D108BD9-81ED-4DB2-BD59-A6C34878D82A}">
                    <a16:rowId xmlns:a16="http://schemas.microsoft.com/office/drawing/2014/main" val="3188421835"/>
                  </a:ext>
                </a:extLst>
              </a:tr>
            </a:tbl>
          </a:graphicData>
        </a:graphic>
      </p:graphicFrame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559C1276-D2B9-418A-9B03-36E661D988A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86720" y="2322692"/>
            <a:ext cx="5184576" cy="534988"/>
          </a:xfrm>
        </p:spPr>
        <p:txBody>
          <a:bodyPr>
            <a:normAutofit fontScale="92500" lnSpcReduction="20000"/>
          </a:bodyPr>
          <a:lstStyle/>
          <a:p>
            <a:r>
              <a:rPr lang="lv-LV" dirty="0" err="1"/>
              <a:t>Piešķi</a:t>
            </a:r>
            <a:r>
              <a:rPr lang="en-GB" dirty="0" err="1"/>
              <a:t>rtais</a:t>
            </a:r>
            <a:r>
              <a:rPr lang="lv-LV" dirty="0"/>
              <a:t> pabalst</a:t>
            </a:r>
            <a:r>
              <a:rPr lang="en-GB" dirty="0"/>
              <a:t>s</a:t>
            </a:r>
            <a:r>
              <a:rPr lang="lv-LV" dirty="0"/>
              <a:t> </a:t>
            </a:r>
            <a:r>
              <a:rPr lang="lv-LV" dirty="0" err="1"/>
              <a:t>proporcionāl</a:t>
            </a:r>
            <a:r>
              <a:rPr lang="en-GB" dirty="0"/>
              <a:t>s</a:t>
            </a:r>
            <a:r>
              <a:rPr lang="lv-LV" dirty="0"/>
              <a:t> apdrošināšanas (darba) stāžam</a:t>
            </a:r>
            <a:r>
              <a:rPr lang="en-GB" dirty="0"/>
              <a:t>:</a:t>
            </a:r>
          </a:p>
          <a:p>
            <a:endParaRPr lang="lv-LV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5AE666E0-CD20-4B1C-89D2-EEC697D30A7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2306548"/>
            <a:ext cx="4937760" cy="534988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lv-LV" dirty="0"/>
              <a:t>Pabalsta izmaksa </a:t>
            </a:r>
            <a:r>
              <a:rPr lang="lv-LV" dirty="0" err="1"/>
              <a:t>atkarī</a:t>
            </a:r>
            <a:r>
              <a:rPr lang="en-GB" dirty="0" err="1"/>
              <a:t>ga</a:t>
            </a:r>
            <a:r>
              <a:rPr lang="lv-LV" dirty="0"/>
              <a:t> no bezdarba ilguma: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216C5F-247B-484F-A533-12FD8F1D15AE}"/>
              </a:ext>
            </a:extLst>
          </p:cNvPr>
          <p:cNvSpPr/>
          <p:nvPr/>
        </p:nvSpPr>
        <p:spPr>
          <a:xfrm>
            <a:off x="1375623" y="5563895"/>
            <a:ext cx="9267935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v-LV" sz="2160" dirty="0">
                <a:latin typeface="Arial" panose="020B0604020202020204" pitchFamily="34" charset="0"/>
                <a:cs typeface="Arial" panose="020B0604020202020204" pitchFamily="34" charset="0"/>
              </a:rPr>
              <a:t>Pabalsta izmaksas ilgums visiem bezdarbniekiem ir 9 mēneši, neatkarīgi no apdrošināšanas (darba) stāža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40C5E9DA-471A-419B-9268-4B0405075D4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6178342" y="3011520"/>
          <a:ext cx="4633968" cy="2219316"/>
        </p:xfrm>
        <a:graphic>
          <a:graphicData uri="http://schemas.openxmlformats.org/drawingml/2006/table">
            <a:tbl>
              <a:tblPr firstRow="1">
                <a:tableStyleId>{7DF18680-E054-41AD-8BC1-D1AEF772440D}</a:tableStyleId>
              </a:tblPr>
              <a:tblGrid>
                <a:gridCol w="1544656">
                  <a:extLst>
                    <a:ext uri="{9D8B030D-6E8A-4147-A177-3AD203B41FA5}">
                      <a16:colId xmlns:a16="http://schemas.microsoft.com/office/drawing/2014/main" val="1798993217"/>
                    </a:ext>
                  </a:extLst>
                </a:gridCol>
                <a:gridCol w="1544656">
                  <a:extLst>
                    <a:ext uri="{9D8B030D-6E8A-4147-A177-3AD203B41FA5}">
                      <a16:colId xmlns:a16="http://schemas.microsoft.com/office/drawing/2014/main" val="3912639042"/>
                    </a:ext>
                  </a:extLst>
                </a:gridCol>
                <a:gridCol w="1544656">
                  <a:extLst>
                    <a:ext uri="{9D8B030D-6E8A-4147-A177-3AD203B41FA5}">
                      <a16:colId xmlns:a16="http://schemas.microsoft.com/office/drawing/2014/main" val="2369334108"/>
                    </a:ext>
                  </a:extLst>
                </a:gridCol>
              </a:tblGrid>
              <a:tr h="1479542">
                <a:tc>
                  <a:txBody>
                    <a:bodyPr/>
                    <a:lstStyle/>
                    <a:p>
                      <a:pPr marL="0" algn="ctr" defTabSz="782948" rtl="0" eaLnBrk="1" fontAlgn="b" latinLnBrk="0" hangingPunct="1"/>
                      <a:r>
                        <a:rPr lang="lv-LV" sz="1700" u="none" strike="noStrike" kern="1200" dirty="0">
                          <a:effectLst/>
                        </a:rPr>
                        <a:t>pirmos 3 mēnešus</a:t>
                      </a:r>
                      <a:endParaRPr lang="lv-LV" sz="17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" marR="11430" marT="11430" marB="0" anchor="ctr"/>
                </a:tc>
                <a:tc>
                  <a:txBody>
                    <a:bodyPr/>
                    <a:lstStyle/>
                    <a:p>
                      <a:pPr marL="0" algn="ctr" defTabSz="782948" rtl="0" eaLnBrk="1" fontAlgn="b" latinLnBrk="0" hangingPunct="1"/>
                      <a:r>
                        <a:rPr lang="lv-LV" sz="1700" u="none" strike="noStrike" kern="1200" dirty="0">
                          <a:effectLst/>
                        </a:rPr>
                        <a:t>no 4-6 </a:t>
                      </a:r>
                      <a:r>
                        <a:rPr lang="lv-LV" sz="1700" u="none" strike="noStrike" kern="1200" dirty="0" err="1">
                          <a:effectLst/>
                        </a:rPr>
                        <a:t>mēne</a:t>
                      </a:r>
                      <a:r>
                        <a:rPr lang="en-GB" sz="1700" u="none" strike="noStrike" kern="1200" dirty="0">
                          <a:effectLst/>
                        </a:rPr>
                        <a:t>sim</a:t>
                      </a:r>
                      <a:endParaRPr lang="lv-LV" sz="17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" marR="11430" marT="11430" marB="0" anchor="ctr"/>
                </a:tc>
                <a:tc>
                  <a:txBody>
                    <a:bodyPr/>
                    <a:lstStyle/>
                    <a:p>
                      <a:pPr marL="0" algn="ctr" defTabSz="782948" rtl="0" eaLnBrk="1" fontAlgn="b" latinLnBrk="0" hangingPunct="1"/>
                      <a:r>
                        <a:rPr lang="en-GB" sz="1700" u="none" strike="noStrike" kern="1200" dirty="0" err="1">
                          <a:effectLst/>
                        </a:rPr>
                        <a:t>pēdējos</a:t>
                      </a:r>
                      <a:r>
                        <a:rPr lang="lv-LV" sz="1700" u="none" strike="noStrike" kern="1200" dirty="0">
                          <a:effectLst/>
                        </a:rPr>
                        <a:t> 3 mēnešus</a:t>
                      </a:r>
                      <a:endParaRPr lang="lv-LV" sz="17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" marR="11430" marT="11430" marB="0" anchor="ctr"/>
                </a:tc>
                <a:extLst>
                  <a:ext uri="{0D108BD9-81ED-4DB2-BD59-A6C34878D82A}">
                    <a16:rowId xmlns:a16="http://schemas.microsoft.com/office/drawing/2014/main" val="1284552685"/>
                  </a:ext>
                </a:extLst>
              </a:tr>
              <a:tr h="369887">
                <a:tc>
                  <a:txBody>
                    <a:bodyPr/>
                    <a:lstStyle/>
                    <a:p>
                      <a:pPr marL="0" algn="ctr" defTabSz="782948" rtl="0" eaLnBrk="1" fontAlgn="b" latinLnBrk="0" hangingPunct="1"/>
                      <a:r>
                        <a:rPr lang="lv-LV" sz="1700" b="1" u="none" strike="noStrike" kern="1200" dirty="0">
                          <a:effectLst/>
                        </a:rPr>
                        <a:t>100%</a:t>
                      </a:r>
                      <a:endParaRPr lang="lv-LV" sz="17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" marR="11430" marT="11430" marB="0" anchor="ctr"/>
                </a:tc>
                <a:tc>
                  <a:txBody>
                    <a:bodyPr/>
                    <a:lstStyle/>
                    <a:p>
                      <a:pPr marL="0" algn="ctr" defTabSz="782948" rtl="0" eaLnBrk="1" fontAlgn="b" latinLnBrk="0" hangingPunct="1"/>
                      <a:r>
                        <a:rPr lang="lv-LV" sz="1700" b="1" u="none" strike="noStrike" kern="1200" dirty="0">
                          <a:effectLst/>
                        </a:rPr>
                        <a:t>75%</a:t>
                      </a:r>
                      <a:endParaRPr lang="lv-LV" sz="17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" marR="11430" marT="11430" marB="0" anchor="ctr"/>
                </a:tc>
                <a:tc>
                  <a:txBody>
                    <a:bodyPr/>
                    <a:lstStyle/>
                    <a:p>
                      <a:pPr marL="0" algn="ctr" defTabSz="782948" rtl="0" eaLnBrk="1" fontAlgn="b" latinLnBrk="0" hangingPunct="1"/>
                      <a:r>
                        <a:rPr lang="lv-LV" sz="1700" b="1" u="none" strike="noStrike" kern="1200" dirty="0">
                          <a:effectLst/>
                        </a:rPr>
                        <a:t>50%</a:t>
                      </a:r>
                      <a:endParaRPr lang="lv-LV" sz="17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" marR="11430" marT="11430" marB="0" anchor="ctr"/>
                </a:tc>
                <a:extLst>
                  <a:ext uri="{0D108BD9-81ED-4DB2-BD59-A6C34878D82A}">
                    <a16:rowId xmlns:a16="http://schemas.microsoft.com/office/drawing/2014/main" val="3244368504"/>
                  </a:ext>
                </a:extLst>
              </a:tr>
              <a:tr h="369887">
                <a:tc gridSpan="3">
                  <a:txBody>
                    <a:bodyPr/>
                    <a:lstStyle/>
                    <a:p>
                      <a:pPr marL="0" marR="0" lvl="0" indent="0" algn="ctr" defTabSz="782948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700" dirty="0"/>
                        <a:t>% no piešķirtā pabalsta apmēra</a:t>
                      </a:r>
                      <a:endParaRPr lang="lv-LV" sz="17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430" marR="11430" marT="11430" marB="0" anchor="b"/>
                </a:tc>
                <a:tc hMerge="1">
                  <a:txBody>
                    <a:bodyPr/>
                    <a:lstStyle/>
                    <a:p>
                      <a:pPr marL="0" algn="ctr" defTabSz="782948" rtl="0" eaLnBrk="1" fontAlgn="b" latinLnBrk="0" hangingPunct="1"/>
                      <a:endParaRPr lang="lv-LV"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marL="0" algn="ctr" defTabSz="782948" rtl="0" eaLnBrk="1" fontAlgn="b" latinLnBrk="0" hangingPunct="1"/>
                      <a:endParaRPr lang="lv-LV" sz="14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0712902"/>
                  </a:ext>
                </a:extLst>
              </a:tr>
            </a:tbl>
          </a:graphicData>
        </a:graphic>
      </p:graphicFrame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03984C1F-AD17-480F-B1FE-CF78AD409B5D}"/>
              </a:ext>
            </a:extLst>
          </p:cNvPr>
          <p:cNvSpPr/>
          <p:nvPr/>
        </p:nvSpPr>
        <p:spPr>
          <a:xfrm>
            <a:off x="2695339" y="1061007"/>
            <a:ext cx="8569666" cy="984685"/>
          </a:xfrm>
          <a:prstGeom prst="round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altLang="lv-LV" sz="216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lv-LV" altLang="lv-LV" sz="216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abalsts</a:t>
            </a:r>
            <a:r>
              <a:rPr lang="lv-LV" altLang="lv-LV" sz="216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tiek aprēķināts </a:t>
            </a:r>
            <a:r>
              <a:rPr lang="en-GB" altLang="lv-LV" sz="216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12 </a:t>
            </a:r>
            <a:r>
              <a:rPr lang="lv-LV" altLang="lv-LV" sz="216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mēnešu</a:t>
            </a:r>
            <a:r>
              <a:rPr lang="en-GB" altLang="lv-LV" sz="216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v-LV" altLang="lv-LV" sz="216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ienākumiem un jābūt veiktām </a:t>
            </a:r>
            <a:r>
              <a:rPr lang="en-GB" altLang="lv-LV" sz="216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lv-LV" altLang="lv-LV" sz="216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mēnešus iemaksām </a:t>
            </a:r>
            <a:r>
              <a:rPr lang="en-GB" altLang="lv-LV" sz="216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pēdējo</a:t>
            </a:r>
            <a:r>
              <a:rPr lang="en-GB" altLang="lv-LV" sz="216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16</a:t>
            </a:r>
            <a:r>
              <a:rPr lang="lv-LV" altLang="lv-LV" sz="216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mēnešu periodā </a:t>
            </a:r>
            <a:endParaRPr lang="en-GB" altLang="lv-LV" sz="216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0503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238D-FA72-4C2F-A228-0B9CAD665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err="1"/>
              <a:t>Bezdarbnieka</a:t>
            </a:r>
            <a:r>
              <a:rPr lang="en-GB" dirty="0"/>
              <a:t> </a:t>
            </a:r>
            <a:r>
              <a:rPr lang="en-GB" dirty="0" err="1"/>
              <a:t>pabalsts</a:t>
            </a:r>
            <a:r>
              <a:rPr lang="en-GB" dirty="0"/>
              <a:t> </a:t>
            </a:r>
            <a:r>
              <a:rPr lang="en-GB" b="0" dirty="0"/>
              <a:t>(I)</a:t>
            </a:r>
            <a:endParaRPr lang="lv-LV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97F17BE-D979-4A3D-AC70-BDDE4FE588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502823" y="1953523"/>
            <a:ext cx="6079578" cy="340429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00C2584-4330-4549-A2A8-7425A16FCF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181" y="1417643"/>
            <a:ext cx="5072830" cy="272741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76B18CF-A85D-4266-AF48-9169EBC731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1623" y="4260710"/>
            <a:ext cx="5004030" cy="2553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577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5321A47B-BBA7-48F2-8C15-5C16DA29B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Bezdarbnieka</a:t>
            </a:r>
            <a:r>
              <a:rPr lang="en-GB" dirty="0"/>
              <a:t> </a:t>
            </a:r>
            <a:r>
              <a:rPr lang="en-GB" dirty="0" err="1"/>
              <a:t>pabalsts</a:t>
            </a:r>
            <a:r>
              <a:rPr lang="en-GB" dirty="0"/>
              <a:t> </a:t>
            </a:r>
            <a:r>
              <a:rPr lang="en-GB" b="0" dirty="0"/>
              <a:t>(II)</a:t>
            </a:r>
            <a:endParaRPr lang="lv-LV" b="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983FEA1-1456-4747-B273-5E1CE00BC2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734" y="3944076"/>
            <a:ext cx="5329420" cy="291392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3A557BCB-C137-4B2D-AD46-7E3DC1C682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2234" y="701148"/>
            <a:ext cx="3884708" cy="302875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DE2F7930-35C2-41E0-A663-F0FF87D9D7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95742" y="3649222"/>
            <a:ext cx="4986659" cy="3028756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2E977A1-FA07-4EED-99C8-0875E0448EC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5070" y="1345516"/>
            <a:ext cx="4224152" cy="2624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223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3B2789C8-4123-4F01-8C82-183BE26FA3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29762" y="1309142"/>
            <a:ext cx="7445554" cy="4080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173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A2B5D630-B5A7-425A-A70E-C75ADBFB9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8134" y="362561"/>
            <a:ext cx="6583680" cy="93268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ctr"/>
            <a:r>
              <a:rPr lang="lv-LV" altLang="lv-LV" dirty="0">
                <a:solidFill>
                  <a:srgbClr val="336600"/>
                </a:solidFill>
                <a:latin typeface="+mj-lt"/>
                <a:ea typeface="MS PGothic" panose="020B0600070205080204" pitchFamily="34" charset="-128"/>
              </a:rPr>
              <a:t>Izmaiņas bezdarbnieka pabalsta saņemšanas un izmaksā ar 2020.gada 1.janvāri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0FABA-DA02-49AB-9B78-09072A3EE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360" y="1673479"/>
            <a:ext cx="9875520" cy="4858766"/>
          </a:xfrm>
        </p:spPr>
        <p:txBody>
          <a:bodyPr>
            <a:normAutofit/>
          </a:bodyPr>
          <a:lstStyle/>
          <a:p>
            <a:pPr>
              <a:spcBef>
                <a:spcPts val="1620"/>
              </a:spcBef>
              <a:defRPr/>
            </a:pPr>
            <a:r>
              <a:rPr lang="lv-LV" sz="1800" dirty="0">
                <a:latin typeface="+mj-lt"/>
                <a:cs typeface="Times New Roman" panose="02020603050405020304" pitchFamily="18" charset="0"/>
              </a:rPr>
              <a:t>Piešķiramo pabalstu aprēķina proporcionāli apdrošināšanas (darba) stāžam un atbilstoši ienākumiem, no kuriem tiek veiktas iemaksas bezdarba gadījumam:</a:t>
            </a:r>
          </a:p>
          <a:p>
            <a:pPr>
              <a:defRPr/>
            </a:pPr>
            <a:endParaRPr lang="lv-LV" sz="1296" b="1" dirty="0">
              <a:latin typeface="+mj-lt"/>
            </a:endParaRPr>
          </a:p>
          <a:p>
            <a:pPr>
              <a:defRPr/>
            </a:pPr>
            <a:endParaRPr lang="lv-LV" sz="1296" b="1" dirty="0">
              <a:latin typeface="+mj-lt"/>
            </a:endParaRPr>
          </a:p>
          <a:p>
            <a:pPr>
              <a:defRPr/>
            </a:pPr>
            <a:endParaRPr lang="lv-LV" sz="1296" b="1" dirty="0">
              <a:latin typeface="+mj-lt"/>
            </a:endParaRPr>
          </a:p>
          <a:p>
            <a:pPr>
              <a:defRPr/>
            </a:pPr>
            <a:endParaRPr lang="lv-LV" sz="1296" b="1" dirty="0">
              <a:latin typeface="+mj-lt"/>
            </a:endParaRPr>
          </a:p>
          <a:p>
            <a:pPr>
              <a:defRPr/>
            </a:pPr>
            <a:endParaRPr lang="lv-LV" sz="1296" b="1" dirty="0">
              <a:latin typeface="+mj-lt"/>
            </a:endParaRPr>
          </a:p>
          <a:p>
            <a:pPr>
              <a:defRPr/>
            </a:pPr>
            <a:endParaRPr lang="en-GB" sz="2070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lv-LV" sz="1800" dirty="0">
                <a:latin typeface="+mj-lt"/>
                <a:cs typeface="Times New Roman" panose="02020603050405020304" pitchFamily="18" charset="0"/>
              </a:rPr>
              <a:t>% no piešķirtā pabalsta apmēra atkarībā no pabalsta saņemšanas mēneša:</a:t>
            </a:r>
          </a:p>
          <a:p>
            <a:pPr>
              <a:defRPr/>
            </a:pPr>
            <a:endParaRPr lang="lv-LV" sz="1296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lv-LV" sz="1296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lv-LV" sz="1296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lv-LV" sz="1296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lv-LV" sz="1296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lv-LV" sz="1728" dirty="0">
              <a:latin typeface="+mj-lt"/>
              <a:cs typeface="Times New Roman" panose="02020603050405020304" pitchFamily="18" charset="0"/>
            </a:endParaRPr>
          </a:p>
          <a:p>
            <a:pPr>
              <a:defRPr/>
            </a:pPr>
            <a:endParaRPr lang="en-GB" sz="1728" dirty="0">
              <a:solidFill>
                <a:srgbClr val="FF0000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19460" name="Slide Number Placeholder 5">
            <a:extLst>
              <a:ext uri="{FF2B5EF4-FFF2-40B4-BE49-F238E27FC236}">
                <a16:creationId xmlns:a16="http://schemas.microsoft.com/office/drawing/2014/main" id="{9473CA72-2A57-4B42-BA61-69326272A765}"/>
              </a:ext>
            </a:extLst>
          </p:cNvPr>
          <p:cNvSpPr>
            <a:spLocks noGrp="1" noChangeArrowheads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874C65D2-6A61-45EB-A2A8-3105FCA7C334}" type="slidenum">
              <a:rPr lang="en-US" altLang="lv-LV" smtClean="0"/>
              <a:pPr/>
              <a:t>6</a:t>
            </a:fld>
            <a:endParaRPr lang="en-US" altLang="lv-LV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C4C0A4F-6147-49F9-BA02-902089ADBF3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593935" y="2321234"/>
          <a:ext cx="4483263" cy="1655215"/>
        </p:xfrm>
        <a:graphic>
          <a:graphicData uri="http://schemas.openxmlformats.org/drawingml/2006/table">
            <a:tbl>
              <a:tblPr firstRow="1">
                <a:tableStyleId>{08FB837D-C827-4EFA-A057-4D05807E0F7C}</a:tableStyleId>
              </a:tblPr>
              <a:tblGrid>
                <a:gridCol w="2248582">
                  <a:extLst>
                    <a:ext uri="{9D8B030D-6E8A-4147-A177-3AD203B41FA5}">
                      <a16:colId xmlns:a16="http://schemas.microsoft.com/office/drawing/2014/main" val="3578190045"/>
                    </a:ext>
                  </a:extLst>
                </a:gridCol>
                <a:gridCol w="2234681">
                  <a:extLst>
                    <a:ext uri="{9D8B030D-6E8A-4147-A177-3AD203B41FA5}">
                      <a16:colId xmlns:a16="http://schemas.microsoft.com/office/drawing/2014/main" val="2172499814"/>
                    </a:ext>
                  </a:extLst>
                </a:gridCol>
              </a:tblGrid>
              <a:tr h="329976"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Apdrošināšanas stāžs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62" marR="30862" marT="71986" marB="71986" anchor="ctr" horzOverflow="overflow"/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Pabalstu piešķir: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62" marR="30862" marT="71986" marB="71986" anchor="ctr" horzOverflow="overflow"/>
                </a:tc>
                <a:extLst>
                  <a:ext uri="{0D108BD9-81ED-4DB2-BD59-A6C34878D82A}">
                    <a16:rowId xmlns:a16="http://schemas.microsoft.com/office/drawing/2014/main" val="3834599741"/>
                  </a:ext>
                </a:extLst>
              </a:tr>
              <a:tr h="329976"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no 1 līdz 9 gadiem ieskaitot</a:t>
                      </a: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62" marR="30862" marT="71986" marB="71986" anchor="ctr" horzOverflow="overflow"/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50% no vidējās iemaksu algas</a:t>
                      </a: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62" marR="30862" marT="71986" marB="71986" anchor="ctr" horzOverflow="overflow"/>
                </a:tc>
                <a:extLst>
                  <a:ext uri="{0D108BD9-81ED-4DB2-BD59-A6C34878D82A}">
                    <a16:rowId xmlns:a16="http://schemas.microsoft.com/office/drawing/2014/main" val="801945429"/>
                  </a:ext>
                </a:extLst>
              </a:tr>
              <a:tr h="329976"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no 10 līdz 19 gadiem ieskaitot</a:t>
                      </a: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62" marR="30862" marT="71986" marB="71986" anchor="ctr" horzOverflow="overflow"/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55 % no vidējās iemaksu algas</a:t>
                      </a: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62" marR="30862" marT="71986" marB="71986" anchor="ctr" horzOverflow="overflow"/>
                </a:tc>
                <a:extLst>
                  <a:ext uri="{0D108BD9-81ED-4DB2-BD59-A6C34878D82A}">
                    <a16:rowId xmlns:a16="http://schemas.microsoft.com/office/drawing/2014/main" val="4020474803"/>
                  </a:ext>
                </a:extLst>
              </a:tr>
              <a:tr h="329976"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no 20 līdz 29 gadiem ieskaitot</a:t>
                      </a: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62" marR="30862" marT="71986" marB="71986" anchor="ctr" horzOverflow="overflow"/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60 % no vidējās iemaksu algas</a:t>
                      </a: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62" marR="30862" marT="71986" marB="71986" anchor="ctr" horzOverflow="overflow"/>
                </a:tc>
                <a:extLst>
                  <a:ext uri="{0D108BD9-81ED-4DB2-BD59-A6C34878D82A}">
                    <a16:rowId xmlns:a16="http://schemas.microsoft.com/office/drawing/2014/main" val="3392190511"/>
                  </a:ext>
                </a:extLst>
              </a:tr>
              <a:tr h="329976"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30 gadi un vairāk</a:t>
                      </a: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62" marR="30862" marT="71986" marB="71986" anchor="ctr" horzOverflow="overflow"/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65 % no vidējās iemaksu algas</a:t>
                      </a: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0862" marR="30862" marT="71986" marB="71986" anchor="ctr" horzOverflow="overflow"/>
                </a:tc>
                <a:extLst>
                  <a:ext uri="{0D108BD9-81ED-4DB2-BD59-A6C34878D82A}">
                    <a16:rowId xmlns:a16="http://schemas.microsoft.com/office/drawing/2014/main" val="219138591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EE0ABF0-4B3B-4B3D-A2B3-A53AB1FDCE0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699847" y="4728149"/>
          <a:ext cx="6711021" cy="1804095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744504">
                  <a:extLst>
                    <a:ext uri="{9D8B030D-6E8A-4147-A177-3AD203B41FA5}">
                      <a16:colId xmlns:a16="http://schemas.microsoft.com/office/drawing/2014/main" val="2150762733"/>
                    </a:ext>
                  </a:extLst>
                </a:gridCol>
                <a:gridCol w="746252">
                  <a:extLst>
                    <a:ext uri="{9D8B030D-6E8A-4147-A177-3AD203B41FA5}">
                      <a16:colId xmlns:a16="http://schemas.microsoft.com/office/drawing/2014/main" val="4081668519"/>
                    </a:ext>
                  </a:extLst>
                </a:gridCol>
                <a:gridCol w="746251">
                  <a:extLst>
                    <a:ext uri="{9D8B030D-6E8A-4147-A177-3AD203B41FA5}">
                      <a16:colId xmlns:a16="http://schemas.microsoft.com/office/drawing/2014/main" val="3505826952"/>
                    </a:ext>
                  </a:extLst>
                </a:gridCol>
                <a:gridCol w="744504">
                  <a:extLst>
                    <a:ext uri="{9D8B030D-6E8A-4147-A177-3AD203B41FA5}">
                      <a16:colId xmlns:a16="http://schemas.microsoft.com/office/drawing/2014/main" val="1358054123"/>
                    </a:ext>
                  </a:extLst>
                </a:gridCol>
                <a:gridCol w="746252">
                  <a:extLst>
                    <a:ext uri="{9D8B030D-6E8A-4147-A177-3AD203B41FA5}">
                      <a16:colId xmlns:a16="http://schemas.microsoft.com/office/drawing/2014/main" val="383476557"/>
                    </a:ext>
                  </a:extLst>
                </a:gridCol>
                <a:gridCol w="746251">
                  <a:extLst>
                    <a:ext uri="{9D8B030D-6E8A-4147-A177-3AD203B41FA5}">
                      <a16:colId xmlns:a16="http://schemas.microsoft.com/office/drawing/2014/main" val="1319900953"/>
                    </a:ext>
                  </a:extLst>
                </a:gridCol>
                <a:gridCol w="744504">
                  <a:extLst>
                    <a:ext uri="{9D8B030D-6E8A-4147-A177-3AD203B41FA5}">
                      <a16:colId xmlns:a16="http://schemas.microsoft.com/office/drawing/2014/main" val="1345594357"/>
                    </a:ext>
                  </a:extLst>
                </a:gridCol>
                <a:gridCol w="746252">
                  <a:extLst>
                    <a:ext uri="{9D8B030D-6E8A-4147-A177-3AD203B41FA5}">
                      <a16:colId xmlns:a16="http://schemas.microsoft.com/office/drawing/2014/main" val="3217114725"/>
                    </a:ext>
                  </a:extLst>
                </a:gridCol>
                <a:gridCol w="746251">
                  <a:extLst>
                    <a:ext uri="{9D8B030D-6E8A-4147-A177-3AD203B41FA5}">
                      <a16:colId xmlns:a16="http://schemas.microsoft.com/office/drawing/2014/main" val="2809665650"/>
                    </a:ext>
                  </a:extLst>
                </a:gridCol>
              </a:tblGrid>
              <a:tr h="361911">
                <a:tc gridSpan="9"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3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Pašreizējā situācija:</a:t>
                      </a:r>
                      <a:endParaRPr kumimoji="0" lang="lv-LV" altLang="lv-LV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98755" marR="98755" marT="49400" marB="4940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534335"/>
                  </a:ext>
                </a:extLst>
              </a:tr>
              <a:tr h="246270"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1.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2.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3.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4. </a:t>
                      </a:r>
                      <a:r>
                        <a:rPr kumimoji="0" lang="lv-LV" altLang="lv-LV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mēn</a:t>
                      </a: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5.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6.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7.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8.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9.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063112"/>
                  </a:ext>
                </a:extLst>
              </a:tr>
              <a:tr h="298006"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100%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100%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100%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75%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75%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75%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50%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50%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50%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650092"/>
                  </a:ext>
                </a:extLst>
              </a:tr>
              <a:tr h="361911">
                <a:tc gridSpan="9"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3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Jaunā sistēma:</a:t>
                      </a:r>
                      <a:endParaRPr kumimoji="0" lang="lv-LV" altLang="lv-LV" sz="13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+mn-lt"/>
                        <a:ea typeface="MS PGothic" panose="020B0600070205080204" pitchFamily="34" charset="-128"/>
                      </a:endParaRPr>
                    </a:p>
                  </a:txBody>
                  <a:tcPr marL="98755" marR="98755" marT="49400" marB="49400" anchor="ctr" horzOverflow="overflow">
                    <a:solidFill>
                      <a:srgbClr val="FF99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v-L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967635"/>
                  </a:ext>
                </a:extLst>
              </a:tr>
              <a:tr h="227644"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1.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2.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3.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4. </a:t>
                      </a:r>
                      <a:r>
                        <a:rPr kumimoji="0" lang="lv-LV" altLang="lv-LV" sz="1200" u="none" strike="noStrike" cap="none" normalizeH="0" baseline="0" dirty="0" err="1">
                          <a:ln>
                            <a:noFill/>
                          </a:ln>
                          <a:effectLst/>
                          <a:latin typeface="+mn-lt"/>
                        </a:rPr>
                        <a:t>mēn</a:t>
                      </a:r>
                      <a:endParaRPr kumimoji="0" lang="lv-LV" altLang="lv-LV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5.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6.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7.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8.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u="none" strike="noStrike" cap="none" normalizeH="0" baseline="0">
                          <a:ln>
                            <a:noFill/>
                          </a:ln>
                          <a:effectLst/>
                          <a:latin typeface="+mn-lt"/>
                        </a:rPr>
                        <a:t>9. mēn</a:t>
                      </a:r>
                      <a:endParaRPr kumimoji="0" lang="lv-LV" altLang="lv-LV" sz="1200" b="0" i="0" u="none" strike="noStrike" cap="none" normalizeH="0" baseline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202957"/>
                  </a:ext>
                </a:extLst>
              </a:tr>
              <a:tr h="308353"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100%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100%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75%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75%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50%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50%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45%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45%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tc>
                  <a:txBody>
                    <a:bodyPr/>
                    <a:lstStyle>
                      <a:lvl1pPr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39052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782638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173163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1565275" defTabSz="782638">
                        <a:spcBef>
                          <a:spcPct val="20000"/>
                        </a:spcBef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0224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4796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29368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394075" indent="-49213" defTabSz="782638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3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782638" rtl="0" eaLnBrk="1" fontAlgn="base" latinLnBrk="0" hangingPunct="1">
                        <a:lnSpc>
                          <a:spcPct val="107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lv-LV" altLang="lv-LV" sz="1200" b="1" u="none" strike="noStrike" cap="none" normalizeH="0" baseline="0" dirty="0">
                          <a:ln>
                            <a:noFill/>
                          </a:ln>
                          <a:effectLst/>
                          <a:latin typeface="+mn-lt"/>
                        </a:rPr>
                        <a:t>0%</a:t>
                      </a:r>
                      <a:endParaRPr kumimoji="0" lang="lv-LV" altLang="lv-LV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4066" marR="74066" marT="0" marB="0" anchor="ctr" horzOverflow="overflow">
                    <a:solidFill>
                      <a:srgbClr val="FF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231244"/>
                  </a:ext>
                </a:extLst>
              </a:tr>
            </a:tbl>
          </a:graphicData>
        </a:graphic>
      </p:graphicFrame>
      <p:sp>
        <p:nvSpPr>
          <p:cNvPr id="2" name="Speech Bubble: Rectangle with Corners Rounded 1">
            <a:extLst>
              <a:ext uri="{FF2B5EF4-FFF2-40B4-BE49-F238E27FC236}">
                <a16:creationId xmlns:a16="http://schemas.microsoft.com/office/drawing/2014/main" id="{8E0A4E71-8840-43E0-BD68-A6B438634CCB}"/>
              </a:ext>
            </a:extLst>
          </p:cNvPr>
          <p:cNvSpPr/>
          <p:nvPr/>
        </p:nvSpPr>
        <p:spPr>
          <a:xfrm>
            <a:off x="9135355" y="4102862"/>
            <a:ext cx="2353512" cy="1099844"/>
          </a:xfrm>
          <a:prstGeom prst="wedgeRoundRectCallout">
            <a:avLst>
              <a:gd name="adj1" fmla="val -96782"/>
              <a:gd name="adj2" fmla="val 109332"/>
              <a:gd name="adj3" fmla="val 16667"/>
            </a:avLst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2296" tIns="41148" rIns="82296" bIns="4114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GB" sz="1680" dirty="0" err="1"/>
              <a:t>Finanšu</a:t>
            </a:r>
            <a:r>
              <a:rPr lang="en-GB" sz="1680" dirty="0"/>
              <a:t> </a:t>
            </a:r>
            <a:r>
              <a:rPr lang="en-GB" sz="1680" dirty="0" err="1"/>
              <a:t>ietekme</a:t>
            </a:r>
            <a:r>
              <a:rPr lang="en-GB" sz="1680" dirty="0"/>
              <a:t> </a:t>
            </a:r>
            <a:r>
              <a:rPr lang="lv-LV" sz="1680" dirty="0"/>
              <a:t>2020.gadā – </a:t>
            </a:r>
            <a:r>
              <a:rPr lang="lv-LV" sz="1680" b="1" dirty="0"/>
              <a:t>12,3</a:t>
            </a:r>
            <a:r>
              <a:rPr lang="lv-LV" sz="1680" dirty="0"/>
              <a:t> milj. EUR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Placeholder 1">
            <a:extLst>
              <a:ext uri="{FF2B5EF4-FFF2-40B4-BE49-F238E27FC236}">
                <a16:creationId xmlns:a16="http://schemas.microsoft.com/office/drawing/2014/main" id="{082E01DD-B7E0-446D-A6C1-53CD6A1382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209800" y="3358516"/>
            <a:ext cx="7772400" cy="914400"/>
          </a:xfrm>
        </p:spPr>
        <p:txBody>
          <a:bodyPr/>
          <a:lstStyle/>
          <a:p>
            <a:pPr defTabSz="938176">
              <a:defRPr/>
            </a:pPr>
            <a:r>
              <a:rPr lang="lv-LV" altLang="en-US" sz="3200" b="1" dirty="0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Paldies par uzmanību</a:t>
            </a:r>
          </a:p>
          <a:p>
            <a:pPr defTabSz="938176">
              <a:defRPr/>
            </a:pPr>
            <a:endParaRPr lang="lv-LV" altLang="lv-LV" sz="3200" dirty="0">
              <a:cs typeface="Tahoma" panose="020B0604030504040204" pitchFamily="34" charset="0"/>
            </a:endParaRPr>
          </a:p>
        </p:txBody>
      </p:sp>
      <p:sp>
        <p:nvSpPr>
          <p:cNvPr id="23555" name="Text Placeholder 2">
            <a:extLst>
              <a:ext uri="{FF2B5EF4-FFF2-40B4-BE49-F238E27FC236}">
                <a16:creationId xmlns:a16="http://schemas.microsoft.com/office/drawing/2014/main" id="{FC8F45DC-4CDF-4A1B-AC22-E3496576A8A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209800" y="4446271"/>
            <a:ext cx="7772400" cy="1954530"/>
          </a:xfrm>
        </p:spPr>
        <p:txBody>
          <a:bodyPr>
            <a:normAutofit fontScale="77500" lnSpcReduction="20000"/>
          </a:bodyPr>
          <a:lstStyle/>
          <a:p>
            <a:pPr defTabSz="938176">
              <a:defRPr/>
            </a:pPr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  <a:hlinkClick r:id="rId3"/>
              </a:rPr>
              <a:t>www.lm.gov.lv</a:t>
            </a:r>
            <a:endParaRPr lang="en-US" altLang="en-US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defTabSz="938176">
              <a:defRPr/>
            </a:pPr>
            <a:endParaRPr lang="en-US" altLang="en-US" sz="70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defTabSz="938176">
              <a:defRPr/>
            </a:pPr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Twitter:@Lab_min</a:t>
            </a:r>
          </a:p>
          <a:p>
            <a:pPr defTabSz="938176">
              <a:defRPr/>
            </a:pPr>
            <a:endParaRPr lang="en-US" altLang="en-US" sz="70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defTabSz="938176">
              <a:defRPr/>
            </a:pPr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Flickr.com:Labklajibas_ministrija</a:t>
            </a:r>
          </a:p>
          <a:p>
            <a:pPr defTabSz="938176">
              <a:defRPr/>
            </a:pPr>
            <a:endParaRPr lang="en-US" altLang="en-US" sz="70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defTabSz="938176">
              <a:defRPr/>
            </a:pPr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Youtube.com/labklajibasministrija</a:t>
            </a:r>
          </a:p>
          <a:p>
            <a:pPr defTabSz="938176">
              <a:defRPr/>
            </a:pPr>
            <a:endParaRPr lang="en-US" altLang="en-US" sz="700">
              <a:solidFill>
                <a:srgbClr val="005927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defTabSz="938176">
              <a:defRPr/>
            </a:pPr>
            <a:r>
              <a:rPr lang="en-US" altLang="en-US">
                <a:solidFill>
                  <a:srgbClr val="005927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Draugiem.lv/labklajiba</a:t>
            </a:r>
          </a:p>
          <a:p>
            <a:pPr defTabSz="938176">
              <a:defRPr/>
            </a:pPr>
            <a:endParaRPr lang="lv-LV" altLang="lv-LV"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M_Prezentacija_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400</Words>
  <Application>Microsoft Office PowerPoint</Application>
  <PresentationFormat>Widescreen</PresentationFormat>
  <Paragraphs>106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MS PGothic</vt:lpstr>
      <vt:lpstr>MS PGothic</vt:lpstr>
      <vt:lpstr>Arial</vt:lpstr>
      <vt:lpstr>Calibri</vt:lpstr>
      <vt:lpstr>Calibri Light</vt:lpstr>
      <vt:lpstr>Tahoma</vt:lpstr>
      <vt:lpstr>Times New Roman</vt:lpstr>
      <vt:lpstr>Verdana</vt:lpstr>
      <vt:lpstr>Office Theme</vt:lpstr>
      <vt:lpstr>LM_Prezentacija_LV</vt:lpstr>
      <vt:lpstr>Bezdarbnieka pabalsta aprēķināšanas un izmaksas izmaiņas no 2020.gada 1.janvāra</vt:lpstr>
      <vt:lpstr>Bezdarbnieka pabalsta aprēķins</vt:lpstr>
      <vt:lpstr>Bezdarbnieka pabalsts (I)</vt:lpstr>
      <vt:lpstr>Bezdarbnieka pabalsts (II)</vt:lpstr>
      <vt:lpstr>PowerPoint Presentation</vt:lpstr>
      <vt:lpstr>Izmaiņas bezdarbnieka pabalsta saņemšanas un izmaksā ar 2020.gada 1.janvāri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Dace Trusinska</dc:creator>
  <cp:lastModifiedBy>Zanda Beinare</cp:lastModifiedBy>
  <cp:revision>5</cp:revision>
  <cp:lastPrinted>2019-12-11T08:25:10Z</cp:lastPrinted>
  <dcterms:created xsi:type="dcterms:W3CDTF">2019-12-10T12:49:35Z</dcterms:created>
  <dcterms:modified xsi:type="dcterms:W3CDTF">2019-12-13T12:42:55Z</dcterms:modified>
</cp:coreProperties>
</file>