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05" r:id="rId2"/>
    <p:sldId id="307" r:id="rId3"/>
    <p:sldId id="348" r:id="rId4"/>
    <p:sldId id="359" r:id="rId5"/>
    <p:sldId id="316" r:id="rId6"/>
    <p:sldId id="328" r:id="rId7"/>
    <p:sldId id="327" r:id="rId8"/>
    <p:sldId id="324" r:id="rId9"/>
    <p:sldId id="325" r:id="rId10"/>
    <p:sldId id="326" r:id="rId11"/>
    <p:sldId id="366" r:id="rId12"/>
    <p:sldId id="347" r:id="rId13"/>
    <p:sldId id="360" r:id="rId14"/>
    <p:sldId id="334" r:id="rId15"/>
    <p:sldId id="332" r:id="rId16"/>
    <p:sldId id="333" r:id="rId17"/>
    <p:sldId id="336" r:id="rId18"/>
    <p:sldId id="358" r:id="rId19"/>
    <p:sldId id="354" r:id="rId20"/>
    <p:sldId id="355" r:id="rId21"/>
    <p:sldId id="356" r:id="rId22"/>
    <p:sldId id="368" r:id="rId23"/>
    <p:sldId id="349" r:id="rId24"/>
    <p:sldId id="361" r:id="rId25"/>
    <p:sldId id="313" r:id="rId26"/>
    <p:sldId id="338" r:id="rId27"/>
    <p:sldId id="342" r:id="rId28"/>
    <p:sldId id="362" r:id="rId29"/>
    <p:sldId id="363" r:id="rId30"/>
    <p:sldId id="339" r:id="rId31"/>
    <p:sldId id="340" r:id="rId32"/>
    <p:sldId id="364" r:id="rId33"/>
    <p:sldId id="304" r:id="rId34"/>
  </p:sldIdLst>
  <p:sldSz cx="9144000" cy="6858000" type="screen4x3"/>
  <p:notesSz cx="6870700" cy="9774238"/>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p15:clr>
            <a:srgbClr val="A4A3A4"/>
          </p15:clr>
        </p15:guide>
        <p15:guide id="2" pos="216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6699"/>
    <a:srgbClr val="808000"/>
    <a:srgbClr val="AFBF61"/>
    <a:srgbClr val="E1FF9F"/>
    <a:srgbClr val="FFCC99"/>
    <a:srgbClr val="CCCC00"/>
    <a:srgbClr val="FF6600"/>
    <a:srgbClr val="9900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2467" autoAdjust="0"/>
  </p:normalViewPr>
  <p:slideViewPr>
    <p:cSldViewPr>
      <p:cViewPr varScale="1">
        <p:scale>
          <a:sx n="121" d="100"/>
          <a:sy n="121" d="100"/>
        </p:scale>
        <p:origin x="14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40" y="-84"/>
      </p:cViewPr>
      <p:guideLst>
        <p:guide orient="horz" pos="3079"/>
        <p:guide pos="216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81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lv-LV"/>
          </a:p>
        </p:txBody>
      </p:sp>
      <p:sp>
        <p:nvSpPr>
          <p:cNvPr id="32771" name="Rectangle 3"/>
          <p:cNvSpPr>
            <a:spLocks noGrp="1" noChangeArrowheads="1"/>
          </p:cNvSpPr>
          <p:nvPr>
            <p:ph type="dt" sz="quarter" idx="1"/>
          </p:nvPr>
        </p:nvSpPr>
        <p:spPr bwMode="auto">
          <a:xfrm>
            <a:off x="3890963" y="0"/>
            <a:ext cx="29781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lv-LV"/>
          </a:p>
        </p:txBody>
      </p:sp>
      <p:sp>
        <p:nvSpPr>
          <p:cNvPr id="32772" name="Rectangle 4"/>
          <p:cNvSpPr>
            <a:spLocks noGrp="1" noChangeArrowheads="1"/>
          </p:cNvSpPr>
          <p:nvPr>
            <p:ph type="ftr" sz="quarter" idx="2"/>
          </p:nvPr>
        </p:nvSpPr>
        <p:spPr bwMode="auto">
          <a:xfrm>
            <a:off x="0" y="9283700"/>
            <a:ext cx="29781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lv-LV"/>
          </a:p>
        </p:txBody>
      </p:sp>
      <p:sp>
        <p:nvSpPr>
          <p:cNvPr id="32773" name="Rectangle 5"/>
          <p:cNvSpPr>
            <a:spLocks noGrp="1" noChangeArrowheads="1"/>
          </p:cNvSpPr>
          <p:nvPr>
            <p:ph type="sldNum" sz="quarter" idx="3"/>
          </p:nvPr>
        </p:nvSpPr>
        <p:spPr bwMode="auto">
          <a:xfrm>
            <a:off x="3890963" y="9283700"/>
            <a:ext cx="29781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EEA753F-55C7-4D56-B971-BD601C393F2A}" type="slidenum">
              <a:rPr lang="lv-LV"/>
              <a:pPr>
                <a:defRPr/>
              </a:pPr>
              <a:t>‹#›</a:t>
            </a:fld>
            <a:endParaRPr lang="lv-LV" dirty="0"/>
          </a:p>
        </p:txBody>
      </p:sp>
    </p:spTree>
    <p:extLst>
      <p:ext uri="{BB962C8B-B14F-4D97-AF65-F5344CB8AC3E}">
        <p14:creationId xmlns:p14="http://schemas.microsoft.com/office/powerpoint/2010/main" val="1148155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81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lv-LV"/>
          </a:p>
        </p:txBody>
      </p:sp>
      <p:sp>
        <p:nvSpPr>
          <p:cNvPr id="23555" name="Rectangle 3"/>
          <p:cNvSpPr>
            <a:spLocks noGrp="1" noChangeArrowheads="1"/>
          </p:cNvSpPr>
          <p:nvPr>
            <p:ph type="dt" idx="1"/>
          </p:nvPr>
        </p:nvSpPr>
        <p:spPr bwMode="auto">
          <a:xfrm>
            <a:off x="3890963" y="0"/>
            <a:ext cx="29781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lv-LV"/>
          </a:p>
        </p:txBody>
      </p:sp>
      <p:sp>
        <p:nvSpPr>
          <p:cNvPr id="19460" name="Rectangle 4"/>
          <p:cNvSpPr>
            <a:spLocks noGrp="1" noRot="1" noChangeAspect="1" noChangeArrowheads="1" noTextEdit="1"/>
          </p:cNvSpPr>
          <p:nvPr>
            <p:ph type="sldImg" idx="2"/>
          </p:nvPr>
        </p:nvSpPr>
        <p:spPr bwMode="auto">
          <a:xfrm>
            <a:off x="992188" y="733425"/>
            <a:ext cx="4886325" cy="36639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7388" y="4643438"/>
            <a:ext cx="5495925" cy="4397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lv-LV" noProof="0"/>
              <a:t>Click to edit Master text styles</a:t>
            </a:r>
          </a:p>
          <a:p>
            <a:pPr lvl="1"/>
            <a:r>
              <a:rPr lang="lv-LV" noProof="0"/>
              <a:t>Second level</a:t>
            </a:r>
          </a:p>
          <a:p>
            <a:pPr lvl="2"/>
            <a:r>
              <a:rPr lang="lv-LV" noProof="0"/>
              <a:t>Third level</a:t>
            </a:r>
          </a:p>
          <a:p>
            <a:pPr lvl="3"/>
            <a:r>
              <a:rPr lang="lv-LV" noProof="0"/>
              <a:t>Fourth level</a:t>
            </a:r>
          </a:p>
          <a:p>
            <a:pPr lvl="4"/>
            <a:r>
              <a:rPr lang="lv-LV" noProof="0"/>
              <a:t>Fifth level</a:t>
            </a:r>
          </a:p>
        </p:txBody>
      </p:sp>
      <p:sp>
        <p:nvSpPr>
          <p:cNvPr id="23558" name="Rectangle 6"/>
          <p:cNvSpPr>
            <a:spLocks noGrp="1" noChangeArrowheads="1"/>
          </p:cNvSpPr>
          <p:nvPr>
            <p:ph type="ftr" sz="quarter" idx="4"/>
          </p:nvPr>
        </p:nvSpPr>
        <p:spPr bwMode="auto">
          <a:xfrm>
            <a:off x="0" y="9283700"/>
            <a:ext cx="29781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lv-LV"/>
          </a:p>
        </p:txBody>
      </p:sp>
      <p:sp>
        <p:nvSpPr>
          <p:cNvPr id="23559" name="Rectangle 7"/>
          <p:cNvSpPr>
            <a:spLocks noGrp="1" noChangeArrowheads="1"/>
          </p:cNvSpPr>
          <p:nvPr>
            <p:ph type="sldNum" sz="quarter" idx="5"/>
          </p:nvPr>
        </p:nvSpPr>
        <p:spPr bwMode="auto">
          <a:xfrm>
            <a:off x="3890963" y="9283700"/>
            <a:ext cx="29781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549789F-84D4-42BB-93D3-E50F100BB41F}" type="slidenum">
              <a:rPr lang="lv-LV"/>
              <a:pPr>
                <a:defRPr/>
              </a:pPr>
              <a:t>‹#›</a:t>
            </a:fld>
            <a:endParaRPr lang="lv-LV" dirty="0"/>
          </a:p>
        </p:txBody>
      </p:sp>
    </p:spTree>
    <p:extLst>
      <p:ext uri="{BB962C8B-B14F-4D97-AF65-F5344CB8AC3E}">
        <p14:creationId xmlns:p14="http://schemas.microsoft.com/office/powerpoint/2010/main" val="1822926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FD4ED45-08DC-4342-A95B-22BB19F9A51A}" type="slidenum">
              <a:rPr lang="lv-LV" smtClean="0"/>
              <a:pPr/>
              <a:t>1</a:t>
            </a:fld>
            <a:endParaRPr lang="lv-LV"/>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730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FD4ED45-08DC-4342-A95B-22BB19F9A51A}" type="slidenum">
              <a:rPr lang="lv-LV" smtClean="0"/>
              <a:pPr/>
              <a:t>3</a:t>
            </a:fld>
            <a:endParaRPr lang="lv-LV"/>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4651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FD4ED45-08DC-4342-A95B-22BB19F9A51A}" type="slidenum">
              <a:rPr lang="lv-LV" smtClean="0"/>
              <a:pPr/>
              <a:t>12</a:t>
            </a:fld>
            <a:endParaRPr lang="lv-LV"/>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88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pPr>
              <a:defRPr/>
            </a:pPr>
            <a:fld id="{1549789F-84D4-42BB-93D3-E50F100BB41F}" type="slidenum">
              <a:rPr lang="lv-LV" smtClean="0"/>
              <a:pPr>
                <a:defRPr/>
              </a:pPr>
              <a:t>18</a:t>
            </a:fld>
            <a:endParaRPr lang="lv-LV" dirty="0"/>
          </a:p>
        </p:txBody>
      </p:sp>
    </p:spTree>
    <p:extLst>
      <p:ext uri="{BB962C8B-B14F-4D97-AF65-F5344CB8AC3E}">
        <p14:creationId xmlns:p14="http://schemas.microsoft.com/office/powerpoint/2010/main" val="84589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pPr>
              <a:defRPr/>
            </a:pPr>
            <a:fld id="{1549789F-84D4-42BB-93D3-E50F100BB41F}" type="slidenum">
              <a:rPr lang="lv-LV" smtClean="0"/>
              <a:pPr>
                <a:defRPr/>
              </a:pPr>
              <a:t>22</a:t>
            </a:fld>
            <a:endParaRPr lang="lv-LV" dirty="0"/>
          </a:p>
        </p:txBody>
      </p:sp>
    </p:spTree>
    <p:extLst>
      <p:ext uri="{BB962C8B-B14F-4D97-AF65-F5344CB8AC3E}">
        <p14:creationId xmlns:p14="http://schemas.microsoft.com/office/powerpoint/2010/main" val="22481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FD4ED45-08DC-4342-A95B-22BB19F9A51A}" type="slidenum">
              <a:rPr lang="lv-LV" smtClean="0"/>
              <a:pPr/>
              <a:t>23</a:t>
            </a:fld>
            <a:endParaRPr lang="lv-LV"/>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556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pPr>
              <a:defRPr/>
            </a:pPr>
            <a:fld id="{1549789F-84D4-42BB-93D3-E50F100BB41F}" type="slidenum">
              <a:rPr lang="lv-LV" smtClean="0"/>
              <a:pPr>
                <a:defRPr/>
              </a:pPr>
              <a:t>25</a:t>
            </a:fld>
            <a:endParaRPr lang="lv-LV" dirty="0"/>
          </a:p>
        </p:txBody>
      </p:sp>
    </p:spTree>
    <p:extLst>
      <p:ext uri="{BB962C8B-B14F-4D97-AF65-F5344CB8AC3E}">
        <p14:creationId xmlns:p14="http://schemas.microsoft.com/office/powerpoint/2010/main" val="93083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pPr>
              <a:defRPr/>
            </a:pPr>
            <a:fld id="{1549789F-84D4-42BB-93D3-E50F100BB41F}" type="slidenum">
              <a:rPr lang="lv-LV" smtClean="0"/>
              <a:pPr>
                <a:defRPr/>
              </a:pPr>
              <a:t>32</a:t>
            </a:fld>
            <a:endParaRPr lang="lv-LV" dirty="0"/>
          </a:p>
        </p:txBody>
      </p:sp>
    </p:spTree>
    <p:extLst>
      <p:ext uri="{BB962C8B-B14F-4D97-AF65-F5344CB8AC3E}">
        <p14:creationId xmlns:p14="http://schemas.microsoft.com/office/powerpoint/2010/main" val="306005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6"/>
          <p:cNvGrpSpPr>
            <a:grpSpLocks/>
          </p:cNvGrpSpPr>
          <p:nvPr userDrawn="1"/>
        </p:nvGrpSpPr>
        <p:grpSpPr bwMode="auto">
          <a:xfrm>
            <a:off x="250825" y="0"/>
            <a:ext cx="8893175" cy="6858000"/>
            <a:chOff x="158" y="0"/>
            <a:chExt cx="5602" cy="4320"/>
          </a:xfrm>
        </p:grpSpPr>
        <p:sp>
          <p:nvSpPr>
            <p:cNvPr id="5" name="Line 17"/>
            <p:cNvSpPr>
              <a:spLocks noChangeShapeType="1"/>
            </p:cNvSpPr>
            <p:nvPr userDrawn="1"/>
          </p:nvSpPr>
          <p:spPr bwMode="auto">
            <a:xfrm>
              <a:off x="158" y="527"/>
              <a:ext cx="5602" cy="0"/>
            </a:xfrm>
            <a:prstGeom prst="line">
              <a:avLst/>
            </a:prstGeom>
            <a:noFill/>
            <a:ln w="9525">
              <a:solidFill>
                <a:srgbClr val="003366"/>
              </a:solidFill>
              <a:round/>
              <a:headEnd/>
              <a:tailEnd/>
            </a:ln>
          </p:spPr>
          <p:txBody>
            <a:bodyPr/>
            <a:lstStyle/>
            <a:p>
              <a:endParaRPr lang="lv-LV"/>
            </a:p>
          </p:txBody>
        </p:sp>
        <p:sp>
          <p:nvSpPr>
            <p:cNvPr id="6" name="Line 18"/>
            <p:cNvSpPr>
              <a:spLocks noChangeShapeType="1"/>
            </p:cNvSpPr>
            <p:nvPr userDrawn="1"/>
          </p:nvSpPr>
          <p:spPr bwMode="auto">
            <a:xfrm>
              <a:off x="340" y="618"/>
              <a:ext cx="5420" cy="0"/>
            </a:xfrm>
            <a:prstGeom prst="line">
              <a:avLst/>
            </a:prstGeom>
            <a:noFill/>
            <a:ln w="9525">
              <a:solidFill>
                <a:srgbClr val="003366"/>
              </a:solidFill>
              <a:round/>
              <a:headEnd/>
              <a:tailEnd/>
            </a:ln>
          </p:spPr>
          <p:txBody>
            <a:bodyPr/>
            <a:lstStyle/>
            <a:p>
              <a:endParaRPr lang="lv-LV"/>
            </a:p>
          </p:txBody>
        </p:sp>
        <p:sp>
          <p:nvSpPr>
            <p:cNvPr id="7" name="Line 19"/>
            <p:cNvSpPr>
              <a:spLocks noChangeShapeType="1"/>
            </p:cNvSpPr>
            <p:nvPr userDrawn="1"/>
          </p:nvSpPr>
          <p:spPr bwMode="auto">
            <a:xfrm>
              <a:off x="5602" y="0"/>
              <a:ext cx="0" cy="4320"/>
            </a:xfrm>
            <a:prstGeom prst="line">
              <a:avLst/>
            </a:prstGeom>
            <a:noFill/>
            <a:ln w="9525">
              <a:solidFill>
                <a:srgbClr val="003366"/>
              </a:solidFill>
              <a:round/>
              <a:headEnd/>
              <a:tailEnd/>
            </a:ln>
          </p:spPr>
          <p:txBody>
            <a:bodyPr/>
            <a:lstStyle/>
            <a:p>
              <a:endParaRPr lang="lv-LV"/>
            </a:p>
          </p:txBody>
        </p:sp>
        <p:sp>
          <p:nvSpPr>
            <p:cNvPr id="8" name="Line 20"/>
            <p:cNvSpPr>
              <a:spLocks noChangeShapeType="1"/>
            </p:cNvSpPr>
            <p:nvPr userDrawn="1"/>
          </p:nvSpPr>
          <p:spPr bwMode="auto">
            <a:xfrm>
              <a:off x="5511" y="73"/>
              <a:ext cx="0" cy="4174"/>
            </a:xfrm>
            <a:prstGeom prst="line">
              <a:avLst/>
            </a:prstGeom>
            <a:noFill/>
            <a:ln w="9525">
              <a:solidFill>
                <a:srgbClr val="003366"/>
              </a:solidFill>
              <a:round/>
              <a:headEnd/>
              <a:tailEnd/>
            </a:ln>
          </p:spPr>
          <p:txBody>
            <a:bodyPr/>
            <a:lstStyle/>
            <a:p>
              <a:endParaRPr lang="lv-LV"/>
            </a:p>
          </p:txBody>
        </p:sp>
        <p:sp>
          <p:nvSpPr>
            <p:cNvPr id="9" name="Line 21"/>
            <p:cNvSpPr>
              <a:spLocks noChangeShapeType="1"/>
            </p:cNvSpPr>
            <p:nvPr userDrawn="1"/>
          </p:nvSpPr>
          <p:spPr bwMode="auto">
            <a:xfrm>
              <a:off x="4694" y="4020"/>
              <a:ext cx="1066" cy="0"/>
            </a:xfrm>
            <a:prstGeom prst="line">
              <a:avLst/>
            </a:prstGeom>
            <a:noFill/>
            <a:ln w="9525">
              <a:solidFill>
                <a:srgbClr val="003366"/>
              </a:solidFill>
              <a:round/>
              <a:headEnd/>
              <a:tailEnd/>
            </a:ln>
          </p:spPr>
          <p:txBody>
            <a:bodyPr/>
            <a:lstStyle/>
            <a:p>
              <a:endParaRPr lang="lv-LV"/>
            </a:p>
          </p:txBody>
        </p:sp>
        <p:sp>
          <p:nvSpPr>
            <p:cNvPr id="10" name="Line 22"/>
            <p:cNvSpPr>
              <a:spLocks noChangeShapeType="1"/>
            </p:cNvSpPr>
            <p:nvPr userDrawn="1"/>
          </p:nvSpPr>
          <p:spPr bwMode="auto">
            <a:xfrm>
              <a:off x="4967" y="3929"/>
              <a:ext cx="793" cy="0"/>
            </a:xfrm>
            <a:prstGeom prst="line">
              <a:avLst/>
            </a:prstGeom>
            <a:noFill/>
            <a:ln w="9525">
              <a:solidFill>
                <a:srgbClr val="003366"/>
              </a:solidFill>
              <a:round/>
              <a:headEnd/>
              <a:tailEnd/>
            </a:ln>
          </p:spPr>
          <p:txBody>
            <a:bodyPr/>
            <a:lstStyle/>
            <a:p>
              <a:endParaRPr lang="lv-LV"/>
            </a:p>
          </p:txBody>
        </p:sp>
        <p:sp>
          <p:nvSpPr>
            <p:cNvPr id="11" name="Rectangle 23"/>
            <p:cNvSpPr>
              <a:spLocks noChangeArrowheads="1"/>
            </p:cNvSpPr>
            <p:nvPr userDrawn="1"/>
          </p:nvSpPr>
          <p:spPr bwMode="auto">
            <a:xfrm>
              <a:off x="5511" y="527"/>
              <a:ext cx="90" cy="91"/>
            </a:xfrm>
            <a:prstGeom prst="rect">
              <a:avLst/>
            </a:prstGeom>
            <a:solidFill>
              <a:srgbClr val="003366"/>
            </a:solidFill>
            <a:ln w="9525">
              <a:solidFill>
                <a:srgbClr val="003366"/>
              </a:solidFill>
              <a:miter lim="800000"/>
              <a:headEnd/>
              <a:tailEnd/>
            </a:ln>
          </p:spPr>
          <p:txBody>
            <a:bodyPr wrap="none" anchor="ctr"/>
            <a:lstStyle/>
            <a:p>
              <a:pPr algn="ctr"/>
              <a:endParaRPr lang="lv-LV"/>
            </a:p>
          </p:txBody>
        </p:sp>
        <p:sp>
          <p:nvSpPr>
            <p:cNvPr id="12" name="Rectangle 24"/>
            <p:cNvSpPr>
              <a:spLocks noChangeArrowheads="1"/>
            </p:cNvSpPr>
            <p:nvPr userDrawn="1"/>
          </p:nvSpPr>
          <p:spPr bwMode="auto">
            <a:xfrm>
              <a:off x="5511" y="3929"/>
              <a:ext cx="90" cy="91"/>
            </a:xfrm>
            <a:prstGeom prst="rect">
              <a:avLst/>
            </a:prstGeom>
            <a:solidFill>
              <a:srgbClr val="003366"/>
            </a:solidFill>
            <a:ln w="9525">
              <a:solidFill>
                <a:srgbClr val="003366"/>
              </a:solidFill>
              <a:miter lim="800000"/>
              <a:headEnd/>
              <a:tailEnd/>
            </a:ln>
          </p:spPr>
          <p:txBody>
            <a:bodyPr wrap="none" anchor="ctr"/>
            <a:lstStyle/>
            <a:p>
              <a:pPr algn="ctr"/>
              <a:endParaRPr lang="lv-LV"/>
            </a:p>
          </p:txBody>
        </p:sp>
        <p:sp>
          <p:nvSpPr>
            <p:cNvPr id="13" name="Line 25"/>
            <p:cNvSpPr>
              <a:spLocks noChangeShapeType="1"/>
            </p:cNvSpPr>
            <p:nvPr userDrawn="1"/>
          </p:nvSpPr>
          <p:spPr bwMode="auto">
            <a:xfrm>
              <a:off x="3787" y="4110"/>
              <a:ext cx="1973" cy="0"/>
            </a:xfrm>
            <a:prstGeom prst="line">
              <a:avLst/>
            </a:prstGeom>
            <a:noFill/>
            <a:ln w="9525">
              <a:solidFill>
                <a:srgbClr val="003366"/>
              </a:solidFill>
              <a:round/>
              <a:headEnd/>
              <a:tailEnd/>
            </a:ln>
          </p:spPr>
          <p:txBody>
            <a:bodyPr/>
            <a:lstStyle/>
            <a:p>
              <a:endParaRPr lang="lv-LV"/>
            </a:p>
          </p:txBody>
        </p:sp>
        <p:sp>
          <p:nvSpPr>
            <p:cNvPr id="14" name="Line 26"/>
            <p:cNvSpPr>
              <a:spLocks noChangeShapeType="1"/>
            </p:cNvSpPr>
            <p:nvPr userDrawn="1"/>
          </p:nvSpPr>
          <p:spPr bwMode="auto">
            <a:xfrm>
              <a:off x="5692" y="3249"/>
              <a:ext cx="0" cy="1071"/>
            </a:xfrm>
            <a:prstGeom prst="line">
              <a:avLst/>
            </a:prstGeom>
            <a:noFill/>
            <a:ln w="9525">
              <a:solidFill>
                <a:srgbClr val="003366"/>
              </a:solidFill>
              <a:round/>
              <a:headEnd/>
              <a:tailEnd/>
            </a:ln>
          </p:spPr>
          <p:txBody>
            <a:bodyPr/>
            <a:lstStyle/>
            <a:p>
              <a:endParaRPr lang="lv-LV"/>
            </a:p>
          </p:txBody>
        </p:sp>
        <p:sp>
          <p:nvSpPr>
            <p:cNvPr id="15" name="Rectangle 27"/>
            <p:cNvSpPr>
              <a:spLocks noChangeArrowheads="1"/>
            </p:cNvSpPr>
            <p:nvPr userDrawn="1"/>
          </p:nvSpPr>
          <p:spPr bwMode="auto">
            <a:xfrm>
              <a:off x="5602" y="4020"/>
              <a:ext cx="90" cy="91"/>
            </a:xfrm>
            <a:prstGeom prst="rect">
              <a:avLst/>
            </a:prstGeom>
            <a:solidFill>
              <a:srgbClr val="003366"/>
            </a:solidFill>
            <a:ln w="9525">
              <a:solidFill>
                <a:srgbClr val="003366"/>
              </a:solidFill>
              <a:miter lim="800000"/>
              <a:headEnd/>
              <a:tailEnd/>
            </a:ln>
          </p:spPr>
          <p:txBody>
            <a:bodyPr wrap="none" anchor="ctr"/>
            <a:lstStyle/>
            <a:p>
              <a:pPr algn="ctr"/>
              <a:endParaRPr lang="lv-LV"/>
            </a:p>
          </p:txBody>
        </p:sp>
      </p:grpSp>
      <p:sp>
        <p:nvSpPr>
          <p:cNvPr id="16"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lgn="ctr"/>
            <a:endParaRPr lang="lv-LV"/>
          </a:p>
        </p:txBody>
      </p:sp>
      <p:sp>
        <p:nvSpPr>
          <p:cNvPr id="3074" name="Rectangle 2"/>
          <p:cNvSpPr>
            <a:spLocks noGrp="1" noChangeArrowheads="1"/>
          </p:cNvSpPr>
          <p:nvPr>
            <p:ph type="ctrTitle"/>
          </p:nvPr>
        </p:nvSpPr>
        <p:spPr>
          <a:xfrm>
            <a:off x="660400" y="2584450"/>
            <a:ext cx="7772400" cy="1470025"/>
          </a:xfrm>
        </p:spPr>
        <p:txBody>
          <a:bodyPr/>
          <a:lstStyle>
            <a:lvl1pPr algn="ctr">
              <a:defRPr lang="lv-LV" sz="1600" b="1" cap="all" smtClean="0"/>
            </a:lvl1pPr>
          </a:lstStyle>
          <a:p>
            <a:r>
              <a:rPr lang="en-US"/>
              <a:t>Click to edit Master title style</a:t>
            </a:r>
            <a:endParaRPr lang="lv-LV" dirty="0"/>
          </a:p>
        </p:txBody>
      </p:sp>
      <p:sp>
        <p:nvSpPr>
          <p:cNvPr id="3075" name="Rectangle 3"/>
          <p:cNvSpPr>
            <a:spLocks noGrp="1" noChangeArrowheads="1"/>
          </p:cNvSpPr>
          <p:nvPr>
            <p:ph type="subTitle" idx="1"/>
          </p:nvPr>
        </p:nvSpPr>
        <p:spPr>
          <a:xfrm>
            <a:off x="684213" y="4673600"/>
            <a:ext cx="7775575" cy="869950"/>
          </a:xfrm>
        </p:spPr>
        <p:txBody>
          <a:bodyPr/>
          <a:lstStyle>
            <a:lvl1pPr marL="0" indent="0" algn="ctr">
              <a:buFont typeface="Wingdings" pitchFamily="2" charset="2"/>
              <a:buNone/>
              <a:defRPr lang="lv-LV" sz="1600" b="1" u="none" baseline="0" smtClean="0"/>
            </a:lvl1pPr>
          </a:lstStyle>
          <a:p>
            <a:r>
              <a:rPr lang="en-US"/>
              <a:t>Click to edit Master subtitle style</a:t>
            </a:r>
            <a:endParaRPr lang="lv-LV" dirty="0"/>
          </a:p>
        </p:txBody>
      </p:sp>
      <p:sp>
        <p:nvSpPr>
          <p:cNvPr id="17" name="Rectangle 4"/>
          <p:cNvSpPr>
            <a:spLocks noGrp="1" noChangeArrowheads="1"/>
          </p:cNvSpPr>
          <p:nvPr>
            <p:ph type="dt" sz="half" idx="10"/>
          </p:nvPr>
        </p:nvSpPr>
        <p:spPr/>
        <p:txBody>
          <a:bodyPr/>
          <a:lstStyle>
            <a:lvl1pPr>
              <a:defRPr/>
            </a:lvl1pPr>
          </a:lstStyle>
          <a:p>
            <a:pPr>
              <a:defRPr/>
            </a:pPr>
            <a:r>
              <a:rPr lang="lv-LV"/>
              <a:t>28.02.2011.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79453AA9-BF39-42FE-A931-06A01ECFAF4B}" type="slidenum">
              <a:rPr lang="lv-LV"/>
              <a:pPr>
                <a:defRPr/>
              </a:pPr>
              <a:t>‹#›</a:t>
            </a:fld>
            <a:endParaRPr lang="lv-LV"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15888"/>
            <a:ext cx="2051050" cy="6049962"/>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68313" y="115888"/>
            <a:ext cx="6005512"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A9637479-8CA4-4D04-9EA9-FAF235F3125E}" type="slidenum">
              <a:rPr lang="lv-LV"/>
              <a:pPr>
                <a:defRPr/>
              </a:pPr>
              <a:t>‹#›</a:t>
            </a:fld>
            <a:endParaRPr lang="lv-LV"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dirty="0"/>
          </a:p>
        </p:txBody>
      </p:sp>
      <p:sp>
        <p:nvSpPr>
          <p:cNvPr id="3" name="Content Placeholder 2"/>
          <p:cNvSpPr>
            <a:spLocks noGrp="1"/>
          </p:cNvSpPr>
          <p:nvPr>
            <p:ph idx="1"/>
          </p:nvPr>
        </p:nvSpPr>
        <p:spPr>
          <a:xfrm>
            <a:off x="438150" y="1125538"/>
            <a:ext cx="8239125" cy="5040312"/>
          </a:xfrm>
        </p:spPr>
        <p:txBody>
          <a:bodyPr/>
          <a:lstStyle>
            <a:lvl1pPr>
              <a:buClr>
                <a:srgbClr val="003366"/>
              </a:buClr>
              <a:defRPr b="1" i="0" u="none" baseline="0">
                <a:solidFill>
                  <a:srgbClr val="003366"/>
                </a:solidFill>
              </a:defRPr>
            </a:lvl1pPr>
            <a:lvl2pPr>
              <a:buClr>
                <a:srgbClr val="0070C0"/>
              </a:buClr>
              <a:buFont typeface="Arial" pitchFamily="34" charset="0"/>
              <a:buChar char="•"/>
              <a:defRPr baseline="0">
                <a:solidFill>
                  <a:srgbClr val="0070C0"/>
                </a:solidFill>
              </a:defRPr>
            </a:lvl2pPr>
            <a:lvl3pPr>
              <a:buClr>
                <a:srgbClr val="0070C0"/>
              </a:buClr>
              <a:defRPr sz="1800" baseline="0">
                <a:solidFill>
                  <a:srgbClr val="0070C0"/>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B1DD0DFF-F945-4E73-B065-65957E6EE39E}" type="slidenum">
              <a:rPr lang="lv-LV"/>
              <a:pPr>
                <a:defRPr/>
              </a:pPr>
              <a:t>‹#›</a:t>
            </a:fld>
            <a:endParaRPr lang="lv-LV"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dirty="0"/>
          </a:p>
        </p:txBody>
      </p:sp>
      <p:sp>
        <p:nvSpPr>
          <p:cNvPr id="3" name="Content Placeholder 2"/>
          <p:cNvSpPr>
            <a:spLocks noGrp="1"/>
          </p:cNvSpPr>
          <p:nvPr>
            <p:ph sz="half" idx="1"/>
          </p:nvPr>
        </p:nvSpPr>
        <p:spPr>
          <a:xfrm>
            <a:off x="1060450" y="1073150"/>
            <a:ext cx="29892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p:cNvSpPr>
            <a:spLocks noGrp="1"/>
          </p:cNvSpPr>
          <p:nvPr>
            <p:ph sz="half" idx="2"/>
          </p:nvPr>
        </p:nvSpPr>
        <p:spPr>
          <a:xfrm>
            <a:off x="5016500" y="1073150"/>
            <a:ext cx="29892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Rectangle 4"/>
          <p:cNvSpPr>
            <a:spLocks noGrp="1" noChangeArrowheads="1"/>
          </p:cNvSpPr>
          <p:nvPr>
            <p:ph type="dt" sz="half" idx="10"/>
          </p:nvPr>
        </p:nvSpPr>
        <p:spPr/>
        <p:txBody>
          <a:bodyPr/>
          <a:lstStyle>
            <a:lvl1pPr>
              <a:defRPr/>
            </a:lvl1pPr>
          </a:lstStyle>
          <a:p>
            <a:pPr>
              <a:defRPr/>
            </a:pPr>
            <a:endParaRPr lang="lv-LV"/>
          </a:p>
        </p:txBody>
      </p:sp>
      <p:sp>
        <p:nvSpPr>
          <p:cNvPr id="6" name="Rectangle 5"/>
          <p:cNvSpPr>
            <a:spLocks noGrp="1" noChangeArrowheads="1"/>
          </p:cNvSpPr>
          <p:nvPr>
            <p:ph type="ftr" sz="quarter" idx="11"/>
          </p:nvPr>
        </p:nvSpPr>
        <p:spPr/>
        <p:txBody>
          <a:bodyPr/>
          <a:lstStyle>
            <a:lvl1pPr>
              <a:defRPr/>
            </a:lvl1pPr>
          </a:lstStyle>
          <a:p>
            <a:pPr>
              <a:defRPr/>
            </a:pPr>
            <a:endParaRPr lang="lv-LV"/>
          </a:p>
        </p:txBody>
      </p:sp>
      <p:sp>
        <p:nvSpPr>
          <p:cNvPr id="7" name="Rectangle 6"/>
          <p:cNvSpPr>
            <a:spLocks noGrp="1" noChangeArrowheads="1"/>
          </p:cNvSpPr>
          <p:nvPr>
            <p:ph type="sldNum" sz="quarter" idx="12"/>
          </p:nvPr>
        </p:nvSpPr>
        <p:spPr/>
        <p:txBody>
          <a:bodyPr/>
          <a:lstStyle>
            <a:lvl1pPr>
              <a:defRPr/>
            </a:lvl1pPr>
          </a:lstStyle>
          <a:p>
            <a:pPr>
              <a:defRPr/>
            </a:pPr>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72EAF492-7ADB-412A-B6EB-1C1AB7048B25}" type="slidenum">
              <a:rPr lang="lv-LV"/>
              <a:pPr>
                <a:defRPr/>
              </a:pPr>
              <a:t>‹#›</a:t>
            </a:fld>
            <a:endParaRPr lang="lv-LV"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72"/>
          </a:xfrm>
        </p:spPr>
        <p:txBody>
          <a:bodyPr/>
          <a:lstStyle>
            <a:lvl1pPr>
              <a:defRPr/>
            </a:lvl1pPr>
          </a:lstStyle>
          <a:p>
            <a:r>
              <a:rPr lang="en-US" dirty="0"/>
              <a:t>Click to edit Master title style</a:t>
            </a:r>
            <a:endParaRPr lang="lv-LV" dirty="0"/>
          </a:p>
        </p:txBody>
      </p:sp>
      <p:sp>
        <p:nvSpPr>
          <p:cNvPr id="3" name="Text Placeholder 2"/>
          <p:cNvSpPr>
            <a:spLocks noGrp="1"/>
          </p:cNvSpPr>
          <p:nvPr>
            <p:ph type="body" idx="1"/>
          </p:nvPr>
        </p:nvSpPr>
        <p:spPr>
          <a:xfrm>
            <a:off x="457200" y="1448780"/>
            <a:ext cx="4040188" cy="630070"/>
          </a:xfrm>
        </p:spPr>
        <p:txBody>
          <a:bodyPr anchor="b"/>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23855"/>
            <a:ext cx="4040188" cy="4002308"/>
          </a:xfrm>
        </p:spPr>
        <p:txBody>
          <a:bodyPr/>
          <a:lstStyle>
            <a:lvl1pPr>
              <a:defRPr sz="1600" baseline="0"/>
            </a:lvl1pPr>
            <a:lvl2pPr>
              <a:defRPr sz="1400" baseline="0"/>
            </a:lvl2pPr>
            <a:lvl3pPr>
              <a:defRPr sz="1400" baseline="0"/>
            </a:lvl3pPr>
            <a:lvl4pPr>
              <a:defRPr sz="1400" baseline="0"/>
            </a:lvl4pPr>
            <a:lvl5pPr>
              <a:defRPr sz="14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Text Placeholder 4"/>
          <p:cNvSpPr>
            <a:spLocks noGrp="1"/>
          </p:cNvSpPr>
          <p:nvPr>
            <p:ph type="body" sz="quarter" idx="3"/>
          </p:nvPr>
        </p:nvSpPr>
        <p:spPr>
          <a:xfrm>
            <a:off x="4645025" y="1448780"/>
            <a:ext cx="4041775" cy="630070"/>
          </a:xfrm>
        </p:spPr>
        <p:txBody>
          <a:bodyPr anchor="b"/>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23855"/>
            <a:ext cx="4041775" cy="4002308"/>
          </a:xfrm>
        </p:spPr>
        <p:txBody>
          <a:bodyPr/>
          <a:lstStyle>
            <a:lvl1pPr>
              <a:defRPr sz="1600" baseline="0"/>
            </a:lvl1pPr>
            <a:lvl2pPr>
              <a:defRPr sz="1400" baseline="0"/>
            </a:lvl2pPr>
            <a:lvl3pPr>
              <a:defRPr sz="1400" baseline="0"/>
            </a:lvl3pPr>
            <a:lvl4pPr>
              <a:defRPr sz="1400" baseline="0"/>
            </a:lvl4pPr>
            <a:lvl5pPr>
              <a:defRPr sz="14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7" name="Rectangle 4"/>
          <p:cNvSpPr>
            <a:spLocks noGrp="1" noChangeArrowheads="1"/>
          </p:cNvSpPr>
          <p:nvPr>
            <p:ph type="dt" sz="half" idx="10"/>
          </p:nvPr>
        </p:nvSpPr>
        <p:spPr>
          <a:ln/>
        </p:spPr>
        <p:txBody>
          <a:bodyPr/>
          <a:lstStyle>
            <a:lvl1pPr>
              <a:defRPr/>
            </a:lvl1pPr>
          </a:lstStyle>
          <a:p>
            <a:pPr>
              <a:defRPr/>
            </a:pPr>
            <a:endParaRPr lang="lv-LV"/>
          </a:p>
        </p:txBody>
      </p:sp>
      <p:sp>
        <p:nvSpPr>
          <p:cNvPr id="8" name="Rectangle 5"/>
          <p:cNvSpPr>
            <a:spLocks noGrp="1" noChangeArrowheads="1"/>
          </p:cNvSpPr>
          <p:nvPr>
            <p:ph type="ftr" sz="quarter" idx="11"/>
          </p:nvPr>
        </p:nvSpPr>
        <p:spPr>
          <a:ln/>
        </p:spPr>
        <p:txBody>
          <a:bodyPr/>
          <a:lstStyle>
            <a:lvl1pPr>
              <a:defRPr/>
            </a:lvl1pPr>
          </a:lstStyle>
          <a:p>
            <a:pPr>
              <a:defRPr/>
            </a:pPr>
            <a:endParaRPr lang="lv-LV"/>
          </a:p>
        </p:txBody>
      </p:sp>
      <p:sp>
        <p:nvSpPr>
          <p:cNvPr id="9" name="Rectangle 6"/>
          <p:cNvSpPr>
            <a:spLocks noGrp="1" noChangeArrowheads="1"/>
          </p:cNvSpPr>
          <p:nvPr>
            <p:ph type="sldNum" sz="quarter" idx="12"/>
          </p:nvPr>
        </p:nvSpPr>
        <p:spPr>
          <a:ln/>
        </p:spPr>
        <p:txBody>
          <a:bodyPr/>
          <a:lstStyle>
            <a:lvl1pPr>
              <a:defRPr/>
            </a:lvl1pPr>
          </a:lstStyle>
          <a:p>
            <a:pPr>
              <a:defRPr/>
            </a:pPr>
            <a:fld id="{E016A3B2-DE4A-47FA-9615-7E5BB92B3BFC}" type="slidenum">
              <a:rPr lang="lv-LV"/>
              <a:pPr>
                <a:defRPr/>
              </a:pPr>
              <a:t>‹#›</a:t>
            </a:fld>
            <a:endParaRPr lang="lv-LV"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Rectangle 4"/>
          <p:cNvSpPr>
            <a:spLocks noGrp="1" noChangeArrowheads="1"/>
          </p:cNvSpPr>
          <p:nvPr>
            <p:ph type="dt" sz="half" idx="10"/>
          </p:nvPr>
        </p:nvSpPr>
        <p:spPr>
          <a:ln/>
        </p:spPr>
        <p:txBody>
          <a:bodyPr/>
          <a:lstStyle>
            <a:lvl1pPr>
              <a:defRPr/>
            </a:lvl1pPr>
          </a:lstStyle>
          <a:p>
            <a:pPr>
              <a:defRPr/>
            </a:pPr>
            <a:endParaRPr lang="lv-LV"/>
          </a:p>
        </p:txBody>
      </p:sp>
      <p:sp>
        <p:nvSpPr>
          <p:cNvPr id="4" name="Rectangle 5"/>
          <p:cNvSpPr>
            <a:spLocks noGrp="1" noChangeArrowheads="1"/>
          </p:cNvSpPr>
          <p:nvPr>
            <p:ph type="ftr" sz="quarter" idx="11"/>
          </p:nvPr>
        </p:nvSpPr>
        <p:spPr>
          <a:ln/>
        </p:spPr>
        <p:txBody>
          <a:bodyPr/>
          <a:lstStyle>
            <a:lvl1pPr>
              <a:defRPr/>
            </a:lvl1pPr>
          </a:lstStyle>
          <a:p>
            <a:pPr>
              <a:defRPr/>
            </a:pPr>
            <a:endParaRPr lang="lv-LV"/>
          </a:p>
        </p:txBody>
      </p:sp>
      <p:sp>
        <p:nvSpPr>
          <p:cNvPr id="5" name="Rectangle 6"/>
          <p:cNvSpPr>
            <a:spLocks noGrp="1" noChangeArrowheads="1"/>
          </p:cNvSpPr>
          <p:nvPr>
            <p:ph type="sldNum" sz="quarter" idx="12"/>
          </p:nvPr>
        </p:nvSpPr>
        <p:spPr>
          <a:ln/>
        </p:spPr>
        <p:txBody>
          <a:bodyPr/>
          <a:lstStyle>
            <a:lvl1pPr>
              <a:defRPr/>
            </a:lvl1pPr>
          </a:lstStyle>
          <a:p>
            <a:pPr>
              <a:defRPr/>
            </a:pPr>
            <a:fld id="{E1B953C6-A5AA-4DC5-BDDF-01016FA6C9EB}" type="slidenum">
              <a:rPr lang="lv-LV"/>
              <a:pPr>
                <a:defRPr/>
              </a:pPr>
              <a:t>‹#›</a:t>
            </a:fld>
            <a:endParaRPr lang="lv-LV"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lv-LV"/>
          </a:p>
        </p:txBody>
      </p:sp>
      <p:sp>
        <p:nvSpPr>
          <p:cNvPr id="3" name="Rectangle 5"/>
          <p:cNvSpPr>
            <a:spLocks noGrp="1" noChangeArrowheads="1"/>
          </p:cNvSpPr>
          <p:nvPr>
            <p:ph type="ftr" sz="quarter" idx="11"/>
          </p:nvPr>
        </p:nvSpPr>
        <p:spPr>
          <a:ln/>
        </p:spPr>
        <p:txBody>
          <a:bodyPr/>
          <a:lstStyle>
            <a:lvl1pPr>
              <a:defRPr/>
            </a:lvl1pPr>
          </a:lstStyle>
          <a:p>
            <a:pPr>
              <a:defRPr/>
            </a:pPr>
            <a:endParaRPr lang="lv-LV"/>
          </a:p>
        </p:txBody>
      </p:sp>
      <p:sp>
        <p:nvSpPr>
          <p:cNvPr id="4" name="Rectangle 6"/>
          <p:cNvSpPr>
            <a:spLocks noGrp="1" noChangeArrowheads="1"/>
          </p:cNvSpPr>
          <p:nvPr>
            <p:ph type="sldNum" sz="quarter" idx="12"/>
          </p:nvPr>
        </p:nvSpPr>
        <p:spPr>
          <a:ln/>
        </p:spPr>
        <p:txBody>
          <a:bodyPr/>
          <a:lstStyle>
            <a:lvl1pPr>
              <a:defRPr/>
            </a:lvl1pPr>
          </a:lstStyle>
          <a:p>
            <a:pPr>
              <a:defRPr/>
            </a:pPr>
            <a:fld id="{846BE08E-91A5-47F9-9AA9-2E72EAB307E7}" type="slidenum">
              <a:rPr lang="lv-LV"/>
              <a:pPr>
                <a:defRPr/>
              </a:pPr>
              <a:t>‹#›</a:t>
            </a:fld>
            <a:endParaRPr lang="lv-LV"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1A430574-2184-4C94-A7F7-B0C77FC8B148}" type="slidenum">
              <a:rPr lang="lv-LV"/>
              <a:pPr>
                <a:defRPr/>
              </a:pPr>
              <a:t>‹#›</a:t>
            </a:fld>
            <a:endParaRPr lang="lv-LV"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1EB1E452-DDCC-4BD5-954F-D123CA41F00A}" type="slidenum">
              <a:rPr lang="lv-LV"/>
              <a:pPr>
                <a:defRPr/>
              </a:pPr>
              <a:t>‹#›</a:t>
            </a:fld>
            <a:endParaRPr lang="lv-LV"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5888"/>
            <a:ext cx="8207375" cy="649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lv-LV"/>
              <a:t>Click to edit Master title style</a:t>
            </a:r>
          </a:p>
        </p:txBody>
      </p:sp>
      <p:sp>
        <p:nvSpPr>
          <p:cNvPr id="1027" name="Rectangle 3"/>
          <p:cNvSpPr>
            <a:spLocks noGrp="1" noChangeArrowheads="1"/>
          </p:cNvSpPr>
          <p:nvPr>
            <p:ph type="body" idx="1"/>
          </p:nvPr>
        </p:nvSpPr>
        <p:spPr bwMode="auto">
          <a:xfrm>
            <a:off x="2438400" y="1125538"/>
            <a:ext cx="6238875"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lv-LV"/>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lv-LV"/>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BCBBD14-116F-4E8C-AEEF-338E1F1809E4}" type="slidenum">
              <a:rPr lang="lv-LV"/>
              <a:pPr>
                <a:defRPr/>
              </a:pPr>
              <a:t>‹#›</a:t>
            </a:fld>
            <a:endParaRPr lang="lv-LV" dirty="0"/>
          </a:p>
        </p:txBody>
      </p:sp>
      <p:pic>
        <p:nvPicPr>
          <p:cNvPr id="1031" name="Picture 9" descr="Stends_BISS"/>
          <p:cNvPicPr>
            <a:picLocks noChangeAspect="1" noChangeArrowheads="1"/>
          </p:cNvPicPr>
          <p:nvPr userDrawn="1"/>
        </p:nvPicPr>
        <p:blipFill>
          <a:blip r:embed="rId13" cstate="print"/>
          <a:srcRect/>
          <a:stretch>
            <a:fillRect/>
          </a:stretch>
        </p:blipFill>
        <p:spPr bwMode="auto">
          <a:xfrm>
            <a:off x="0" y="6213475"/>
            <a:ext cx="2555875" cy="663575"/>
          </a:xfrm>
          <a:prstGeom prst="rect">
            <a:avLst/>
          </a:prstGeom>
          <a:noFill/>
          <a:ln w="9525">
            <a:noFill/>
            <a:miter lim="800000"/>
            <a:headEnd/>
            <a:tailEnd/>
          </a:ln>
        </p:spPr>
      </p:pic>
      <p:grpSp>
        <p:nvGrpSpPr>
          <p:cNvPr id="1032" name="Group 50"/>
          <p:cNvGrpSpPr>
            <a:grpSpLocks/>
          </p:cNvGrpSpPr>
          <p:nvPr userDrawn="1"/>
        </p:nvGrpSpPr>
        <p:grpSpPr bwMode="auto">
          <a:xfrm>
            <a:off x="250825" y="0"/>
            <a:ext cx="8893175" cy="6858000"/>
            <a:chOff x="158" y="0"/>
            <a:chExt cx="5602" cy="4320"/>
          </a:xfrm>
        </p:grpSpPr>
        <p:sp>
          <p:nvSpPr>
            <p:cNvPr id="1033" name="Line 11"/>
            <p:cNvSpPr>
              <a:spLocks noChangeShapeType="1"/>
            </p:cNvSpPr>
            <p:nvPr userDrawn="1"/>
          </p:nvSpPr>
          <p:spPr bwMode="auto">
            <a:xfrm>
              <a:off x="158" y="527"/>
              <a:ext cx="5602" cy="0"/>
            </a:xfrm>
            <a:prstGeom prst="line">
              <a:avLst/>
            </a:prstGeom>
            <a:noFill/>
            <a:ln w="9525">
              <a:solidFill>
                <a:srgbClr val="003366"/>
              </a:solidFill>
              <a:round/>
              <a:headEnd/>
              <a:tailEnd/>
            </a:ln>
          </p:spPr>
          <p:txBody>
            <a:bodyPr/>
            <a:lstStyle/>
            <a:p>
              <a:endParaRPr lang="lv-LV"/>
            </a:p>
          </p:txBody>
        </p:sp>
        <p:sp>
          <p:nvSpPr>
            <p:cNvPr id="1034" name="Line 12"/>
            <p:cNvSpPr>
              <a:spLocks noChangeShapeType="1"/>
            </p:cNvSpPr>
            <p:nvPr userDrawn="1"/>
          </p:nvSpPr>
          <p:spPr bwMode="auto">
            <a:xfrm>
              <a:off x="340" y="618"/>
              <a:ext cx="5420" cy="0"/>
            </a:xfrm>
            <a:prstGeom prst="line">
              <a:avLst/>
            </a:prstGeom>
            <a:noFill/>
            <a:ln w="9525">
              <a:solidFill>
                <a:srgbClr val="003366"/>
              </a:solidFill>
              <a:round/>
              <a:headEnd/>
              <a:tailEnd/>
            </a:ln>
          </p:spPr>
          <p:txBody>
            <a:bodyPr/>
            <a:lstStyle/>
            <a:p>
              <a:endParaRPr lang="lv-LV"/>
            </a:p>
          </p:txBody>
        </p:sp>
        <p:sp>
          <p:nvSpPr>
            <p:cNvPr id="1035" name="Line 14"/>
            <p:cNvSpPr>
              <a:spLocks noChangeShapeType="1"/>
            </p:cNvSpPr>
            <p:nvPr userDrawn="1"/>
          </p:nvSpPr>
          <p:spPr bwMode="auto">
            <a:xfrm>
              <a:off x="5602" y="0"/>
              <a:ext cx="0" cy="4320"/>
            </a:xfrm>
            <a:prstGeom prst="line">
              <a:avLst/>
            </a:prstGeom>
            <a:noFill/>
            <a:ln w="9525">
              <a:solidFill>
                <a:srgbClr val="003366"/>
              </a:solidFill>
              <a:round/>
              <a:headEnd/>
              <a:tailEnd/>
            </a:ln>
          </p:spPr>
          <p:txBody>
            <a:bodyPr/>
            <a:lstStyle/>
            <a:p>
              <a:endParaRPr lang="lv-LV"/>
            </a:p>
          </p:txBody>
        </p:sp>
        <p:sp>
          <p:nvSpPr>
            <p:cNvPr id="1036" name="Line 15"/>
            <p:cNvSpPr>
              <a:spLocks noChangeShapeType="1"/>
            </p:cNvSpPr>
            <p:nvPr userDrawn="1"/>
          </p:nvSpPr>
          <p:spPr bwMode="auto">
            <a:xfrm>
              <a:off x="5511" y="73"/>
              <a:ext cx="0" cy="4174"/>
            </a:xfrm>
            <a:prstGeom prst="line">
              <a:avLst/>
            </a:prstGeom>
            <a:noFill/>
            <a:ln w="9525">
              <a:solidFill>
                <a:srgbClr val="003366"/>
              </a:solidFill>
              <a:round/>
              <a:headEnd/>
              <a:tailEnd/>
            </a:ln>
          </p:spPr>
          <p:txBody>
            <a:bodyPr/>
            <a:lstStyle/>
            <a:p>
              <a:endParaRPr lang="lv-LV"/>
            </a:p>
          </p:txBody>
        </p:sp>
        <p:sp>
          <p:nvSpPr>
            <p:cNvPr id="1037" name="Line 23"/>
            <p:cNvSpPr>
              <a:spLocks noChangeShapeType="1"/>
            </p:cNvSpPr>
            <p:nvPr userDrawn="1"/>
          </p:nvSpPr>
          <p:spPr bwMode="auto">
            <a:xfrm>
              <a:off x="4694" y="4020"/>
              <a:ext cx="1066" cy="0"/>
            </a:xfrm>
            <a:prstGeom prst="line">
              <a:avLst/>
            </a:prstGeom>
            <a:noFill/>
            <a:ln w="9525">
              <a:solidFill>
                <a:srgbClr val="003366"/>
              </a:solidFill>
              <a:round/>
              <a:headEnd/>
              <a:tailEnd/>
            </a:ln>
          </p:spPr>
          <p:txBody>
            <a:bodyPr/>
            <a:lstStyle/>
            <a:p>
              <a:endParaRPr lang="lv-LV"/>
            </a:p>
          </p:txBody>
        </p:sp>
        <p:sp>
          <p:nvSpPr>
            <p:cNvPr id="1038" name="Line 24"/>
            <p:cNvSpPr>
              <a:spLocks noChangeShapeType="1"/>
            </p:cNvSpPr>
            <p:nvPr userDrawn="1"/>
          </p:nvSpPr>
          <p:spPr bwMode="auto">
            <a:xfrm>
              <a:off x="4967" y="3929"/>
              <a:ext cx="793" cy="0"/>
            </a:xfrm>
            <a:prstGeom prst="line">
              <a:avLst/>
            </a:prstGeom>
            <a:noFill/>
            <a:ln w="9525">
              <a:solidFill>
                <a:srgbClr val="003366"/>
              </a:solidFill>
              <a:round/>
              <a:headEnd/>
              <a:tailEnd/>
            </a:ln>
          </p:spPr>
          <p:txBody>
            <a:bodyPr/>
            <a:lstStyle/>
            <a:p>
              <a:endParaRPr lang="lv-LV"/>
            </a:p>
          </p:txBody>
        </p:sp>
        <p:sp>
          <p:nvSpPr>
            <p:cNvPr id="1039" name="Rectangle 41"/>
            <p:cNvSpPr>
              <a:spLocks noChangeArrowheads="1"/>
            </p:cNvSpPr>
            <p:nvPr userDrawn="1"/>
          </p:nvSpPr>
          <p:spPr bwMode="auto">
            <a:xfrm>
              <a:off x="5511" y="527"/>
              <a:ext cx="90" cy="91"/>
            </a:xfrm>
            <a:prstGeom prst="rect">
              <a:avLst/>
            </a:prstGeom>
            <a:solidFill>
              <a:srgbClr val="003366"/>
            </a:solidFill>
            <a:ln w="9525">
              <a:solidFill>
                <a:srgbClr val="003366"/>
              </a:solidFill>
              <a:miter lim="800000"/>
              <a:headEnd/>
              <a:tailEnd/>
            </a:ln>
          </p:spPr>
          <p:txBody>
            <a:bodyPr wrap="none" anchor="ctr"/>
            <a:lstStyle/>
            <a:p>
              <a:pPr algn="ctr"/>
              <a:endParaRPr lang="lv-LV"/>
            </a:p>
          </p:txBody>
        </p:sp>
        <p:sp>
          <p:nvSpPr>
            <p:cNvPr id="1040" name="Rectangle 42"/>
            <p:cNvSpPr>
              <a:spLocks noChangeArrowheads="1"/>
            </p:cNvSpPr>
            <p:nvPr userDrawn="1"/>
          </p:nvSpPr>
          <p:spPr bwMode="auto">
            <a:xfrm>
              <a:off x="5511" y="3929"/>
              <a:ext cx="90" cy="91"/>
            </a:xfrm>
            <a:prstGeom prst="rect">
              <a:avLst/>
            </a:prstGeom>
            <a:solidFill>
              <a:srgbClr val="003366"/>
            </a:solidFill>
            <a:ln w="9525">
              <a:solidFill>
                <a:srgbClr val="003366"/>
              </a:solidFill>
              <a:miter lim="800000"/>
              <a:headEnd/>
              <a:tailEnd/>
            </a:ln>
          </p:spPr>
          <p:txBody>
            <a:bodyPr wrap="none" anchor="ctr"/>
            <a:lstStyle/>
            <a:p>
              <a:pPr algn="ctr"/>
              <a:endParaRPr lang="lv-LV"/>
            </a:p>
          </p:txBody>
        </p:sp>
        <p:sp>
          <p:nvSpPr>
            <p:cNvPr id="1041" name="Line 46"/>
            <p:cNvSpPr>
              <a:spLocks noChangeShapeType="1"/>
            </p:cNvSpPr>
            <p:nvPr userDrawn="1"/>
          </p:nvSpPr>
          <p:spPr bwMode="auto">
            <a:xfrm>
              <a:off x="3787" y="4110"/>
              <a:ext cx="1973" cy="0"/>
            </a:xfrm>
            <a:prstGeom prst="line">
              <a:avLst/>
            </a:prstGeom>
            <a:noFill/>
            <a:ln w="9525">
              <a:solidFill>
                <a:srgbClr val="003366"/>
              </a:solidFill>
              <a:round/>
              <a:headEnd/>
              <a:tailEnd/>
            </a:ln>
          </p:spPr>
          <p:txBody>
            <a:bodyPr/>
            <a:lstStyle/>
            <a:p>
              <a:endParaRPr lang="lv-LV"/>
            </a:p>
          </p:txBody>
        </p:sp>
        <p:sp>
          <p:nvSpPr>
            <p:cNvPr id="1042" name="Line 48"/>
            <p:cNvSpPr>
              <a:spLocks noChangeShapeType="1"/>
            </p:cNvSpPr>
            <p:nvPr userDrawn="1"/>
          </p:nvSpPr>
          <p:spPr bwMode="auto">
            <a:xfrm>
              <a:off x="5692" y="3249"/>
              <a:ext cx="0" cy="1071"/>
            </a:xfrm>
            <a:prstGeom prst="line">
              <a:avLst/>
            </a:prstGeom>
            <a:noFill/>
            <a:ln w="9525">
              <a:solidFill>
                <a:srgbClr val="003366"/>
              </a:solidFill>
              <a:round/>
              <a:headEnd/>
              <a:tailEnd/>
            </a:ln>
          </p:spPr>
          <p:txBody>
            <a:bodyPr/>
            <a:lstStyle/>
            <a:p>
              <a:endParaRPr lang="lv-LV"/>
            </a:p>
          </p:txBody>
        </p:sp>
        <p:sp>
          <p:nvSpPr>
            <p:cNvPr id="1043" name="Rectangle 49"/>
            <p:cNvSpPr>
              <a:spLocks noChangeArrowheads="1"/>
            </p:cNvSpPr>
            <p:nvPr userDrawn="1"/>
          </p:nvSpPr>
          <p:spPr bwMode="auto">
            <a:xfrm>
              <a:off x="5602" y="4020"/>
              <a:ext cx="90" cy="91"/>
            </a:xfrm>
            <a:prstGeom prst="rect">
              <a:avLst/>
            </a:prstGeom>
            <a:solidFill>
              <a:srgbClr val="003366"/>
            </a:solidFill>
            <a:ln w="9525">
              <a:solidFill>
                <a:srgbClr val="003366"/>
              </a:solidFill>
              <a:miter lim="800000"/>
              <a:headEnd/>
              <a:tailEnd/>
            </a:ln>
          </p:spPr>
          <p:txBody>
            <a:bodyPr wrap="none" anchor="ctr"/>
            <a:lstStyle/>
            <a:p>
              <a:pPr algn="ctr"/>
              <a:endParaRPr lang="lv-LV"/>
            </a:p>
          </p:txBody>
        </p:sp>
      </p:grpSp>
    </p:spTree>
  </p:cSld>
  <p:clrMap bg1="lt1" tx1="dk1" bg2="lt2" tx2="dk2" accent1="accent1" accent2="accent2" accent3="accent3" accent4="accent4" accent5="accent5" accent6="accent6" hlink="hlink" folHlink="folHlink"/>
  <p:sldLayoutIdLst>
    <p:sldLayoutId id="2147483869" r:id="rId1"/>
    <p:sldLayoutId id="2147483860" r:id="rId2"/>
    <p:sldLayoutId id="214748387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r" rtl="0" eaLnBrk="0" fontAlgn="base" hangingPunct="0">
        <a:spcBef>
          <a:spcPct val="0"/>
        </a:spcBef>
        <a:spcAft>
          <a:spcPct val="0"/>
        </a:spcAft>
        <a:defRPr sz="3200" b="1" i="1">
          <a:solidFill>
            <a:srgbClr val="003366"/>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003366"/>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003366"/>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003366"/>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003366"/>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003366"/>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003366"/>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003366"/>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003366"/>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Wingdings" pitchFamily="2" charset="2"/>
        <a:buChar char="þ"/>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iss.soc.lv/" TargetMode="External"/><Relationship Id="rId2" Type="http://schemas.openxmlformats.org/officeDocument/2006/relationships/hyperlink" Target="mailto:biss@biss.soc.lv" TargetMode="Externa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4282" y="3071810"/>
            <a:ext cx="8189913" cy="2232248"/>
          </a:xfrm>
        </p:spPr>
        <p:txBody>
          <a:bodyPr/>
          <a:lstStyle/>
          <a:p>
            <a:pPr>
              <a:defRPr/>
            </a:pPr>
            <a:br>
              <a:rPr lang="lv-LV" sz="2000" i="0" cap="none" dirty="0">
                <a:effectLst/>
              </a:rPr>
            </a:br>
            <a:br>
              <a:rPr sz="2000" i="0" cap="none">
                <a:effectLst/>
              </a:rPr>
            </a:br>
            <a:br>
              <a:rPr sz="2000" i="0" cap="none">
                <a:effectLst/>
              </a:rPr>
            </a:br>
            <a:br>
              <a:rPr sz="2000" i="0" cap="none">
                <a:effectLst/>
              </a:rPr>
            </a:br>
            <a:r>
              <a:rPr lang="lv-LV" sz="2000" i="0" cap="none" dirty="0">
                <a:effectLst/>
              </a:rPr>
              <a:t>Ikgadējs nabadzības un sociālās atstumtības mazināšanas rīcībpolitikas izvērtējums </a:t>
            </a:r>
            <a:br>
              <a:rPr lang="lv-LV" sz="2000" i="0" cap="none" dirty="0">
                <a:effectLst/>
              </a:rPr>
            </a:br>
            <a:r>
              <a:rPr lang="lv-LV" sz="2000" i="0" cap="none" dirty="0">
                <a:effectLst/>
              </a:rPr>
              <a:t>(t.sk. par nevienlīdzību </a:t>
            </a:r>
            <a:r>
              <a:rPr lang="lv-LV" sz="2000" i="0" u="sng" cap="none" dirty="0">
                <a:effectLst/>
              </a:rPr>
              <a:t>veselības aprūpē </a:t>
            </a:r>
            <a:r>
              <a:rPr lang="lv-LV" sz="2000" i="0" cap="none" dirty="0">
                <a:effectLst/>
              </a:rPr>
              <a:t>un </a:t>
            </a:r>
            <a:r>
              <a:rPr lang="lv-LV" sz="2000" i="0" u="sng" cap="none" dirty="0">
                <a:effectLst/>
              </a:rPr>
              <a:t>mājokļu pieejamības </a:t>
            </a:r>
            <a:r>
              <a:rPr lang="lv-LV" sz="2000" i="0" cap="none" dirty="0">
                <a:effectLst/>
              </a:rPr>
              <a:t>jomā)</a:t>
            </a:r>
            <a:br>
              <a:rPr lang="lv-LV" sz="2000" i="0" cap="none" dirty="0">
                <a:effectLst/>
              </a:rPr>
            </a:br>
            <a:br>
              <a:rPr sz="2000" i="0" cap="none">
                <a:effectLst/>
              </a:rPr>
            </a:br>
            <a:r>
              <a:rPr sz="2000" i="0" cap="none">
                <a:effectLst/>
              </a:rPr>
              <a:t>STARPZIŅOJUMS</a:t>
            </a:r>
            <a:br>
              <a:rPr lang="lv-LV" sz="2000" i="0" cap="none" dirty="0">
                <a:effectLst/>
              </a:rPr>
            </a:br>
            <a:br>
              <a:rPr lang="lv-LV" sz="2400" i="0" cap="none" dirty="0">
                <a:effectLst/>
              </a:rPr>
            </a:br>
            <a:r>
              <a:rPr sz="1800" b="0" i="0" cap="none">
                <a:effectLst/>
              </a:rPr>
              <a:t>Izpildītājs: Nodibinājums "Baltic Institute of Social Sciences"</a:t>
            </a:r>
            <a:br>
              <a:rPr sz="2400" i="0" cap="none">
                <a:effectLst/>
              </a:rPr>
            </a:br>
            <a:br>
              <a:rPr lang="lv-LV" sz="2800" cap="none" dirty="0"/>
            </a:br>
            <a:br>
              <a:rPr sz="2800" cap="none"/>
            </a:br>
            <a:br>
              <a:rPr sz="2800" b="0" cap="none">
                <a:effectLst/>
              </a:rPr>
            </a:br>
            <a:endParaRPr sz="2400" b="0" i="0" cap="none" dirty="0">
              <a:solidFill>
                <a:srgbClr val="FFFF00"/>
              </a:solidFill>
              <a:effectLst/>
            </a:endParaRPr>
          </a:p>
        </p:txBody>
      </p:sp>
      <p:sp>
        <p:nvSpPr>
          <p:cNvPr id="5" name="Rectangle 3"/>
          <p:cNvSpPr txBox="1">
            <a:spLocks noChangeArrowheads="1"/>
          </p:cNvSpPr>
          <p:nvPr/>
        </p:nvSpPr>
        <p:spPr bwMode="auto">
          <a:xfrm>
            <a:off x="500034" y="5715016"/>
            <a:ext cx="7775575" cy="508616"/>
          </a:xfrm>
          <a:prstGeom prst="rect">
            <a:avLst/>
          </a:prstGeom>
          <a:noFill/>
          <a:ln w="9525">
            <a:noFill/>
            <a:miter lim="800000"/>
            <a:headEnd/>
            <a:tailEnd/>
          </a:ln>
        </p:spPr>
        <p:txBody>
          <a:bodyPr/>
          <a:lstStyle/>
          <a:p>
            <a:pPr algn="ctr">
              <a:spcBef>
                <a:spcPct val="20000"/>
              </a:spcBef>
              <a:buFont typeface="Wingdings" pitchFamily="2" charset="2"/>
              <a:buNone/>
              <a:defRPr/>
            </a:pPr>
            <a:endParaRPr lang="lv-LV" sz="1600" b="1" kern="0" dirty="0">
              <a:solidFill>
                <a:srgbClr val="003366"/>
              </a:solidFill>
              <a:latin typeface="+mn-lt"/>
            </a:endParaRPr>
          </a:p>
          <a:p>
            <a:pPr algn="ctr">
              <a:spcBef>
                <a:spcPct val="20000"/>
              </a:spcBef>
              <a:buFont typeface="Wingdings" pitchFamily="2" charset="2"/>
              <a:buNone/>
              <a:defRPr/>
            </a:pPr>
            <a:endParaRPr lang="lv-LV" sz="1600" b="1" kern="0" dirty="0">
              <a:solidFill>
                <a:srgbClr val="003366"/>
              </a:solidFill>
              <a:latin typeface="+mn-lt"/>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lv-LV"/>
          </a:p>
        </p:txBody>
      </p:sp>
      <p:pic>
        <p:nvPicPr>
          <p:cNvPr id="4103" name="Picture 6" descr="krasains_BISS"/>
          <p:cNvPicPr>
            <a:picLocks noChangeAspect="1" noChangeArrowheads="1"/>
          </p:cNvPicPr>
          <p:nvPr/>
        </p:nvPicPr>
        <p:blipFill>
          <a:blip r:embed="rId3" cstate="print"/>
          <a:srcRect/>
          <a:stretch>
            <a:fillRect/>
          </a:stretch>
        </p:blipFill>
        <p:spPr bwMode="auto">
          <a:xfrm>
            <a:off x="6929454" y="1214422"/>
            <a:ext cx="1512168" cy="699193"/>
          </a:xfrm>
          <a:prstGeom prst="rect">
            <a:avLst/>
          </a:prstGeom>
          <a:noFill/>
          <a:ln w="9525">
            <a:noFill/>
            <a:miter lim="800000"/>
            <a:headEnd/>
            <a:tailEnd/>
          </a:ln>
        </p:spPr>
      </p:pic>
      <p:pic>
        <p:nvPicPr>
          <p:cNvPr id="13316" name="Picture 5"/>
          <p:cNvPicPr>
            <a:picLocks noChangeAspect="1" noChangeArrowheads="1"/>
          </p:cNvPicPr>
          <p:nvPr/>
        </p:nvPicPr>
        <p:blipFill>
          <a:blip r:embed="rId4"/>
          <a:srcRect/>
          <a:stretch>
            <a:fillRect/>
          </a:stretch>
        </p:blipFill>
        <p:spPr bwMode="auto">
          <a:xfrm>
            <a:off x="500034" y="1142984"/>
            <a:ext cx="1162050" cy="733425"/>
          </a:xfrm>
          <a:prstGeom prst="rect">
            <a:avLst/>
          </a:prstGeom>
          <a:solidFill>
            <a:srgbClr val="FFFFFF"/>
          </a:solidFill>
        </p:spPr>
      </p:pic>
      <p:pic>
        <p:nvPicPr>
          <p:cNvPr id="13315" name="Picture 6"/>
          <p:cNvPicPr>
            <a:picLocks noChangeAspect="1" noChangeArrowheads="1"/>
          </p:cNvPicPr>
          <p:nvPr/>
        </p:nvPicPr>
        <p:blipFill>
          <a:blip r:embed="rId5"/>
          <a:srcRect/>
          <a:stretch>
            <a:fillRect/>
          </a:stretch>
        </p:blipFill>
        <p:spPr bwMode="auto">
          <a:xfrm>
            <a:off x="1928794" y="1142984"/>
            <a:ext cx="2066925" cy="752475"/>
          </a:xfrm>
          <a:prstGeom prst="rect">
            <a:avLst/>
          </a:prstGeom>
          <a:solidFill>
            <a:srgbClr val="FFFFFF"/>
          </a:solidFill>
        </p:spPr>
      </p:pic>
      <p:pic>
        <p:nvPicPr>
          <p:cNvPr id="13314" name="Picture 7"/>
          <p:cNvPicPr>
            <a:picLocks noChangeAspect="1" noChangeArrowheads="1"/>
          </p:cNvPicPr>
          <p:nvPr/>
        </p:nvPicPr>
        <p:blipFill>
          <a:blip r:embed="rId6"/>
          <a:srcRect/>
          <a:stretch>
            <a:fillRect/>
          </a:stretch>
        </p:blipFill>
        <p:spPr bwMode="auto">
          <a:xfrm>
            <a:off x="4214810" y="1214422"/>
            <a:ext cx="2247900" cy="685800"/>
          </a:xfrm>
          <a:prstGeom prst="rect">
            <a:avLst/>
          </a:prstGeom>
          <a:solidFill>
            <a:srgbClr val="FFFFFF"/>
          </a:solidFill>
        </p:spPr>
      </p:pic>
      <p:pic>
        <p:nvPicPr>
          <p:cNvPr id="13313" name="Picture 8"/>
          <p:cNvPicPr>
            <a:picLocks noChangeAspect="1" noChangeArrowheads="1"/>
          </p:cNvPicPr>
          <p:nvPr/>
        </p:nvPicPr>
        <p:blipFill>
          <a:blip r:embed="rId7"/>
          <a:srcRect/>
          <a:stretch>
            <a:fillRect/>
          </a:stretch>
        </p:blipFill>
        <p:spPr bwMode="auto">
          <a:xfrm>
            <a:off x="500034" y="2143116"/>
            <a:ext cx="5657850" cy="180975"/>
          </a:xfrm>
          <a:prstGeom prst="rect">
            <a:avLst/>
          </a:prstGeom>
          <a:solidFill>
            <a:srgbClr val="FFFFFF"/>
          </a:solidFill>
        </p:spPr>
      </p:pic>
      <p:sp>
        <p:nvSpPr>
          <p:cNvPr id="14" name="Rectangle 13"/>
          <p:cNvSpPr/>
          <p:nvPr/>
        </p:nvSpPr>
        <p:spPr>
          <a:xfrm>
            <a:off x="357158" y="5786454"/>
            <a:ext cx="8001056" cy="523220"/>
          </a:xfrm>
          <a:prstGeom prst="rect">
            <a:avLst/>
          </a:prstGeom>
        </p:spPr>
        <p:txBody>
          <a:bodyPr wrap="square">
            <a:spAutoFit/>
          </a:bodyPr>
          <a:lstStyle/>
          <a:p>
            <a:pPr algn="ctr"/>
            <a:r>
              <a:rPr lang="lv-LV" sz="1400" dirty="0">
                <a:solidFill>
                  <a:srgbClr val="003366"/>
                </a:solidFill>
              </a:rPr>
              <a:t>Sociālās iekļaušanas politikas koordinācijas komitejas sēde </a:t>
            </a:r>
          </a:p>
          <a:p>
            <a:pPr algn="ctr"/>
            <a:r>
              <a:rPr lang="lv-LV" sz="1400" dirty="0">
                <a:solidFill>
                  <a:srgbClr val="003366"/>
                </a:solidFill>
              </a:rPr>
              <a:t>06.02.2019.</a:t>
            </a:r>
          </a:p>
        </p:txBody>
      </p:sp>
    </p:spTree>
    <p:extLst>
      <p:ext uri="{BB962C8B-B14F-4D97-AF65-F5344CB8AC3E}">
        <p14:creationId xmlns:p14="http://schemas.microsoft.com/office/powerpoint/2010/main" val="283070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Materiālās nenodrošinātības indekss </a:t>
            </a:r>
          </a:p>
        </p:txBody>
      </p:sp>
      <p:sp>
        <p:nvSpPr>
          <p:cNvPr id="3" name="Content Placeholder 2"/>
          <p:cNvSpPr>
            <a:spLocks noGrp="1"/>
          </p:cNvSpPr>
          <p:nvPr>
            <p:ph idx="1"/>
          </p:nvPr>
        </p:nvSpPr>
        <p:spPr/>
        <p:txBody>
          <a:bodyPr/>
          <a:lstStyle/>
          <a:p>
            <a:r>
              <a:rPr lang="lv-LV" dirty="0"/>
              <a:t>Reģions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46963"/>
            <a:ext cx="7920880" cy="414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43174" y="6429396"/>
            <a:ext cx="2643206" cy="246221"/>
          </a:xfrm>
          <a:prstGeom prst="rect">
            <a:avLst/>
          </a:prstGeom>
          <a:noFill/>
        </p:spPr>
        <p:txBody>
          <a:bodyPr wrap="square" rtlCol="0">
            <a:spAutoFit/>
          </a:bodyPr>
          <a:lstStyle/>
          <a:p>
            <a:r>
              <a:rPr lang="lv-LV" sz="1000" dirty="0"/>
              <a:t>Avots: CSP,EU-SILC</a:t>
            </a:r>
          </a:p>
        </p:txBody>
      </p:sp>
    </p:spTree>
    <p:extLst>
      <p:ext uri="{BB962C8B-B14F-4D97-AF65-F5344CB8AC3E}">
        <p14:creationId xmlns:p14="http://schemas.microsoft.com/office/powerpoint/2010/main" val="111477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Galvenās atziņas</a:t>
            </a:r>
          </a:p>
        </p:txBody>
      </p:sp>
      <p:sp>
        <p:nvSpPr>
          <p:cNvPr id="3" name="Content Placeholder 2"/>
          <p:cNvSpPr>
            <a:spLocks noGrp="1"/>
          </p:cNvSpPr>
          <p:nvPr>
            <p:ph idx="1"/>
          </p:nvPr>
        </p:nvSpPr>
        <p:spPr/>
        <p:txBody>
          <a:bodyPr/>
          <a:lstStyle/>
          <a:p>
            <a:pPr marL="361950" indent="-361950">
              <a:buNone/>
            </a:pPr>
            <a:r>
              <a:rPr lang="lv-LV" sz="1600" dirty="0"/>
              <a:t>Nabadzību un ienākumu nevienlīdzību </a:t>
            </a:r>
            <a:r>
              <a:rPr lang="lv-LV" sz="1600" b="0" dirty="0"/>
              <a:t>raksturojošo indikatoru vērtības 2014. – 2016. gadā nav būtiski mainījušās, izmaiņas vērojamas vien noteiktās mērķa grupās</a:t>
            </a:r>
          </a:p>
          <a:p>
            <a:pPr marL="361950" indent="-361950">
              <a:buNone/>
            </a:pPr>
            <a:endParaRPr lang="lv-LV" sz="1600" b="0" dirty="0"/>
          </a:p>
          <a:p>
            <a:pPr marL="361950" indent="-361950">
              <a:buNone/>
            </a:pPr>
            <a:r>
              <a:rPr lang="lv-LV" sz="1600" b="0" dirty="0"/>
              <a:t>Indikatoru izmaiņu virziens ir atšķirīgs: </a:t>
            </a:r>
          </a:p>
          <a:p>
            <a:pPr marL="361950" indent="-361950">
              <a:buNone/>
            </a:pPr>
            <a:r>
              <a:rPr lang="lv-LV" sz="1600" b="0" dirty="0"/>
              <a:t>	(a) vienas personas mājsaimniecībām riska indeksa vērtība pieaug;</a:t>
            </a:r>
          </a:p>
          <a:p>
            <a:pPr marL="361950" indent="-361950">
              <a:buNone/>
            </a:pPr>
            <a:r>
              <a:rPr lang="lv-LV" sz="1600" b="0" dirty="0"/>
              <a:t>	(b) daudzbērnu ģimeņu nabadzības risks samazinās</a:t>
            </a:r>
          </a:p>
          <a:p>
            <a:pPr marL="361950" indent="-361950">
              <a:buNone/>
            </a:pPr>
            <a:r>
              <a:rPr lang="lv-LV" sz="1600" b="0" dirty="0"/>
              <a:t>Nav pietiekami mērķētas atbalsta politikas </a:t>
            </a:r>
            <a:r>
              <a:rPr lang="lv-LV" sz="1600" dirty="0"/>
              <a:t>viena vecāka </a:t>
            </a:r>
            <a:r>
              <a:rPr lang="lv-LV" sz="1600" b="0" dirty="0"/>
              <a:t>ģimenēm</a:t>
            </a:r>
          </a:p>
          <a:p>
            <a:pPr marL="361950" indent="-361950">
              <a:buNone/>
            </a:pPr>
            <a:endParaRPr lang="lv-LV" sz="1600" b="0" dirty="0"/>
          </a:p>
          <a:p>
            <a:pPr marL="361950" indent="-361950">
              <a:buNone/>
            </a:pPr>
            <a:r>
              <a:rPr lang="lv-LV" sz="1600" b="0" dirty="0"/>
              <a:t>Nabadzības riskam ir pakļauti arī </a:t>
            </a:r>
            <a:r>
              <a:rPr lang="lv-LV" sz="1600" dirty="0"/>
              <a:t>strādājošie</a:t>
            </a:r>
            <a:r>
              <a:rPr lang="lv-LV" sz="1600" b="0" dirty="0"/>
              <a:t> – vidēji 8,8% 2016. gadā (sievietes biežāk nekā vīrieši)</a:t>
            </a:r>
          </a:p>
          <a:p>
            <a:pPr marL="361950" indent="-361950">
              <a:buNone/>
            </a:pPr>
            <a:r>
              <a:rPr lang="lv-LV" sz="1600" b="0" dirty="0"/>
              <a:t>Nabadzības risks ir tieši </a:t>
            </a:r>
            <a:r>
              <a:rPr lang="lv-LV" sz="1600" dirty="0"/>
              <a:t>pakļauts personas izglītībai</a:t>
            </a:r>
            <a:r>
              <a:rPr lang="lv-LV" sz="1600" b="0" dirty="0"/>
              <a:t> – pieaugot izglītības līmenim, tas krītas, taču arī 5% personu ar augstāko izglītību ir pakļautas nabadzības riskam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58" y="2428868"/>
            <a:ext cx="8189913" cy="2232248"/>
          </a:xfrm>
        </p:spPr>
        <p:txBody>
          <a:bodyPr/>
          <a:lstStyle/>
          <a:p>
            <a:pPr>
              <a:defRPr/>
            </a:pPr>
            <a:br>
              <a:rPr lang="lv-LV" sz="2000" i="0" cap="none" dirty="0">
                <a:effectLst/>
              </a:rPr>
            </a:br>
            <a:br>
              <a:rPr sz="2000" i="0" cap="none">
                <a:effectLst/>
              </a:rPr>
            </a:br>
            <a:br>
              <a:rPr sz="2000" i="0" cap="none">
                <a:effectLst/>
              </a:rPr>
            </a:br>
            <a:r>
              <a:rPr lang="lv-LV" sz="2400" i="0" cap="none" dirty="0">
                <a:effectLst/>
              </a:rPr>
              <a:t>Nevienlīdzības</a:t>
            </a:r>
            <a:r>
              <a:rPr sz="2400" i="0" cap="none">
                <a:effectLst/>
              </a:rPr>
              <a:t> veselības aprūpē izvērtējums</a:t>
            </a:r>
            <a:br>
              <a:rPr sz="2400" i="0" cap="none">
                <a:effectLst/>
              </a:rPr>
            </a:br>
            <a:br>
              <a:rPr sz="2400" i="0" cap="none">
                <a:effectLst/>
              </a:rPr>
            </a:br>
            <a:r>
              <a:rPr sz="2400" i="0" cap="none">
                <a:effectLst/>
              </a:rPr>
              <a:t>GALVENIE </a:t>
            </a:r>
            <a:br>
              <a:rPr sz="2400" i="0" cap="none">
                <a:effectLst/>
              </a:rPr>
            </a:br>
            <a:r>
              <a:rPr sz="2400" i="0" cap="none">
                <a:effectLst/>
              </a:rPr>
              <a:t>STARPREZULTĀTI</a:t>
            </a:r>
            <a:br>
              <a:rPr sz="2000" i="0" cap="none">
                <a:effectLst/>
              </a:rPr>
            </a:br>
            <a:br>
              <a:rPr lang="lv-LV" sz="2800" cap="none" dirty="0"/>
            </a:br>
            <a:br>
              <a:rPr sz="2800" cap="none"/>
            </a:br>
            <a:br>
              <a:rPr sz="2800" b="0" cap="none">
                <a:effectLst/>
              </a:rPr>
            </a:br>
            <a:endParaRPr sz="2400" b="0" i="0" cap="none" dirty="0">
              <a:solidFill>
                <a:srgbClr val="FFFF00"/>
              </a:solidFill>
              <a:effectLst/>
            </a:endParaRPr>
          </a:p>
        </p:txBody>
      </p:sp>
      <p:sp>
        <p:nvSpPr>
          <p:cNvPr id="5" name="Rectangle 3"/>
          <p:cNvSpPr txBox="1">
            <a:spLocks noChangeArrowheads="1"/>
          </p:cNvSpPr>
          <p:nvPr/>
        </p:nvSpPr>
        <p:spPr bwMode="auto">
          <a:xfrm>
            <a:off x="500034" y="5715016"/>
            <a:ext cx="7775575" cy="508616"/>
          </a:xfrm>
          <a:prstGeom prst="rect">
            <a:avLst/>
          </a:prstGeom>
          <a:noFill/>
          <a:ln w="9525">
            <a:noFill/>
            <a:miter lim="800000"/>
            <a:headEnd/>
            <a:tailEnd/>
          </a:ln>
        </p:spPr>
        <p:txBody>
          <a:bodyPr/>
          <a:lstStyle/>
          <a:p>
            <a:pPr algn="ctr">
              <a:spcBef>
                <a:spcPct val="20000"/>
              </a:spcBef>
              <a:buFont typeface="Wingdings" pitchFamily="2" charset="2"/>
              <a:buNone/>
              <a:defRPr/>
            </a:pPr>
            <a:endParaRPr lang="lv-LV" sz="1600" b="1" kern="0" dirty="0">
              <a:solidFill>
                <a:srgbClr val="003366"/>
              </a:solidFill>
              <a:latin typeface="+mn-lt"/>
            </a:endParaRPr>
          </a:p>
          <a:p>
            <a:pPr algn="ctr">
              <a:spcBef>
                <a:spcPct val="20000"/>
              </a:spcBef>
              <a:buFont typeface="Wingdings" pitchFamily="2" charset="2"/>
              <a:buNone/>
              <a:defRPr/>
            </a:pPr>
            <a:endParaRPr lang="lv-LV" sz="1600" b="1" kern="0" dirty="0">
              <a:solidFill>
                <a:srgbClr val="003366"/>
              </a:solidFill>
              <a:latin typeface="+mn-lt"/>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lv-LV"/>
          </a:p>
        </p:txBody>
      </p:sp>
    </p:spTree>
    <p:extLst>
      <p:ext uri="{BB962C8B-B14F-4D97-AF65-F5344CB8AC3E}">
        <p14:creationId xmlns:p14="http://schemas.microsoft.com/office/powerpoint/2010/main" val="283070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dirty="0"/>
              <a:t>Īstenotie darba uzdevumi: nevienlīdzības veselības aprūpē joma</a:t>
            </a:r>
          </a:p>
        </p:txBody>
      </p:sp>
      <p:sp>
        <p:nvSpPr>
          <p:cNvPr id="3" name="Content Placeholder 2"/>
          <p:cNvSpPr>
            <a:spLocks noGrp="1"/>
          </p:cNvSpPr>
          <p:nvPr>
            <p:ph idx="1"/>
          </p:nvPr>
        </p:nvSpPr>
        <p:spPr>
          <a:xfrm>
            <a:off x="428596" y="1071546"/>
            <a:ext cx="8239125" cy="4660916"/>
          </a:xfrm>
        </p:spPr>
        <p:txBody>
          <a:bodyPr/>
          <a:lstStyle/>
          <a:p>
            <a:pPr>
              <a:buFont typeface="Arial" pitchFamily="34" charset="0"/>
              <a:buChar char="→"/>
            </a:pPr>
            <a:r>
              <a:rPr lang="lv-LV" sz="1800" dirty="0"/>
              <a:t>Raksturot Latvijas iedzīvotāju vispārējo veselības stāvokli</a:t>
            </a:r>
            <a:r>
              <a:rPr lang="lv-LV" b="0" dirty="0"/>
              <a:t> </a:t>
            </a:r>
            <a:r>
              <a:rPr lang="lv-LV" sz="1600" b="0" dirty="0"/>
              <a:t>(iedzīvotāju veselības stāvokļa pašnovērtējums, pārskatu par Latvijas veselības aprūpes sistēmas galvenajām problēmām, pamatojoties uz PB pētījumu, identificēt galvenos normatīvos aktus, kas regulē veselības aprūpes sistēmas organizēšanas un finansēšanas kārtību)</a:t>
            </a:r>
          </a:p>
          <a:p>
            <a:pPr>
              <a:buNone/>
            </a:pPr>
            <a:endParaRPr lang="lv-LV" sz="1400" b="0" dirty="0"/>
          </a:p>
          <a:p>
            <a:pPr>
              <a:buFont typeface="Arial" pitchFamily="34" charset="0"/>
              <a:buChar char="→"/>
            </a:pPr>
            <a:r>
              <a:rPr lang="lv-LV" sz="1800" b="0" dirty="0"/>
              <a:t>Veikt </a:t>
            </a:r>
            <a:r>
              <a:rPr lang="lv-LV" sz="1800" dirty="0"/>
              <a:t>politikas plānošanas dokumentu analīzi </a:t>
            </a:r>
            <a:r>
              <a:rPr lang="lv-LV" sz="1800" b="0" dirty="0"/>
              <a:t>veselības aprūpes jomā </a:t>
            </a:r>
            <a:r>
              <a:rPr lang="lv-LV" sz="1600" b="0" dirty="0"/>
              <a:t>(identificēt ierobežojumus un trūkumus saistībā ar veselības aprūpes pieejamību, pasākumus konstatēto problēmu mazināšanai un/vai novēršanai )</a:t>
            </a:r>
          </a:p>
          <a:p>
            <a:pPr>
              <a:buNone/>
            </a:pPr>
            <a:endParaRPr lang="lv-LV" sz="1400" b="0" dirty="0"/>
          </a:p>
          <a:p>
            <a:pPr>
              <a:buFont typeface="Arial" pitchFamily="34" charset="0"/>
              <a:buChar char="→"/>
            </a:pPr>
            <a:r>
              <a:rPr lang="lv-LV" sz="1800" b="0" dirty="0"/>
              <a:t>Identificēt </a:t>
            </a:r>
            <a:r>
              <a:rPr lang="lv-LV" sz="1800" dirty="0"/>
              <a:t>valsts un pašvaldību (n=119) noteiktos atvieglojumus </a:t>
            </a:r>
            <a:r>
              <a:rPr lang="lv-LV" sz="1800" b="0" dirty="0"/>
              <a:t>trūcīgām un maznodrošinātām personām, kā arī nabadzības riskam pakļautajām iedzīvotāju grupām veselības aprūpes pakalpojumu saņemšanai</a:t>
            </a:r>
          </a:p>
          <a:p>
            <a:pPr>
              <a:buNone/>
            </a:pPr>
            <a:endParaRPr lang="lv-LV" sz="1400" b="0" dirty="0"/>
          </a:p>
          <a:p>
            <a:pPr>
              <a:buFont typeface="Arial" pitchFamily="34" charset="0"/>
              <a:buChar char="→"/>
            </a:pPr>
            <a:r>
              <a:rPr lang="lv-LV" sz="1800" dirty="0"/>
              <a:t>Identificēt un analizēt statistikas datus</a:t>
            </a:r>
            <a:r>
              <a:rPr lang="lv-LV" sz="1800" b="0" dirty="0"/>
              <a:t>, kas apliecina konkrētās mērķa grupas veselības stāvokļa raksturojumu un veselības aprūpes pieejamību  </a:t>
            </a:r>
          </a:p>
          <a:p>
            <a:pPr>
              <a:buNone/>
            </a:pPr>
            <a:endParaRPr lang="lv-LV" b="0" dirty="0"/>
          </a:p>
          <a:p>
            <a:pPr>
              <a:buNone/>
            </a:pPr>
            <a:endParaRPr lang="lv-LV" dirty="0"/>
          </a:p>
          <a:p>
            <a:pPr>
              <a:buNone/>
            </a:pPr>
            <a:endParaRPr lang="lv-LV" dirty="0"/>
          </a:p>
        </p:txBody>
      </p:sp>
    </p:spTree>
    <p:extLst>
      <p:ext uri="{BB962C8B-B14F-4D97-AF65-F5344CB8AC3E}">
        <p14:creationId xmlns:p14="http://schemas.microsoft.com/office/powerpoint/2010/main" val="3905873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Iedzīvotāju konsultēšanas biežums pie dažādu specialitāšu ārstiem 2017. gadā</a:t>
            </a:r>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1319169"/>
            <a:ext cx="8239125" cy="465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43174" y="6429396"/>
            <a:ext cx="2643206" cy="246221"/>
          </a:xfrm>
          <a:prstGeom prst="rect">
            <a:avLst/>
          </a:prstGeom>
          <a:noFill/>
        </p:spPr>
        <p:txBody>
          <a:bodyPr wrap="square" rtlCol="0">
            <a:spAutoFit/>
          </a:bodyPr>
          <a:lstStyle/>
          <a:p>
            <a:r>
              <a:rPr lang="lv-LV" sz="1000" dirty="0"/>
              <a:t>Avots: CSP,EU-SILC</a:t>
            </a:r>
          </a:p>
        </p:txBody>
      </p:sp>
    </p:spTree>
    <p:extLst>
      <p:ext uri="{BB962C8B-B14F-4D97-AF65-F5344CB8AC3E}">
        <p14:creationId xmlns:p14="http://schemas.microsoft.com/office/powerpoint/2010/main" val="862655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Neveica pārbaudi vai ārstēšanos pie </a:t>
            </a:r>
            <a:r>
              <a:rPr lang="lv-LV" u="sng" dirty="0"/>
              <a:t>ārsta</a:t>
            </a:r>
            <a:r>
              <a:rPr lang="lv-LV" dirty="0"/>
              <a:t> finanšu trūkuma dēļ (%)</a:t>
            </a: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6369" y="1221859"/>
            <a:ext cx="7922686" cy="484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43174" y="6429396"/>
            <a:ext cx="2643206" cy="246221"/>
          </a:xfrm>
          <a:prstGeom prst="rect">
            <a:avLst/>
          </a:prstGeom>
          <a:noFill/>
        </p:spPr>
        <p:txBody>
          <a:bodyPr wrap="square" rtlCol="0">
            <a:spAutoFit/>
          </a:bodyPr>
          <a:lstStyle/>
          <a:p>
            <a:r>
              <a:rPr lang="lv-LV" sz="1000" dirty="0"/>
              <a:t>Avots: CSP,EU-SILC</a:t>
            </a:r>
          </a:p>
        </p:txBody>
      </p:sp>
    </p:spTree>
    <p:extLst>
      <p:ext uri="{BB962C8B-B14F-4D97-AF65-F5344CB8AC3E}">
        <p14:creationId xmlns:p14="http://schemas.microsoft.com/office/powerpoint/2010/main" val="583457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Neveica pārbaudi vai ārstēšanos pie </a:t>
            </a:r>
            <a:r>
              <a:rPr lang="lv-LV" u="sng" dirty="0"/>
              <a:t>zobārsta</a:t>
            </a:r>
            <a:r>
              <a:rPr lang="lv-LV" dirty="0"/>
              <a:t> finanšu trūkuma dēļ (%)</a:t>
            </a:r>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7893" y="1229478"/>
            <a:ext cx="7919638" cy="483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43174" y="6429396"/>
            <a:ext cx="2643206" cy="246221"/>
          </a:xfrm>
          <a:prstGeom prst="rect">
            <a:avLst/>
          </a:prstGeom>
          <a:noFill/>
        </p:spPr>
        <p:txBody>
          <a:bodyPr wrap="square" rtlCol="0">
            <a:spAutoFit/>
          </a:bodyPr>
          <a:lstStyle/>
          <a:p>
            <a:r>
              <a:rPr lang="lv-LV" sz="1000" dirty="0"/>
              <a:t>Avots: CSP,EU-SILC</a:t>
            </a:r>
          </a:p>
        </p:txBody>
      </p:sp>
    </p:spTree>
    <p:extLst>
      <p:ext uri="{BB962C8B-B14F-4D97-AF65-F5344CB8AC3E}">
        <p14:creationId xmlns:p14="http://schemas.microsoft.com/office/powerpoint/2010/main" val="90517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Ārstu un zobārstu </a:t>
            </a:r>
            <a:r>
              <a:rPr lang="lv-LV" u="sng" dirty="0"/>
              <a:t>ne</a:t>
            </a:r>
            <a:r>
              <a:rPr lang="lv-LV" dirty="0"/>
              <a:t>apmeklējums </a:t>
            </a:r>
            <a:r>
              <a:rPr lang="lv-LV" u="sng" dirty="0"/>
              <a:t>bērniem</a:t>
            </a:r>
            <a:r>
              <a:rPr lang="lv-LV" dirty="0"/>
              <a:t>, 2017. gads </a:t>
            </a:r>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8845" y="1217287"/>
            <a:ext cx="7957735" cy="4856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43174" y="6429396"/>
            <a:ext cx="2643206" cy="246221"/>
          </a:xfrm>
          <a:prstGeom prst="rect">
            <a:avLst/>
          </a:prstGeom>
          <a:noFill/>
        </p:spPr>
        <p:txBody>
          <a:bodyPr wrap="square" rtlCol="0">
            <a:spAutoFit/>
          </a:bodyPr>
          <a:lstStyle/>
          <a:p>
            <a:r>
              <a:rPr lang="lv-LV" sz="1000" dirty="0"/>
              <a:t>Avots: CSP,EU-SILC</a:t>
            </a:r>
          </a:p>
        </p:txBody>
      </p:sp>
    </p:spTree>
    <p:extLst>
      <p:ext uri="{BB962C8B-B14F-4D97-AF65-F5344CB8AC3E}">
        <p14:creationId xmlns:p14="http://schemas.microsoft.com/office/powerpoint/2010/main" val="3554522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a:t>Valsts atvieglojumi veselības aprūpes pakalpojumu jomā</a:t>
            </a:r>
          </a:p>
        </p:txBody>
      </p:sp>
      <p:sp>
        <p:nvSpPr>
          <p:cNvPr id="3" name="Content Placeholder 2"/>
          <p:cNvSpPr>
            <a:spLocks noGrp="1"/>
          </p:cNvSpPr>
          <p:nvPr>
            <p:ph idx="1"/>
          </p:nvPr>
        </p:nvSpPr>
        <p:spPr/>
        <p:txBody>
          <a:bodyPr/>
          <a:lstStyle/>
          <a:p>
            <a:pPr>
              <a:buNone/>
            </a:pPr>
            <a:endParaRPr lang="lv-LV" dirty="0"/>
          </a:p>
          <a:p>
            <a:pPr>
              <a:buNone/>
            </a:pPr>
            <a:endParaRPr lang="lv-LV" dirty="0"/>
          </a:p>
          <a:p>
            <a:pPr>
              <a:buNone/>
            </a:pPr>
            <a:endParaRPr lang="lv-LV" dirty="0"/>
          </a:p>
          <a:p>
            <a:pPr>
              <a:buNone/>
            </a:pPr>
            <a:endParaRPr lang="lv-LV" dirty="0"/>
          </a:p>
        </p:txBody>
      </p:sp>
      <p:sp>
        <p:nvSpPr>
          <p:cNvPr id="4" name="TextBox 3"/>
          <p:cNvSpPr txBox="1"/>
          <p:nvPr/>
        </p:nvSpPr>
        <p:spPr>
          <a:xfrm>
            <a:off x="571472" y="1000108"/>
            <a:ext cx="8072494" cy="5447645"/>
          </a:xfrm>
          <a:prstGeom prst="rect">
            <a:avLst/>
          </a:prstGeom>
          <a:noFill/>
        </p:spPr>
        <p:txBody>
          <a:bodyPr wrap="square" rtlCol="0">
            <a:spAutoFit/>
          </a:bodyPr>
          <a:lstStyle/>
          <a:p>
            <a:r>
              <a:rPr lang="lv-LV" sz="1600" b="1" dirty="0">
                <a:solidFill>
                  <a:srgbClr val="003366"/>
                </a:solidFill>
              </a:rPr>
              <a:t>Atvieglojumu grupu veidošanas principi</a:t>
            </a:r>
            <a:r>
              <a:rPr lang="lv-LV" sz="1600" dirty="0">
                <a:solidFill>
                  <a:srgbClr val="003366"/>
                </a:solidFill>
              </a:rPr>
              <a:t>:</a:t>
            </a:r>
          </a:p>
          <a:p>
            <a:pPr marL="342900" indent="-342900">
              <a:buAutoNum type="arabicParenBoth"/>
            </a:pPr>
            <a:r>
              <a:rPr lang="lv-LV" sz="1400" dirty="0">
                <a:solidFill>
                  <a:srgbClr val="003366"/>
                </a:solidFill>
              </a:rPr>
              <a:t>piederība sociāli mazaizsargātai vai atstumtības riska grupai, </a:t>
            </a:r>
          </a:p>
          <a:p>
            <a:pPr marL="342900" indent="-342900">
              <a:buAutoNum type="arabicParenBoth"/>
            </a:pPr>
            <a:r>
              <a:rPr lang="lv-LV" sz="1400" dirty="0">
                <a:solidFill>
                  <a:srgbClr val="003366"/>
                </a:solidFill>
              </a:rPr>
              <a:t>kopējais funkcionālais stāvoklis, kas prasa papildu veselības aprūpi vai rada specifiskas vajadzības,  </a:t>
            </a:r>
          </a:p>
          <a:p>
            <a:pPr marL="342900" indent="-342900">
              <a:buAutoNum type="arabicParenBoth"/>
            </a:pPr>
            <a:r>
              <a:rPr lang="lv-LV" sz="1400" dirty="0">
                <a:solidFill>
                  <a:srgbClr val="003366"/>
                </a:solidFill>
              </a:rPr>
              <a:t>personas, kurām ir konstatēta noteikta saslimšana, tiek veikti izmeklējumi šai saslimšanai vai atrodas noteiktā funkcionālā stāvoklī, </a:t>
            </a:r>
          </a:p>
          <a:p>
            <a:pPr marL="342900" indent="-342900">
              <a:buAutoNum type="arabicParenBoth"/>
            </a:pPr>
            <a:r>
              <a:rPr lang="lv-LV" sz="1400" dirty="0">
                <a:solidFill>
                  <a:srgbClr val="003366"/>
                </a:solidFill>
              </a:rPr>
              <a:t>dalība noteiktos profilaktiskos pasākumus </a:t>
            </a:r>
          </a:p>
          <a:p>
            <a:pPr marL="342900" indent="-342900"/>
            <a:endParaRPr lang="lv-LV" dirty="0">
              <a:solidFill>
                <a:srgbClr val="003366"/>
              </a:solidFill>
            </a:endParaRPr>
          </a:p>
          <a:p>
            <a:pPr marL="342900" indent="-342900"/>
            <a:r>
              <a:rPr lang="lv-LV" sz="1600" b="1" dirty="0">
                <a:solidFill>
                  <a:srgbClr val="003366"/>
                </a:solidFill>
              </a:rPr>
              <a:t>Mērķa grupu piemēri:</a:t>
            </a:r>
          </a:p>
          <a:p>
            <a:pPr lvl="0">
              <a:buFont typeface="Arial" pitchFamily="34" charset="0"/>
              <a:buChar char="•"/>
            </a:pPr>
            <a:r>
              <a:rPr lang="lv-LV" sz="1400" dirty="0">
                <a:solidFill>
                  <a:srgbClr val="003366"/>
                </a:solidFill>
              </a:rPr>
              <a:t> bērni vecumā līdz 18 gadiem, </a:t>
            </a:r>
          </a:p>
          <a:p>
            <a:pPr lvl="0">
              <a:buFont typeface="Arial" pitchFamily="34" charset="0"/>
              <a:buChar char="•"/>
            </a:pPr>
            <a:r>
              <a:rPr lang="lv-LV" sz="1400" dirty="0">
                <a:solidFill>
                  <a:srgbClr val="003366"/>
                </a:solidFill>
              </a:rPr>
              <a:t> trūcīgās personas, patvēruma meklētāji,</a:t>
            </a:r>
          </a:p>
          <a:p>
            <a:pPr lvl="0">
              <a:buFont typeface="Arial" pitchFamily="34" charset="0"/>
              <a:buChar char="•"/>
            </a:pPr>
            <a:r>
              <a:rPr lang="lv-LV" sz="1400" dirty="0">
                <a:solidFill>
                  <a:srgbClr val="003366"/>
                </a:solidFill>
              </a:rPr>
              <a:t> </a:t>
            </a:r>
            <a:r>
              <a:rPr lang="pt-BR" sz="1400" dirty="0">
                <a:solidFill>
                  <a:srgbClr val="003366"/>
                </a:solidFill>
              </a:rPr>
              <a:t>personas ar I vai II grupas invaliditāti</a:t>
            </a:r>
            <a:r>
              <a:rPr lang="lv-LV" sz="1400" dirty="0">
                <a:solidFill>
                  <a:srgbClr val="003366"/>
                </a:solidFill>
              </a:rPr>
              <a:t>,</a:t>
            </a:r>
          </a:p>
          <a:p>
            <a:pPr lvl="0">
              <a:buFont typeface="Arial" pitchFamily="34" charset="0"/>
              <a:buChar char="•"/>
            </a:pPr>
            <a:r>
              <a:rPr lang="lv-LV" sz="1400" dirty="0">
                <a:solidFill>
                  <a:srgbClr val="003366"/>
                </a:solidFill>
              </a:rPr>
              <a:t> grūtnieces un sievietes pēcdzemdību periodā līdz 70 dienām, ja tiek saņemti veselības aprūpes pakalpojumi, kas saistīti ar grūtniecības un pēcdzemdību novērošanu un grūtniecības norisi,</a:t>
            </a:r>
          </a:p>
          <a:p>
            <a:pPr lvl="0">
              <a:buFont typeface="Arial" pitchFamily="34" charset="0"/>
              <a:buChar char="•"/>
            </a:pPr>
            <a:r>
              <a:rPr lang="lv-LV" sz="1400" dirty="0">
                <a:solidFill>
                  <a:srgbClr val="003366"/>
                </a:solidFill>
              </a:rPr>
              <a:t> personas, kuras saņem veselības aprūpes pakalpojumus Ministru kabineta noteikto infekcijas slimību gadījumos,</a:t>
            </a:r>
          </a:p>
          <a:p>
            <a:pPr lvl="0">
              <a:buFont typeface="Arial" pitchFamily="34" charset="0"/>
              <a:buChar char="•"/>
            </a:pPr>
            <a:r>
              <a:rPr lang="lv-LV" sz="1400" dirty="0">
                <a:solidFill>
                  <a:srgbClr val="003366"/>
                </a:solidFill>
              </a:rPr>
              <a:t> orgānu donori, </a:t>
            </a:r>
          </a:p>
          <a:p>
            <a:pPr lvl="0">
              <a:buFont typeface="Arial" pitchFamily="34" charset="0"/>
              <a:buChar char="•"/>
            </a:pPr>
            <a:r>
              <a:rPr lang="lv-LV" sz="1400" dirty="0">
                <a:solidFill>
                  <a:srgbClr val="003366"/>
                </a:solidFill>
              </a:rPr>
              <a:t> atbilstība politiski represētās personas, nacionālās pretošanās kustības dalībnieka un Černobiļas atomelektrostacijas avārijas rezultātā cietušās personas un tās seku likvidācijā cietušās personas statusam,</a:t>
            </a:r>
          </a:p>
          <a:p>
            <a:pPr lvl="0">
              <a:buFont typeface="Arial" pitchFamily="34" charset="0"/>
              <a:buChar char="•"/>
            </a:pPr>
            <a:r>
              <a:rPr lang="lv-LV" sz="1400" dirty="0">
                <a:solidFill>
                  <a:srgbClr val="003366"/>
                </a:solidFill>
              </a:rPr>
              <a:t> personas, kas saņem noteikta veida vakcināciju, </a:t>
            </a:r>
          </a:p>
          <a:p>
            <a:pPr lvl="0">
              <a:buFont typeface="Arial" pitchFamily="34" charset="0"/>
              <a:buChar char="•"/>
            </a:pPr>
            <a:r>
              <a:rPr lang="lv-LV" sz="1400" dirty="0">
                <a:solidFill>
                  <a:srgbClr val="003366"/>
                </a:solidFill>
              </a:rPr>
              <a:t> personas, kas piedalās </a:t>
            </a:r>
            <a:r>
              <a:rPr lang="lv-LV" sz="1400" dirty="0" err="1">
                <a:solidFill>
                  <a:srgbClr val="003366"/>
                </a:solidFill>
              </a:rPr>
              <a:t>skrīningā</a:t>
            </a:r>
            <a:r>
              <a:rPr lang="lv-LV" sz="1400" dirty="0">
                <a:solidFill>
                  <a:srgbClr val="003366"/>
                </a:solidFill>
              </a:rPr>
              <a:t>, kur mērķa grupas noteikšanā atskaites punkts ir personas vecums</a:t>
            </a:r>
            <a:endParaRPr lang="lv-LV" sz="1400" b="1" dirty="0">
              <a:solidFill>
                <a:srgbClr val="003366"/>
              </a:solidFill>
            </a:endParaRPr>
          </a:p>
          <a:p>
            <a:pPr marL="342900" indent="-342900"/>
            <a:endParaRPr lang="lv-LV" b="1" dirty="0">
              <a:solidFill>
                <a:srgbClr val="003366"/>
              </a:solidFill>
            </a:endParaRPr>
          </a:p>
        </p:txBody>
      </p:sp>
    </p:spTree>
    <p:extLst>
      <p:ext uri="{BB962C8B-B14F-4D97-AF65-F5344CB8AC3E}">
        <p14:creationId xmlns:p14="http://schemas.microsoft.com/office/powerpoint/2010/main" val="78924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dirty="0"/>
              <a:t>Galvenās problēmas veselības aprūpes jomā specifiskām mērķa grupām (I)</a:t>
            </a:r>
          </a:p>
        </p:txBody>
      </p:sp>
      <p:sp>
        <p:nvSpPr>
          <p:cNvPr id="3" name="Content Placeholder 2"/>
          <p:cNvSpPr>
            <a:spLocks noGrp="1"/>
          </p:cNvSpPr>
          <p:nvPr>
            <p:ph idx="1"/>
          </p:nvPr>
        </p:nvSpPr>
        <p:spPr/>
        <p:txBody>
          <a:bodyPr/>
          <a:lstStyle/>
          <a:p>
            <a:pPr>
              <a:buNone/>
            </a:pPr>
            <a:endParaRPr lang="lv-LV" dirty="0"/>
          </a:p>
          <a:p>
            <a:pPr>
              <a:buNone/>
            </a:pPr>
            <a:endParaRPr lang="lv-LV" dirty="0"/>
          </a:p>
          <a:p>
            <a:pPr>
              <a:buNone/>
            </a:pPr>
            <a:endParaRPr lang="lv-LV" dirty="0"/>
          </a:p>
        </p:txBody>
      </p:sp>
      <p:sp>
        <p:nvSpPr>
          <p:cNvPr id="4" name="TextBox 3"/>
          <p:cNvSpPr txBox="1"/>
          <p:nvPr/>
        </p:nvSpPr>
        <p:spPr>
          <a:xfrm>
            <a:off x="571472" y="1142984"/>
            <a:ext cx="8072494" cy="4185761"/>
          </a:xfrm>
          <a:prstGeom prst="rect">
            <a:avLst/>
          </a:prstGeom>
          <a:noFill/>
        </p:spPr>
        <p:txBody>
          <a:bodyPr wrap="square" rtlCol="0">
            <a:spAutoFit/>
          </a:bodyPr>
          <a:lstStyle/>
          <a:p>
            <a:r>
              <a:rPr lang="lv-LV" b="1" dirty="0">
                <a:solidFill>
                  <a:srgbClr val="003366"/>
                </a:solidFill>
              </a:rPr>
              <a:t>Vardarbībā cietušās personas</a:t>
            </a:r>
          </a:p>
          <a:p>
            <a:pPr>
              <a:buFont typeface="Arial" pitchFamily="34" charset="0"/>
              <a:buChar char="→"/>
            </a:pPr>
            <a:r>
              <a:rPr lang="lv-LV" b="1" dirty="0">
                <a:solidFill>
                  <a:srgbClr val="003366"/>
                </a:solidFill>
              </a:rPr>
              <a:t> </a:t>
            </a:r>
            <a:r>
              <a:rPr lang="lv-LV" sz="1600" dirty="0">
                <a:solidFill>
                  <a:srgbClr val="003366"/>
                </a:solidFill>
              </a:rPr>
              <a:t>vardarbības jautājums Latvijā ir sensitīvs: Latvijā aptaujātās sievietes retāk nekā vidēji ES uzskatītu par pieņemamu, ka ārsts vispārējās apskates laikā uzdotu jautājumus, vai gūtie ievainojumi ir saistīti ar vardarbību</a:t>
            </a:r>
          </a:p>
          <a:p>
            <a:pPr>
              <a:buFont typeface="Arial" pitchFamily="34" charset="0"/>
              <a:buChar char="→"/>
            </a:pPr>
            <a:r>
              <a:rPr lang="lv-LV" sz="1600" dirty="0">
                <a:solidFill>
                  <a:srgbClr val="003366"/>
                </a:solidFill>
              </a:rPr>
              <a:t> lielai sabiedrības daļai ir raksturīga upuri vainojoša attieksme</a:t>
            </a:r>
          </a:p>
          <a:p>
            <a:pPr>
              <a:buFont typeface="Arial" pitchFamily="34" charset="0"/>
              <a:buChar char="→"/>
            </a:pPr>
            <a:r>
              <a:rPr lang="lv-LV" sz="1600" b="1" dirty="0">
                <a:solidFill>
                  <a:srgbClr val="003366"/>
                </a:solidFill>
              </a:rPr>
              <a:t> </a:t>
            </a:r>
            <a:r>
              <a:rPr lang="lv-LV" sz="1600" dirty="0">
                <a:solidFill>
                  <a:srgbClr val="003366"/>
                </a:solidFill>
              </a:rPr>
              <a:t>ir ierobežota pieejamība valsts garantētajai garīgās veselības aprūpei, kas ir aktuāla šai mērķa grupai  </a:t>
            </a:r>
          </a:p>
          <a:p>
            <a:pPr>
              <a:buFont typeface="Arial" pitchFamily="34" charset="0"/>
              <a:buChar char="→"/>
            </a:pPr>
            <a:endParaRPr lang="lv-LV" b="1" dirty="0">
              <a:solidFill>
                <a:srgbClr val="003366"/>
              </a:solidFill>
            </a:endParaRPr>
          </a:p>
          <a:p>
            <a:r>
              <a:rPr lang="lv-LV" b="1" dirty="0">
                <a:solidFill>
                  <a:srgbClr val="003366"/>
                </a:solidFill>
              </a:rPr>
              <a:t>Bezpajumtnieki</a:t>
            </a:r>
          </a:p>
          <a:p>
            <a:pPr>
              <a:buFont typeface="Arial" pitchFamily="34" charset="0"/>
              <a:buChar char="→"/>
            </a:pPr>
            <a:r>
              <a:rPr lang="lv-LV" b="1" dirty="0">
                <a:solidFill>
                  <a:srgbClr val="003366"/>
                </a:solidFill>
              </a:rPr>
              <a:t> </a:t>
            </a:r>
            <a:r>
              <a:rPr lang="lv-LV" sz="1600" dirty="0">
                <a:solidFill>
                  <a:srgbClr val="003366"/>
                </a:solidFill>
              </a:rPr>
              <a:t>zema maksātspēja, t.sk. par veselības aprūpes pakalpojumiem un medikamentiem</a:t>
            </a:r>
          </a:p>
          <a:p>
            <a:pPr>
              <a:buFont typeface="Arial" pitchFamily="34" charset="0"/>
              <a:buChar char="→"/>
            </a:pPr>
            <a:r>
              <a:rPr lang="lv-LV" sz="1600" dirty="0">
                <a:solidFill>
                  <a:srgbClr val="003366"/>
                </a:solidFill>
              </a:rPr>
              <a:t>  zema līdzdalība un motivācija veselības problēmu risināšanā, kas ietekmē iespējas izmantot valsts garantētos veselības aprūpes pakalpojumus pat minimālā līmenī</a:t>
            </a:r>
          </a:p>
          <a:p>
            <a:pPr>
              <a:buFont typeface="Arial" pitchFamily="34" charset="0"/>
              <a:buChar char="→"/>
            </a:pPr>
            <a:r>
              <a:rPr lang="lv-LV" sz="1600" dirty="0">
                <a:solidFill>
                  <a:srgbClr val="003366"/>
                </a:solidFill>
              </a:rPr>
              <a:t> grūtības segt pat minimālos pacienta līdzmaksājumus</a:t>
            </a:r>
          </a:p>
          <a:p>
            <a:endParaRPr lang="lv-LV" b="1" dirty="0">
              <a:solidFill>
                <a:srgbClr val="003366"/>
              </a:solidFill>
            </a:endParaRPr>
          </a:p>
          <a:p>
            <a:pPr marL="342900" indent="-342900"/>
            <a:endParaRPr lang="lv-LV" sz="1400" dirty="0">
              <a:solidFill>
                <a:srgbClr val="003366"/>
              </a:solidFill>
            </a:endParaRPr>
          </a:p>
          <a:p>
            <a:pPr marL="342900" indent="-342900">
              <a:buAutoNum type="arabicParenR" startAt="3"/>
            </a:pPr>
            <a:endParaRPr lang="lv-LV" sz="1600" dirty="0">
              <a:solidFill>
                <a:srgbClr val="003366"/>
              </a:solidFill>
            </a:endParaRPr>
          </a:p>
        </p:txBody>
      </p:sp>
    </p:spTree>
    <p:extLst>
      <p:ext uri="{BB962C8B-B14F-4D97-AF65-F5344CB8AC3E}">
        <p14:creationId xmlns:p14="http://schemas.microsoft.com/office/powerpoint/2010/main" val="390587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800" dirty="0"/>
              <a:t>Izvērtējuma mērķis un jomas</a:t>
            </a:r>
          </a:p>
        </p:txBody>
      </p:sp>
      <p:sp>
        <p:nvSpPr>
          <p:cNvPr id="3" name="Content Placeholder 2"/>
          <p:cNvSpPr>
            <a:spLocks noGrp="1"/>
          </p:cNvSpPr>
          <p:nvPr>
            <p:ph idx="1"/>
          </p:nvPr>
        </p:nvSpPr>
        <p:spPr/>
        <p:txBody>
          <a:bodyPr/>
          <a:lstStyle/>
          <a:p>
            <a:pPr>
              <a:buNone/>
            </a:pPr>
            <a:endParaRPr lang="lv-LV" dirty="0"/>
          </a:p>
          <a:p>
            <a:pPr>
              <a:buNone/>
            </a:pPr>
            <a:endParaRPr lang="lv-LV" dirty="0"/>
          </a:p>
          <a:p>
            <a:pPr>
              <a:buNone/>
            </a:pPr>
            <a:endParaRPr lang="lv-LV" dirty="0"/>
          </a:p>
        </p:txBody>
      </p:sp>
      <p:sp>
        <p:nvSpPr>
          <p:cNvPr id="4" name="Rectangle 3"/>
          <p:cNvSpPr/>
          <p:nvPr/>
        </p:nvSpPr>
        <p:spPr>
          <a:xfrm>
            <a:off x="642910" y="1285860"/>
            <a:ext cx="7786742" cy="4801314"/>
          </a:xfrm>
          <a:prstGeom prst="rect">
            <a:avLst/>
          </a:prstGeom>
        </p:spPr>
        <p:txBody>
          <a:bodyPr wrap="square">
            <a:spAutoFit/>
          </a:bodyPr>
          <a:lstStyle/>
          <a:p>
            <a:r>
              <a:rPr lang="lv-LV" dirty="0">
                <a:solidFill>
                  <a:srgbClr val="003366"/>
                </a:solidFill>
              </a:rPr>
              <a:t>Veikt rīcībpolitikas un īstenoto politikas pasākumu ietekmes un iedzīvotāju ienākumu situāciju raksturojošo </a:t>
            </a:r>
            <a:r>
              <a:rPr lang="lv-LV" b="1" u="sng" dirty="0">
                <a:solidFill>
                  <a:srgbClr val="003366"/>
                </a:solidFill>
              </a:rPr>
              <a:t>datu izvērtējumu</a:t>
            </a:r>
            <a:r>
              <a:rPr lang="lv-LV" dirty="0">
                <a:solidFill>
                  <a:srgbClr val="003366"/>
                </a:solidFill>
              </a:rPr>
              <a:t>, lai secinātu, vai </a:t>
            </a:r>
            <a:r>
              <a:rPr lang="lv-LV" b="1" u="sng" dirty="0">
                <a:solidFill>
                  <a:srgbClr val="003366"/>
                </a:solidFill>
              </a:rPr>
              <a:t>iniciētās un ieviestās politikas</a:t>
            </a:r>
            <a:r>
              <a:rPr lang="lv-LV" dirty="0">
                <a:solidFill>
                  <a:srgbClr val="003366"/>
                </a:solidFill>
              </a:rPr>
              <a:t> sniedz mērķētu ieguldījumu šādās jomās: </a:t>
            </a:r>
          </a:p>
          <a:p>
            <a:endParaRPr lang="lv-LV" dirty="0">
              <a:solidFill>
                <a:srgbClr val="003366"/>
              </a:solidFill>
            </a:endParaRPr>
          </a:p>
          <a:p>
            <a:r>
              <a:rPr lang="lv-LV" dirty="0">
                <a:solidFill>
                  <a:srgbClr val="003366"/>
                </a:solidFill>
              </a:rPr>
              <a:t>(1) nabadzības, sociālās atstumtības un/vai ienākumu nevienlīdzības mazināšana </a:t>
            </a:r>
            <a:r>
              <a:rPr lang="lv-LV" sz="1400" dirty="0">
                <a:solidFill>
                  <a:srgbClr val="003366"/>
                </a:solidFill>
              </a:rPr>
              <a:t>(2015., 2016.gads)</a:t>
            </a:r>
          </a:p>
          <a:p>
            <a:r>
              <a:rPr lang="lv-LV" dirty="0">
                <a:solidFill>
                  <a:srgbClr val="003366"/>
                </a:solidFill>
              </a:rPr>
              <a:t>(2) veselības aprūpes pieejamība  </a:t>
            </a:r>
            <a:r>
              <a:rPr lang="lv-LV" sz="1400" dirty="0">
                <a:solidFill>
                  <a:srgbClr val="003366"/>
                </a:solidFill>
              </a:rPr>
              <a:t>(... līdz 2018.gadam)</a:t>
            </a:r>
          </a:p>
          <a:p>
            <a:r>
              <a:rPr lang="lv-LV" dirty="0">
                <a:solidFill>
                  <a:srgbClr val="003366"/>
                </a:solidFill>
              </a:rPr>
              <a:t>(3) mājokļu pieejamība </a:t>
            </a:r>
            <a:r>
              <a:rPr lang="lv-LV" sz="1400" dirty="0">
                <a:solidFill>
                  <a:srgbClr val="003366"/>
                </a:solidFill>
              </a:rPr>
              <a:t>(... līdz 2018.gadam)</a:t>
            </a:r>
          </a:p>
          <a:p>
            <a:endParaRPr lang="lv-LV" dirty="0">
              <a:solidFill>
                <a:srgbClr val="003366"/>
              </a:solidFill>
            </a:endParaRPr>
          </a:p>
          <a:p>
            <a:r>
              <a:rPr lang="lv-LV" b="1" u="sng" dirty="0">
                <a:solidFill>
                  <a:srgbClr val="003366"/>
                </a:solidFill>
              </a:rPr>
              <a:t>Galvenās metodes</a:t>
            </a:r>
            <a:r>
              <a:rPr lang="lv-LV" dirty="0">
                <a:solidFill>
                  <a:srgbClr val="003366"/>
                </a:solidFill>
              </a:rPr>
              <a:t>:</a:t>
            </a:r>
          </a:p>
          <a:p>
            <a:pPr algn="just">
              <a:buFont typeface="Arial" pitchFamily="34" charset="0"/>
              <a:buChar char="→"/>
            </a:pPr>
            <a:r>
              <a:rPr lang="lv-LV" dirty="0">
                <a:solidFill>
                  <a:srgbClr val="003366"/>
                </a:solidFill>
              </a:rPr>
              <a:t> dokumentu analīze </a:t>
            </a:r>
            <a:r>
              <a:rPr lang="lv-LV" sz="1400" dirty="0">
                <a:solidFill>
                  <a:srgbClr val="003366"/>
                </a:solidFill>
              </a:rPr>
              <a:t>(tiesību akti, politikas plānošanas dokumenti, pētījumi, ziņojumi, prezentācijas utt.)</a:t>
            </a:r>
          </a:p>
          <a:p>
            <a:pPr algn="just">
              <a:buFont typeface="Arial" pitchFamily="34" charset="0"/>
              <a:buChar char="→"/>
            </a:pPr>
            <a:r>
              <a:rPr lang="lv-LV" dirty="0">
                <a:solidFill>
                  <a:srgbClr val="003366"/>
                </a:solidFill>
              </a:rPr>
              <a:t> statistikas, apsekojumu un administratīvo datu analīze </a:t>
            </a:r>
          </a:p>
          <a:p>
            <a:pPr algn="just">
              <a:buFont typeface="Arial" pitchFamily="34" charset="0"/>
              <a:buChar char="→"/>
            </a:pPr>
            <a:r>
              <a:rPr lang="lv-LV" dirty="0">
                <a:solidFill>
                  <a:srgbClr val="003366"/>
                </a:solidFill>
              </a:rPr>
              <a:t> ekspertu intervijas</a:t>
            </a:r>
          </a:p>
          <a:p>
            <a:pPr algn="just">
              <a:buFont typeface="Arial" pitchFamily="34" charset="0"/>
              <a:buChar char="→"/>
            </a:pPr>
            <a:r>
              <a:rPr lang="lv-LV" dirty="0">
                <a:solidFill>
                  <a:srgbClr val="003366"/>
                </a:solidFill>
              </a:rPr>
              <a:t> fokusa grupu diskusijas</a:t>
            </a:r>
          </a:p>
          <a:p>
            <a:pPr algn="just"/>
            <a:endParaRPr lang="lv-LV" dirty="0">
              <a:solidFill>
                <a:srgbClr val="003366"/>
              </a:solidFill>
            </a:endParaRPr>
          </a:p>
          <a:p>
            <a:pPr algn="just"/>
            <a:r>
              <a:rPr lang="lv-LV" b="1" dirty="0">
                <a:solidFill>
                  <a:srgbClr val="003366"/>
                </a:solidFill>
              </a:rPr>
              <a:t>Laika periods: </a:t>
            </a:r>
            <a:r>
              <a:rPr lang="lv-LV" dirty="0">
                <a:solidFill>
                  <a:srgbClr val="003366"/>
                </a:solidFill>
              </a:rPr>
              <a:t>2018.gada 21.augusts – 2019.gada 22.aprīlis</a:t>
            </a:r>
            <a:endParaRPr lang="lv-LV" b="1" dirty="0">
              <a:solidFill>
                <a:srgbClr val="003366"/>
              </a:solidFill>
            </a:endParaRPr>
          </a:p>
        </p:txBody>
      </p:sp>
    </p:spTree>
    <p:extLst>
      <p:ext uri="{BB962C8B-B14F-4D97-AF65-F5344CB8AC3E}">
        <p14:creationId xmlns:p14="http://schemas.microsoft.com/office/powerpoint/2010/main" val="390587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dirty="0"/>
              <a:t>Galvenās problēmas veselības aprūpes jomā specifiskām mērķa grupām (II)</a:t>
            </a:r>
          </a:p>
        </p:txBody>
      </p:sp>
      <p:sp>
        <p:nvSpPr>
          <p:cNvPr id="4" name="TextBox 3"/>
          <p:cNvSpPr txBox="1"/>
          <p:nvPr/>
        </p:nvSpPr>
        <p:spPr>
          <a:xfrm>
            <a:off x="571472" y="1142984"/>
            <a:ext cx="8072494" cy="4739759"/>
          </a:xfrm>
          <a:prstGeom prst="rect">
            <a:avLst/>
          </a:prstGeom>
          <a:noFill/>
        </p:spPr>
        <p:txBody>
          <a:bodyPr wrap="square" rtlCol="0">
            <a:spAutoFit/>
          </a:bodyPr>
          <a:lstStyle/>
          <a:p>
            <a:r>
              <a:rPr lang="lv-LV" b="1" dirty="0">
                <a:solidFill>
                  <a:srgbClr val="003366"/>
                </a:solidFill>
              </a:rPr>
              <a:t>Romi</a:t>
            </a:r>
          </a:p>
          <a:p>
            <a:pPr>
              <a:buFont typeface="Arial" pitchFamily="34" charset="0"/>
              <a:buChar char="→"/>
            </a:pPr>
            <a:r>
              <a:rPr lang="lv-LV" b="1" dirty="0">
                <a:solidFill>
                  <a:srgbClr val="003366"/>
                </a:solidFill>
              </a:rPr>
              <a:t> </a:t>
            </a:r>
            <a:r>
              <a:rPr lang="lv-LV" sz="1600" dirty="0">
                <a:solidFill>
                  <a:srgbClr val="003366"/>
                </a:solidFill>
              </a:rPr>
              <a:t>nepietiekama uzmanība pieaugušo veselībai, īpaši attiecībā uz profilaktiskajiem pasākumiem, t.sk. vakcināciju</a:t>
            </a:r>
          </a:p>
          <a:p>
            <a:pPr>
              <a:buFont typeface="Arial" pitchFamily="34" charset="0"/>
              <a:buChar char="→"/>
            </a:pPr>
            <a:r>
              <a:rPr lang="lv-LV" sz="1600" b="1" dirty="0">
                <a:solidFill>
                  <a:srgbClr val="003366"/>
                </a:solidFill>
              </a:rPr>
              <a:t> </a:t>
            </a:r>
            <a:r>
              <a:rPr lang="lv-LV" sz="1600" dirty="0">
                <a:solidFill>
                  <a:srgbClr val="003366"/>
                </a:solidFill>
              </a:rPr>
              <a:t>joprojām problemātisks ir ģimenes plānošanas jautājums (kontracepcijas līdzekļu lietošana)</a:t>
            </a:r>
          </a:p>
          <a:p>
            <a:pPr>
              <a:buFont typeface="Arial" pitchFamily="34" charset="0"/>
              <a:buChar char="→"/>
            </a:pPr>
            <a:endParaRPr lang="lv-LV" b="1" dirty="0">
              <a:solidFill>
                <a:srgbClr val="003366"/>
              </a:solidFill>
            </a:endParaRPr>
          </a:p>
          <a:p>
            <a:r>
              <a:rPr lang="lv-LV" b="1" dirty="0">
                <a:solidFill>
                  <a:srgbClr val="003366"/>
                </a:solidFill>
              </a:rPr>
              <a:t>Patvēruma meklētāji, bēgļi un personas ar alternatīvo statusu </a:t>
            </a:r>
            <a:endParaRPr lang="lv-LV" dirty="0">
              <a:solidFill>
                <a:srgbClr val="003366"/>
              </a:solidFill>
            </a:endParaRPr>
          </a:p>
          <a:p>
            <a:pPr>
              <a:buFont typeface="Arial" pitchFamily="34" charset="0"/>
              <a:buChar char="→"/>
            </a:pPr>
            <a:r>
              <a:rPr lang="lv-LV" sz="1600" dirty="0">
                <a:solidFill>
                  <a:srgbClr val="003366"/>
                </a:solidFill>
              </a:rPr>
              <a:t> palīdzības kopums ir atkarīgs no viņu legālā uzturēšanās statusa un piešķirtās uzturēšanas atļaujas veida</a:t>
            </a:r>
          </a:p>
          <a:p>
            <a:endParaRPr lang="lv-LV" sz="1000" dirty="0">
              <a:solidFill>
                <a:srgbClr val="003366"/>
              </a:solidFill>
            </a:endParaRPr>
          </a:p>
          <a:p>
            <a:pPr>
              <a:buFont typeface="Arial" pitchFamily="34" charset="0"/>
              <a:buChar char="→"/>
            </a:pPr>
            <a:r>
              <a:rPr lang="lv-LV" b="1" dirty="0">
                <a:solidFill>
                  <a:srgbClr val="003366"/>
                </a:solidFill>
              </a:rPr>
              <a:t> </a:t>
            </a:r>
            <a:r>
              <a:rPr lang="lv-LV" sz="1600" dirty="0">
                <a:solidFill>
                  <a:srgbClr val="003366"/>
                </a:solidFill>
              </a:rPr>
              <a:t>personām ar alternatīvo statusu ir termiņuzturēšanās atļaujas (TUA) medicīniskas palīdzības vai manipulāciju, ārstu-speciālistu konsultāciju saņemšana ir tikai par maksu, kas nozīmē, ka tie praktiski nav pieejami (zemā mērķa grupas maksātspēja)</a:t>
            </a:r>
          </a:p>
          <a:p>
            <a:endParaRPr lang="lv-LV" sz="1000" dirty="0">
              <a:solidFill>
                <a:srgbClr val="003366"/>
              </a:solidFill>
            </a:endParaRPr>
          </a:p>
          <a:p>
            <a:pPr>
              <a:buFont typeface="Arial" pitchFamily="34" charset="0"/>
              <a:buChar char="→"/>
            </a:pPr>
            <a:r>
              <a:rPr lang="lv-LV" sz="1600" dirty="0">
                <a:solidFill>
                  <a:srgbClr val="003366"/>
                </a:solidFill>
              </a:rPr>
              <a:t> sarežģījumus rada starpniekvalodas trūkums, kas būtiski apgrūtina saziņu ar ārstniecības personām un veselības aprūpes pakalpojumu pieejamību kopumā</a:t>
            </a:r>
          </a:p>
          <a:p>
            <a:endParaRPr lang="lv-LV" b="1" dirty="0">
              <a:solidFill>
                <a:srgbClr val="003366"/>
              </a:solidFill>
            </a:endParaRPr>
          </a:p>
          <a:p>
            <a:pPr marL="342900" indent="-342900"/>
            <a:endParaRPr lang="lv-LV" sz="1400" dirty="0">
              <a:solidFill>
                <a:srgbClr val="003366"/>
              </a:solidFill>
            </a:endParaRPr>
          </a:p>
          <a:p>
            <a:pPr marL="342900" indent="-342900">
              <a:buAutoNum type="arabicParenR" startAt="3"/>
            </a:pPr>
            <a:endParaRPr lang="lv-LV" sz="1600" dirty="0">
              <a:solidFill>
                <a:srgbClr val="003366"/>
              </a:solidFill>
            </a:endParaRPr>
          </a:p>
        </p:txBody>
      </p:sp>
    </p:spTree>
    <p:extLst>
      <p:ext uri="{BB962C8B-B14F-4D97-AF65-F5344CB8AC3E}">
        <p14:creationId xmlns:p14="http://schemas.microsoft.com/office/powerpoint/2010/main" val="390587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dirty="0"/>
              <a:t>Galvenās problēmas veselības aprūpes jomā specifiskām mērķa grupām </a:t>
            </a:r>
            <a:r>
              <a:rPr lang="lv-LV" sz="2400"/>
              <a:t>(III</a:t>
            </a:r>
            <a:r>
              <a:rPr lang="lv-LV" sz="2400" dirty="0"/>
              <a:t>)</a:t>
            </a:r>
          </a:p>
        </p:txBody>
      </p:sp>
      <p:sp>
        <p:nvSpPr>
          <p:cNvPr id="4" name="TextBox 3"/>
          <p:cNvSpPr txBox="1"/>
          <p:nvPr/>
        </p:nvSpPr>
        <p:spPr>
          <a:xfrm>
            <a:off x="571472" y="1142984"/>
            <a:ext cx="8072494" cy="4370427"/>
          </a:xfrm>
          <a:prstGeom prst="rect">
            <a:avLst/>
          </a:prstGeom>
          <a:noFill/>
        </p:spPr>
        <p:txBody>
          <a:bodyPr wrap="square" rtlCol="0">
            <a:spAutoFit/>
          </a:bodyPr>
          <a:lstStyle/>
          <a:p>
            <a:r>
              <a:rPr lang="lv-LV" b="1" dirty="0">
                <a:solidFill>
                  <a:srgbClr val="003366"/>
                </a:solidFill>
              </a:rPr>
              <a:t>Ieslodzītie (notiesātie) un bijušie ieslodzītie</a:t>
            </a:r>
          </a:p>
          <a:p>
            <a:endParaRPr lang="lv-LV" b="1" dirty="0">
              <a:solidFill>
                <a:srgbClr val="003366"/>
              </a:solidFill>
            </a:endParaRPr>
          </a:p>
          <a:p>
            <a:pPr>
              <a:buFont typeface="Arial" pitchFamily="34" charset="0"/>
              <a:buChar char="→"/>
            </a:pPr>
            <a:r>
              <a:rPr lang="lv-LV" b="1" dirty="0">
                <a:solidFill>
                  <a:srgbClr val="003366"/>
                </a:solidFill>
              </a:rPr>
              <a:t> </a:t>
            </a:r>
            <a:r>
              <a:rPr lang="lv-LV" sz="1600" b="1" dirty="0">
                <a:solidFill>
                  <a:srgbClr val="003366"/>
                </a:solidFill>
              </a:rPr>
              <a:t>atkarību un garīgās veselības problēmas</a:t>
            </a:r>
            <a:r>
              <a:rPr lang="lv-LV" sz="1600" dirty="0">
                <a:solidFill>
                  <a:srgbClr val="003366"/>
                </a:solidFill>
              </a:rPr>
              <a:t>, kuru aprūpe ir ierobežota: </a:t>
            </a:r>
          </a:p>
          <a:p>
            <a:pPr lvl="1">
              <a:buFont typeface="Arial" pitchFamily="34" charset="0"/>
              <a:buChar char="→"/>
            </a:pPr>
            <a:r>
              <a:rPr lang="lv-LV" sz="1600" dirty="0">
                <a:solidFill>
                  <a:srgbClr val="003366"/>
                </a:solidFill>
              </a:rPr>
              <a:t> 2018. gadā noteikts, ka 42% notiesāto ir vieglas atkarības problēmas, 14% notiesāto ir vidējas atkarības problēmas, 3% – smagas atkarības problēmas</a:t>
            </a:r>
          </a:p>
          <a:p>
            <a:pPr lvl="1"/>
            <a:endParaRPr lang="lv-LV" sz="1600" dirty="0">
              <a:solidFill>
                <a:srgbClr val="003366"/>
              </a:solidFill>
            </a:endParaRPr>
          </a:p>
          <a:p>
            <a:pPr lvl="1">
              <a:buFont typeface="Arial" pitchFamily="34" charset="0"/>
              <a:buChar char="→"/>
            </a:pPr>
            <a:r>
              <a:rPr lang="lv-LV" sz="1600" dirty="0">
                <a:solidFill>
                  <a:srgbClr val="003366"/>
                </a:solidFill>
              </a:rPr>
              <a:t> 2014. gadā noteikts, ka depresija ir raksturīga 7% notiesāto, vidējas depresijas pazīmes, pie kurām būtu nepieciešams konsultēties ar ārstu, sastopamas vēl 30% gadījumu</a:t>
            </a:r>
          </a:p>
          <a:p>
            <a:pPr lvl="1"/>
            <a:endParaRPr lang="lv-LV" sz="1600" dirty="0">
              <a:solidFill>
                <a:srgbClr val="003366"/>
              </a:solidFill>
            </a:endParaRPr>
          </a:p>
          <a:p>
            <a:pPr>
              <a:buFont typeface="Arial" pitchFamily="34" charset="0"/>
              <a:buChar char="→"/>
            </a:pPr>
            <a:r>
              <a:rPr lang="lv-LV" sz="1600" dirty="0">
                <a:solidFill>
                  <a:srgbClr val="003366"/>
                </a:solidFill>
              </a:rPr>
              <a:t> </a:t>
            </a:r>
            <a:r>
              <a:rPr lang="lv-LV" sz="1600" b="1" dirty="0">
                <a:solidFill>
                  <a:srgbClr val="003366"/>
                </a:solidFill>
              </a:rPr>
              <a:t>infekcijas slimību izplatība ieslodzījuma vietās</a:t>
            </a:r>
            <a:r>
              <a:rPr lang="lv-LV" sz="1600" dirty="0">
                <a:solidFill>
                  <a:srgbClr val="003366"/>
                </a:solidFill>
              </a:rPr>
              <a:t> ir ievērojami augstāka nekā sabiedrībā kopumā: 2018. gada aptaujā 26% notiesāto norāda, ka inficēti ar hepatītu C, 8% – inficēti ar HIV/AIDS</a:t>
            </a:r>
          </a:p>
          <a:p>
            <a:r>
              <a:rPr lang="lv-LV" sz="1600" dirty="0">
                <a:solidFill>
                  <a:srgbClr val="003366"/>
                </a:solidFill>
              </a:rPr>
              <a:t> </a:t>
            </a:r>
          </a:p>
          <a:p>
            <a:pPr>
              <a:buFont typeface="Arial" pitchFamily="34" charset="0"/>
              <a:buChar char="→"/>
            </a:pPr>
            <a:r>
              <a:rPr lang="lv-LV" sz="1600" dirty="0">
                <a:solidFill>
                  <a:srgbClr val="003366"/>
                </a:solidFill>
              </a:rPr>
              <a:t> </a:t>
            </a:r>
            <a:r>
              <a:rPr lang="lv-LV" sz="1600" b="1" dirty="0">
                <a:solidFill>
                  <a:srgbClr val="003366"/>
                </a:solidFill>
              </a:rPr>
              <a:t>pirmstermiņa atbrīvotajām personām grūtības saņemt ģimenes ārsta pakalpojumus</a:t>
            </a:r>
            <a:r>
              <a:rPr lang="lv-LV" sz="1600" dirty="0">
                <a:solidFill>
                  <a:srgbClr val="003366"/>
                </a:solidFill>
              </a:rPr>
              <a:t>, jo savlaicīgi netiek atjaunota informācija atbilstošajās datu bāzēs/ reģistros</a:t>
            </a:r>
          </a:p>
        </p:txBody>
      </p:sp>
      <p:sp>
        <p:nvSpPr>
          <p:cNvPr id="5" name="TextBox 4"/>
          <p:cNvSpPr txBox="1"/>
          <p:nvPr/>
        </p:nvSpPr>
        <p:spPr>
          <a:xfrm>
            <a:off x="6143636" y="5929330"/>
            <a:ext cx="2643206" cy="246221"/>
          </a:xfrm>
          <a:prstGeom prst="rect">
            <a:avLst/>
          </a:prstGeom>
          <a:noFill/>
        </p:spPr>
        <p:txBody>
          <a:bodyPr wrap="square" rtlCol="0">
            <a:spAutoFit/>
          </a:bodyPr>
          <a:lstStyle/>
          <a:p>
            <a:pPr algn="r"/>
            <a:r>
              <a:rPr lang="lv-LV" sz="1000" dirty="0">
                <a:solidFill>
                  <a:srgbClr val="003366"/>
                </a:solidFill>
              </a:rPr>
              <a:t>Kvantitatīvo datu avots: SPKC</a:t>
            </a:r>
          </a:p>
        </p:txBody>
      </p:sp>
    </p:spTree>
    <p:extLst>
      <p:ext uri="{BB962C8B-B14F-4D97-AF65-F5344CB8AC3E}">
        <p14:creationId xmlns:p14="http://schemas.microsoft.com/office/powerpoint/2010/main" val="3905873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dirty="0"/>
              <a:t>Galvenās atziņas nevienlīdzības veselības aprūpes pieejamības jomā</a:t>
            </a:r>
            <a:r>
              <a:rPr lang="lv-LV" sz="2000" dirty="0"/>
              <a:t> </a:t>
            </a:r>
          </a:p>
        </p:txBody>
      </p:sp>
      <p:sp>
        <p:nvSpPr>
          <p:cNvPr id="3" name="Content Placeholder 2"/>
          <p:cNvSpPr>
            <a:spLocks noGrp="1"/>
          </p:cNvSpPr>
          <p:nvPr>
            <p:ph idx="1"/>
          </p:nvPr>
        </p:nvSpPr>
        <p:spPr/>
        <p:txBody>
          <a:bodyPr/>
          <a:lstStyle/>
          <a:p>
            <a:pPr>
              <a:buNone/>
            </a:pPr>
            <a:r>
              <a:rPr lang="lv-LV" sz="1600" b="0" dirty="0"/>
              <a:t>CSP EU-SILC dati un starptautiski apsekojumi (Pasaules banka, OECD) norāda uz </a:t>
            </a:r>
            <a:r>
              <a:rPr lang="lv-LV" sz="1600" dirty="0"/>
              <a:t>nevienlīdzības veselības aprūpes pieejamības jomā pastāvēšanu </a:t>
            </a:r>
            <a:r>
              <a:rPr lang="lv-LV" sz="1600" b="0" dirty="0"/>
              <a:t>Latvijā, ko nosaka finanšu pieejamība un relatīvi augsts pacienta </a:t>
            </a:r>
            <a:r>
              <a:rPr lang="lv-LV" sz="1600" b="0" dirty="0" err="1"/>
              <a:t>līdzmaksājuma</a:t>
            </a:r>
            <a:r>
              <a:rPr lang="lv-LV" sz="1600" b="0" dirty="0"/>
              <a:t> apmērs</a:t>
            </a:r>
          </a:p>
          <a:p>
            <a:pPr>
              <a:buNone/>
            </a:pPr>
            <a:endParaRPr lang="lv-LV" sz="1600" dirty="0"/>
          </a:p>
          <a:p>
            <a:pPr>
              <a:buNone/>
            </a:pPr>
            <a:r>
              <a:rPr lang="lv-LV" sz="1600" dirty="0"/>
              <a:t>Veselības aprūpes finansēšanas likums </a:t>
            </a:r>
            <a:r>
              <a:rPr lang="lv-LV" sz="1600" b="0" dirty="0"/>
              <a:t>(un tam pakārtotie tiesību akti) vismaz īstermiņā neparedz pacienta </a:t>
            </a:r>
            <a:r>
              <a:rPr lang="lv-LV" sz="1600" b="0" dirty="0" err="1"/>
              <a:t>līdzmaksājuma</a:t>
            </a:r>
            <a:r>
              <a:rPr lang="lv-LV" sz="1600" b="0" dirty="0"/>
              <a:t> apmēra samazināšanu. Lai gan objektīvi veselības aprūpes budžets Latvijā veido mazāku daļu no IKP nekā citās ES valstīs, maz diskusiju tiek veltīts budžeta izlietojuma efektivitātei (Pasaules Bankas eksperti atzīst, ka nav pietiekami attīstīta veselības aprūpes </a:t>
            </a:r>
            <a:r>
              <a:rPr lang="lv-LV" sz="1600" b="0"/>
              <a:t>kvalitātes uzraudzība)</a:t>
            </a:r>
            <a:endParaRPr lang="lv-LV" sz="1600" b="0" dirty="0"/>
          </a:p>
          <a:p>
            <a:pPr>
              <a:buNone/>
            </a:pPr>
            <a:endParaRPr lang="lv-LV" sz="1600" b="0" dirty="0"/>
          </a:p>
          <a:p>
            <a:pPr>
              <a:buNone/>
            </a:pPr>
            <a:r>
              <a:rPr lang="lv-LV" sz="1600" b="0" dirty="0"/>
              <a:t>Sabiedrības veselības pamatnostādnes 2014. – 2020. gadam definē nosaka, ka «cilvēks veselības aprūpes centrā» un «vienādas tiesības un iespējas visiem», </a:t>
            </a:r>
            <a:r>
              <a:rPr lang="lv-LV" sz="1600" dirty="0"/>
              <a:t>neskaidri uzsverot pakalpojuma pieejamības principu</a:t>
            </a:r>
            <a:r>
              <a:rPr lang="lv-LV" sz="1600" b="0" dirty="0"/>
              <a:t>, kas skaidrāk ir bijis ietverts agrākos un zemāka hierarhijas līmeņa dokumentos</a:t>
            </a:r>
          </a:p>
          <a:p>
            <a:pPr>
              <a:buNone/>
            </a:pPr>
            <a:endParaRPr lang="lv-LV" sz="1600" b="0" dirty="0"/>
          </a:p>
          <a:p>
            <a:pPr>
              <a:buNone/>
            </a:pPr>
            <a:r>
              <a:rPr lang="lv-LV" sz="1600" b="0" dirty="0"/>
              <a:t>Nozīmīgākais atvieglojumu veselības aprūpē noteikšanas mehānisms ir </a:t>
            </a:r>
            <a:r>
              <a:rPr lang="lv-LV" sz="1600" dirty="0"/>
              <a:t>balstīšanās uz diagnozi</a:t>
            </a:r>
            <a:r>
              <a:rPr lang="lv-LV" sz="1600" b="0" dirty="0"/>
              <a:t>, kamēr ārvalstu eksperti iesaka lielāku akcentu likt uz iedzīvotāju ienākumu novērtējumu (piemēram, piešķirt atvieglojumus arī maznodrošinātām personām/ ģimenēm, ko šobrīd atšķirīgā mērā sedz pašvaldības)</a:t>
            </a:r>
          </a:p>
          <a:p>
            <a:pPr>
              <a:buNone/>
            </a:pPr>
            <a:endParaRPr lang="lv-LV" b="0" dirty="0"/>
          </a:p>
          <a:p>
            <a:pPr>
              <a:buNone/>
            </a:pPr>
            <a:endParaRPr lang="lv-LV" dirty="0"/>
          </a:p>
          <a:p>
            <a:pPr>
              <a:buNone/>
            </a:pPr>
            <a:endParaRPr lang="lv-LV" dirty="0"/>
          </a:p>
          <a:p>
            <a:pPr>
              <a:buNone/>
            </a:pPr>
            <a:endParaRPr lang="lv-LV" dirty="0"/>
          </a:p>
        </p:txBody>
      </p:sp>
    </p:spTree>
    <p:extLst>
      <p:ext uri="{BB962C8B-B14F-4D97-AF65-F5344CB8AC3E}">
        <p14:creationId xmlns:p14="http://schemas.microsoft.com/office/powerpoint/2010/main" val="1142250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58" y="2428868"/>
            <a:ext cx="8189913" cy="2232248"/>
          </a:xfrm>
        </p:spPr>
        <p:txBody>
          <a:bodyPr/>
          <a:lstStyle/>
          <a:p>
            <a:pPr>
              <a:defRPr/>
            </a:pPr>
            <a:br>
              <a:rPr lang="lv-LV" sz="2000" i="0" cap="none" dirty="0">
                <a:effectLst/>
              </a:rPr>
            </a:br>
            <a:br>
              <a:rPr sz="2000" i="0" cap="none">
                <a:effectLst/>
              </a:rPr>
            </a:br>
            <a:br>
              <a:rPr sz="2000" i="0" cap="none">
                <a:effectLst/>
              </a:rPr>
            </a:br>
            <a:r>
              <a:rPr lang="lv-LV" sz="2400" i="0" cap="none" dirty="0">
                <a:effectLst/>
              </a:rPr>
              <a:t>Nevienlīdzības</a:t>
            </a:r>
            <a:r>
              <a:rPr sz="2400" i="0" cap="none">
                <a:effectLst/>
              </a:rPr>
              <a:t> mājokļa pieejamības jomā izvērtējums</a:t>
            </a:r>
            <a:br>
              <a:rPr sz="2400" i="0" cap="none">
                <a:effectLst/>
              </a:rPr>
            </a:br>
            <a:br>
              <a:rPr sz="2400" i="0" cap="none">
                <a:effectLst/>
              </a:rPr>
            </a:br>
            <a:r>
              <a:rPr sz="2400" i="0" cap="none">
                <a:effectLst/>
              </a:rPr>
              <a:t>GALVENIE </a:t>
            </a:r>
            <a:br>
              <a:rPr sz="2400" i="0" cap="none">
                <a:effectLst/>
              </a:rPr>
            </a:br>
            <a:r>
              <a:rPr sz="2400" i="0" cap="none">
                <a:effectLst/>
              </a:rPr>
              <a:t>STAPREZULTĀTI</a:t>
            </a:r>
            <a:br>
              <a:rPr sz="2000" i="0" cap="none">
                <a:effectLst/>
              </a:rPr>
            </a:br>
            <a:br>
              <a:rPr lang="lv-LV" sz="2800" cap="none" dirty="0"/>
            </a:br>
            <a:br>
              <a:rPr sz="2800" cap="none"/>
            </a:br>
            <a:br>
              <a:rPr sz="2800" b="0" cap="none">
                <a:effectLst/>
              </a:rPr>
            </a:br>
            <a:endParaRPr sz="2400" b="0" i="0" cap="none" dirty="0">
              <a:solidFill>
                <a:srgbClr val="FFFF00"/>
              </a:solidFill>
              <a:effectLst/>
            </a:endParaRPr>
          </a:p>
        </p:txBody>
      </p:sp>
      <p:sp>
        <p:nvSpPr>
          <p:cNvPr id="5" name="Rectangle 3"/>
          <p:cNvSpPr txBox="1">
            <a:spLocks noChangeArrowheads="1"/>
          </p:cNvSpPr>
          <p:nvPr/>
        </p:nvSpPr>
        <p:spPr bwMode="auto">
          <a:xfrm>
            <a:off x="500034" y="5643578"/>
            <a:ext cx="7775575" cy="508616"/>
          </a:xfrm>
          <a:prstGeom prst="rect">
            <a:avLst/>
          </a:prstGeom>
          <a:noFill/>
          <a:ln w="9525">
            <a:noFill/>
            <a:miter lim="800000"/>
            <a:headEnd/>
            <a:tailEnd/>
          </a:ln>
        </p:spPr>
        <p:txBody>
          <a:bodyPr/>
          <a:lstStyle/>
          <a:p>
            <a:pPr algn="ctr">
              <a:spcBef>
                <a:spcPct val="20000"/>
              </a:spcBef>
              <a:buFont typeface="Wingdings" pitchFamily="2" charset="2"/>
              <a:buNone/>
              <a:defRPr/>
            </a:pPr>
            <a:endParaRPr lang="lv-LV" sz="1600" b="1" kern="0" dirty="0">
              <a:solidFill>
                <a:srgbClr val="003366"/>
              </a:solidFill>
              <a:latin typeface="+mn-lt"/>
            </a:endParaRPr>
          </a:p>
          <a:p>
            <a:pPr algn="ctr">
              <a:spcBef>
                <a:spcPct val="20000"/>
              </a:spcBef>
              <a:buFont typeface="Wingdings" pitchFamily="2" charset="2"/>
              <a:buNone/>
              <a:defRPr/>
            </a:pPr>
            <a:endParaRPr lang="lv-LV" sz="1600" b="1" kern="0" dirty="0">
              <a:solidFill>
                <a:srgbClr val="003366"/>
              </a:solidFill>
              <a:latin typeface="+mn-lt"/>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lv-LV"/>
          </a:p>
        </p:txBody>
      </p:sp>
    </p:spTree>
    <p:extLst>
      <p:ext uri="{BB962C8B-B14F-4D97-AF65-F5344CB8AC3E}">
        <p14:creationId xmlns:p14="http://schemas.microsoft.com/office/powerpoint/2010/main" val="2830701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200" dirty="0"/>
              <a:t>Īstenotie darba uzdevumi: nevienlīdzības mājokļa pieejamībā joma</a:t>
            </a:r>
          </a:p>
        </p:txBody>
      </p:sp>
      <p:sp>
        <p:nvSpPr>
          <p:cNvPr id="3" name="Content Placeholder 2"/>
          <p:cNvSpPr>
            <a:spLocks noGrp="1"/>
          </p:cNvSpPr>
          <p:nvPr>
            <p:ph idx="1"/>
          </p:nvPr>
        </p:nvSpPr>
        <p:spPr/>
        <p:txBody>
          <a:bodyPr/>
          <a:lstStyle/>
          <a:p>
            <a:pPr>
              <a:buNone/>
            </a:pPr>
            <a:endParaRPr lang="lv-LV" dirty="0"/>
          </a:p>
          <a:p>
            <a:pPr>
              <a:buNone/>
            </a:pPr>
            <a:endParaRPr lang="lv-LV" dirty="0"/>
          </a:p>
          <a:p>
            <a:pPr>
              <a:buNone/>
            </a:pPr>
            <a:endParaRPr lang="lv-LV" dirty="0"/>
          </a:p>
        </p:txBody>
      </p:sp>
      <p:sp>
        <p:nvSpPr>
          <p:cNvPr id="5" name="Rectangle 4"/>
          <p:cNvSpPr/>
          <p:nvPr/>
        </p:nvSpPr>
        <p:spPr>
          <a:xfrm>
            <a:off x="357158" y="1214422"/>
            <a:ext cx="8286808" cy="4524315"/>
          </a:xfrm>
          <a:prstGeom prst="rect">
            <a:avLst/>
          </a:prstGeom>
        </p:spPr>
        <p:txBody>
          <a:bodyPr wrap="square">
            <a:spAutoFit/>
          </a:bodyPr>
          <a:lstStyle/>
          <a:p>
            <a:pPr algn="just">
              <a:buFont typeface="Arial" pitchFamily="34" charset="0"/>
              <a:buChar char="→"/>
            </a:pPr>
            <a:r>
              <a:rPr lang="lv-LV" sz="1600" dirty="0">
                <a:solidFill>
                  <a:srgbClr val="003366"/>
                </a:solidFill>
              </a:rPr>
              <a:t> </a:t>
            </a:r>
            <a:r>
              <a:rPr lang="lv-LV" sz="1600" b="1" dirty="0">
                <a:solidFill>
                  <a:srgbClr val="003366"/>
                </a:solidFill>
              </a:rPr>
              <a:t>Definēt nevienlīdzību mājokļa pieejamības jomā </a:t>
            </a:r>
            <a:r>
              <a:rPr lang="lv-LV" sz="1600" dirty="0">
                <a:solidFill>
                  <a:srgbClr val="003366"/>
                </a:solidFill>
              </a:rPr>
              <a:t>un to raksturojošos galvenos rādītājus atbilstoši ES apstiprinātajām definīcijām un indikatoriem </a:t>
            </a:r>
          </a:p>
          <a:p>
            <a:pPr algn="just">
              <a:buFont typeface="Arial" pitchFamily="34" charset="0"/>
              <a:buChar char="→"/>
            </a:pPr>
            <a:endParaRPr lang="lv-LV" sz="1600" dirty="0">
              <a:solidFill>
                <a:srgbClr val="003366"/>
              </a:solidFill>
            </a:endParaRPr>
          </a:p>
          <a:p>
            <a:pPr algn="just">
              <a:buFont typeface="Arial" pitchFamily="34" charset="0"/>
              <a:buChar char="→"/>
            </a:pPr>
            <a:r>
              <a:rPr lang="lv-LV" sz="1600" dirty="0">
                <a:solidFill>
                  <a:srgbClr val="003366"/>
                </a:solidFill>
              </a:rPr>
              <a:t> </a:t>
            </a:r>
            <a:r>
              <a:rPr lang="lv-LV" sz="1600" b="1" dirty="0">
                <a:solidFill>
                  <a:srgbClr val="003366"/>
                </a:solidFill>
              </a:rPr>
              <a:t>Raksturot vispārējo situāciju mājokļa jomā </a:t>
            </a:r>
            <a:r>
              <a:rPr lang="lv-LV" sz="1600" dirty="0">
                <a:solidFill>
                  <a:srgbClr val="003366"/>
                </a:solidFill>
              </a:rPr>
              <a:t>(dzīvojamais fonds, mājokļu kvalitāte, īres izdevumi, ar mājokli saistīto pakalpojumu izdevum, mājokļu labiekārtojums, mājokļa vide,mājokļa platība)</a:t>
            </a:r>
          </a:p>
          <a:p>
            <a:pPr algn="just">
              <a:buFont typeface="Arial" pitchFamily="34" charset="0"/>
              <a:buChar char="→"/>
            </a:pPr>
            <a:endParaRPr lang="lv-LV" sz="1600" dirty="0">
              <a:solidFill>
                <a:srgbClr val="003366"/>
              </a:solidFill>
            </a:endParaRPr>
          </a:p>
          <a:p>
            <a:pPr algn="just">
              <a:buFont typeface="Arial" pitchFamily="34" charset="0"/>
              <a:buChar char="→"/>
            </a:pPr>
            <a:r>
              <a:rPr lang="lv-LV" sz="1600" dirty="0">
                <a:solidFill>
                  <a:srgbClr val="003366"/>
                </a:solidFill>
              </a:rPr>
              <a:t> </a:t>
            </a:r>
            <a:r>
              <a:rPr lang="lv-LV" sz="1600" b="1" dirty="0">
                <a:solidFill>
                  <a:srgbClr val="003366"/>
                </a:solidFill>
              </a:rPr>
              <a:t>Identificēt politikas plānošanas dokumentos konstatētos ierobežojumus un trūkumus </a:t>
            </a:r>
            <a:r>
              <a:rPr lang="lv-LV" sz="1600" dirty="0">
                <a:solidFill>
                  <a:srgbClr val="003366"/>
                </a:solidFill>
              </a:rPr>
              <a:t>saistībā ar mājokļa pieejamību mērķa grupām un plānotos pasākumus konstatēto problēmu mazināšanai un/vai novēršanai</a:t>
            </a:r>
          </a:p>
          <a:p>
            <a:pPr algn="just">
              <a:buFont typeface="Arial" pitchFamily="34" charset="0"/>
              <a:buChar char="→"/>
            </a:pPr>
            <a:endParaRPr lang="lv-LV" sz="1600" dirty="0">
              <a:solidFill>
                <a:srgbClr val="003366"/>
              </a:solidFill>
            </a:endParaRPr>
          </a:p>
          <a:p>
            <a:pPr algn="just">
              <a:buFont typeface="Arial" pitchFamily="34" charset="0"/>
              <a:buChar char="→"/>
            </a:pPr>
            <a:r>
              <a:rPr lang="lv-LV" sz="1600" dirty="0">
                <a:solidFill>
                  <a:srgbClr val="003366"/>
                </a:solidFill>
              </a:rPr>
              <a:t> Aprakstīt tiesisko regulējumu saistībā ar </a:t>
            </a:r>
            <a:r>
              <a:rPr lang="lv-LV" sz="1600" b="1" dirty="0">
                <a:solidFill>
                  <a:srgbClr val="003366"/>
                </a:solidFill>
              </a:rPr>
              <a:t>valsts un pašvaldību (n=119) atbalstu mājokļa jautājumos </a:t>
            </a:r>
            <a:r>
              <a:rPr lang="lv-LV" sz="1600" dirty="0">
                <a:solidFill>
                  <a:srgbClr val="003366"/>
                </a:solidFill>
              </a:rPr>
              <a:t>un atbalsta saņēmēju mērķa grupām </a:t>
            </a:r>
          </a:p>
          <a:p>
            <a:pPr algn="just">
              <a:buFont typeface="Arial" pitchFamily="34" charset="0"/>
              <a:buChar char="→"/>
            </a:pPr>
            <a:endParaRPr lang="lv-LV" sz="1600" dirty="0">
              <a:solidFill>
                <a:srgbClr val="003366"/>
              </a:solidFill>
            </a:endParaRPr>
          </a:p>
          <a:p>
            <a:pPr algn="just">
              <a:buFont typeface="Arial" pitchFamily="34" charset="0"/>
              <a:buChar char="→"/>
            </a:pPr>
            <a:r>
              <a:rPr lang="lv-LV" sz="1600" dirty="0">
                <a:solidFill>
                  <a:srgbClr val="003366"/>
                </a:solidFill>
              </a:rPr>
              <a:t> Identificēt un </a:t>
            </a:r>
            <a:r>
              <a:rPr lang="lv-LV" sz="1600" b="1" dirty="0">
                <a:solidFill>
                  <a:srgbClr val="003366"/>
                </a:solidFill>
              </a:rPr>
              <a:t>analizēt statistikas datus par 11 dažādu mērķa grupu situāciju </a:t>
            </a:r>
            <a:r>
              <a:rPr lang="lv-LV" sz="1600" dirty="0">
                <a:solidFill>
                  <a:srgbClr val="003366"/>
                </a:solidFill>
              </a:rPr>
              <a:t>mājokļa pieejamībā </a:t>
            </a:r>
          </a:p>
          <a:p>
            <a:pPr algn="just">
              <a:buFont typeface="Arial" pitchFamily="34" charset="0"/>
              <a:buChar char="→"/>
            </a:pPr>
            <a:endParaRPr lang="lv-LV" sz="1600" dirty="0">
              <a:solidFill>
                <a:srgbClr val="003366"/>
              </a:solidFill>
            </a:endParaRPr>
          </a:p>
          <a:p>
            <a:pPr algn="just"/>
            <a:endParaRPr lang="lv-LV" sz="1600" dirty="0">
              <a:solidFill>
                <a:srgbClr val="003366"/>
              </a:solidFill>
            </a:endParaRPr>
          </a:p>
        </p:txBody>
      </p:sp>
    </p:spTree>
    <p:extLst>
      <p:ext uri="{BB962C8B-B14F-4D97-AF65-F5344CB8AC3E}">
        <p14:creationId xmlns:p14="http://schemas.microsoft.com/office/powerpoint/2010/main" val="3905873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dirty="0"/>
              <a:t>Nevienlīdzība mājokļa pieejamības jomā: rādītāji</a:t>
            </a:r>
          </a:p>
        </p:txBody>
      </p:sp>
      <p:sp>
        <p:nvSpPr>
          <p:cNvPr id="3" name="Content Placeholder 2"/>
          <p:cNvSpPr>
            <a:spLocks noGrp="1"/>
          </p:cNvSpPr>
          <p:nvPr>
            <p:ph idx="1"/>
          </p:nvPr>
        </p:nvSpPr>
        <p:spPr/>
        <p:txBody>
          <a:bodyPr/>
          <a:lstStyle/>
          <a:p>
            <a:pPr>
              <a:buNone/>
            </a:pPr>
            <a:endParaRPr lang="lv-LV" dirty="0"/>
          </a:p>
          <a:p>
            <a:pPr>
              <a:buNone/>
            </a:pPr>
            <a:endParaRPr lang="lv-LV" dirty="0"/>
          </a:p>
          <a:p>
            <a:pPr>
              <a:buNone/>
            </a:pPr>
            <a:endParaRPr lang="lv-LV" dirty="0"/>
          </a:p>
        </p:txBody>
      </p:sp>
      <p:graphicFrame>
        <p:nvGraphicFramePr>
          <p:cNvPr id="6" name="Table 5"/>
          <p:cNvGraphicFramePr>
            <a:graphicFrameLocks noGrp="1"/>
          </p:cNvGraphicFramePr>
          <p:nvPr>
            <p:extLst>
              <p:ext uri="{D42A27DB-BD31-4B8C-83A1-F6EECF244321}">
                <p14:modId xmlns:p14="http://schemas.microsoft.com/office/powerpoint/2010/main" val="769330778"/>
              </p:ext>
            </p:extLst>
          </p:nvPr>
        </p:nvGraphicFramePr>
        <p:xfrm>
          <a:off x="357158" y="1071548"/>
          <a:ext cx="8358246" cy="4973133"/>
        </p:xfrm>
        <a:graphic>
          <a:graphicData uri="http://schemas.openxmlformats.org/drawingml/2006/table">
            <a:tbl>
              <a:tblPr firstRow="1" bandRow="1">
                <a:tableStyleId>{5C22544A-7EE6-4342-B048-85BDC9FD1C3A}</a:tableStyleId>
              </a:tblPr>
              <a:tblGrid>
                <a:gridCol w="4179123">
                  <a:extLst>
                    <a:ext uri="{9D8B030D-6E8A-4147-A177-3AD203B41FA5}">
                      <a16:colId xmlns:a16="http://schemas.microsoft.com/office/drawing/2014/main" val="20000"/>
                    </a:ext>
                  </a:extLst>
                </a:gridCol>
                <a:gridCol w="4179123">
                  <a:extLst>
                    <a:ext uri="{9D8B030D-6E8A-4147-A177-3AD203B41FA5}">
                      <a16:colId xmlns:a16="http://schemas.microsoft.com/office/drawing/2014/main" val="20001"/>
                    </a:ext>
                  </a:extLst>
                </a:gridCol>
              </a:tblGrid>
              <a:tr h="651871">
                <a:tc>
                  <a:txBody>
                    <a:bodyPr/>
                    <a:lstStyle/>
                    <a:p>
                      <a:pPr algn="ctr"/>
                      <a:r>
                        <a:rPr lang="lv-LV" dirty="0"/>
                        <a:t>Pamata/ primārie elementi</a:t>
                      </a:r>
                    </a:p>
                  </a:txBody>
                  <a:tcPr>
                    <a:solidFill>
                      <a:srgbClr val="003366"/>
                    </a:solidFill>
                  </a:tcPr>
                </a:tc>
                <a:tc>
                  <a:txBody>
                    <a:bodyPr/>
                    <a:lstStyle/>
                    <a:p>
                      <a:pPr algn="ctr"/>
                      <a:r>
                        <a:rPr lang="lv-LV" dirty="0"/>
                        <a:t>Papildu/ sekundārie elementi</a:t>
                      </a:r>
                    </a:p>
                  </a:txBody>
                  <a:tcPr>
                    <a:solidFill>
                      <a:srgbClr val="003366"/>
                    </a:solidFill>
                  </a:tcPr>
                </a:tc>
                <a:extLst>
                  <a:ext uri="{0D108BD9-81ED-4DB2-BD59-A6C34878D82A}">
                    <a16:rowId xmlns:a16="http://schemas.microsoft.com/office/drawing/2014/main" val="10000"/>
                  </a:ext>
                </a:extLst>
              </a:tr>
              <a:tr h="705449">
                <a:tc>
                  <a:txBody>
                    <a:bodyPr/>
                    <a:lstStyle/>
                    <a:p>
                      <a:pPr>
                        <a:buFont typeface="Arial" pitchFamily="34" charset="0"/>
                        <a:buChar char="•"/>
                      </a:pPr>
                      <a:r>
                        <a:rPr lang="lv-LV" sz="1800" b="0" dirty="0">
                          <a:solidFill>
                            <a:srgbClr val="003366"/>
                          </a:solidFill>
                        </a:rPr>
                        <a:t>  mājokļa </a:t>
                      </a:r>
                      <a:r>
                        <a:rPr lang="lv-LV" sz="1800" b="1" dirty="0">
                          <a:solidFill>
                            <a:srgbClr val="003366"/>
                          </a:solidFill>
                        </a:rPr>
                        <a:t>fiziska</a:t>
                      </a:r>
                      <a:r>
                        <a:rPr lang="lv-LV" sz="1800" b="0" dirty="0">
                          <a:solidFill>
                            <a:srgbClr val="003366"/>
                          </a:solidFill>
                        </a:rPr>
                        <a:t> </a:t>
                      </a:r>
                      <a:r>
                        <a:rPr lang="lv-LV" sz="1800" b="1" dirty="0">
                          <a:solidFill>
                            <a:srgbClr val="003366"/>
                          </a:solidFill>
                        </a:rPr>
                        <a:t>pieejamība </a:t>
                      </a:r>
                      <a:r>
                        <a:rPr lang="lv-LV" sz="1800" dirty="0">
                          <a:solidFill>
                            <a:srgbClr val="003366"/>
                          </a:solidFill>
                        </a:rPr>
                        <a:t>(dzīvojamā fonda atbilstība pieprasījumam,</a:t>
                      </a:r>
                      <a:r>
                        <a:rPr lang="lv-LV" sz="1800" baseline="0" dirty="0">
                          <a:solidFill>
                            <a:srgbClr val="003366"/>
                          </a:solidFill>
                        </a:rPr>
                        <a:t> īpaši noteiktās mērķa grupās</a:t>
                      </a:r>
                      <a:r>
                        <a:rPr lang="lv-LV" sz="1800" dirty="0">
                          <a:solidFill>
                            <a:srgbClr val="003366"/>
                          </a:solidFill>
                        </a:rPr>
                        <a:t>)</a:t>
                      </a:r>
                      <a:endParaRPr lang="lv-LV" dirty="0"/>
                    </a:p>
                  </a:txBody>
                  <a:tcPr/>
                </a:tc>
                <a:tc>
                  <a:txBody>
                    <a:bodyPr/>
                    <a:lstStyle/>
                    <a:p>
                      <a:pPr>
                        <a:buFont typeface="Arial" pitchFamily="34" charset="0"/>
                        <a:buChar char="•"/>
                      </a:pPr>
                      <a:r>
                        <a:rPr lang="lv-LV" sz="1800" b="1" dirty="0">
                          <a:solidFill>
                            <a:srgbClr val="003366"/>
                          </a:solidFill>
                        </a:rPr>
                        <a:t>  mājokļa telpiskā segregācija </a:t>
                      </a:r>
                      <a:r>
                        <a:rPr lang="lv-LV" sz="1800" dirty="0">
                          <a:solidFill>
                            <a:srgbClr val="003366"/>
                          </a:solidFill>
                        </a:rPr>
                        <a:t>– ierobežota citu pamata pakalpojumu (veselības aprūpe, izglītība, sabiedriskais transports) pieejamība</a:t>
                      </a:r>
                      <a:endParaRPr lang="lv-LV" dirty="0"/>
                    </a:p>
                  </a:txBody>
                  <a:tcPr/>
                </a:tc>
                <a:extLst>
                  <a:ext uri="{0D108BD9-81ED-4DB2-BD59-A6C34878D82A}">
                    <a16:rowId xmlns:a16="http://schemas.microsoft.com/office/drawing/2014/main" val="10001"/>
                  </a:ext>
                </a:extLst>
              </a:tr>
              <a:tr h="714380">
                <a:tc>
                  <a:txBody>
                    <a:bodyPr/>
                    <a:lstStyle/>
                    <a:p>
                      <a:pPr>
                        <a:buFont typeface="Arial" pitchFamily="34" charset="0"/>
                        <a:buChar char="•"/>
                      </a:pPr>
                      <a:r>
                        <a:rPr lang="lv-LV" sz="1800" b="0" dirty="0">
                          <a:solidFill>
                            <a:srgbClr val="003366"/>
                          </a:solidFill>
                        </a:rPr>
                        <a:t>  mājokļa</a:t>
                      </a:r>
                      <a:r>
                        <a:rPr lang="lv-LV" sz="1800" b="1" dirty="0">
                          <a:solidFill>
                            <a:srgbClr val="003366"/>
                          </a:solidFill>
                        </a:rPr>
                        <a:t> izdevumi </a:t>
                      </a:r>
                      <a:r>
                        <a:rPr lang="lv-LV" sz="1800" dirty="0">
                          <a:solidFill>
                            <a:srgbClr val="003366"/>
                          </a:solidFill>
                        </a:rPr>
                        <a:t>attiecībā pret personas/ mājsaimniecības ienākumiem</a:t>
                      </a:r>
                      <a:endParaRPr lang="lv-LV" dirty="0"/>
                    </a:p>
                  </a:txBody>
                  <a:tcPr/>
                </a:tc>
                <a:tc>
                  <a:txBody>
                    <a:bodyPr/>
                    <a:lstStyle/>
                    <a:p>
                      <a:pPr>
                        <a:buFont typeface="Arial" pitchFamily="34" charset="0"/>
                        <a:buChar char="•"/>
                      </a:pPr>
                      <a:r>
                        <a:rPr lang="lv-LV" sz="1800" dirty="0">
                          <a:solidFill>
                            <a:srgbClr val="003366"/>
                          </a:solidFill>
                        </a:rPr>
                        <a:t>  mājokļa atrašanās vietas </a:t>
                      </a:r>
                      <a:r>
                        <a:rPr lang="lv-LV" sz="1800" b="1" dirty="0">
                          <a:solidFill>
                            <a:srgbClr val="003366"/>
                          </a:solidFill>
                        </a:rPr>
                        <a:t>apkārtējās vides faktori </a:t>
                      </a:r>
                      <a:r>
                        <a:rPr lang="lv-LV" sz="1800" dirty="0">
                          <a:solidFill>
                            <a:srgbClr val="003366"/>
                          </a:solidFill>
                        </a:rPr>
                        <a:t>(gaisa kvalitāte, trokšņa līmenis, dienas gaismas trūkums)</a:t>
                      </a:r>
                      <a:endParaRPr lang="lv-LV" dirty="0"/>
                    </a:p>
                  </a:txBody>
                  <a:tcPr/>
                </a:tc>
                <a:extLst>
                  <a:ext uri="{0D108BD9-81ED-4DB2-BD59-A6C34878D82A}">
                    <a16:rowId xmlns:a16="http://schemas.microsoft.com/office/drawing/2014/main" val="10002"/>
                  </a:ext>
                </a:extLst>
              </a:tr>
              <a:tr h="65187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lv-LV" sz="1800" b="0" dirty="0">
                          <a:solidFill>
                            <a:srgbClr val="003366"/>
                          </a:solidFill>
                        </a:rPr>
                        <a:t>  mājokļa</a:t>
                      </a:r>
                      <a:r>
                        <a:rPr lang="lv-LV" sz="1800" b="1" dirty="0">
                          <a:solidFill>
                            <a:srgbClr val="003366"/>
                          </a:solidFill>
                        </a:rPr>
                        <a:t> stāvoklis/kvalitāte </a:t>
                      </a:r>
                      <a:r>
                        <a:rPr lang="lv-LV" sz="1800" dirty="0">
                          <a:solidFill>
                            <a:srgbClr val="003366"/>
                          </a:solidFill>
                        </a:rPr>
                        <a:t>(sienas, jumts u.tml.)</a:t>
                      </a:r>
                      <a:endParaRPr lang="lv-LV" dirty="0"/>
                    </a:p>
                  </a:txBody>
                  <a:tcPr/>
                </a:tc>
                <a:tc>
                  <a:txBody>
                    <a:bodyPr/>
                    <a:lstStyle/>
                    <a:p>
                      <a:pPr>
                        <a:buFont typeface="Arial" pitchFamily="34" charset="0"/>
                        <a:buChar char="•"/>
                      </a:pPr>
                      <a:r>
                        <a:rPr lang="lv-LV" sz="1800" dirty="0">
                          <a:solidFill>
                            <a:srgbClr val="003366"/>
                          </a:solidFill>
                        </a:rPr>
                        <a:t>   mājokļa </a:t>
                      </a:r>
                      <a:r>
                        <a:rPr lang="lv-LV" sz="1800" b="1" dirty="0">
                          <a:solidFill>
                            <a:srgbClr val="003366"/>
                          </a:solidFill>
                        </a:rPr>
                        <a:t>sociālā pieejamība</a:t>
                      </a:r>
                      <a:endParaRPr lang="lv-LV" b="1" dirty="0"/>
                    </a:p>
                  </a:txBody>
                  <a:tcPr/>
                </a:tc>
                <a:extLst>
                  <a:ext uri="{0D108BD9-81ED-4DB2-BD59-A6C34878D82A}">
                    <a16:rowId xmlns:a16="http://schemas.microsoft.com/office/drawing/2014/main" val="10003"/>
                  </a:ext>
                </a:extLst>
              </a:tr>
              <a:tr h="65187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lv-LV" sz="1800" b="0" dirty="0">
                          <a:solidFill>
                            <a:srgbClr val="003366"/>
                          </a:solidFill>
                        </a:rPr>
                        <a:t>  mājokļa</a:t>
                      </a:r>
                      <a:r>
                        <a:rPr lang="lv-LV" sz="1800" b="1" dirty="0">
                          <a:solidFill>
                            <a:srgbClr val="003366"/>
                          </a:solidFill>
                        </a:rPr>
                        <a:t> labiekārtotība </a:t>
                      </a:r>
                      <a:r>
                        <a:rPr lang="lv-LV" sz="1800" dirty="0">
                          <a:solidFill>
                            <a:srgbClr val="003366"/>
                          </a:solidFill>
                        </a:rPr>
                        <a:t>(ūdensvads, karstais ūdens, kanalizācija, siltumapgāde, elektrība);</a:t>
                      </a:r>
                      <a:endParaRPr lang="lv-LV" dirty="0"/>
                    </a:p>
                  </a:txBody>
                  <a:tcPr/>
                </a:tc>
                <a:tc>
                  <a:txBody>
                    <a:bodyPr/>
                    <a:lstStyle/>
                    <a:p>
                      <a:pPr>
                        <a:buFont typeface="Arial" pitchFamily="34" charset="0"/>
                        <a:buChar char="•"/>
                      </a:pPr>
                      <a:r>
                        <a:rPr lang="lv-LV" sz="1800" dirty="0">
                          <a:solidFill>
                            <a:srgbClr val="003366"/>
                          </a:solidFill>
                        </a:rPr>
                        <a:t>   mājokļa </a:t>
                      </a:r>
                      <a:r>
                        <a:rPr lang="lv-LV" sz="1800" baseline="0" dirty="0">
                          <a:solidFill>
                            <a:srgbClr val="003366"/>
                          </a:solidFill>
                        </a:rPr>
                        <a:t> </a:t>
                      </a:r>
                      <a:r>
                        <a:rPr lang="lv-LV" sz="1800" b="1" baseline="0" dirty="0">
                          <a:solidFill>
                            <a:srgbClr val="003366"/>
                          </a:solidFill>
                        </a:rPr>
                        <a:t>drošība</a:t>
                      </a:r>
                      <a:endParaRPr lang="lv-LV" b="1" dirty="0"/>
                    </a:p>
                  </a:txBody>
                  <a:tcPr/>
                </a:tc>
                <a:extLst>
                  <a:ext uri="{0D108BD9-81ED-4DB2-BD59-A6C34878D82A}">
                    <a16:rowId xmlns:a16="http://schemas.microsoft.com/office/drawing/2014/main" val="10004"/>
                  </a:ext>
                </a:extLst>
              </a:tr>
              <a:tr h="651871">
                <a:tc>
                  <a:txBody>
                    <a:bodyPr/>
                    <a:lstStyle/>
                    <a:p>
                      <a:pPr>
                        <a:buFont typeface="Arial" pitchFamily="34" charset="0"/>
                        <a:buChar char="•"/>
                      </a:pPr>
                      <a:r>
                        <a:rPr lang="lv-LV" sz="1800" b="0" dirty="0">
                          <a:solidFill>
                            <a:srgbClr val="003366"/>
                          </a:solidFill>
                        </a:rPr>
                        <a:t>  mājokļa</a:t>
                      </a:r>
                      <a:r>
                        <a:rPr lang="lv-LV" sz="1800" dirty="0">
                          <a:solidFill>
                            <a:srgbClr val="003366"/>
                          </a:solidFill>
                        </a:rPr>
                        <a:t> </a:t>
                      </a:r>
                      <a:r>
                        <a:rPr lang="lv-LV" sz="1800" b="1" dirty="0">
                          <a:solidFill>
                            <a:srgbClr val="003366"/>
                          </a:solidFill>
                        </a:rPr>
                        <a:t>platība un lielums</a:t>
                      </a:r>
                      <a:endParaRPr lang="lv-LV" b="1" dirty="0"/>
                    </a:p>
                  </a:txBody>
                  <a:tcPr/>
                </a:tc>
                <a:tc>
                  <a:txBody>
                    <a:bodyPr/>
                    <a:lstStyle/>
                    <a:p>
                      <a:endParaRPr lang="lv-LV"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5873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Mājokļa īpašuma tipi</a:t>
            </a:r>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9701" y="1124744"/>
            <a:ext cx="7976022" cy="494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43174" y="6429396"/>
            <a:ext cx="2643206" cy="246221"/>
          </a:xfrm>
          <a:prstGeom prst="rect">
            <a:avLst/>
          </a:prstGeom>
          <a:noFill/>
        </p:spPr>
        <p:txBody>
          <a:bodyPr wrap="square" rtlCol="0">
            <a:spAutoFit/>
          </a:bodyPr>
          <a:lstStyle/>
          <a:p>
            <a:r>
              <a:rPr lang="lv-LV" sz="1000" dirty="0"/>
              <a:t>Avots: CSP</a:t>
            </a:r>
          </a:p>
        </p:txBody>
      </p:sp>
    </p:spTree>
    <p:extLst>
      <p:ext uri="{BB962C8B-B14F-4D97-AF65-F5344CB8AC3E}">
        <p14:creationId xmlns:p14="http://schemas.microsoft.com/office/powerpoint/2010/main" val="599377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Mājokļa piederības tipu profils 2017. gads</a:t>
            </a:r>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7415" y="1226430"/>
            <a:ext cx="7980594" cy="483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43174" y="6429396"/>
            <a:ext cx="2643206" cy="246221"/>
          </a:xfrm>
          <a:prstGeom prst="rect">
            <a:avLst/>
          </a:prstGeom>
          <a:noFill/>
        </p:spPr>
        <p:txBody>
          <a:bodyPr wrap="square" rtlCol="0">
            <a:spAutoFit/>
          </a:bodyPr>
          <a:lstStyle/>
          <a:p>
            <a:r>
              <a:rPr lang="lv-LV" sz="1000" dirty="0"/>
              <a:t>Avots: CSP</a:t>
            </a:r>
          </a:p>
        </p:txBody>
      </p:sp>
    </p:spTree>
    <p:extLst>
      <p:ext uri="{BB962C8B-B14F-4D97-AF65-F5344CB8AC3E}">
        <p14:creationId xmlns:p14="http://schemas.microsoft.com/office/powerpoint/2010/main" val="3042985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800" dirty="0"/>
              <a:t>Mājokļa uzturēšanas izdevumu ietekme uz finansiālo situāciju (%)</a:t>
            </a:r>
          </a:p>
        </p:txBody>
      </p:sp>
      <p:pic>
        <p:nvPicPr>
          <p:cNvPr id="2253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4334" y="1125538"/>
            <a:ext cx="7546757"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43174" y="6429396"/>
            <a:ext cx="2643206" cy="246221"/>
          </a:xfrm>
          <a:prstGeom prst="rect">
            <a:avLst/>
          </a:prstGeom>
          <a:noFill/>
        </p:spPr>
        <p:txBody>
          <a:bodyPr wrap="square" rtlCol="0">
            <a:spAutoFit/>
          </a:bodyPr>
          <a:lstStyle/>
          <a:p>
            <a:r>
              <a:rPr lang="lv-LV" sz="1000" dirty="0"/>
              <a:t>Avots: CSP</a:t>
            </a:r>
          </a:p>
        </p:txBody>
      </p:sp>
    </p:spTree>
    <p:extLst>
      <p:ext uri="{BB962C8B-B14F-4D97-AF65-F5344CB8AC3E}">
        <p14:creationId xmlns:p14="http://schemas.microsoft.com/office/powerpoint/2010/main" val="1812053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800" dirty="0"/>
              <a:t>Mājokļa izdevumi uz mājsaimniecības locekli % pret rīcībā esošo ienākumu </a:t>
            </a:r>
          </a:p>
        </p:txBody>
      </p:sp>
      <p:pic>
        <p:nvPicPr>
          <p:cNvPr id="2355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1216662"/>
            <a:ext cx="8239125" cy="485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43174" y="6429396"/>
            <a:ext cx="2643206" cy="246221"/>
          </a:xfrm>
          <a:prstGeom prst="rect">
            <a:avLst/>
          </a:prstGeom>
          <a:noFill/>
        </p:spPr>
        <p:txBody>
          <a:bodyPr wrap="square" rtlCol="0">
            <a:spAutoFit/>
          </a:bodyPr>
          <a:lstStyle/>
          <a:p>
            <a:r>
              <a:rPr lang="lv-LV" sz="1000" dirty="0"/>
              <a:t>Avots: CSP</a:t>
            </a:r>
          </a:p>
        </p:txBody>
      </p:sp>
    </p:spTree>
    <p:extLst>
      <p:ext uri="{BB962C8B-B14F-4D97-AF65-F5344CB8AC3E}">
        <p14:creationId xmlns:p14="http://schemas.microsoft.com/office/powerpoint/2010/main" val="118516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58" y="2428868"/>
            <a:ext cx="8189913" cy="2232248"/>
          </a:xfrm>
        </p:spPr>
        <p:txBody>
          <a:bodyPr/>
          <a:lstStyle/>
          <a:p>
            <a:pPr>
              <a:defRPr/>
            </a:pPr>
            <a:br>
              <a:rPr lang="lv-LV" sz="2000" i="0" cap="none" dirty="0">
                <a:effectLst/>
              </a:rPr>
            </a:br>
            <a:br>
              <a:rPr sz="2000" i="0" cap="none">
                <a:effectLst/>
              </a:rPr>
            </a:br>
            <a:br>
              <a:rPr sz="2000" i="0" cap="none">
                <a:effectLst/>
              </a:rPr>
            </a:br>
            <a:r>
              <a:rPr sz="2400" i="0" cap="none">
                <a:effectLst/>
              </a:rPr>
              <a:t>Sociālās atsumtības un nabadzības mazināšanas joma</a:t>
            </a:r>
            <a:br>
              <a:rPr sz="2400" i="0" cap="none">
                <a:effectLst/>
              </a:rPr>
            </a:br>
            <a:br>
              <a:rPr sz="2400" i="0" cap="none">
                <a:effectLst/>
              </a:rPr>
            </a:br>
            <a:r>
              <a:rPr sz="2400" i="0" cap="none">
                <a:effectLst/>
              </a:rPr>
              <a:t>GALVENIE </a:t>
            </a:r>
            <a:br>
              <a:rPr sz="2400" i="0" cap="none">
                <a:effectLst/>
              </a:rPr>
            </a:br>
            <a:r>
              <a:rPr sz="2400" i="0" cap="none">
                <a:effectLst/>
              </a:rPr>
              <a:t>STARPREZULTĀTI</a:t>
            </a:r>
            <a:br>
              <a:rPr sz="2000" i="0" cap="none">
                <a:effectLst/>
              </a:rPr>
            </a:br>
            <a:br>
              <a:rPr lang="lv-LV" sz="2800" cap="none" dirty="0"/>
            </a:br>
            <a:br>
              <a:rPr sz="2800" cap="none"/>
            </a:br>
            <a:br>
              <a:rPr sz="2800" b="0" cap="none">
                <a:effectLst/>
              </a:rPr>
            </a:br>
            <a:endParaRPr sz="2400" b="0" i="0" cap="none" dirty="0">
              <a:solidFill>
                <a:srgbClr val="FFFF00"/>
              </a:solidFill>
              <a:effectLst/>
            </a:endParaRPr>
          </a:p>
        </p:txBody>
      </p:sp>
      <p:sp>
        <p:nvSpPr>
          <p:cNvPr id="5" name="Rectangle 3"/>
          <p:cNvSpPr txBox="1">
            <a:spLocks noChangeArrowheads="1"/>
          </p:cNvSpPr>
          <p:nvPr/>
        </p:nvSpPr>
        <p:spPr bwMode="auto">
          <a:xfrm>
            <a:off x="500034" y="5715016"/>
            <a:ext cx="7775575" cy="508616"/>
          </a:xfrm>
          <a:prstGeom prst="rect">
            <a:avLst/>
          </a:prstGeom>
          <a:noFill/>
          <a:ln w="9525">
            <a:noFill/>
            <a:miter lim="800000"/>
            <a:headEnd/>
            <a:tailEnd/>
          </a:ln>
        </p:spPr>
        <p:txBody>
          <a:bodyPr/>
          <a:lstStyle/>
          <a:p>
            <a:pPr algn="ctr">
              <a:spcBef>
                <a:spcPct val="20000"/>
              </a:spcBef>
              <a:buFont typeface="Wingdings" pitchFamily="2" charset="2"/>
              <a:buNone/>
              <a:defRPr/>
            </a:pPr>
            <a:endParaRPr lang="lv-LV" sz="1600" b="1" kern="0" dirty="0">
              <a:solidFill>
                <a:srgbClr val="003366"/>
              </a:solidFill>
              <a:latin typeface="+mn-lt"/>
            </a:endParaRPr>
          </a:p>
          <a:p>
            <a:pPr algn="ctr">
              <a:spcBef>
                <a:spcPct val="20000"/>
              </a:spcBef>
              <a:buFont typeface="Wingdings" pitchFamily="2" charset="2"/>
              <a:buNone/>
              <a:defRPr/>
            </a:pPr>
            <a:endParaRPr lang="lv-LV" sz="1600" b="1" kern="0" dirty="0">
              <a:solidFill>
                <a:srgbClr val="003366"/>
              </a:solidFill>
              <a:latin typeface="+mn-lt"/>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lv-LV"/>
          </a:p>
        </p:txBody>
      </p:sp>
    </p:spTree>
    <p:extLst>
      <p:ext uri="{BB962C8B-B14F-4D97-AF65-F5344CB8AC3E}">
        <p14:creationId xmlns:p14="http://schemas.microsoft.com/office/powerpoint/2010/main" val="283070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800" dirty="0"/>
              <a:t>Mājokļa kvalitātes problēmas mājsaimniecībās</a:t>
            </a:r>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5513" y="1227192"/>
            <a:ext cx="7904399" cy="483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43174" y="6429396"/>
            <a:ext cx="2643206" cy="246221"/>
          </a:xfrm>
          <a:prstGeom prst="rect">
            <a:avLst/>
          </a:prstGeom>
          <a:noFill/>
        </p:spPr>
        <p:txBody>
          <a:bodyPr wrap="square" rtlCol="0">
            <a:spAutoFit/>
          </a:bodyPr>
          <a:lstStyle/>
          <a:p>
            <a:r>
              <a:rPr lang="lv-LV" sz="1000" dirty="0"/>
              <a:t>Avots: CSP</a:t>
            </a:r>
          </a:p>
        </p:txBody>
      </p:sp>
    </p:spTree>
    <p:extLst>
      <p:ext uri="{BB962C8B-B14F-4D97-AF65-F5344CB8AC3E}">
        <p14:creationId xmlns:p14="http://schemas.microsoft.com/office/powerpoint/2010/main" val="3082492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Mājokļa problēmas </a:t>
            </a:r>
            <a:r>
              <a:rPr lang="lv-LV" dirty="0" err="1"/>
              <a:t>kvintiļu</a:t>
            </a:r>
            <a:r>
              <a:rPr lang="lv-LV" dirty="0"/>
              <a:t> grupās</a:t>
            </a:r>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7798" y="1246242"/>
            <a:ext cx="7899828" cy="479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43174" y="6429396"/>
            <a:ext cx="2643206" cy="246221"/>
          </a:xfrm>
          <a:prstGeom prst="rect">
            <a:avLst/>
          </a:prstGeom>
          <a:noFill/>
        </p:spPr>
        <p:txBody>
          <a:bodyPr wrap="square" rtlCol="0">
            <a:spAutoFit/>
          </a:bodyPr>
          <a:lstStyle/>
          <a:p>
            <a:r>
              <a:rPr lang="lv-LV" sz="1000" dirty="0"/>
              <a:t>Avots: CSP</a:t>
            </a:r>
          </a:p>
        </p:txBody>
      </p:sp>
    </p:spTree>
    <p:extLst>
      <p:ext uri="{BB962C8B-B14F-4D97-AF65-F5344CB8AC3E}">
        <p14:creationId xmlns:p14="http://schemas.microsoft.com/office/powerpoint/2010/main" val="3900334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dirty="0"/>
              <a:t>Galvenās atziņas un problēmas mājokļu pieejamības jomā</a:t>
            </a:r>
            <a:r>
              <a:rPr lang="lv-LV" sz="2000" dirty="0"/>
              <a:t> </a:t>
            </a:r>
          </a:p>
        </p:txBody>
      </p:sp>
      <p:sp>
        <p:nvSpPr>
          <p:cNvPr id="3" name="Content Placeholder 2"/>
          <p:cNvSpPr>
            <a:spLocks noGrp="1"/>
          </p:cNvSpPr>
          <p:nvPr>
            <p:ph idx="1"/>
          </p:nvPr>
        </p:nvSpPr>
        <p:spPr>
          <a:xfrm>
            <a:off x="285720" y="928670"/>
            <a:ext cx="8572560" cy="4732354"/>
          </a:xfrm>
        </p:spPr>
        <p:txBody>
          <a:bodyPr/>
          <a:lstStyle/>
          <a:p>
            <a:pPr>
              <a:buNone/>
            </a:pPr>
            <a:r>
              <a:rPr lang="lv-LV" sz="1600" dirty="0">
                <a:solidFill>
                  <a:srgbClr val="FF0000"/>
                </a:solidFill>
              </a:rPr>
              <a:t>Nevienlīdzība mājokļu jomā ir tieši saistīta ar ienākumu nevienlīdzību </a:t>
            </a:r>
          </a:p>
          <a:p>
            <a:pPr>
              <a:buNone/>
            </a:pPr>
            <a:endParaRPr lang="lv-LV" sz="1600" b="0" dirty="0"/>
          </a:p>
          <a:p>
            <a:pPr>
              <a:buNone/>
            </a:pPr>
            <a:r>
              <a:rPr lang="lv-LV" sz="1600" dirty="0"/>
              <a:t>Dzīvojamā fonda neapmierinošais tehniskais stāvoklis un neatbilstība pieprasījumam </a:t>
            </a:r>
            <a:r>
              <a:rPr lang="lv-LV" sz="1600" b="0" dirty="0"/>
              <a:t>(izrietošās problēmas: dzīvojamā fonda atjaunošanas un būvniecības problēmas, mājokļu īres tirgus nesakārtotība, rindas uz pašvaldības mājokļiem)</a:t>
            </a:r>
          </a:p>
          <a:p>
            <a:pPr>
              <a:buNone/>
            </a:pPr>
            <a:r>
              <a:rPr lang="lv-LV" sz="1600" b="0" dirty="0">
                <a:solidFill>
                  <a:srgbClr val="FF0000"/>
                </a:solidFill>
              </a:rPr>
              <a:t>Risks pieaugt iedzīvotāju īpatsvaram, kuriem ir aprūtināta mājokļa pieejamība. Eksperta aplēse: mājokļa pieejamība ir apdraudēta teju 80% Latvijas iedzīvotāju</a:t>
            </a:r>
          </a:p>
          <a:p>
            <a:pPr>
              <a:buNone/>
            </a:pPr>
            <a:endParaRPr lang="lv-LV" sz="1600" b="0" dirty="0"/>
          </a:p>
          <a:p>
            <a:pPr>
              <a:buNone/>
            </a:pPr>
            <a:r>
              <a:rPr lang="lv-LV" sz="1600" dirty="0"/>
              <a:t>Privātā un publiskā sektora attiecības mājokļa jomā</a:t>
            </a:r>
            <a:r>
              <a:rPr lang="lv-LV" sz="1600" b="0" dirty="0"/>
              <a:t>: brīvā tirgus principi mājokļa jomā un pašvaldību autonomās funkcijas salāgošanas problēma</a:t>
            </a:r>
          </a:p>
          <a:p>
            <a:pPr>
              <a:buNone/>
            </a:pPr>
            <a:r>
              <a:rPr lang="lv-LV" sz="1600" b="0" dirty="0"/>
              <a:t>Mājokļa joma ir pamatā piekrītoša privātajam sektoram, grūtības sistēmiski risināt dzīvojamā fonda tehniskā stāvokļa problēmu bez valsts vai pašvaldības atbalsta</a:t>
            </a:r>
          </a:p>
          <a:p>
            <a:pPr>
              <a:buNone/>
            </a:pPr>
            <a:endParaRPr lang="lv-LV" sz="1600" dirty="0"/>
          </a:p>
          <a:p>
            <a:pPr>
              <a:buNone/>
            </a:pPr>
            <a:r>
              <a:rPr lang="lv-LV" sz="1600" dirty="0"/>
              <a:t>Nepietiekami attīstīts mājokļu īres tirgus </a:t>
            </a:r>
            <a:r>
              <a:rPr lang="lv-LV" sz="1600" b="0" dirty="0"/>
              <a:t>(risinājumu jomas: normatīvā regulējuma sakārtošana, pašvaldību iniciatīvas īres namu būvniecībā)</a:t>
            </a:r>
          </a:p>
          <a:p>
            <a:pPr>
              <a:buNone/>
            </a:pPr>
            <a:r>
              <a:rPr lang="lv-LV" sz="1600" b="0" dirty="0"/>
              <a:t>Pašvaldībām trūkst dzīvojamā fonda aprūpes institūcijām alternatīvu pakalpojumu attīstībai</a:t>
            </a:r>
            <a:r>
              <a:rPr lang="lv-LV" sz="1600" dirty="0"/>
              <a:t> </a:t>
            </a:r>
            <a:endParaRPr lang="lv-LV" sz="1600" b="0" dirty="0"/>
          </a:p>
          <a:p>
            <a:pPr>
              <a:buNone/>
            </a:pPr>
            <a:r>
              <a:rPr lang="lv-LV" sz="1600" b="0" dirty="0"/>
              <a:t>Grūtības nodrošināt pienācīgu mājokli likumā noteiktajām mērķa grupām: trūcīgas un maznodrošinātas personas, bez vecāku gādības palikušie bērni, no ieslodzījuma atbrīvotas personas, personas ar invaliditāti (atbilstoši aprīkoti mājokļi)</a:t>
            </a:r>
          </a:p>
          <a:p>
            <a:pPr>
              <a:buNone/>
            </a:pPr>
            <a:endParaRPr lang="lv-LV" sz="1600" b="0" dirty="0"/>
          </a:p>
          <a:p>
            <a:pPr>
              <a:buNone/>
            </a:pPr>
            <a:endParaRPr lang="lv-LV" sz="1600" b="0" dirty="0"/>
          </a:p>
          <a:p>
            <a:pPr>
              <a:buNone/>
            </a:pPr>
            <a:endParaRPr lang="lv-LV" b="0" dirty="0"/>
          </a:p>
          <a:p>
            <a:pPr>
              <a:buNone/>
            </a:pPr>
            <a:endParaRPr lang="lv-LV" dirty="0"/>
          </a:p>
          <a:p>
            <a:pPr>
              <a:buNone/>
            </a:pPr>
            <a:endParaRPr lang="lv-LV" dirty="0"/>
          </a:p>
          <a:p>
            <a:pPr>
              <a:buNone/>
            </a:pPr>
            <a:endParaRPr lang="lv-LV" dirty="0"/>
          </a:p>
        </p:txBody>
      </p:sp>
    </p:spTree>
    <p:extLst>
      <p:ext uri="{BB962C8B-B14F-4D97-AF65-F5344CB8AC3E}">
        <p14:creationId xmlns:p14="http://schemas.microsoft.com/office/powerpoint/2010/main" val="3905873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subTitle" idx="1"/>
          </p:nvPr>
        </p:nvSpPr>
        <p:spPr>
          <a:xfrm>
            <a:off x="4572000" y="3429000"/>
            <a:ext cx="3887788" cy="2114550"/>
          </a:xfrm>
        </p:spPr>
        <p:txBody>
          <a:bodyPr/>
          <a:lstStyle/>
          <a:p>
            <a:pPr algn="r" eaLnBrk="1" hangingPunct="1"/>
            <a:r>
              <a:rPr lang="en-US" dirty="0">
                <a:solidFill>
                  <a:srgbClr val="003366"/>
                </a:solidFill>
              </a:rPr>
              <a:t>Baltic Institute of Social Sciences</a:t>
            </a:r>
          </a:p>
          <a:p>
            <a:pPr algn="r" eaLnBrk="1" hangingPunct="1"/>
            <a:endParaRPr sz="1400" dirty="0">
              <a:solidFill>
                <a:srgbClr val="003366"/>
              </a:solidFill>
            </a:endParaRPr>
          </a:p>
          <a:p>
            <a:pPr algn="r" eaLnBrk="1" hangingPunct="1"/>
            <a:r>
              <a:rPr sz="1400" dirty="0">
                <a:solidFill>
                  <a:srgbClr val="003366"/>
                </a:solidFill>
              </a:rPr>
              <a:t>Tērbatas iela 53 – 6, Rīga</a:t>
            </a:r>
          </a:p>
          <a:p>
            <a:pPr algn="r" eaLnBrk="1" hangingPunct="1"/>
            <a:r>
              <a:rPr sz="1400" dirty="0" err="1">
                <a:solidFill>
                  <a:srgbClr val="003366"/>
                </a:solidFill>
              </a:rPr>
              <a:t>Tel</a:t>
            </a:r>
            <a:r>
              <a:rPr sz="1400">
                <a:solidFill>
                  <a:srgbClr val="003366"/>
                </a:solidFill>
              </a:rPr>
              <a:t>: 67217554, 29411649</a:t>
            </a:r>
          </a:p>
          <a:p>
            <a:pPr algn="r" eaLnBrk="1" hangingPunct="1"/>
            <a:r>
              <a:rPr sz="1400">
                <a:hlinkClick r:id="rId2"/>
              </a:rPr>
              <a:t>biss@biss.soc.lv</a:t>
            </a:r>
            <a:r>
              <a:rPr sz="1400"/>
              <a:t> </a:t>
            </a:r>
            <a:endParaRPr sz="1400" dirty="0"/>
          </a:p>
          <a:p>
            <a:pPr algn="r" eaLnBrk="1" hangingPunct="1"/>
            <a:r>
              <a:rPr sz="1400">
                <a:hlinkClick r:id="rId3"/>
              </a:rPr>
              <a:t>www.biss.soc.lv</a:t>
            </a:r>
            <a:r>
              <a:rPr sz="1400"/>
              <a:t>  </a:t>
            </a:r>
            <a:endParaRPr sz="1400" dirty="0"/>
          </a:p>
        </p:txBody>
      </p:sp>
      <p:pic>
        <p:nvPicPr>
          <p:cNvPr id="18436" name="Picture 13" descr="Stends_apgriezts"/>
          <p:cNvPicPr>
            <a:picLocks noChangeAspect="1" noChangeArrowheads="1"/>
          </p:cNvPicPr>
          <p:nvPr/>
        </p:nvPicPr>
        <p:blipFill>
          <a:blip r:embed="rId4" cstate="print"/>
          <a:srcRect/>
          <a:stretch>
            <a:fillRect/>
          </a:stretch>
        </p:blipFill>
        <p:spPr bwMode="auto">
          <a:xfrm>
            <a:off x="-19050" y="0"/>
            <a:ext cx="2678113"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200" dirty="0"/>
              <a:t>Īstenotie darba uzdevumi: nabadzības, sociālās atstumtības un/vai ienākumu nevienlīdzības mazināšanas joma </a:t>
            </a:r>
          </a:p>
        </p:txBody>
      </p:sp>
      <p:sp>
        <p:nvSpPr>
          <p:cNvPr id="3" name="Content Placeholder 2"/>
          <p:cNvSpPr>
            <a:spLocks noGrp="1"/>
          </p:cNvSpPr>
          <p:nvPr>
            <p:ph idx="1"/>
          </p:nvPr>
        </p:nvSpPr>
        <p:spPr/>
        <p:txBody>
          <a:bodyPr/>
          <a:lstStyle/>
          <a:p>
            <a:pPr>
              <a:buNone/>
            </a:pPr>
            <a:endParaRPr lang="lv-LV" dirty="0"/>
          </a:p>
          <a:p>
            <a:pPr>
              <a:buNone/>
            </a:pPr>
            <a:endParaRPr lang="lv-LV" dirty="0"/>
          </a:p>
          <a:p>
            <a:pPr>
              <a:buNone/>
            </a:pPr>
            <a:endParaRPr lang="lv-LV" dirty="0"/>
          </a:p>
        </p:txBody>
      </p:sp>
      <p:sp>
        <p:nvSpPr>
          <p:cNvPr id="5" name="Rectangle 4"/>
          <p:cNvSpPr/>
          <p:nvPr/>
        </p:nvSpPr>
        <p:spPr>
          <a:xfrm>
            <a:off x="500034" y="1285860"/>
            <a:ext cx="8358246" cy="3693319"/>
          </a:xfrm>
          <a:prstGeom prst="rect">
            <a:avLst/>
          </a:prstGeom>
        </p:spPr>
        <p:txBody>
          <a:bodyPr wrap="square">
            <a:spAutoFit/>
          </a:bodyPr>
          <a:lstStyle/>
          <a:p>
            <a:pPr>
              <a:buFont typeface="Arial" pitchFamily="34" charset="0"/>
              <a:buChar char="→"/>
            </a:pPr>
            <a:r>
              <a:rPr lang="lv-LV" dirty="0">
                <a:solidFill>
                  <a:srgbClr val="003366"/>
                </a:solidFill>
              </a:rPr>
              <a:t>  </a:t>
            </a:r>
            <a:r>
              <a:rPr lang="lv-LV" b="1" dirty="0">
                <a:solidFill>
                  <a:srgbClr val="003366"/>
                </a:solidFill>
              </a:rPr>
              <a:t>Identificētas izmaiņas spēkā stājušos tiesību aktos 2015. un 2016. gadā</a:t>
            </a:r>
            <a:r>
              <a:rPr lang="lv-LV" dirty="0">
                <a:solidFill>
                  <a:srgbClr val="003366"/>
                </a:solidFill>
              </a:rPr>
              <a:t>, kuras vērstas uz </a:t>
            </a:r>
            <a:r>
              <a:rPr lang="lv-LV" b="1" dirty="0">
                <a:solidFill>
                  <a:srgbClr val="003366"/>
                </a:solidFill>
              </a:rPr>
              <a:t>nabadzības, sociālās atstumtības un/vai ienākumu nevienlīdzības samazināšanu</a:t>
            </a:r>
            <a:r>
              <a:rPr lang="lv-LV" dirty="0">
                <a:solidFill>
                  <a:srgbClr val="003366"/>
                </a:solidFill>
              </a:rPr>
              <a:t>, palielinot iedzīvotāju rīcībā esošos tiešos un/vai netiešos ienākumus </a:t>
            </a:r>
          </a:p>
          <a:p>
            <a:endParaRPr lang="lv-LV" dirty="0">
              <a:solidFill>
                <a:srgbClr val="003366"/>
              </a:solidFill>
            </a:endParaRPr>
          </a:p>
          <a:p>
            <a:pPr>
              <a:buFont typeface="Arial" pitchFamily="34" charset="0"/>
              <a:buChar char="→"/>
            </a:pPr>
            <a:r>
              <a:rPr lang="lv-LV" dirty="0">
                <a:solidFill>
                  <a:srgbClr val="003366"/>
                </a:solidFill>
              </a:rPr>
              <a:t>  Veikta </a:t>
            </a:r>
            <a:r>
              <a:rPr lang="lv-LV" b="1" dirty="0">
                <a:solidFill>
                  <a:srgbClr val="003366"/>
                </a:solidFill>
              </a:rPr>
              <a:t>padziļinātu administratīvo, apsekojumu un citu statistikas datu analīze </a:t>
            </a:r>
            <a:r>
              <a:rPr lang="lv-LV" dirty="0">
                <a:solidFill>
                  <a:srgbClr val="003366"/>
                </a:solidFill>
              </a:rPr>
              <a:t>ienākumu palielināšanas, nabadzības, sociālās atstumtības un ienākumu nevienlīdzības jomā par 2015. gadu un par 2016.gadu</a:t>
            </a:r>
          </a:p>
          <a:p>
            <a:endParaRPr lang="lv-LV" dirty="0">
              <a:solidFill>
                <a:srgbClr val="003366"/>
              </a:solidFill>
            </a:endParaRPr>
          </a:p>
          <a:p>
            <a:pPr lvl="0">
              <a:buFont typeface="Arial" pitchFamily="34" charset="0"/>
              <a:buChar char="→"/>
            </a:pPr>
            <a:r>
              <a:rPr lang="lv-LV" dirty="0"/>
              <a:t>  </a:t>
            </a:r>
            <a:r>
              <a:rPr lang="lv-LV" dirty="0">
                <a:solidFill>
                  <a:srgbClr val="003366"/>
                </a:solidFill>
              </a:rPr>
              <a:t>Veikta </a:t>
            </a:r>
            <a:r>
              <a:rPr lang="lv-LV" b="1" dirty="0">
                <a:solidFill>
                  <a:srgbClr val="003366"/>
                </a:solidFill>
              </a:rPr>
              <a:t>datu kvalitātes analīze </a:t>
            </a:r>
            <a:r>
              <a:rPr lang="lv-LV" dirty="0">
                <a:solidFill>
                  <a:srgbClr val="003366"/>
                </a:solidFill>
              </a:rPr>
              <a:t>ienākumu palielināšanas, nabadzības, sociālās atstumtības un ienākumu nevienlīdzības jomā (par 2015., 2016. gadu)</a:t>
            </a:r>
          </a:p>
          <a:p>
            <a:endParaRPr lang="lv-LV" dirty="0"/>
          </a:p>
          <a:p>
            <a:endParaRPr lang="lv-LV" dirty="0"/>
          </a:p>
        </p:txBody>
      </p:sp>
    </p:spTree>
    <p:extLst>
      <p:ext uri="{BB962C8B-B14F-4D97-AF65-F5344CB8AC3E}">
        <p14:creationId xmlns:p14="http://schemas.microsoft.com/office/powerpoint/2010/main" val="3905873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800" dirty="0"/>
              <a:t>Sociālā atstumtība un nabadzība: </a:t>
            </a:r>
            <a:br>
              <a:rPr lang="lv-LV" sz="2800" dirty="0"/>
            </a:br>
            <a:r>
              <a:rPr lang="lv-LV" sz="2800" dirty="0"/>
              <a:t>izvērtējuma starprezultāti</a:t>
            </a:r>
          </a:p>
        </p:txBody>
      </p:sp>
      <p:sp>
        <p:nvSpPr>
          <p:cNvPr id="4" name="TextBox 3"/>
          <p:cNvSpPr txBox="1"/>
          <p:nvPr/>
        </p:nvSpPr>
        <p:spPr>
          <a:xfrm>
            <a:off x="333358" y="1208450"/>
            <a:ext cx="8343098" cy="1477328"/>
          </a:xfrm>
          <a:prstGeom prst="rect">
            <a:avLst/>
          </a:prstGeom>
          <a:noFill/>
        </p:spPr>
        <p:txBody>
          <a:bodyPr wrap="square" rtlCol="0">
            <a:spAutoFit/>
          </a:bodyPr>
          <a:lstStyle/>
          <a:p>
            <a:r>
              <a:rPr lang="lv-LV" dirty="0">
                <a:solidFill>
                  <a:srgbClr val="003366"/>
                </a:solidFill>
              </a:rPr>
              <a:t>Džini koeficients – tā vērtība ir 0, ja visiem iedzīvotājiem ir vienādi ienākumi; jo vairāk tas tuvojas 100, jo lielāka ir ienākumu nevienlīdzība.</a:t>
            </a:r>
          </a:p>
          <a:p>
            <a:endParaRPr lang="lv-LV" dirty="0">
              <a:solidFill>
                <a:srgbClr val="003366"/>
              </a:solidFill>
            </a:endParaRPr>
          </a:p>
          <a:p>
            <a:r>
              <a:rPr lang="lv-LV" dirty="0">
                <a:solidFill>
                  <a:srgbClr val="003366"/>
                </a:solidFill>
              </a:rPr>
              <a:t>Nabadzības riska indekss – iedzīvotāju īpatsvars (procentos), kuru ekvivalentie rīcībā esošie ienākumi ir zem nabadzība riska sliekšņa</a:t>
            </a:r>
          </a:p>
        </p:txBody>
      </p:sp>
      <p:graphicFrame>
        <p:nvGraphicFramePr>
          <p:cNvPr id="3" name="Table 2"/>
          <p:cNvGraphicFramePr>
            <a:graphicFrameLocks noGrp="1"/>
          </p:cNvGraphicFramePr>
          <p:nvPr>
            <p:extLst>
              <p:ext uri="{D42A27DB-BD31-4B8C-83A1-F6EECF244321}">
                <p14:modId xmlns:p14="http://schemas.microsoft.com/office/powerpoint/2010/main" val="1304290924"/>
              </p:ext>
            </p:extLst>
          </p:nvPr>
        </p:nvGraphicFramePr>
        <p:xfrm>
          <a:off x="467544" y="2780928"/>
          <a:ext cx="7992888" cy="3111710"/>
        </p:xfrm>
        <a:graphic>
          <a:graphicData uri="http://schemas.openxmlformats.org/drawingml/2006/table">
            <a:tbl>
              <a:tblPr firstRow="1" bandRow="1">
                <a:tableStyleId>{93296810-A885-4BE3-A3E7-6D5BEEA58F35}</a:tableStyleId>
              </a:tblPr>
              <a:tblGrid>
                <a:gridCol w="432048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tblGrid>
              <a:tr h="311171">
                <a:tc>
                  <a:txBody>
                    <a:bodyPr/>
                    <a:lstStyle/>
                    <a:p>
                      <a:endParaRPr lang="lv-LV" sz="1400" dirty="0"/>
                    </a:p>
                  </a:txBody>
                  <a:tcPr/>
                </a:tc>
                <a:tc>
                  <a:txBody>
                    <a:bodyPr/>
                    <a:lstStyle/>
                    <a:p>
                      <a:pPr algn="ctr"/>
                      <a:r>
                        <a:rPr lang="lv-LV" sz="1400" dirty="0"/>
                        <a:t>2014</a:t>
                      </a:r>
                    </a:p>
                  </a:txBody>
                  <a:tcPr/>
                </a:tc>
                <a:tc>
                  <a:txBody>
                    <a:bodyPr/>
                    <a:lstStyle/>
                    <a:p>
                      <a:pPr algn="ctr"/>
                      <a:r>
                        <a:rPr lang="lv-LV" sz="1400" dirty="0"/>
                        <a:t>2015</a:t>
                      </a:r>
                    </a:p>
                  </a:txBody>
                  <a:tcPr/>
                </a:tc>
                <a:tc>
                  <a:txBody>
                    <a:bodyPr/>
                    <a:lstStyle/>
                    <a:p>
                      <a:pPr algn="ctr"/>
                      <a:r>
                        <a:rPr lang="lv-LV" sz="1400" dirty="0"/>
                        <a:t>2016</a:t>
                      </a:r>
                    </a:p>
                  </a:txBody>
                  <a:tcPr/>
                </a:tc>
                <a:extLst>
                  <a:ext uri="{0D108BD9-81ED-4DB2-BD59-A6C34878D82A}">
                    <a16:rowId xmlns:a16="http://schemas.microsoft.com/office/drawing/2014/main" val="10000"/>
                  </a:ext>
                </a:extLst>
              </a:tr>
              <a:tr h="311171">
                <a:tc>
                  <a:txBody>
                    <a:bodyPr/>
                    <a:lstStyle/>
                    <a:p>
                      <a:r>
                        <a:rPr lang="lv-LV" sz="1400" dirty="0"/>
                        <a:t>Džini</a:t>
                      </a:r>
                      <a:r>
                        <a:rPr lang="lv-LV" sz="1400" baseline="0" dirty="0"/>
                        <a:t> koeficients (indekss)</a:t>
                      </a:r>
                      <a:endParaRPr lang="lv-LV" sz="1400" dirty="0"/>
                    </a:p>
                  </a:txBody>
                  <a:tcPr/>
                </a:tc>
                <a:tc>
                  <a:txBody>
                    <a:bodyPr/>
                    <a:lstStyle/>
                    <a:p>
                      <a:pPr algn="ctr"/>
                      <a:r>
                        <a:rPr lang="lv-LV" sz="1400" dirty="0"/>
                        <a:t>35,4 </a:t>
                      </a:r>
                    </a:p>
                  </a:txBody>
                  <a:tcPr/>
                </a:tc>
                <a:tc>
                  <a:txBody>
                    <a:bodyPr/>
                    <a:lstStyle/>
                    <a:p>
                      <a:pPr algn="ctr"/>
                      <a:r>
                        <a:rPr lang="lv-LV" sz="1400" dirty="0"/>
                        <a:t>34,5</a:t>
                      </a:r>
                    </a:p>
                  </a:txBody>
                  <a:tcPr/>
                </a:tc>
                <a:tc>
                  <a:txBody>
                    <a:bodyPr/>
                    <a:lstStyle/>
                    <a:p>
                      <a:pPr algn="ctr"/>
                      <a:r>
                        <a:rPr lang="lv-LV" sz="1400" dirty="0"/>
                        <a:t>34,5</a:t>
                      </a:r>
                    </a:p>
                  </a:txBody>
                  <a:tcPr/>
                </a:tc>
                <a:extLst>
                  <a:ext uri="{0D108BD9-81ED-4DB2-BD59-A6C34878D82A}">
                    <a16:rowId xmlns:a16="http://schemas.microsoft.com/office/drawing/2014/main" val="10001"/>
                  </a:ext>
                </a:extLst>
              </a:tr>
              <a:tr h="311171">
                <a:tc>
                  <a:txBody>
                    <a:bodyPr/>
                    <a:lstStyle/>
                    <a:p>
                      <a:r>
                        <a:rPr lang="lv-LV" sz="1400" dirty="0"/>
                        <a:t>Nabadzības</a:t>
                      </a:r>
                      <a:r>
                        <a:rPr lang="lv-LV" sz="1400" baseline="0" dirty="0"/>
                        <a:t> riska indekss</a:t>
                      </a:r>
                      <a:endParaRPr lang="lv-LV" sz="1400" dirty="0"/>
                    </a:p>
                  </a:txBody>
                  <a:tcPr/>
                </a:tc>
                <a:tc>
                  <a:txBody>
                    <a:bodyPr/>
                    <a:lstStyle/>
                    <a:p>
                      <a:pPr algn="ctr"/>
                      <a:r>
                        <a:rPr lang="lv-LV" sz="1400" dirty="0"/>
                        <a:t>22,4</a:t>
                      </a:r>
                    </a:p>
                  </a:txBody>
                  <a:tcPr/>
                </a:tc>
                <a:tc>
                  <a:txBody>
                    <a:bodyPr/>
                    <a:lstStyle/>
                    <a:p>
                      <a:pPr algn="ctr"/>
                      <a:r>
                        <a:rPr lang="lv-LV" sz="1400" dirty="0"/>
                        <a:t>21,8</a:t>
                      </a:r>
                    </a:p>
                  </a:txBody>
                  <a:tcPr/>
                </a:tc>
                <a:tc>
                  <a:txBody>
                    <a:bodyPr/>
                    <a:lstStyle/>
                    <a:p>
                      <a:pPr algn="ctr"/>
                      <a:r>
                        <a:rPr lang="lv-LV" sz="1400" dirty="0"/>
                        <a:t>22,2</a:t>
                      </a:r>
                    </a:p>
                  </a:txBody>
                  <a:tcPr/>
                </a:tc>
                <a:extLst>
                  <a:ext uri="{0D108BD9-81ED-4DB2-BD59-A6C34878D82A}">
                    <a16:rowId xmlns:a16="http://schemas.microsoft.com/office/drawing/2014/main" val="10002"/>
                  </a:ext>
                </a:extLst>
              </a:tr>
              <a:tr h="311171">
                <a:tc>
                  <a:txBody>
                    <a:bodyPr/>
                    <a:lstStyle/>
                    <a:p>
                      <a:endParaRPr lang="lv-LV" sz="1400"/>
                    </a:p>
                  </a:txBody>
                  <a:tcPr/>
                </a:tc>
                <a:tc>
                  <a:txBody>
                    <a:bodyPr/>
                    <a:lstStyle/>
                    <a:p>
                      <a:pPr algn="ctr"/>
                      <a:endParaRPr lang="lv-LV" sz="1400" dirty="0"/>
                    </a:p>
                  </a:txBody>
                  <a:tcPr/>
                </a:tc>
                <a:tc>
                  <a:txBody>
                    <a:bodyPr/>
                    <a:lstStyle/>
                    <a:p>
                      <a:pPr algn="ctr"/>
                      <a:endParaRPr lang="lv-LV" sz="1400" dirty="0"/>
                    </a:p>
                  </a:txBody>
                  <a:tcPr/>
                </a:tc>
                <a:tc>
                  <a:txBody>
                    <a:bodyPr/>
                    <a:lstStyle/>
                    <a:p>
                      <a:pPr algn="ctr"/>
                      <a:endParaRPr lang="lv-LV" sz="1400" dirty="0"/>
                    </a:p>
                  </a:txBody>
                  <a:tcPr/>
                </a:tc>
                <a:extLst>
                  <a:ext uri="{0D108BD9-81ED-4DB2-BD59-A6C34878D82A}">
                    <a16:rowId xmlns:a16="http://schemas.microsoft.com/office/drawing/2014/main" val="10003"/>
                  </a:ext>
                </a:extLst>
              </a:tr>
              <a:tr h="311171">
                <a:tc>
                  <a:txBody>
                    <a:bodyPr/>
                    <a:lstStyle/>
                    <a:p>
                      <a:r>
                        <a:rPr lang="lv-LV" sz="1400" dirty="0"/>
                        <a:t>.. 1 personas mājsaimniecības – vīrieši</a:t>
                      </a:r>
                    </a:p>
                  </a:txBody>
                  <a:tcPr/>
                </a:tc>
                <a:tc>
                  <a:txBody>
                    <a:bodyPr/>
                    <a:lstStyle/>
                    <a:p>
                      <a:pPr algn="ctr"/>
                      <a:r>
                        <a:rPr lang="lv-LV" sz="1400" dirty="0"/>
                        <a:t>42,0</a:t>
                      </a:r>
                    </a:p>
                  </a:txBody>
                  <a:tcPr/>
                </a:tc>
                <a:tc>
                  <a:txBody>
                    <a:bodyPr/>
                    <a:lstStyle/>
                    <a:p>
                      <a:pPr algn="ctr"/>
                      <a:r>
                        <a:rPr lang="lv-LV" sz="1400" dirty="0"/>
                        <a:t>46,1</a:t>
                      </a:r>
                    </a:p>
                  </a:txBody>
                  <a:tcPr/>
                </a:tc>
                <a:tc>
                  <a:txBody>
                    <a:bodyPr/>
                    <a:lstStyle/>
                    <a:p>
                      <a:pPr algn="ctr"/>
                      <a:r>
                        <a:rPr lang="lv-LV" sz="1400" dirty="0"/>
                        <a:t>47,7</a:t>
                      </a:r>
                    </a:p>
                  </a:txBody>
                  <a:tcPr/>
                </a:tc>
                <a:extLst>
                  <a:ext uri="{0D108BD9-81ED-4DB2-BD59-A6C34878D82A}">
                    <a16:rowId xmlns:a16="http://schemas.microsoft.com/office/drawing/2014/main" val="10004"/>
                  </a:ext>
                </a:extLst>
              </a:tr>
              <a:tr h="311171">
                <a:tc>
                  <a:txBody>
                    <a:bodyPr/>
                    <a:lstStyle/>
                    <a:p>
                      <a:r>
                        <a:rPr lang="lv-LV" sz="1400" dirty="0"/>
                        <a:t>.. 1 personas mājsaimniecības – sievietes</a:t>
                      </a:r>
                    </a:p>
                  </a:txBody>
                  <a:tcPr/>
                </a:tc>
                <a:tc>
                  <a:txBody>
                    <a:bodyPr/>
                    <a:lstStyle/>
                    <a:p>
                      <a:pPr algn="ctr"/>
                      <a:r>
                        <a:rPr lang="lv-LV" sz="1400" dirty="0"/>
                        <a:t>54,9</a:t>
                      </a:r>
                    </a:p>
                  </a:txBody>
                  <a:tcPr/>
                </a:tc>
                <a:tc>
                  <a:txBody>
                    <a:bodyPr/>
                    <a:lstStyle/>
                    <a:p>
                      <a:pPr algn="ctr"/>
                      <a:r>
                        <a:rPr lang="lv-LV" sz="1400" dirty="0"/>
                        <a:t>60,3</a:t>
                      </a:r>
                    </a:p>
                  </a:txBody>
                  <a:tcPr/>
                </a:tc>
                <a:tc>
                  <a:txBody>
                    <a:bodyPr/>
                    <a:lstStyle/>
                    <a:p>
                      <a:pPr algn="ctr"/>
                      <a:r>
                        <a:rPr lang="lv-LV" sz="1400" dirty="0"/>
                        <a:t>58,2</a:t>
                      </a:r>
                    </a:p>
                  </a:txBody>
                  <a:tcPr/>
                </a:tc>
                <a:extLst>
                  <a:ext uri="{0D108BD9-81ED-4DB2-BD59-A6C34878D82A}">
                    <a16:rowId xmlns:a16="http://schemas.microsoft.com/office/drawing/2014/main" val="10005"/>
                  </a:ext>
                </a:extLst>
              </a:tr>
              <a:tr h="311171">
                <a:tc>
                  <a:txBody>
                    <a:bodyPr/>
                    <a:lstStyle/>
                    <a:p>
                      <a:r>
                        <a:rPr lang="lv-LV" sz="1400" dirty="0"/>
                        <a:t>.. </a:t>
                      </a:r>
                      <a:r>
                        <a:rPr lang="es-ES" sz="1400" dirty="0"/>
                        <a:t>1 personas </a:t>
                      </a:r>
                      <a:r>
                        <a:rPr lang="es-ES" sz="1400" dirty="0" err="1"/>
                        <a:t>mājsaimniecības</a:t>
                      </a:r>
                      <a:r>
                        <a:rPr lang="lv-LV" sz="1400" dirty="0"/>
                        <a:t>,</a:t>
                      </a:r>
                      <a:r>
                        <a:rPr lang="es-ES" sz="1400" dirty="0"/>
                        <a:t> 65 </a:t>
                      </a:r>
                      <a:r>
                        <a:rPr lang="es-ES" sz="1400" dirty="0" err="1"/>
                        <a:t>gadi</a:t>
                      </a:r>
                      <a:r>
                        <a:rPr lang="es-ES" sz="1400" dirty="0"/>
                        <a:t> un </a:t>
                      </a:r>
                      <a:r>
                        <a:rPr lang="es-ES" sz="1400" dirty="0" err="1"/>
                        <a:t>vecākas</a:t>
                      </a:r>
                      <a:endParaRPr lang="lv-LV" sz="1400" dirty="0"/>
                    </a:p>
                  </a:txBody>
                  <a:tcPr/>
                </a:tc>
                <a:tc>
                  <a:txBody>
                    <a:bodyPr/>
                    <a:lstStyle/>
                    <a:p>
                      <a:pPr algn="ctr"/>
                      <a:r>
                        <a:rPr lang="lv-LV" sz="1400" dirty="0"/>
                        <a:t>67,4</a:t>
                      </a:r>
                    </a:p>
                  </a:txBody>
                  <a:tcPr/>
                </a:tc>
                <a:tc>
                  <a:txBody>
                    <a:bodyPr/>
                    <a:lstStyle/>
                    <a:p>
                      <a:pPr algn="ctr"/>
                      <a:r>
                        <a:rPr lang="lv-LV" sz="1400" dirty="0"/>
                        <a:t>74,0</a:t>
                      </a:r>
                    </a:p>
                  </a:txBody>
                  <a:tcPr/>
                </a:tc>
                <a:tc>
                  <a:txBody>
                    <a:bodyPr/>
                    <a:lstStyle/>
                    <a:p>
                      <a:pPr algn="ctr"/>
                      <a:r>
                        <a:rPr lang="lv-LV" sz="1400" dirty="0"/>
                        <a:t>72,8</a:t>
                      </a:r>
                    </a:p>
                  </a:txBody>
                  <a:tcPr/>
                </a:tc>
                <a:extLst>
                  <a:ext uri="{0D108BD9-81ED-4DB2-BD59-A6C34878D82A}">
                    <a16:rowId xmlns:a16="http://schemas.microsoft.com/office/drawing/2014/main" val="10006"/>
                  </a:ext>
                </a:extLst>
              </a:tr>
              <a:tr h="311171">
                <a:tc>
                  <a:txBody>
                    <a:bodyPr/>
                    <a:lstStyle/>
                    <a:p>
                      <a:endParaRPr lang="lv-LV" sz="1400" dirty="0"/>
                    </a:p>
                  </a:txBody>
                  <a:tcPr/>
                </a:tc>
                <a:tc>
                  <a:txBody>
                    <a:bodyPr/>
                    <a:lstStyle/>
                    <a:p>
                      <a:pPr algn="ctr"/>
                      <a:endParaRPr lang="lv-LV" sz="1400"/>
                    </a:p>
                  </a:txBody>
                  <a:tcPr/>
                </a:tc>
                <a:tc>
                  <a:txBody>
                    <a:bodyPr/>
                    <a:lstStyle/>
                    <a:p>
                      <a:pPr algn="ctr"/>
                      <a:endParaRPr lang="lv-LV" sz="1400" dirty="0"/>
                    </a:p>
                  </a:txBody>
                  <a:tcPr/>
                </a:tc>
                <a:tc>
                  <a:txBody>
                    <a:bodyPr/>
                    <a:lstStyle/>
                    <a:p>
                      <a:pPr algn="ctr"/>
                      <a:endParaRPr lang="lv-LV" sz="1400" dirty="0"/>
                    </a:p>
                  </a:txBody>
                  <a:tcPr/>
                </a:tc>
                <a:extLst>
                  <a:ext uri="{0D108BD9-81ED-4DB2-BD59-A6C34878D82A}">
                    <a16:rowId xmlns:a16="http://schemas.microsoft.com/office/drawing/2014/main" val="10007"/>
                  </a:ext>
                </a:extLst>
              </a:tr>
              <a:tr h="311171">
                <a:tc>
                  <a:txBody>
                    <a:bodyPr/>
                    <a:lstStyle/>
                    <a:p>
                      <a:r>
                        <a:rPr lang="lv-LV" sz="1400" dirty="0"/>
                        <a:t>.. Viens pieaugušais ar bērniem</a:t>
                      </a:r>
                    </a:p>
                  </a:txBody>
                  <a:tcPr/>
                </a:tc>
                <a:tc>
                  <a:txBody>
                    <a:bodyPr/>
                    <a:lstStyle/>
                    <a:p>
                      <a:pPr algn="ctr"/>
                      <a:r>
                        <a:rPr lang="lv-LV" sz="1400" dirty="0"/>
                        <a:t>37,0</a:t>
                      </a:r>
                    </a:p>
                  </a:txBody>
                  <a:tcPr/>
                </a:tc>
                <a:tc>
                  <a:txBody>
                    <a:bodyPr/>
                    <a:lstStyle/>
                    <a:p>
                      <a:pPr algn="ctr"/>
                      <a:r>
                        <a:rPr lang="lv-LV" sz="1400" dirty="0"/>
                        <a:t>34,4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400" dirty="0"/>
                        <a:t>34,3</a:t>
                      </a:r>
                    </a:p>
                  </a:txBody>
                  <a:tcPr/>
                </a:tc>
                <a:extLst>
                  <a:ext uri="{0D108BD9-81ED-4DB2-BD59-A6C34878D82A}">
                    <a16:rowId xmlns:a16="http://schemas.microsoft.com/office/drawing/2014/main" val="10008"/>
                  </a:ext>
                </a:extLst>
              </a:tr>
              <a:tr h="311171">
                <a:tc>
                  <a:txBody>
                    <a:bodyPr/>
                    <a:lstStyle/>
                    <a:p>
                      <a:r>
                        <a:rPr lang="lv-LV" sz="1400" dirty="0"/>
                        <a:t>.. 2 pieaugušie, 3 un vairāk apgādībā esoši bērni</a:t>
                      </a:r>
                    </a:p>
                  </a:txBody>
                  <a:tcPr/>
                </a:tc>
                <a:tc>
                  <a:txBody>
                    <a:bodyPr/>
                    <a:lstStyle/>
                    <a:p>
                      <a:pPr algn="ctr"/>
                      <a:r>
                        <a:rPr lang="lv-LV" sz="1400" dirty="0"/>
                        <a:t>34,5</a:t>
                      </a:r>
                    </a:p>
                  </a:txBody>
                  <a:tcPr/>
                </a:tc>
                <a:tc>
                  <a:txBody>
                    <a:bodyPr/>
                    <a:lstStyle/>
                    <a:p>
                      <a:pPr algn="ctr"/>
                      <a:r>
                        <a:rPr lang="lv-LV" sz="1400" dirty="0"/>
                        <a:t>25,5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400" dirty="0"/>
                        <a:t>19,8</a:t>
                      </a:r>
                    </a:p>
                  </a:txBody>
                  <a:tcPr/>
                </a:tc>
                <a:extLst>
                  <a:ext uri="{0D108BD9-81ED-4DB2-BD59-A6C34878D82A}">
                    <a16:rowId xmlns:a16="http://schemas.microsoft.com/office/drawing/2014/main" val="10009"/>
                  </a:ext>
                </a:extLst>
              </a:tr>
            </a:tbl>
          </a:graphicData>
        </a:graphic>
      </p:graphicFrame>
      <p:sp>
        <p:nvSpPr>
          <p:cNvPr id="5" name="TextBox 4"/>
          <p:cNvSpPr txBox="1"/>
          <p:nvPr/>
        </p:nvSpPr>
        <p:spPr>
          <a:xfrm>
            <a:off x="2643174" y="6429396"/>
            <a:ext cx="2643206" cy="246221"/>
          </a:xfrm>
          <a:prstGeom prst="rect">
            <a:avLst/>
          </a:prstGeom>
          <a:noFill/>
        </p:spPr>
        <p:txBody>
          <a:bodyPr wrap="square" rtlCol="0">
            <a:spAutoFit/>
          </a:bodyPr>
          <a:lstStyle/>
          <a:p>
            <a:r>
              <a:rPr lang="lv-LV" sz="1000" dirty="0"/>
              <a:t>Avots: CSP,EU-SILC</a:t>
            </a:r>
          </a:p>
        </p:txBody>
      </p:sp>
    </p:spTree>
    <p:extLst>
      <p:ext uri="{BB962C8B-B14F-4D97-AF65-F5344CB8AC3E}">
        <p14:creationId xmlns:p14="http://schemas.microsoft.com/office/powerpoint/2010/main" val="332687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Nabadzības riska slieksnis, EUR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6308269"/>
              </p:ext>
            </p:extLst>
          </p:nvPr>
        </p:nvGraphicFramePr>
        <p:xfrm>
          <a:off x="467544" y="1412776"/>
          <a:ext cx="8208912" cy="1591938"/>
        </p:xfrm>
        <a:graphic>
          <a:graphicData uri="http://schemas.openxmlformats.org/drawingml/2006/table">
            <a:tbl>
              <a:tblPr firstRow="1" firstCol="1" bandRow="1">
                <a:tableStyleId>{21E4AEA4-8DFA-4A89-87EB-49C32662AFE0}</a:tableStyleId>
              </a:tblPr>
              <a:tblGrid>
                <a:gridCol w="5285396">
                  <a:extLst>
                    <a:ext uri="{9D8B030D-6E8A-4147-A177-3AD203B41FA5}">
                      <a16:colId xmlns:a16="http://schemas.microsoft.com/office/drawing/2014/main" val="20000"/>
                    </a:ext>
                  </a:extLst>
                </a:gridCol>
                <a:gridCol w="974193">
                  <a:extLst>
                    <a:ext uri="{9D8B030D-6E8A-4147-A177-3AD203B41FA5}">
                      <a16:colId xmlns:a16="http://schemas.microsoft.com/office/drawing/2014/main" val="20001"/>
                    </a:ext>
                  </a:extLst>
                </a:gridCol>
                <a:gridCol w="974193">
                  <a:extLst>
                    <a:ext uri="{9D8B030D-6E8A-4147-A177-3AD203B41FA5}">
                      <a16:colId xmlns:a16="http://schemas.microsoft.com/office/drawing/2014/main" val="20002"/>
                    </a:ext>
                  </a:extLst>
                </a:gridCol>
                <a:gridCol w="975130">
                  <a:extLst>
                    <a:ext uri="{9D8B030D-6E8A-4147-A177-3AD203B41FA5}">
                      <a16:colId xmlns:a16="http://schemas.microsoft.com/office/drawing/2014/main" val="20003"/>
                    </a:ext>
                  </a:extLst>
                </a:gridCol>
              </a:tblGrid>
              <a:tr h="375738">
                <a:tc>
                  <a:txBody>
                    <a:bodyPr/>
                    <a:lstStyle/>
                    <a:p>
                      <a:pPr algn="just">
                        <a:spcAft>
                          <a:spcPts val="0"/>
                        </a:spcAft>
                      </a:pPr>
                      <a:r>
                        <a:rPr lang="lv-LV" sz="1600" dirty="0">
                          <a:effectLst/>
                        </a:rPr>
                        <a:t> </a:t>
                      </a:r>
                      <a:endParaRPr lang="lv-LV" sz="1600" dirty="0">
                        <a:effectLst/>
                        <a:latin typeface="Times New Roman"/>
                        <a:ea typeface="Calibri"/>
                        <a:cs typeface="Times New Roman"/>
                      </a:endParaRPr>
                    </a:p>
                  </a:txBody>
                  <a:tcPr marL="68580" marR="68580" marT="0" marB="0"/>
                </a:tc>
                <a:tc>
                  <a:txBody>
                    <a:bodyPr/>
                    <a:lstStyle/>
                    <a:p>
                      <a:pPr algn="ctr">
                        <a:spcAft>
                          <a:spcPts val="0"/>
                        </a:spcAft>
                      </a:pPr>
                      <a:r>
                        <a:rPr lang="lv-LV" sz="1600" dirty="0">
                          <a:effectLst/>
                        </a:rPr>
                        <a:t>2014</a:t>
                      </a:r>
                      <a:endParaRPr lang="lv-LV" sz="1600" dirty="0">
                        <a:effectLst/>
                        <a:latin typeface="Times New Roman"/>
                        <a:ea typeface="Calibri"/>
                        <a:cs typeface="Times New Roman"/>
                      </a:endParaRPr>
                    </a:p>
                  </a:txBody>
                  <a:tcPr marL="68580" marR="68580" marT="0" marB="0"/>
                </a:tc>
                <a:tc>
                  <a:txBody>
                    <a:bodyPr/>
                    <a:lstStyle/>
                    <a:p>
                      <a:pPr algn="ctr">
                        <a:spcAft>
                          <a:spcPts val="0"/>
                        </a:spcAft>
                      </a:pPr>
                      <a:r>
                        <a:rPr lang="lv-LV" sz="1600">
                          <a:effectLst/>
                        </a:rPr>
                        <a:t>2015</a:t>
                      </a:r>
                      <a:endParaRPr lang="lv-LV" sz="1600">
                        <a:effectLst/>
                        <a:latin typeface="Times New Roman"/>
                        <a:ea typeface="Calibri"/>
                        <a:cs typeface="Times New Roman"/>
                      </a:endParaRPr>
                    </a:p>
                  </a:txBody>
                  <a:tcPr marL="68580" marR="68580" marT="0" marB="0"/>
                </a:tc>
                <a:tc>
                  <a:txBody>
                    <a:bodyPr/>
                    <a:lstStyle/>
                    <a:p>
                      <a:pPr algn="ctr">
                        <a:spcAft>
                          <a:spcPts val="0"/>
                        </a:spcAft>
                      </a:pPr>
                      <a:r>
                        <a:rPr lang="lv-LV" sz="1600">
                          <a:effectLst/>
                        </a:rPr>
                        <a:t>2016</a:t>
                      </a:r>
                      <a:endParaRPr lang="lv-LV"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560366">
                <a:tc>
                  <a:txBody>
                    <a:bodyPr/>
                    <a:lstStyle/>
                    <a:p>
                      <a:pPr algn="just">
                        <a:spcAft>
                          <a:spcPts val="0"/>
                        </a:spcAft>
                      </a:pPr>
                      <a:r>
                        <a:rPr lang="lv-LV" sz="1600" dirty="0">
                          <a:effectLst/>
                        </a:rPr>
                        <a:t>1 personas mājsaimniecība, gadā</a:t>
                      </a:r>
                      <a:endParaRPr lang="lv-LV" sz="1600" dirty="0">
                        <a:effectLst/>
                        <a:latin typeface="Times New Roman"/>
                        <a:ea typeface="Calibri"/>
                        <a:cs typeface="Times New Roman"/>
                      </a:endParaRPr>
                    </a:p>
                  </a:txBody>
                  <a:tcPr marL="68580" marR="68580" marT="0" marB="0" anchor="ctr"/>
                </a:tc>
                <a:tc>
                  <a:txBody>
                    <a:bodyPr/>
                    <a:lstStyle/>
                    <a:p>
                      <a:pPr algn="ctr">
                        <a:spcAft>
                          <a:spcPts val="0"/>
                        </a:spcAft>
                      </a:pPr>
                      <a:r>
                        <a:rPr lang="lv-LV" sz="1600" dirty="0">
                          <a:effectLst/>
                        </a:rPr>
                        <a:t>3 497</a:t>
                      </a:r>
                      <a:endParaRPr lang="lv-LV" sz="1600" dirty="0">
                        <a:effectLst/>
                        <a:latin typeface="Times New Roman"/>
                        <a:ea typeface="Calibri"/>
                        <a:cs typeface="Times New Roman"/>
                      </a:endParaRPr>
                    </a:p>
                  </a:txBody>
                  <a:tcPr marL="68580" marR="68580" marT="0" marB="0" anchor="ctr"/>
                </a:tc>
                <a:tc>
                  <a:txBody>
                    <a:bodyPr/>
                    <a:lstStyle/>
                    <a:p>
                      <a:pPr algn="ctr">
                        <a:spcAft>
                          <a:spcPts val="0"/>
                        </a:spcAft>
                      </a:pPr>
                      <a:r>
                        <a:rPr lang="lv-LV" sz="1600" dirty="0">
                          <a:effectLst/>
                        </a:rPr>
                        <a:t>3 819</a:t>
                      </a:r>
                      <a:endParaRPr lang="lv-LV" sz="1600" dirty="0">
                        <a:effectLst/>
                        <a:latin typeface="Times New Roman"/>
                        <a:ea typeface="Calibri"/>
                        <a:cs typeface="Times New Roman"/>
                      </a:endParaRPr>
                    </a:p>
                  </a:txBody>
                  <a:tcPr marL="68580" marR="68580" marT="0" marB="0" anchor="ctr"/>
                </a:tc>
                <a:tc>
                  <a:txBody>
                    <a:bodyPr/>
                    <a:lstStyle/>
                    <a:p>
                      <a:pPr algn="ctr">
                        <a:spcAft>
                          <a:spcPts val="0"/>
                        </a:spcAft>
                      </a:pPr>
                      <a:r>
                        <a:rPr lang="lv-LV" sz="1600" dirty="0">
                          <a:effectLst/>
                        </a:rPr>
                        <a:t>3 964</a:t>
                      </a:r>
                      <a:endParaRPr lang="lv-LV" sz="16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val="10001"/>
                  </a:ext>
                </a:extLst>
              </a:tr>
              <a:tr h="655834">
                <a:tc>
                  <a:txBody>
                    <a:bodyPr/>
                    <a:lstStyle/>
                    <a:p>
                      <a:pPr algn="just">
                        <a:spcAft>
                          <a:spcPts val="0"/>
                        </a:spcAft>
                      </a:pPr>
                      <a:r>
                        <a:rPr lang="lv-LV" sz="1600" dirty="0">
                          <a:effectLst/>
                        </a:rPr>
                        <a:t>2 pieaugušie un 2 bērni jaunāki par 14 gadiem, gadā</a:t>
                      </a:r>
                      <a:endParaRPr lang="lv-LV" sz="1600" dirty="0">
                        <a:effectLst/>
                        <a:latin typeface="Times New Roman"/>
                        <a:ea typeface="Calibri"/>
                        <a:cs typeface="Times New Roman"/>
                      </a:endParaRPr>
                    </a:p>
                  </a:txBody>
                  <a:tcPr marL="68580" marR="68580" marT="0" marB="0" anchor="ctr"/>
                </a:tc>
                <a:tc>
                  <a:txBody>
                    <a:bodyPr/>
                    <a:lstStyle/>
                    <a:p>
                      <a:pPr algn="ctr">
                        <a:spcAft>
                          <a:spcPts val="0"/>
                        </a:spcAft>
                      </a:pPr>
                      <a:r>
                        <a:rPr lang="lv-LV" sz="1600" dirty="0">
                          <a:effectLst/>
                        </a:rPr>
                        <a:t>7 344</a:t>
                      </a:r>
                      <a:endParaRPr lang="lv-LV" sz="1600" dirty="0">
                        <a:effectLst/>
                        <a:latin typeface="Times New Roman"/>
                        <a:ea typeface="Calibri"/>
                        <a:cs typeface="Times New Roman"/>
                      </a:endParaRPr>
                    </a:p>
                  </a:txBody>
                  <a:tcPr marL="68580" marR="68580" marT="0" marB="0" anchor="ctr"/>
                </a:tc>
                <a:tc>
                  <a:txBody>
                    <a:bodyPr/>
                    <a:lstStyle/>
                    <a:p>
                      <a:pPr algn="ctr">
                        <a:spcAft>
                          <a:spcPts val="0"/>
                        </a:spcAft>
                      </a:pPr>
                      <a:r>
                        <a:rPr lang="lv-LV" sz="1600" dirty="0">
                          <a:effectLst/>
                        </a:rPr>
                        <a:t>8 019</a:t>
                      </a:r>
                      <a:endParaRPr lang="lv-LV" sz="1600" dirty="0">
                        <a:effectLst/>
                        <a:latin typeface="Times New Roman"/>
                        <a:ea typeface="Calibri"/>
                        <a:cs typeface="Times New Roman"/>
                      </a:endParaRPr>
                    </a:p>
                  </a:txBody>
                  <a:tcPr marL="68580" marR="68580" marT="0" marB="0" anchor="ctr"/>
                </a:tc>
                <a:tc>
                  <a:txBody>
                    <a:bodyPr/>
                    <a:lstStyle/>
                    <a:p>
                      <a:pPr algn="ctr">
                        <a:spcAft>
                          <a:spcPts val="0"/>
                        </a:spcAft>
                      </a:pPr>
                      <a:r>
                        <a:rPr lang="lv-LV" sz="1600" dirty="0">
                          <a:effectLst/>
                        </a:rPr>
                        <a:t>8 325</a:t>
                      </a:r>
                      <a:endParaRPr lang="lv-LV" sz="16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TextBox 4"/>
          <p:cNvSpPr txBox="1"/>
          <p:nvPr/>
        </p:nvSpPr>
        <p:spPr>
          <a:xfrm>
            <a:off x="467544" y="3212976"/>
            <a:ext cx="8208912" cy="923330"/>
          </a:xfrm>
          <a:prstGeom prst="rect">
            <a:avLst/>
          </a:prstGeom>
          <a:noFill/>
        </p:spPr>
        <p:txBody>
          <a:bodyPr wrap="square" rtlCol="0">
            <a:spAutoFit/>
          </a:bodyPr>
          <a:lstStyle/>
          <a:p>
            <a:r>
              <a:rPr lang="lv-LV" i="1" dirty="0">
                <a:solidFill>
                  <a:srgbClr val="003366"/>
                </a:solidFill>
              </a:rPr>
              <a:t>Nabadzības riska slieksnis (ilustratīvās vērtības): 60% no rīcībā esošo ienākumu mediānas pārrēķinātas uz ekvivalento patērētāju skaitu mājsaimniecībā</a:t>
            </a:r>
          </a:p>
        </p:txBody>
      </p:sp>
      <p:sp>
        <p:nvSpPr>
          <p:cNvPr id="6" name="TextBox 5"/>
          <p:cNvSpPr txBox="1"/>
          <p:nvPr/>
        </p:nvSpPr>
        <p:spPr>
          <a:xfrm>
            <a:off x="2643174" y="6429396"/>
            <a:ext cx="2643206" cy="246221"/>
          </a:xfrm>
          <a:prstGeom prst="rect">
            <a:avLst/>
          </a:prstGeom>
          <a:noFill/>
        </p:spPr>
        <p:txBody>
          <a:bodyPr wrap="square" rtlCol="0">
            <a:spAutoFit/>
          </a:bodyPr>
          <a:lstStyle/>
          <a:p>
            <a:r>
              <a:rPr lang="lv-LV" sz="1000" dirty="0"/>
              <a:t>Avots: CSP,EU-SILC</a:t>
            </a:r>
          </a:p>
        </p:txBody>
      </p:sp>
    </p:spTree>
    <p:extLst>
      <p:ext uri="{BB962C8B-B14F-4D97-AF65-F5344CB8AC3E}">
        <p14:creationId xmlns:p14="http://schemas.microsoft.com/office/powerpoint/2010/main" val="236435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Mājsaimniecību rīcībā esošie ienākumi</a:t>
            </a:r>
          </a:p>
        </p:txBody>
      </p:sp>
      <p:sp>
        <p:nvSpPr>
          <p:cNvPr id="3" name="Content Placeholder 2"/>
          <p:cNvSpPr>
            <a:spLocks noGrp="1"/>
          </p:cNvSpPr>
          <p:nvPr>
            <p:ph idx="1"/>
          </p:nvPr>
        </p:nvSpPr>
        <p:spPr>
          <a:xfrm>
            <a:off x="438150" y="980728"/>
            <a:ext cx="8239125" cy="5040312"/>
          </a:xfrm>
        </p:spPr>
        <p:txBody>
          <a:bodyPr/>
          <a:lstStyle/>
          <a:p>
            <a:r>
              <a:rPr lang="lv-LV" dirty="0"/>
              <a:t>Vidēji (uz vienu ekvivalento patērētāju) gadā:</a:t>
            </a:r>
          </a:p>
          <a:p>
            <a:pPr lvl="1"/>
            <a:r>
              <a:rPr lang="lv-LV" dirty="0"/>
              <a:t>2014. gads: 580,8 EUR </a:t>
            </a:r>
          </a:p>
          <a:p>
            <a:pPr lvl="1"/>
            <a:r>
              <a:rPr lang="lv-LV" dirty="0"/>
              <a:t>2015. gads: 627,2 EUR </a:t>
            </a:r>
          </a:p>
          <a:p>
            <a:pPr lvl="1"/>
            <a:r>
              <a:rPr lang="lv-LV" dirty="0"/>
              <a:t>2016. gads: 652,6 EUR</a:t>
            </a:r>
          </a:p>
          <a:p>
            <a:endParaRPr lang="lv-LV"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303" y="2420888"/>
            <a:ext cx="7504113" cy="37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43174" y="6429396"/>
            <a:ext cx="2643206" cy="246221"/>
          </a:xfrm>
          <a:prstGeom prst="rect">
            <a:avLst/>
          </a:prstGeom>
          <a:noFill/>
        </p:spPr>
        <p:txBody>
          <a:bodyPr wrap="square" rtlCol="0">
            <a:spAutoFit/>
          </a:bodyPr>
          <a:lstStyle/>
          <a:p>
            <a:r>
              <a:rPr lang="lv-LV" sz="1000" dirty="0"/>
              <a:t>Avots: CSP,EU-SILC</a:t>
            </a:r>
          </a:p>
        </p:txBody>
      </p:sp>
    </p:spTree>
    <p:extLst>
      <p:ext uri="{BB962C8B-B14F-4D97-AF65-F5344CB8AC3E}">
        <p14:creationId xmlns:p14="http://schemas.microsoft.com/office/powerpoint/2010/main" val="47883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Materiālās nenodrošinātības indekss </a:t>
            </a:r>
          </a:p>
        </p:txBody>
      </p:sp>
      <p:sp>
        <p:nvSpPr>
          <p:cNvPr id="3" name="Content Placeholder 2"/>
          <p:cNvSpPr>
            <a:spLocks noGrp="1"/>
          </p:cNvSpPr>
          <p:nvPr>
            <p:ph idx="1"/>
          </p:nvPr>
        </p:nvSpPr>
        <p:spPr/>
        <p:txBody>
          <a:bodyPr/>
          <a:lstStyle/>
          <a:p>
            <a:r>
              <a:rPr lang="lv-LV" dirty="0" err="1"/>
              <a:t>Kvintiļu</a:t>
            </a:r>
            <a:r>
              <a:rPr lang="lv-LV" dirty="0"/>
              <a:t> grupas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065" y="1760715"/>
            <a:ext cx="8339399" cy="382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43174" y="6429396"/>
            <a:ext cx="2643206" cy="246221"/>
          </a:xfrm>
          <a:prstGeom prst="rect">
            <a:avLst/>
          </a:prstGeom>
          <a:noFill/>
        </p:spPr>
        <p:txBody>
          <a:bodyPr wrap="square" rtlCol="0">
            <a:spAutoFit/>
          </a:bodyPr>
          <a:lstStyle/>
          <a:p>
            <a:r>
              <a:rPr lang="lv-LV" sz="1000" dirty="0"/>
              <a:t>Avots: CSP,EU-SILC</a:t>
            </a:r>
          </a:p>
        </p:txBody>
      </p:sp>
    </p:spTree>
    <p:extLst>
      <p:ext uri="{BB962C8B-B14F-4D97-AF65-F5344CB8AC3E}">
        <p14:creationId xmlns:p14="http://schemas.microsoft.com/office/powerpoint/2010/main" val="197992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Materiālās nenodrošinātības indekss </a:t>
            </a:r>
          </a:p>
        </p:txBody>
      </p:sp>
      <p:sp>
        <p:nvSpPr>
          <p:cNvPr id="3" name="Content Placeholder 2"/>
          <p:cNvSpPr>
            <a:spLocks noGrp="1"/>
          </p:cNvSpPr>
          <p:nvPr>
            <p:ph idx="1"/>
          </p:nvPr>
        </p:nvSpPr>
        <p:spPr/>
        <p:txBody>
          <a:bodyPr/>
          <a:lstStyle/>
          <a:p>
            <a:r>
              <a:rPr lang="lv-LV" dirty="0"/>
              <a:t>Teritorijas raksturs: pilsēta/ lauki</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983" y="1628800"/>
            <a:ext cx="8145473" cy="362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43174" y="6429396"/>
            <a:ext cx="2643206" cy="246221"/>
          </a:xfrm>
          <a:prstGeom prst="rect">
            <a:avLst/>
          </a:prstGeom>
          <a:noFill/>
        </p:spPr>
        <p:txBody>
          <a:bodyPr wrap="square" rtlCol="0">
            <a:spAutoFit/>
          </a:bodyPr>
          <a:lstStyle/>
          <a:p>
            <a:r>
              <a:rPr lang="lv-LV" sz="1000" dirty="0"/>
              <a:t>Avots: CSP,EU-SILC</a:t>
            </a:r>
          </a:p>
        </p:txBody>
      </p:sp>
    </p:spTree>
    <p:extLst>
      <p:ext uri="{BB962C8B-B14F-4D97-AF65-F5344CB8AC3E}">
        <p14:creationId xmlns:p14="http://schemas.microsoft.com/office/powerpoint/2010/main" val="111477401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lv-LV"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lv-LV"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12154</TotalTime>
  <Words>1870</Words>
  <Application>Microsoft Office PowerPoint</Application>
  <PresentationFormat>On-screen Show (4:3)</PresentationFormat>
  <Paragraphs>252</Paragraphs>
  <Slides>33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Times New Roman</vt:lpstr>
      <vt:lpstr>Wingdings</vt:lpstr>
      <vt:lpstr>Default Design</vt:lpstr>
      <vt:lpstr>    Ikgadējs nabadzības un sociālās atstumtības mazināšanas rīcībpolitikas izvērtējums  (t.sk. par nevienlīdzību veselības aprūpē un mājokļu pieejamības jomā)  STARPZIŅOJUMS  Izpildītājs: Nodibinājums "Baltic Institute of Social Sciences"    </vt:lpstr>
      <vt:lpstr>Izvērtējuma mērķis un jomas</vt:lpstr>
      <vt:lpstr>   Sociālās atsumtības un nabadzības mazināšanas joma  GALVENIE  STARPREZULTĀTI    </vt:lpstr>
      <vt:lpstr>Īstenotie darba uzdevumi: nabadzības, sociālās atstumtības un/vai ienākumu nevienlīdzības mazināšanas joma </vt:lpstr>
      <vt:lpstr>Sociālā atstumtība un nabadzība:  izvērtējuma starprezultāti</vt:lpstr>
      <vt:lpstr>Nabadzības riska slieksnis, EUR</vt:lpstr>
      <vt:lpstr>Mājsaimniecību rīcībā esošie ienākumi</vt:lpstr>
      <vt:lpstr>Materiālās nenodrošinātības indekss </vt:lpstr>
      <vt:lpstr>Materiālās nenodrošinātības indekss </vt:lpstr>
      <vt:lpstr>Materiālās nenodrošinātības indekss </vt:lpstr>
      <vt:lpstr>Galvenās atziņas</vt:lpstr>
      <vt:lpstr>   Nevienlīdzības veselības aprūpē izvērtējums  GALVENIE  STARPREZULTĀTI    </vt:lpstr>
      <vt:lpstr>Īstenotie darba uzdevumi: nevienlīdzības veselības aprūpē joma</vt:lpstr>
      <vt:lpstr>Iedzīvotāju konsultēšanas biežums pie dažādu specialitāšu ārstiem 2017. gadā</vt:lpstr>
      <vt:lpstr>Neveica pārbaudi vai ārstēšanos pie ārsta finanšu trūkuma dēļ (%)</vt:lpstr>
      <vt:lpstr>Neveica pārbaudi vai ārstēšanos pie zobārsta finanšu trūkuma dēļ (%)</vt:lpstr>
      <vt:lpstr>Ārstu un zobārstu neapmeklējums bērniem, 2017. gads </vt:lpstr>
      <vt:lpstr>Valsts atvieglojumi veselības aprūpes pakalpojumu jomā</vt:lpstr>
      <vt:lpstr>Galvenās problēmas veselības aprūpes jomā specifiskām mērķa grupām (I)</vt:lpstr>
      <vt:lpstr>Galvenās problēmas veselības aprūpes jomā specifiskām mērķa grupām (II)</vt:lpstr>
      <vt:lpstr>Galvenās problēmas veselības aprūpes jomā specifiskām mērķa grupām (III)</vt:lpstr>
      <vt:lpstr>Galvenās atziņas nevienlīdzības veselības aprūpes pieejamības jomā </vt:lpstr>
      <vt:lpstr>   Nevienlīdzības mājokļa pieejamības jomā izvērtējums  GALVENIE  STAPREZULTĀTI    </vt:lpstr>
      <vt:lpstr>Īstenotie darba uzdevumi: nevienlīdzības mājokļa pieejamībā joma</vt:lpstr>
      <vt:lpstr>Nevienlīdzība mājokļa pieejamības jomā: rādītāji</vt:lpstr>
      <vt:lpstr>Mājokļa īpašuma tipi</vt:lpstr>
      <vt:lpstr>Mājokļa piederības tipu profils 2017. gads</vt:lpstr>
      <vt:lpstr>Mājokļa uzturēšanas izdevumu ietekme uz finansiālo situāciju (%)</vt:lpstr>
      <vt:lpstr>Mājokļa izdevumi uz mājsaimniecības locekli % pret rīcībā esošo ienākumu </vt:lpstr>
      <vt:lpstr>Mājokļa kvalitātes problēmas mājsaimniecībās</vt:lpstr>
      <vt:lpstr>Mājokļa problēmas kvintiļu grupās</vt:lpstr>
      <vt:lpstr>Galvenās atziņas un problēmas mājokļu pieejamības jomā </vt:lpstr>
      <vt:lpstr>PowerPoint Presentation</vt:lpstr>
    </vt:vector>
  </TitlesOfParts>
  <Company>BDHRS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Oksana</dc:creator>
  <cp:lastModifiedBy>Rita Strode</cp:lastModifiedBy>
  <cp:revision>1017</cp:revision>
  <dcterms:created xsi:type="dcterms:W3CDTF">2008-04-19T10:24:33Z</dcterms:created>
  <dcterms:modified xsi:type="dcterms:W3CDTF">2019-03-08T11:14:13Z</dcterms:modified>
</cp:coreProperties>
</file>