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32" r:id="rId2"/>
    <p:sldId id="335" r:id="rId3"/>
    <p:sldId id="336" r:id="rId4"/>
    <p:sldId id="343" r:id="rId5"/>
    <p:sldId id="339" r:id="rId6"/>
    <p:sldId id="340" r:id="rId7"/>
    <p:sldId id="338" r:id="rId8"/>
    <p:sldId id="341" r:id="rId9"/>
    <p:sldId id="344" r:id="rId10"/>
    <p:sldId id="304" r:id="rId11"/>
  </p:sldIdLst>
  <p:sldSz cx="9144000" cy="6858000" type="screen4x3"/>
  <p:notesSz cx="6797675" cy="9926638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336699"/>
    <a:srgbClr val="808000"/>
    <a:srgbClr val="AFBF61"/>
    <a:srgbClr val="E1FF9F"/>
    <a:srgbClr val="FFCC99"/>
    <a:srgbClr val="CCCC00"/>
    <a:srgbClr val="FF6600"/>
    <a:srgbClr val="9900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0303" autoAdjust="0"/>
  </p:normalViewPr>
  <p:slideViewPr>
    <p:cSldViewPr>
      <p:cViewPr varScale="1">
        <p:scale>
          <a:sx n="103" d="100"/>
          <a:sy n="103" d="100"/>
        </p:scale>
        <p:origin x="19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40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08" y="0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451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08" y="9428451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EA753F-55C7-4D56-B971-BD601C393F2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155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08" y="0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82" y="4715839"/>
            <a:ext cx="5437512" cy="4465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/>
              <a:t>Click to edit Master text styles</a:t>
            </a:r>
          </a:p>
          <a:p>
            <a:pPr lvl="1"/>
            <a:r>
              <a:rPr lang="lv-LV" noProof="0"/>
              <a:t>Second level</a:t>
            </a:r>
          </a:p>
          <a:p>
            <a:pPr lvl="2"/>
            <a:r>
              <a:rPr lang="lv-LV" noProof="0"/>
              <a:t>Third level</a:t>
            </a:r>
          </a:p>
          <a:p>
            <a:pPr lvl="3"/>
            <a:r>
              <a:rPr lang="lv-LV" noProof="0"/>
              <a:t>Fourth level</a:t>
            </a:r>
          </a:p>
          <a:p>
            <a:pPr lvl="4"/>
            <a:r>
              <a:rPr lang="lv-LV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451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08" y="9428451"/>
            <a:ext cx="2946497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49789F-84D4-42BB-93D3-E50F100BB41F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22926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4ED45-08DC-4342-A95B-22BB19F9A51A}" type="slidenum">
              <a:rPr lang="lv-LV" smtClean="0"/>
              <a:pPr/>
              <a:t>1</a:t>
            </a:fld>
            <a:endParaRPr lang="lv-LV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02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250825" y="0"/>
            <a:ext cx="8893175" cy="6858000"/>
            <a:chOff x="158" y="0"/>
            <a:chExt cx="5602" cy="4320"/>
          </a:xfrm>
        </p:grpSpPr>
        <p:sp>
          <p:nvSpPr>
            <p:cNvPr id="5" name="Line 17"/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6" name="Line 18"/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7" name="Line 19"/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8" name="Line 20"/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9" name="Line 21"/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" name="Line 22"/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1" name="Rectangle 23"/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2" name="Rectangle 24"/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3" name="Line 25"/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4" name="Line 26"/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5" name="Rectangle 27"/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sp>
        <p:nvSpPr>
          <p:cNvPr id="1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0400" y="2584450"/>
            <a:ext cx="7772400" cy="1470025"/>
          </a:xfrm>
        </p:spPr>
        <p:txBody>
          <a:bodyPr/>
          <a:lstStyle>
            <a:lvl1pPr algn="ctr">
              <a:defRPr lang="lv-LV" sz="1600" b="1" cap="all" smtClean="0"/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673600"/>
            <a:ext cx="7775575" cy="8699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lang="lv-LV" sz="1600" b="1" u="none" baseline="0" smtClean="0"/>
            </a:lvl1pPr>
          </a:lstStyle>
          <a:p>
            <a:r>
              <a:rPr lang="en-US"/>
              <a:t>Click to edit Master subtitle style</a:t>
            </a:r>
            <a:endParaRPr lang="lv-LV" dirty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28.02.2011.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3AA9-BF39-42FE-A931-06A01ECFAF4B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15888"/>
            <a:ext cx="2051050" cy="6049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15888"/>
            <a:ext cx="6005512" cy="6049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37479-8CA4-4D04-9EA9-FAF235F3125E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1125538"/>
            <a:ext cx="8239125" cy="5040312"/>
          </a:xfrm>
        </p:spPr>
        <p:txBody>
          <a:bodyPr/>
          <a:lstStyle>
            <a:lvl1pPr>
              <a:buClr>
                <a:srgbClr val="003366"/>
              </a:buClr>
              <a:defRPr b="1" i="0" u="none" baseline="0">
                <a:solidFill>
                  <a:srgbClr val="003366"/>
                </a:solidFill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 baseline="0">
                <a:solidFill>
                  <a:srgbClr val="0070C0"/>
                </a:solidFill>
              </a:defRPr>
            </a:lvl2pPr>
            <a:lvl3pPr>
              <a:buClr>
                <a:srgbClr val="0070C0"/>
              </a:buClr>
              <a:defRPr sz="1800" baseline="0">
                <a:solidFill>
                  <a:srgbClr val="0070C0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D0DFF-F945-4E73-B065-65957E6EE39E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0450" y="1073150"/>
            <a:ext cx="298926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6500" y="1073150"/>
            <a:ext cx="298926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AF492-7ADB-412A-B6EB-1C1AB7048B25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8780"/>
            <a:ext cx="4040188" cy="630070"/>
          </a:xfrm>
        </p:spPr>
        <p:txBody>
          <a:bodyPr anchor="b"/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23855"/>
            <a:ext cx="4040188" cy="4002308"/>
          </a:xfrm>
        </p:spPr>
        <p:txBody>
          <a:bodyPr/>
          <a:lstStyle>
            <a:lvl1pPr>
              <a:defRPr sz="16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8780"/>
            <a:ext cx="4041775" cy="630070"/>
          </a:xfrm>
        </p:spPr>
        <p:txBody>
          <a:bodyPr anchor="b"/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23855"/>
            <a:ext cx="4041775" cy="4002308"/>
          </a:xfrm>
        </p:spPr>
        <p:txBody>
          <a:bodyPr/>
          <a:lstStyle>
            <a:lvl1pPr>
              <a:defRPr sz="16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6A3B2-DE4A-47FA-9615-7E5BB92B3BFC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953C6-A5AA-4DC5-BDDF-01016FA6C9EB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BE08E-91A5-47F9-9AA9-2E72EAB307E7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30574-2184-4C94-A7F7-B0C77FC8B148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1E452-DDCC-4BD5-954F-D123CA41F00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5888"/>
            <a:ext cx="820737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125538"/>
            <a:ext cx="623887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BCBBD14-116F-4E8C-AEEF-338E1F1809E4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  <p:pic>
        <p:nvPicPr>
          <p:cNvPr id="1031" name="Picture 9" descr="Stends_BIS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213475"/>
            <a:ext cx="25558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50"/>
          <p:cNvGrpSpPr>
            <a:grpSpLocks/>
          </p:cNvGrpSpPr>
          <p:nvPr userDrawn="1"/>
        </p:nvGrpSpPr>
        <p:grpSpPr bwMode="auto">
          <a:xfrm>
            <a:off x="250825" y="0"/>
            <a:ext cx="8893175" cy="6858000"/>
            <a:chOff x="158" y="0"/>
            <a:chExt cx="5602" cy="4320"/>
          </a:xfrm>
        </p:grpSpPr>
        <p:sp>
          <p:nvSpPr>
            <p:cNvPr id="1033" name="Line 11"/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4" name="Line 12"/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5" name="Line 14"/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6" name="Line 15"/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7" name="Line 23"/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8" name="Line 24"/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39" name="Rectangle 41"/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040" name="Rectangle 42"/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1041" name="Line 46"/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42" name="Line 48"/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043" name="Rectangle 49"/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60" r:id="rId2"/>
    <p:sldLayoutId id="214748387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þ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ss.soc.lv/" TargetMode="External"/><Relationship Id="rId2" Type="http://schemas.openxmlformats.org/officeDocument/2006/relationships/hyperlink" Target="mailto:biss@biss.soc.l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3571876"/>
            <a:ext cx="8189913" cy="2089372"/>
          </a:xfrm>
        </p:spPr>
        <p:txBody>
          <a:bodyPr/>
          <a:lstStyle/>
          <a:p>
            <a:pPr>
              <a:defRPr/>
            </a:pPr>
            <a:br>
              <a:rPr lang="lv-LV"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r>
              <a:rPr lang="lv-LV" sz="1800" i="0" cap="none" dirty="0">
                <a:effectLst/>
              </a:rPr>
              <a:t>Ikgadējs nabadzības un sociālās atstumtības mazināšanas rīcībpolitikas izvērtējums </a:t>
            </a:r>
            <a:br>
              <a:rPr lang="lv-LV" sz="1800" i="0" cap="none" dirty="0">
                <a:effectLst/>
              </a:rPr>
            </a:br>
            <a:r>
              <a:rPr lang="lv-LV" sz="1800" i="0" cap="none" dirty="0">
                <a:effectLst/>
              </a:rPr>
              <a:t>(t.sk. padziļināts izvērtējums par nevienlīdzību </a:t>
            </a:r>
            <a:br>
              <a:rPr lang="lv-LV" sz="1800" i="0" cap="none" dirty="0">
                <a:effectLst/>
              </a:rPr>
            </a:br>
            <a:r>
              <a:rPr lang="lv-LV" sz="1800" i="0" u="sng" cap="none" dirty="0">
                <a:effectLst/>
              </a:rPr>
              <a:t>sabiedriskā transporta pieejamības jomā</a:t>
            </a:r>
            <a:r>
              <a:rPr lang="lv-LV" sz="1800" i="0" cap="none" dirty="0">
                <a:effectLst/>
              </a:rPr>
              <a:t>)</a:t>
            </a:r>
            <a:br>
              <a:rPr lang="lv-LV" sz="1800" i="0" cap="none" dirty="0">
                <a:effectLst/>
              </a:rPr>
            </a:br>
            <a:br>
              <a:rPr sz="1800" i="0" cap="none" dirty="0">
                <a:effectLst/>
              </a:rPr>
            </a:br>
            <a:r>
              <a:rPr sz="1800" i="0" cap="none" dirty="0">
                <a:effectLst/>
              </a:rPr>
              <a:t>4. izvērtējums</a:t>
            </a:r>
            <a:br>
              <a:rPr lang="lv-LV" sz="1800" i="0" cap="none" dirty="0">
                <a:effectLst/>
              </a:rPr>
            </a:br>
            <a:br>
              <a:rPr sz="1800" i="0" cap="none" dirty="0">
                <a:effectLst/>
              </a:rPr>
            </a:br>
            <a:r>
              <a:rPr sz="1800" b="0" cap="none" dirty="0">
                <a:effectLst/>
              </a:rPr>
              <a:t> </a:t>
            </a:r>
            <a:br>
              <a:rPr lang="lv-LV" sz="2000" i="0" cap="none" dirty="0">
                <a:effectLst/>
              </a:rPr>
            </a:br>
            <a:r>
              <a:rPr b="0" i="0" cap="none" dirty="0">
                <a:effectLst/>
              </a:rPr>
              <a:t>Izpildītājs: </a:t>
            </a:r>
            <a:br>
              <a:rPr b="0" i="0" cap="none" dirty="0">
                <a:effectLst/>
              </a:rPr>
            </a:br>
            <a:r>
              <a:rPr i="0" cap="none" dirty="0" err="1">
                <a:effectLst/>
              </a:rPr>
              <a:t>Baltic</a:t>
            </a:r>
            <a:r>
              <a:rPr i="0" cap="none" dirty="0">
                <a:effectLst/>
              </a:rPr>
              <a:t> </a:t>
            </a:r>
            <a:r>
              <a:rPr i="0" cap="none" dirty="0" err="1">
                <a:effectLst/>
              </a:rPr>
              <a:t>Institute</a:t>
            </a:r>
            <a:r>
              <a:rPr i="0" cap="none" dirty="0">
                <a:effectLst/>
              </a:rPr>
              <a:t> </a:t>
            </a:r>
            <a:r>
              <a:rPr i="0" cap="none" dirty="0" err="1">
                <a:effectLst/>
              </a:rPr>
              <a:t>of</a:t>
            </a:r>
            <a:r>
              <a:rPr i="0" cap="none" dirty="0">
                <a:effectLst/>
              </a:rPr>
              <a:t> </a:t>
            </a:r>
            <a:r>
              <a:rPr i="0" cap="none" dirty="0" err="1">
                <a:effectLst/>
              </a:rPr>
              <a:t>Social</a:t>
            </a:r>
            <a:r>
              <a:rPr i="0" cap="none" dirty="0">
                <a:effectLst/>
              </a:rPr>
              <a:t> </a:t>
            </a:r>
            <a:r>
              <a:rPr i="0" cap="none" dirty="0" err="1">
                <a:effectLst/>
              </a:rPr>
              <a:t>Sciences</a:t>
            </a:r>
            <a:br>
              <a:rPr i="0" cap="none" dirty="0">
                <a:effectLst/>
              </a:rPr>
            </a:br>
            <a:br>
              <a:rPr lang="lv-LV" sz="2800" cap="none" dirty="0"/>
            </a:br>
            <a:br>
              <a:rPr sz="2800" cap="none" dirty="0"/>
            </a:br>
            <a:br>
              <a:rPr sz="2800" b="0" cap="none" dirty="0">
                <a:effectLst/>
              </a:rPr>
            </a:br>
            <a:endParaRPr sz="2400" b="0" i="0" cap="none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28596" y="5643578"/>
            <a:ext cx="7775575" cy="508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pic>
        <p:nvPicPr>
          <p:cNvPr id="4103" name="Picture 6" descr="krasains_BI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1214422"/>
            <a:ext cx="1512168" cy="69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1142984"/>
            <a:ext cx="1162050" cy="73342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1142984"/>
            <a:ext cx="2066925" cy="75247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810" y="1214422"/>
            <a:ext cx="2247900" cy="68580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3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1538" y="2071678"/>
            <a:ext cx="5657850" cy="18097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Rectangle 13"/>
          <p:cNvSpPr/>
          <p:nvPr/>
        </p:nvSpPr>
        <p:spPr>
          <a:xfrm>
            <a:off x="357158" y="6073551"/>
            <a:ext cx="80010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lv-LV" sz="1400" b="1" kern="0" dirty="0">
                <a:solidFill>
                  <a:srgbClr val="003366"/>
                </a:solidFill>
              </a:rPr>
              <a:t>26.02.2020.</a:t>
            </a:r>
            <a:r>
              <a:rPr lang="lv-LV" sz="1400" b="1" kern="0" dirty="0">
                <a:solidFill>
                  <a:srgbClr val="808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070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429000"/>
            <a:ext cx="3887788" cy="2114550"/>
          </a:xfrm>
        </p:spPr>
        <p:txBody>
          <a:bodyPr/>
          <a:lstStyle/>
          <a:p>
            <a:pPr algn="r" eaLnBrk="1" hangingPunct="1"/>
            <a:r>
              <a:rPr lang="en-US" dirty="0"/>
              <a:t>Baltic Institute of Social Sciences</a:t>
            </a:r>
          </a:p>
          <a:p>
            <a:pPr algn="r" eaLnBrk="1" hangingPunct="1"/>
            <a:endParaRPr sz="1400" dirty="0"/>
          </a:p>
          <a:p>
            <a:pPr algn="r" eaLnBrk="1" hangingPunct="1"/>
            <a:r>
              <a:rPr sz="1400" dirty="0"/>
              <a:t>Tērbatas iela 53 – 6, Rīga</a:t>
            </a:r>
          </a:p>
          <a:p>
            <a:pPr algn="r" eaLnBrk="1" hangingPunct="1"/>
            <a:r>
              <a:rPr sz="1400" dirty="0" err="1"/>
              <a:t>Tel</a:t>
            </a:r>
            <a:r>
              <a:rPr sz="1400"/>
              <a:t>: 67217554, 29411649</a:t>
            </a:r>
          </a:p>
          <a:p>
            <a:pPr algn="r" eaLnBrk="1" hangingPunct="1"/>
            <a:r>
              <a:rPr sz="1400">
                <a:hlinkClick r:id="rId2"/>
              </a:rPr>
              <a:t>biss@biss.soc.lv</a:t>
            </a:r>
            <a:r>
              <a:rPr sz="1400"/>
              <a:t> </a:t>
            </a:r>
            <a:endParaRPr sz="1400" dirty="0"/>
          </a:p>
          <a:p>
            <a:pPr algn="r" eaLnBrk="1" hangingPunct="1"/>
            <a:r>
              <a:rPr sz="1400">
                <a:hlinkClick r:id="rId3"/>
              </a:rPr>
              <a:t>www.biss.soc.lv</a:t>
            </a:r>
            <a:r>
              <a:rPr sz="1400"/>
              <a:t>  </a:t>
            </a:r>
            <a:endParaRPr sz="1400" dirty="0"/>
          </a:p>
        </p:txBody>
      </p:sp>
      <p:pic>
        <p:nvPicPr>
          <p:cNvPr id="18436" name="Picture 13" descr="Stends_apgriez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9050" y="0"/>
            <a:ext cx="2678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Saturs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lv-LV" sz="1800" dirty="0"/>
              <a:t>Aktuālās tēmas: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u="sng" dirty="0"/>
              <a:t>Mājsaimniecību izdevumi transportam un transporta atvieglojumu ietekme uz iedzīvotājiem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dirty="0"/>
              <a:t>Pilsētu </a:t>
            </a:r>
            <a:r>
              <a:rPr lang="lv-LV" sz="1600" dirty="0" err="1"/>
              <a:t>vs</a:t>
            </a:r>
            <a:r>
              <a:rPr lang="lv-LV" sz="1600" dirty="0"/>
              <a:t> lauku iedzīvotāji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b="0" dirty="0"/>
              <a:t>Mājsaimniecības lielums un bērnu skaits ģimenē</a:t>
            </a:r>
          </a:p>
          <a:p>
            <a:pPr lvl="1">
              <a:buFont typeface="Wingdings" pitchFamily="2" charset="2"/>
              <a:buChar char="Ø"/>
            </a:pPr>
            <a:endParaRPr lang="lv-LV" sz="1800" b="1" dirty="0"/>
          </a:p>
          <a:p>
            <a:pPr lvl="1">
              <a:buFont typeface="Wingdings" pitchFamily="2" charset="2"/>
              <a:buChar char="Ø"/>
            </a:pPr>
            <a:r>
              <a:rPr lang="lv-LV" sz="1800" u="sng" dirty="0"/>
              <a:t>Transporta pieejamība attālākos lauku reģionos: iespējamie risinājumi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dirty="0"/>
              <a:t>Sabiedriskā transporta nākotnes koncepcija 2021. – 2030. gadam</a:t>
            </a:r>
          </a:p>
          <a:p>
            <a:pPr>
              <a:buFont typeface="Wingdings" pitchFamily="2" charset="2"/>
              <a:buChar char="Ø"/>
            </a:pPr>
            <a:endParaRPr lang="lv-LV" sz="1800" dirty="0"/>
          </a:p>
          <a:p>
            <a:pPr>
              <a:buFont typeface="Wingdings" pitchFamily="2" charset="2"/>
              <a:buChar char="Ø"/>
            </a:pPr>
            <a:r>
              <a:rPr lang="lv-LV" sz="1800" dirty="0"/>
              <a:t>Informācijas avoti: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CSP Mājsaimniecību budžeta datu analīze 2008.-2016. gadam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Pašvaldību atvieglojumi sabiedriskajam transportam/ speciālie transporta pakalpojumi: kvalitatīvā analīze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Ekspertu intervijas (19 no 25)</a:t>
            </a:r>
          </a:p>
        </p:txBody>
      </p:sp>
    </p:spTree>
    <p:extLst>
      <p:ext uri="{BB962C8B-B14F-4D97-AF65-F5344CB8AC3E}">
        <p14:creationId xmlns:p14="http://schemas.microsoft.com/office/powerpoint/2010/main" val="3865370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Mājsaimniecību izdevumi transportam: pilsēta </a:t>
            </a:r>
            <a:r>
              <a:rPr lang="lv-LV" dirty="0" err="1"/>
              <a:t>vs</a:t>
            </a:r>
            <a:r>
              <a:rPr lang="lv-LV" dirty="0"/>
              <a:t> lauku teritorija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18" y="1556792"/>
            <a:ext cx="7932238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112474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CSP, Mājsaimniecību izdevumi % no budžeta uz vienu ģimenes locekli</a:t>
            </a:r>
          </a:p>
        </p:txBody>
      </p:sp>
    </p:spTree>
    <p:extLst>
      <p:ext uri="{BB962C8B-B14F-4D97-AF65-F5344CB8AC3E}">
        <p14:creationId xmlns:p14="http://schemas.microsoft.com/office/powerpoint/2010/main" val="282065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Mājsaimniecību izdevumi transportam: reģioni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7117449" cy="4194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98072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CSP, Mājsaimniecību izdevumi % no budžeta uz vienu ģimenes locekli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551723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CSP Mobilitātes pētījums: Pierīgas, Vidzemes un Zemgales iedzīvotāji biežāk brauc strādāt uz Rīgu </a:t>
            </a:r>
            <a:r>
              <a:rPr lang="lv-LV" dirty="0">
                <a:sym typeface="Wingdings" pitchFamily="2" charset="2"/>
              </a:rPr>
              <a:t> augstāki izdevumi transportam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80762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Mājsaimniecību izdevumi transportam: mājsaimniecības tips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37" y="1546091"/>
            <a:ext cx="7880695" cy="4259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112474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CSP, Mājsaimniecību izdevumi % no budžeta uz vienu ģimenes locekli</a:t>
            </a:r>
          </a:p>
        </p:txBody>
      </p:sp>
    </p:spTree>
    <p:extLst>
      <p:ext uri="{BB962C8B-B14F-4D97-AF65-F5344CB8AC3E}">
        <p14:creationId xmlns:p14="http://schemas.microsoft.com/office/powerpoint/2010/main" val="183996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Mājsaimniecību izdevumi transportam: bērnu skaits mājsaimniecībā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6792"/>
            <a:ext cx="7848872" cy="348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112474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CSP, Mājsaimniecību izdevumi % no budžeta uz vienu ģimenes locekli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5229200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Mājsaimniecības ar trīs un vairāk bērniem biežāk lieto sabiedrisko transportu kā ģimenes ar mazāku bērnu skaitu</a:t>
            </a:r>
          </a:p>
        </p:txBody>
      </p:sp>
    </p:spTree>
    <p:extLst>
      <p:ext uri="{BB962C8B-B14F-4D97-AF65-F5344CB8AC3E}">
        <p14:creationId xmlns:p14="http://schemas.microsoft.com/office/powerpoint/2010/main" val="1033607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 bwMode="auto">
          <a:xfrm>
            <a:off x="4499992" y="2420888"/>
            <a:ext cx="864096" cy="2448272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Atvieglojumi transportam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4040188" cy="630070"/>
          </a:xfrm>
        </p:spPr>
        <p:txBody>
          <a:bodyPr/>
          <a:lstStyle/>
          <a:p>
            <a:r>
              <a:rPr lang="lv-LV" dirty="0"/>
              <a:t>Valsts līmenis (7 MG)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28800"/>
            <a:ext cx="4040188" cy="449736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lv-LV" dirty="0"/>
              <a:t>Pirmsskolas vecuma bērni;</a:t>
            </a:r>
          </a:p>
          <a:p>
            <a:r>
              <a:rPr lang="lv-LV" u="sng" dirty="0"/>
              <a:t>Ārpus pilsētas</a:t>
            </a:r>
            <a:r>
              <a:rPr lang="lv-LV" dirty="0"/>
              <a:t> teritorijas dzīvojošie </a:t>
            </a:r>
            <a:r>
              <a:rPr lang="lv-LV" dirty="0" err="1"/>
              <a:t>pamatskolēni</a:t>
            </a:r>
            <a:r>
              <a:rPr lang="lv-LV" dirty="0"/>
              <a:t> (1.-9. klase);</a:t>
            </a:r>
          </a:p>
          <a:p>
            <a:r>
              <a:rPr lang="lv-LV" u="sng" dirty="0"/>
              <a:t>Ārpus pilsētas</a:t>
            </a:r>
            <a:r>
              <a:rPr lang="lv-LV" dirty="0"/>
              <a:t> teritorijas dzīvojošie vidusskolēni (klātienes 10.-12. klase);</a:t>
            </a:r>
          </a:p>
          <a:p>
            <a:r>
              <a:rPr lang="lv-LV" dirty="0"/>
              <a:t>Personas ar I vai II grupas invaliditāti, bērni ar invaliditāti un pavadošā persona I grupas invaliditātei vai bērnam ar invaliditāti;</a:t>
            </a:r>
          </a:p>
          <a:p>
            <a:r>
              <a:rPr lang="lv-LV" dirty="0"/>
              <a:t>Bāreņi un bez vecāku gādības palikuši bērni līdz 24 gadu vecuma sasniegšanai;</a:t>
            </a:r>
          </a:p>
          <a:p>
            <a:r>
              <a:rPr lang="lv-LV" dirty="0"/>
              <a:t>Politiski represētās personas un nacionālās pretošanās kustības dalībnieki;</a:t>
            </a:r>
          </a:p>
          <a:p>
            <a:r>
              <a:rPr lang="lv-LV" dirty="0"/>
              <a:t>Daudzbērnu ģimenes locekļi ar apliecību „3+ Ģimenes karte””.</a:t>
            </a:r>
          </a:p>
          <a:p>
            <a:endParaRPr lang="lv-LV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52736"/>
            <a:ext cx="4041775" cy="630070"/>
          </a:xfrm>
        </p:spPr>
        <p:txBody>
          <a:bodyPr/>
          <a:lstStyle/>
          <a:p>
            <a:r>
              <a:rPr lang="lv-LV" dirty="0"/>
              <a:t>Pašvaldību līmenis (0-20 MG)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28800"/>
            <a:ext cx="4041775" cy="4497363"/>
          </a:xfrm>
        </p:spPr>
        <p:txBody>
          <a:bodyPr/>
          <a:lstStyle/>
          <a:p>
            <a:r>
              <a:rPr lang="lv-LV" u="sng" dirty="0"/>
              <a:t>Pilsētu teritorijā</a:t>
            </a:r>
            <a:r>
              <a:rPr lang="lv-LV" dirty="0"/>
              <a:t> dzīvojošie skolēni (1.-9. klase un 10.-12. klase);</a:t>
            </a:r>
          </a:p>
          <a:p>
            <a:r>
              <a:rPr lang="lv-LV" dirty="0"/>
              <a:t>Skolēni, kas apmeklē interešu izglītību, speciālās izglītības iestādes u.tml.;</a:t>
            </a:r>
          </a:p>
          <a:p>
            <a:r>
              <a:rPr lang="lv-LV" dirty="0"/>
              <a:t>Personas ar III grupas invaliditāti;</a:t>
            </a:r>
          </a:p>
          <a:p>
            <a:r>
              <a:rPr lang="lv-LV" dirty="0"/>
              <a:t>Personas ar kustību traucējumiem;</a:t>
            </a:r>
          </a:p>
          <a:p>
            <a:r>
              <a:rPr lang="lv-LV" dirty="0"/>
              <a:t>Personas ar garīga rakstura traucējumiem;</a:t>
            </a:r>
          </a:p>
          <a:p>
            <a:r>
              <a:rPr lang="lv-LV" dirty="0"/>
              <a:t>Personas, kas sasniegušas noteiktu vecumu;</a:t>
            </a:r>
          </a:p>
          <a:p>
            <a:r>
              <a:rPr lang="lv-LV" dirty="0"/>
              <a:t>Personas pensijas vecumā;</a:t>
            </a:r>
          </a:p>
          <a:p>
            <a:r>
              <a:rPr lang="lv-LV" dirty="0"/>
              <a:t>Vientuļi veci cilvēki/ pensionāri;</a:t>
            </a:r>
          </a:p>
          <a:p>
            <a:r>
              <a:rPr lang="lv-LV" dirty="0"/>
              <a:t>Trūcīgas personas;</a:t>
            </a:r>
          </a:p>
          <a:p>
            <a:r>
              <a:rPr lang="lv-LV" dirty="0"/>
              <a:t>Maznodrošinātas personas;</a:t>
            </a:r>
          </a:p>
          <a:p>
            <a:r>
              <a:rPr lang="lv-LV" dirty="0"/>
              <a:t>Jaunās māmiņas;</a:t>
            </a:r>
          </a:p>
          <a:p>
            <a:r>
              <a:rPr lang="lv-LV" dirty="0"/>
              <a:t>Citas mērķa grupas.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34490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Sabiedriskā transporta nākotnes koncepcija: idejas izklāsts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lv-LV" sz="1800" dirty="0"/>
              <a:t>Veicināt maksātspējīgo iedzīvotāju pārsēšanos no privātā transporta uz sabiedrisko transportu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Mazināt sastrēgumus un ceļā pavadīto laiku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Uzlabot sabiedriskā transporta finanšu efektivitāti Latvijā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dirty="0"/>
              <a:t>Uzlabot iedzīvotāju mobilitāti</a:t>
            </a:r>
          </a:p>
          <a:p>
            <a:pPr>
              <a:buFont typeface="Wingdings" pitchFamily="2" charset="2"/>
              <a:buChar char="Ø"/>
            </a:pPr>
            <a:r>
              <a:rPr lang="lv-LV" sz="1800" dirty="0"/>
              <a:t>Sabiedriskā transporta pārvadājumu iedalīšana divās grupās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Sabiedriskais transports pēc komercpārvadājumu principa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Valsts garantētie pakalpojumi</a:t>
            </a:r>
          </a:p>
          <a:p>
            <a:pPr>
              <a:buFont typeface="Wingdings" pitchFamily="2" charset="2"/>
              <a:buChar char="Ø"/>
            </a:pPr>
            <a:r>
              <a:rPr lang="lv-LV" sz="1800" dirty="0"/>
              <a:t>Valsts garantēto pakalpojumu apmēra noteikšana </a:t>
            </a:r>
            <a:r>
              <a:rPr lang="lv-LV" sz="1800" u="sng" dirty="0"/>
              <a:t>dotējamo</a:t>
            </a:r>
            <a:r>
              <a:rPr lang="lv-LV" sz="1800" dirty="0"/>
              <a:t> maršrutu segmentā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u="sng" dirty="0"/>
              <a:t>Bezmaksas sabiedriskais transports</a:t>
            </a:r>
            <a:r>
              <a:rPr lang="lv-LV" sz="1800" dirty="0"/>
              <a:t> attālākās lauku teritorijās ar mazu iedzīvotāju blīvumu (noteiktais kritērijs 4 </a:t>
            </a:r>
            <a:r>
              <a:rPr lang="lv-LV" sz="1800" dirty="0" err="1"/>
              <a:t>cilv</a:t>
            </a:r>
            <a:r>
              <a:rPr lang="lv-LV" sz="1800" dirty="0"/>
              <a:t>./ 1km</a:t>
            </a:r>
            <a:r>
              <a:rPr lang="lv-LV" sz="1800" baseline="30000" dirty="0"/>
              <a:t>2</a:t>
            </a:r>
            <a:r>
              <a:rPr lang="lv-LV" sz="1800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lv-LV" sz="1800" dirty="0"/>
              <a:t>Citi ierosinājumi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Transports pēc pieprasījuma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Mazie/ privātie pārvadātāji, lai mazinātu tehnisko braucienu radītos zaudējumus</a:t>
            </a:r>
          </a:p>
        </p:txBody>
      </p:sp>
    </p:spTree>
    <p:extLst>
      <p:ext uri="{BB962C8B-B14F-4D97-AF65-F5344CB8AC3E}">
        <p14:creationId xmlns:p14="http://schemas.microsoft.com/office/powerpoint/2010/main" val="3752380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Transporta nevienlīdzība: problemātiskie aspekti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lv-LV" sz="1800" dirty="0"/>
              <a:t>Maršrutu tīkla plānošanā ārpus pilsētām dominējošais kritērijs – izglītības iestāžu tīkls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Nākamais kritērijs (ierobežotā apmērā): darbavietu izvietojums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Citu pakalpojumu reģionāls izvietojums (valsts iestādes, veselības aprūpes iestādes u.tml.): mazāk būtiski kritēriji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dirty="0"/>
              <a:t>Pārsēšanās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dirty="0"/>
              <a:t>Maršrutu savietojamība, mazāk izdevīgi braukšanas laiki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dirty="0"/>
              <a:t>E-pakalpojumi</a:t>
            </a:r>
          </a:p>
          <a:p>
            <a:pPr>
              <a:buFont typeface="Wingdings" pitchFamily="2" charset="2"/>
              <a:buChar char="Ø"/>
            </a:pPr>
            <a:r>
              <a:rPr lang="lv-LV" sz="1800" dirty="0"/>
              <a:t>Sabiedriskā transporta attīstības atkarība no ceļu infrastruktūras</a:t>
            </a:r>
          </a:p>
          <a:p>
            <a:pPr lvl="1">
              <a:buFont typeface="Wingdings" pitchFamily="2" charset="2"/>
              <a:buChar char="Ø"/>
            </a:pPr>
            <a:r>
              <a:rPr lang="lv-LV" sz="1800" dirty="0"/>
              <a:t>Ceļu tīkla zema kvalitāte: transporta pieejamības ierobežojums lauku apdzīvotās vietās</a:t>
            </a:r>
          </a:p>
          <a:p>
            <a:pPr lvl="2">
              <a:buFont typeface="Wingdings" pitchFamily="2" charset="2"/>
              <a:buChar char="Ø"/>
            </a:pPr>
            <a:r>
              <a:rPr lang="lv-LV" sz="1600" u="sng" dirty="0"/>
              <a:t>Ikdienas sabiedriskais transports maina maršrutu</a:t>
            </a:r>
            <a:r>
              <a:rPr lang="lv-LV" sz="1600" dirty="0"/>
              <a:t>, ja paredzams ceļa seguma bojājums</a:t>
            </a:r>
          </a:p>
          <a:p>
            <a:pPr lvl="1">
              <a:buFont typeface="Wingdings" pitchFamily="2" charset="2"/>
              <a:buChar char="Ø"/>
            </a:pPr>
            <a:r>
              <a:rPr lang="lv-LV" dirty="0"/>
              <a:t>Nepietiekama apakšnozaru savstarpējā koordinācija?</a:t>
            </a:r>
          </a:p>
          <a:p>
            <a:pPr marL="0" indent="0">
              <a:buNone/>
            </a:pPr>
            <a:endParaRPr lang="lv-LV" sz="1800" dirty="0"/>
          </a:p>
        </p:txBody>
      </p:sp>
    </p:spTree>
    <p:extLst>
      <p:ext uri="{BB962C8B-B14F-4D97-AF65-F5344CB8AC3E}">
        <p14:creationId xmlns:p14="http://schemas.microsoft.com/office/powerpoint/2010/main" val="38260035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12649</TotalTime>
  <Words>609</Words>
  <Application>Microsoft Office PowerPoint</Application>
  <PresentationFormat>On-screen Show (4:3)</PresentationFormat>
  <Paragraphs>78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Default Design</vt:lpstr>
      <vt:lpstr>    Ikgadējs nabadzības un sociālās atstumtības mazināšanas rīcībpolitikas izvērtējums  (t.sk. padziļināts izvērtējums par nevienlīdzību  sabiedriskā transporta pieejamības jomā)  4. izvērtējums    Izpildītājs:  Baltic Institute of Social Sciences    </vt:lpstr>
      <vt:lpstr>Saturs</vt:lpstr>
      <vt:lpstr>Mājsaimniecību izdevumi transportam: pilsēta vs lauku teritorija</vt:lpstr>
      <vt:lpstr>Mājsaimniecību izdevumi transportam: reģioni</vt:lpstr>
      <vt:lpstr>Mājsaimniecību izdevumi transportam: mājsaimniecības tips</vt:lpstr>
      <vt:lpstr>Mājsaimniecību izdevumi transportam: bērnu skaits mājsaimniecībā</vt:lpstr>
      <vt:lpstr>Atvieglojumi transportam </vt:lpstr>
      <vt:lpstr>Sabiedriskā transporta nākotnes koncepcija: idejas izklāsts</vt:lpstr>
      <vt:lpstr>Transporta nevienlīdzība: problemātiskie aspekti </vt:lpstr>
      <vt:lpstr>PowerPoint Presentation</vt:lpstr>
    </vt:vector>
  </TitlesOfParts>
  <Company>BDHRS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Oksana</dc:creator>
  <cp:lastModifiedBy>Aiga Lukasenoka</cp:lastModifiedBy>
  <cp:revision>1039</cp:revision>
  <cp:lastPrinted>2020-02-26T07:49:08Z</cp:lastPrinted>
  <dcterms:created xsi:type="dcterms:W3CDTF">2008-04-19T10:24:33Z</dcterms:created>
  <dcterms:modified xsi:type="dcterms:W3CDTF">2020-02-28T07:36:00Z</dcterms:modified>
</cp:coreProperties>
</file>