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72" r:id="rId3"/>
    <p:sldId id="265" r:id="rId4"/>
    <p:sldId id="267" r:id="rId5"/>
    <p:sldId id="269" r:id="rId6"/>
    <p:sldId id="271" r:id="rId7"/>
    <p:sldId id="264" r:id="rId8"/>
  </p:sldIdLst>
  <p:sldSz cx="9144000" cy="6858000" type="screen4x3"/>
  <p:notesSz cx="6858000" cy="9144000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09" autoAdjust="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13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69A99F-EF31-4B9C-A738-C27DFF01580E}" type="datetimeFigureOut">
              <a:rPr lang="lv-LV"/>
              <a:pPr>
                <a:defRPr/>
              </a:pPr>
              <a:t>26.02.2020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FACE587-8D14-4055-82B5-6CCDF55621C3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35537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CE587-8D14-4055-82B5-6CCDF55621C3}" type="slidenum">
              <a:rPr lang="lv-LV" altLang="lv-LV" smtClean="0"/>
              <a:pPr/>
              <a:t>3</a:t>
            </a:fld>
            <a:endParaRPr lang="lv-LV" altLang="lv-LV"/>
          </a:p>
        </p:txBody>
      </p:sp>
      <p:sp>
        <p:nvSpPr>
          <p:cNvPr id="7" name="Date Placeholder 6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30168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35537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CE587-8D14-4055-82B5-6CCDF55621C3}" type="slidenum">
              <a:rPr lang="lv-LV" altLang="lv-LV" smtClean="0"/>
              <a:pPr/>
              <a:t>4</a:t>
            </a:fld>
            <a:endParaRPr lang="lv-LV" altLang="lv-LV"/>
          </a:p>
        </p:txBody>
      </p:sp>
      <p:sp>
        <p:nvSpPr>
          <p:cNvPr id="7" name="Date Placeholder 6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3491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35537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CE587-8D14-4055-82B5-6CCDF55621C3}" type="slidenum">
              <a:rPr lang="lv-LV" altLang="lv-LV" smtClean="0"/>
              <a:pPr/>
              <a:t>5</a:t>
            </a:fld>
            <a:endParaRPr lang="lv-LV" altLang="lv-LV"/>
          </a:p>
        </p:txBody>
      </p:sp>
      <p:sp>
        <p:nvSpPr>
          <p:cNvPr id="7" name="Date Placeholder 6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7495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35537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CE587-8D14-4055-82B5-6CCDF55621C3}" type="slidenum">
              <a:rPr lang="lv-LV" altLang="lv-LV" smtClean="0"/>
              <a:pPr/>
              <a:t>6</a:t>
            </a:fld>
            <a:endParaRPr lang="lv-LV" altLang="lv-LV"/>
          </a:p>
        </p:txBody>
      </p:sp>
      <p:sp>
        <p:nvSpPr>
          <p:cNvPr id="7" name="Date Placeholder 6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6812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19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40807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17607" y="6324600"/>
            <a:ext cx="42159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B582915-0310-4CDD-9A79-BDC3E59340E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52329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1517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91970" y="6324600"/>
            <a:ext cx="44723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15252D6-3622-483F-A7E8-9E60FEFE5E8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80072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D7664841-0D73-44CB-AE22-42FD73D83E0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7312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4EC0522-D5CF-4FDD-85E3-6E22DB726A4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5446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40807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17607" y="6324600"/>
            <a:ext cx="42159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B50DFDF-96B8-465A-918F-3FF13AAF5E1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0468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23716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0516" y="6324600"/>
            <a:ext cx="43868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E87027D6-B333-4374-94DC-E94160EB0D4C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64636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6036CB6-F7FF-4F1F-8F32-92EA84D42F9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30126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653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55D10C-3E28-49B5-BA9F-F2FF950E44C7}" type="datetime1">
              <a:rPr lang="en-US"/>
              <a:pPr>
                <a:defRPr/>
              </a:pPr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D893850-4C62-42FA-A22B-349FCBB3BAE1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38"/>
          </a:xfrm>
        </p:spPr>
        <p:txBody>
          <a:bodyPr>
            <a:normAutofit fontScale="90000"/>
          </a:bodyPr>
          <a:lstStyle/>
          <a:p>
            <a:r>
              <a:rPr lang="lv-LV" dirty="0"/>
              <a:t>Valsts budžets 2020.gadam un Vidēja termiņa ietvars 2020.-2022.gadam </a:t>
            </a:r>
            <a:endParaRPr lang="lv-LV" altLang="lv-LV" dirty="0"/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 altLang="lv-LV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927" y="381000"/>
            <a:ext cx="6774873" cy="1036642"/>
          </a:xfrm>
        </p:spPr>
        <p:txBody>
          <a:bodyPr>
            <a:noAutofit/>
          </a:bodyPr>
          <a:lstStyle/>
          <a:p>
            <a:r>
              <a:rPr lang="lv-LV" sz="1800" dirty="0"/>
              <a:t>Likuma „Par vidēja termiņa budžeta ietvaru 2020., 2021. un 2022.gadam” vidēja termiņa budžeta politikas prioritārie attīstības virzieni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2</a:t>
            </a:fld>
            <a:endParaRPr lang="en-US" altLang="lv-LV"/>
          </a:p>
        </p:txBody>
      </p:sp>
      <p:sp>
        <p:nvSpPr>
          <p:cNvPr id="8" name="Rectangle 7"/>
          <p:cNvSpPr/>
          <p:nvPr/>
        </p:nvSpPr>
        <p:spPr>
          <a:xfrm>
            <a:off x="963861" y="1473298"/>
            <a:ext cx="7539644" cy="143615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lv-LV" dirty="0">
                <a:solidFill>
                  <a:srgbClr val="414142"/>
                </a:solidFill>
                <a:latin typeface="Arial" panose="020B0604020202020204" pitchFamily="34" charset="0"/>
              </a:rPr>
              <a:t>1) iedzīvotāju ienākumu nevienlīdzības mazināšana, palielinot minimālo mēneša darba algu, palielinot iedzīvotāju ienākuma nodokļa gada diferencēto neapliekamo minimumu, paaugstinot minimālo ienākumu līmeni un tuvinot pensiju pieaugumu apdrošināšanas iemaksu algu summas pieaugumam;</a:t>
            </a:r>
          </a:p>
        </p:txBody>
      </p:sp>
      <p:sp>
        <p:nvSpPr>
          <p:cNvPr id="9" name="Rectangle 8"/>
          <p:cNvSpPr/>
          <p:nvPr/>
        </p:nvSpPr>
        <p:spPr>
          <a:xfrm>
            <a:off x="963861" y="3094366"/>
            <a:ext cx="7539644" cy="63264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lv-LV" dirty="0">
                <a:solidFill>
                  <a:srgbClr val="414142"/>
                </a:solidFill>
                <a:latin typeface="Arial" panose="020B0604020202020204" pitchFamily="34" charset="0"/>
              </a:rPr>
              <a:t>2) valsts </a:t>
            </a:r>
            <a:r>
              <a:rPr lang="lv-LV" dirty="0" err="1">
                <a:solidFill>
                  <a:srgbClr val="414142"/>
                </a:solidFill>
                <a:latin typeface="Arial" panose="020B0604020202020204" pitchFamily="34" charset="0"/>
              </a:rPr>
              <a:t>cilvēkkapitāla</a:t>
            </a:r>
            <a:r>
              <a:rPr lang="lv-LV" dirty="0">
                <a:solidFill>
                  <a:srgbClr val="414142"/>
                </a:solidFill>
                <a:latin typeface="Arial" panose="020B0604020202020204" pitchFamily="34" charset="0"/>
              </a:rPr>
              <a:t> palielināšana, palielinot publisko finansējumu un veicot reformas veselības nozarē, izglītībā un zinātnē;</a:t>
            </a:r>
          </a:p>
        </p:txBody>
      </p:sp>
      <p:sp>
        <p:nvSpPr>
          <p:cNvPr id="10" name="Rectangle 9"/>
          <p:cNvSpPr/>
          <p:nvPr/>
        </p:nvSpPr>
        <p:spPr>
          <a:xfrm>
            <a:off x="963861" y="3954636"/>
            <a:ext cx="7539644" cy="632641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lv-LV" dirty="0">
                <a:solidFill>
                  <a:srgbClr val="414142"/>
                </a:solidFill>
                <a:latin typeface="Arial" panose="020B0604020202020204" pitchFamily="34" charset="0"/>
              </a:rPr>
              <a:t>3) valsts aktīvu atjaunošana, nodrošinot finansējumu jaunu pasažieru vilcienu iegādei, jauna cietuma būvniecībai un autoceļu atjaunošanai;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63861" y="4772188"/>
            <a:ext cx="7539644" cy="6326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lv-LV" dirty="0">
                <a:solidFill>
                  <a:srgbClr val="414142"/>
                </a:solidFill>
                <a:latin typeface="Arial" panose="020B0604020202020204" pitchFamily="34" charset="0"/>
              </a:rPr>
              <a:t>4) publisko finanšu izlietojuma efektivitātes palielināšana, veicot administratīvi teritoriālo reformu;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63861" y="5589740"/>
            <a:ext cx="7539644" cy="63264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lv-LV" dirty="0">
                <a:solidFill>
                  <a:srgbClr val="414142"/>
                </a:solidFill>
                <a:latin typeface="Arial" panose="020B0604020202020204" pitchFamily="34" charset="0"/>
              </a:rPr>
              <a:t>5) valsts aizsardzības spēju palielināšana, nodrošinot valsts aizsardzības finansējumu pret iekšzemes kopproduktu divu procentu apmērā.</a:t>
            </a:r>
          </a:p>
        </p:txBody>
      </p:sp>
    </p:spTree>
    <p:extLst>
      <p:ext uri="{BB962C8B-B14F-4D97-AF65-F5344CB8AC3E}">
        <p14:creationId xmlns:p14="http://schemas.microsoft.com/office/powerpoint/2010/main" val="426469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05885" y="228327"/>
            <a:ext cx="6692460" cy="972816"/>
          </a:xfrm>
        </p:spPr>
        <p:txBody>
          <a:bodyPr>
            <a:normAutofit fontScale="90000"/>
          </a:bodyPr>
          <a:lstStyle/>
          <a:p>
            <a:r>
              <a:rPr lang="lv-LV" altLang="lv-LV" dirty="0"/>
              <a:t>Atbalstītais papildu finansējums prioritārajiem pasākumiem </a:t>
            </a:r>
            <a:br>
              <a:rPr lang="lv-LV" altLang="lv-LV" dirty="0"/>
            </a:br>
            <a:r>
              <a:rPr lang="lv-LV" altLang="lv-LV" dirty="0"/>
              <a:t>2020.-2022.gadam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F11BBE9-CFE2-4B85-9E78-D6C1391818D1}" type="slidenum">
              <a:rPr lang="en-US" altLang="lv-LV"/>
              <a:pPr/>
              <a:t>3</a:t>
            </a:fld>
            <a:endParaRPr lang="en-US" altLang="lv-LV"/>
          </a:p>
        </p:txBody>
      </p:sp>
      <p:grpSp>
        <p:nvGrpSpPr>
          <p:cNvPr id="42" name="Group 41"/>
          <p:cNvGrpSpPr/>
          <p:nvPr/>
        </p:nvGrpSpPr>
        <p:grpSpPr>
          <a:xfrm>
            <a:off x="4569547" y="1433523"/>
            <a:ext cx="4494145" cy="1879152"/>
            <a:chOff x="4265002" y="1474263"/>
            <a:chExt cx="4494145" cy="1879152"/>
          </a:xfrm>
        </p:grpSpPr>
        <p:sp>
          <p:nvSpPr>
            <p:cNvPr id="71" name="Rectangle 70"/>
            <p:cNvSpPr/>
            <p:nvPr/>
          </p:nvSpPr>
          <p:spPr>
            <a:xfrm>
              <a:off x="6013755" y="1869301"/>
              <a:ext cx="2395308" cy="4010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lv-LV" sz="1003" dirty="0">
                  <a:solidFill>
                    <a:srgbClr val="000000"/>
                  </a:solidFill>
                </a:rPr>
                <a:t>Ārstniecības personu darba samaksas pieauguma nodrošināšana</a:t>
              </a:r>
              <a:r>
                <a:rPr lang="lv-LV" sz="1003" dirty="0"/>
                <a:t> </a:t>
              </a:r>
              <a:r>
                <a:rPr lang="lv-LV" sz="1003" b="1" dirty="0"/>
                <a:t>58,1 milj. </a:t>
              </a:r>
              <a:r>
                <a:rPr lang="lv-LV" sz="1003" b="1" i="1" dirty="0"/>
                <a:t>euro</a:t>
              </a: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4265002" y="1474263"/>
              <a:ext cx="4494145" cy="1879152"/>
              <a:chOff x="4265002" y="1474263"/>
              <a:chExt cx="4494145" cy="1879152"/>
            </a:xfrm>
          </p:grpSpPr>
          <p:sp>
            <p:nvSpPr>
              <p:cNvPr id="78" name="Rectangle 77"/>
              <p:cNvSpPr/>
              <p:nvPr/>
            </p:nvSpPr>
            <p:spPr>
              <a:xfrm>
                <a:off x="5376689" y="1708309"/>
                <a:ext cx="418704" cy="2608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lv-LV" sz="1095" dirty="0"/>
                  <a:t>t.sk.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5521960" y="1474263"/>
                <a:ext cx="3028393" cy="2608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lv-LV" sz="1095" b="1" dirty="0">
                    <a:solidFill>
                      <a:schemeClr val="accent1">
                        <a:lumMod val="75000"/>
                      </a:schemeClr>
                    </a:solidFill>
                  </a:rPr>
                  <a:t>Starpnozaru prioritārie pasākumi 2020.gadam </a:t>
                </a:r>
                <a:endParaRPr lang="en-US" sz="1095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6031676" y="2276953"/>
                <a:ext cx="2727471" cy="7096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lv-LV" sz="1003" dirty="0"/>
                  <a:t>Finansējums no 2019.gada 1.septembra palielinātās pedagogu zemākās mēneša darba algas likmes līdz 750 </a:t>
                </a:r>
                <a:r>
                  <a:rPr lang="lv-LV" sz="1003" i="1" dirty="0"/>
                  <a:t>euro</a:t>
                </a:r>
                <a:r>
                  <a:rPr lang="lv-LV" sz="1003" dirty="0"/>
                  <a:t> nodrošināšanai pilnam gadam </a:t>
                </a:r>
                <a:r>
                  <a:rPr lang="lv-LV" sz="1003" b="1" dirty="0"/>
                  <a:t>23,0 milj. </a:t>
                </a:r>
                <a:r>
                  <a:rPr lang="lv-LV" sz="1003" b="1" i="1" dirty="0"/>
                  <a:t>euro</a:t>
                </a:r>
                <a:r>
                  <a:rPr lang="lv-LV" sz="1003" b="1" dirty="0"/>
                  <a:t> </a:t>
                </a: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6077501" y="3064341"/>
                <a:ext cx="1620957" cy="2466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lv-LV" sz="1003" dirty="0"/>
                  <a:t>Demogrāfija </a:t>
                </a:r>
                <a:r>
                  <a:rPr lang="lv-LV" sz="1003" b="1" dirty="0"/>
                  <a:t>6,3 milj. </a:t>
                </a:r>
                <a:r>
                  <a:rPr lang="lv-LV" sz="1003" b="1" i="1" dirty="0"/>
                  <a:t>euro</a:t>
                </a:r>
                <a:r>
                  <a:rPr lang="lv-LV" sz="1003" b="1" dirty="0"/>
                  <a:t> </a:t>
                </a:r>
                <a:endParaRPr lang="en-US" sz="1003" b="1" dirty="0"/>
              </a:p>
            </p:txBody>
          </p:sp>
          <p:sp>
            <p:nvSpPr>
              <p:cNvPr id="83" name="Google Shape;6803;p42"/>
              <p:cNvSpPr/>
              <p:nvPr/>
            </p:nvSpPr>
            <p:spPr>
              <a:xfrm>
                <a:off x="5790379" y="1917643"/>
                <a:ext cx="241291" cy="304636"/>
              </a:xfrm>
              <a:custGeom>
                <a:avLst/>
                <a:gdLst/>
                <a:ahLst/>
                <a:cxnLst/>
                <a:rect l="l" t="t" r="r" b="b"/>
                <a:pathLst>
                  <a:path w="9106" h="11817" extrusionOk="0">
                    <a:moveTo>
                      <a:pt x="4649" y="623"/>
                    </a:moveTo>
                    <a:cubicBezTo>
                      <a:pt x="5216" y="623"/>
                      <a:pt x="5756" y="897"/>
                      <a:pt x="6270" y="1325"/>
                    </a:cubicBezTo>
                    <a:lnTo>
                      <a:pt x="5987" y="2365"/>
                    </a:lnTo>
                    <a:cubicBezTo>
                      <a:pt x="5546" y="2144"/>
                      <a:pt x="5042" y="2050"/>
                      <a:pt x="4569" y="2050"/>
                    </a:cubicBezTo>
                    <a:cubicBezTo>
                      <a:pt x="4097" y="2050"/>
                      <a:pt x="3593" y="2144"/>
                      <a:pt x="3151" y="2365"/>
                    </a:cubicBezTo>
                    <a:lnTo>
                      <a:pt x="2868" y="1325"/>
                    </a:lnTo>
                    <a:cubicBezTo>
                      <a:pt x="3340" y="916"/>
                      <a:pt x="3939" y="664"/>
                      <a:pt x="4475" y="632"/>
                    </a:cubicBezTo>
                    <a:cubicBezTo>
                      <a:pt x="4533" y="626"/>
                      <a:pt x="4591" y="623"/>
                      <a:pt x="4649" y="623"/>
                    </a:cubicBezTo>
                    <a:close/>
                    <a:moveTo>
                      <a:pt x="4601" y="4791"/>
                    </a:moveTo>
                    <a:cubicBezTo>
                      <a:pt x="4853" y="5074"/>
                      <a:pt x="5199" y="5358"/>
                      <a:pt x="5640" y="5610"/>
                    </a:cubicBezTo>
                    <a:lnTo>
                      <a:pt x="5640" y="6555"/>
                    </a:lnTo>
                    <a:cubicBezTo>
                      <a:pt x="5640" y="7154"/>
                      <a:pt x="5168" y="7595"/>
                      <a:pt x="4601" y="7595"/>
                    </a:cubicBezTo>
                    <a:cubicBezTo>
                      <a:pt x="4065" y="7595"/>
                      <a:pt x="3593" y="7122"/>
                      <a:pt x="3593" y="6555"/>
                    </a:cubicBezTo>
                    <a:lnTo>
                      <a:pt x="3593" y="5641"/>
                    </a:lnTo>
                    <a:cubicBezTo>
                      <a:pt x="3939" y="5358"/>
                      <a:pt x="4254" y="5169"/>
                      <a:pt x="4475" y="4917"/>
                    </a:cubicBezTo>
                    <a:lnTo>
                      <a:pt x="4601" y="4791"/>
                    </a:lnTo>
                    <a:close/>
                    <a:moveTo>
                      <a:pt x="4569" y="2806"/>
                    </a:moveTo>
                    <a:cubicBezTo>
                      <a:pt x="5073" y="2806"/>
                      <a:pt x="5577" y="2964"/>
                      <a:pt x="6018" y="3216"/>
                    </a:cubicBezTo>
                    <a:cubicBezTo>
                      <a:pt x="6491" y="3499"/>
                      <a:pt x="6901" y="3972"/>
                      <a:pt x="7121" y="4476"/>
                    </a:cubicBezTo>
                    <a:lnTo>
                      <a:pt x="7877" y="6902"/>
                    </a:lnTo>
                    <a:lnTo>
                      <a:pt x="7877" y="6933"/>
                    </a:lnTo>
                    <a:cubicBezTo>
                      <a:pt x="8003" y="7217"/>
                      <a:pt x="7909" y="7469"/>
                      <a:pt x="7783" y="7626"/>
                    </a:cubicBezTo>
                    <a:cubicBezTo>
                      <a:pt x="7562" y="8036"/>
                      <a:pt x="7090" y="8319"/>
                      <a:pt x="6617" y="8351"/>
                    </a:cubicBezTo>
                    <a:cubicBezTo>
                      <a:pt x="6270" y="8351"/>
                      <a:pt x="5955" y="8162"/>
                      <a:pt x="5766" y="7878"/>
                    </a:cubicBezTo>
                    <a:cubicBezTo>
                      <a:pt x="6081" y="7563"/>
                      <a:pt x="6302" y="7122"/>
                      <a:pt x="6302" y="6618"/>
                    </a:cubicBezTo>
                    <a:lnTo>
                      <a:pt x="6302" y="6114"/>
                    </a:lnTo>
                    <a:cubicBezTo>
                      <a:pt x="6333" y="6145"/>
                      <a:pt x="6428" y="6177"/>
                      <a:pt x="6459" y="6208"/>
                    </a:cubicBezTo>
                    <a:cubicBezTo>
                      <a:pt x="6554" y="6272"/>
                      <a:pt x="6585" y="6272"/>
                      <a:pt x="6648" y="6272"/>
                    </a:cubicBezTo>
                    <a:cubicBezTo>
                      <a:pt x="6775" y="6272"/>
                      <a:pt x="6901" y="6208"/>
                      <a:pt x="6932" y="6114"/>
                    </a:cubicBezTo>
                    <a:cubicBezTo>
                      <a:pt x="7058" y="5956"/>
                      <a:pt x="6995" y="5704"/>
                      <a:pt x="6869" y="5641"/>
                    </a:cubicBezTo>
                    <a:cubicBezTo>
                      <a:pt x="6617" y="5484"/>
                      <a:pt x="6428" y="5358"/>
                      <a:pt x="6239" y="5232"/>
                    </a:cubicBezTo>
                    <a:cubicBezTo>
                      <a:pt x="6176" y="5200"/>
                      <a:pt x="6144" y="5169"/>
                      <a:pt x="6113" y="5169"/>
                    </a:cubicBezTo>
                    <a:cubicBezTo>
                      <a:pt x="5199" y="4570"/>
                      <a:pt x="4979" y="4381"/>
                      <a:pt x="4979" y="3814"/>
                    </a:cubicBezTo>
                    <a:cubicBezTo>
                      <a:pt x="4979" y="3625"/>
                      <a:pt x="4821" y="3468"/>
                      <a:pt x="4601" y="3468"/>
                    </a:cubicBezTo>
                    <a:cubicBezTo>
                      <a:pt x="4412" y="3468"/>
                      <a:pt x="4254" y="3625"/>
                      <a:pt x="4254" y="3814"/>
                    </a:cubicBezTo>
                    <a:cubicBezTo>
                      <a:pt x="4254" y="4381"/>
                      <a:pt x="4034" y="4570"/>
                      <a:pt x="3120" y="5169"/>
                    </a:cubicBezTo>
                    <a:cubicBezTo>
                      <a:pt x="3057" y="5169"/>
                      <a:pt x="3025" y="5200"/>
                      <a:pt x="2994" y="5232"/>
                    </a:cubicBezTo>
                    <a:cubicBezTo>
                      <a:pt x="2805" y="5358"/>
                      <a:pt x="2584" y="5484"/>
                      <a:pt x="2364" y="5641"/>
                    </a:cubicBezTo>
                    <a:cubicBezTo>
                      <a:pt x="2206" y="5736"/>
                      <a:pt x="2175" y="5956"/>
                      <a:pt x="2269" y="6114"/>
                    </a:cubicBezTo>
                    <a:cubicBezTo>
                      <a:pt x="2343" y="6206"/>
                      <a:pt x="2448" y="6255"/>
                      <a:pt x="2548" y="6255"/>
                    </a:cubicBezTo>
                    <a:cubicBezTo>
                      <a:pt x="2620" y="6255"/>
                      <a:pt x="2689" y="6230"/>
                      <a:pt x="2742" y="6177"/>
                    </a:cubicBezTo>
                    <a:cubicBezTo>
                      <a:pt x="2805" y="6145"/>
                      <a:pt x="2868" y="6114"/>
                      <a:pt x="2899" y="6051"/>
                    </a:cubicBezTo>
                    <a:lnTo>
                      <a:pt x="2899" y="6587"/>
                    </a:lnTo>
                    <a:cubicBezTo>
                      <a:pt x="2899" y="7059"/>
                      <a:pt x="3120" y="7532"/>
                      <a:pt x="3466" y="7847"/>
                    </a:cubicBezTo>
                    <a:cubicBezTo>
                      <a:pt x="3277" y="8099"/>
                      <a:pt x="2962" y="8319"/>
                      <a:pt x="2616" y="8319"/>
                    </a:cubicBezTo>
                    <a:cubicBezTo>
                      <a:pt x="2143" y="8256"/>
                      <a:pt x="1671" y="8004"/>
                      <a:pt x="1419" y="7595"/>
                    </a:cubicBezTo>
                    <a:cubicBezTo>
                      <a:pt x="1230" y="7437"/>
                      <a:pt x="1135" y="7217"/>
                      <a:pt x="1261" y="6933"/>
                    </a:cubicBezTo>
                    <a:lnTo>
                      <a:pt x="2017" y="4476"/>
                    </a:lnTo>
                    <a:cubicBezTo>
                      <a:pt x="2238" y="3940"/>
                      <a:pt x="2647" y="3499"/>
                      <a:pt x="3120" y="3216"/>
                    </a:cubicBezTo>
                    <a:cubicBezTo>
                      <a:pt x="3529" y="2964"/>
                      <a:pt x="4065" y="2806"/>
                      <a:pt x="4569" y="2806"/>
                    </a:cubicBezTo>
                    <a:close/>
                    <a:moveTo>
                      <a:pt x="5231" y="8225"/>
                    </a:moveTo>
                    <a:cubicBezTo>
                      <a:pt x="5325" y="8382"/>
                      <a:pt x="5420" y="8508"/>
                      <a:pt x="5577" y="8634"/>
                    </a:cubicBezTo>
                    <a:lnTo>
                      <a:pt x="4569" y="9580"/>
                    </a:lnTo>
                    <a:lnTo>
                      <a:pt x="3624" y="8634"/>
                    </a:lnTo>
                    <a:cubicBezTo>
                      <a:pt x="3750" y="8508"/>
                      <a:pt x="3845" y="8382"/>
                      <a:pt x="3971" y="8225"/>
                    </a:cubicBezTo>
                    <a:cubicBezTo>
                      <a:pt x="4160" y="8319"/>
                      <a:pt x="4380" y="8351"/>
                      <a:pt x="4601" y="8351"/>
                    </a:cubicBezTo>
                    <a:cubicBezTo>
                      <a:pt x="4853" y="8351"/>
                      <a:pt x="5042" y="8319"/>
                      <a:pt x="5231" y="8225"/>
                    </a:cubicBezTo>
                    <a:close/>
                    <a:moveTo>
                      <a:pt x="2994" y="8949"/>
                    </a:moveTo>
                    <a:lnTo>
                      <a:pt x="4254" y="10210"/>
                    </a:lnTo>
                    <a:lnTo>
                      <a:pt x="4254" y="11092"/>
                    </a:lnTo>
                    <a:lnTo>
                      <a:pt x="789" y="11092"/>
                    </a:lnTo>
                    <a:lnTo>
                      <a:pt x="789" y="10745"/>
                    </a:lnTo>
                    <a:cubicBezTo>
                      <a:pt x="789" y="9800"/>
                      <a:pt x="1576" y="9012"/>
                      <a:pt x="2521" y="9012"/>
                    </a:cubicBezTo>
                    <a:cubicBezTo>
                      <a:pt x="2679" y="9012"/>
                      <a:pt x="2836" y="8981"/>
                      <a:pt x="2994" y="8949"/>
                    </a:cubicBezTo>
                    <a:close/>
                    <a:moveTo>
                      <a:pt x="6176" y="8949"/>
                    </a:moveTo>
                    <a:cubicBezTo>
                      <a:pt x="6333" y="8981"/>
                      <a:pt x="6491" y="9012"/>
                      <a:pt x="6648" y="9012"/>
                    </a:cubicBezTo>
                    <a:cubicBezTo>
                      <a:pt x="7594" y="9012"/>
                      <a:pt x="8381" y="9800"/>
                      <a:pt x="8381" y="10745"/>
                    </a:cubicBezTo>
                    <a:lnTo>
                      <a:pt x="8381" y="11092"/>
                    </a:lnTo>
                    <a:lnTo>
                      <a:pt x="4916" y="11092"/>
                    </a:lnTo>
                    <a:lnTo>
                      <a:pt x="4916" y="10210"/>
                    </a:lnTo>
                    <a:lnTo>
                      <a:pt x="6176" y="8949"/>
                    </a:lnTo>
                    <a:close/>
                    <a:moveTo>
                      <a:pt x="4553" y="0"/>
                    </a:moveTo>
                    <a:cubicBezTo>
                      <a:pt x="4517" y="0"/>
                      <a:pt x="4480" y="1"/>
                      <a:pt x="4443" y="2"/>
                    </a:cubicBezTo>
                    <a:cubicBezTo>
                      <a:pt x="3656" y="34"/>
                      <a:pt x="2836" y="380"/>
                      <a:pt x="2206" y="1010"/>
                    </a:cubicBezTo>
                    <a:cubicBezTo>
                      <a:pt x="2143" y="1105"/>
                      <a:pt x="2080" y="1231"/>
                      <a:pt x="2143" y="1325"/>
                    </a:cubicBezTo>
                    <a:lnTo>
                      <a:pt x="2490" y="2743"/>
                    </a:lnTo>
                    <a:cubicBezTo>
                      <a:pt x="1986" y="3121"/>
                      <a:pt x="1576" y="3625"/>
                      <a:pt x="1293" y="4224"/>
                    </a:cubicBezTo>
                    <a:lnTo>
                      <a:pt x="1293" y="4255"/>
                    </a:lnTo>
                    <a:lnTo>
                      <a:pt x="568" y="6650"/>
                    </a:lnTo>
                    <a:cubicBezTo>
                      <a:pt x="411" y="7091"/>
                      <a:pt x="442" y="7563"/>
                      <a:pt x="663" y="8004"/>
                    </a:cubicBezTo>
                    <a:cubicBezTo>
                      <a:pt x="820" y="8225"/>
                      <a:pt x="1041" y="8477"/>
                      <a:pt x="1261" y="8634"/>
                    </a:cubicBezTo>
                    <a:cubicBezTo>
                      <a:pt x="505" y="9012"/>
                      <a:pt x="1" y="9832"/>
                      <a:pt x="1" y="10745"/>
                    </a:cubicBezTo>
                    <a:lnTo>
                      <a:pt x="1" y="11470"/>
                    </a:lnTo>
                    <a:cubicBezTo>
                      <a:pt x="1" y="11659"/>
                      <a:pt x="158" y="11816"/>
                      <a:pt x="347" y="11816"/>
                    </a:cubicBezTo>
                    <a:lnTo>
                      <a:pt x="8665" y="11816"/>
                    </a:lnTo>
                    <a:cubicBezTo>
                      <a:pt x="8854" y="11816"/>
                      <a:pt x="9011" y="11659"/>
                      <a:pt x="9011" y="11470"/>
                    </a:cubicBezTo>
                    <a:lnTo>
                      <a:pt x="9011" y="10745"/>
                    </a:lnTo>
                    <a:cubicBezTo>
                      <a:pt x="9106" y="9832"/>
                      <a:pt x="8570" y="9012"/>
                      <a:pt x="7783" y="8634"/>
                    </a:cubicBezTo>
                    <a:cubicBezTo>
                      <a:pt x="8035" y="8477"/>
                      <a:pt x="8255" y="8225"/>
                      <a:pt x="8381" y="8004"/>
                    </a:cubicBezTo>
                    <a:cubicBezTo>
                      <a:pt x="8665" y="7563"/>
                      <a:pt x="8696" y="7091"/>
                      <a:pt x="8507" y="6650"/>
                    </a:cubicBezTo>
                    <a:lnTo>
                      <a:pt x="7751" y="4255"/>
                    </a:lnTo>
                    <a:lnTo>
                      <a:pt x="7751" y="4224"/>
                    </a:lnTo>
                    <a:cubicBezTo>
                      <a:pt x="7531" y="3625"/>
                      <a:pt x="7090" y="3121"/>
                      <a:pt x="6585" y="2743"/>
                    </a:cubicBezTo>
                    <a:lnTo>
                      <a:pt x="6932" y="1325"/>
                    </a:lnTo>
                    <a:cubicBezTo>
                      <a:pt x="6964" y="1231"/>
                      <a:pt x="6932" y="1105"/>
                      <a:pt x="6838" y="1010"/>
                    </a:cubicBezTo>
                    <a:cubicBezTo>
                      <a:pt x="6173" y="346"/>
                      <a:pt x="5393" y="0"/>
                      <a:pt x="4553" y="0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003"/>
              </a:p>
            </p:txBody>
          </p:sp>
          <p:sp>
            <p:nvSpPr>
              <p:cNvPr id="84" name="Google Shape;5953;p40"/>
              <p:cNvSpPr/>
              <p:nvPr/>
            </p:nvSpPr>
            <p:spPr>
              <a:xfrm>
                <a:off x="5752569" y="2414405"/>
                <a:ext cx="279107" cy="313395"/>
              </a:xfrm>
              <a:custGeom>
                <a:avLst/>
                <a:gdLst/>
                <a:ahLst/>
                <a:cxnLst/>
                <a:rect l="l" t="t" r="r" b="b"/>
                <a:pathLst>
                  <a:path w="10996" h="12691" extrusionOk="0">
                    <a:moveTo>
                      <a:pt x="6050" y="820"/>
                    </a:moveTo>
                    <a:lnTo>
                      <a:pt x="6050" y="1639"/>
                    </a:lnTo>
                    <a:lnTo>
                      <a:pt x="5199" y="1639"/>
                    </a:lnTo>
                    <a:lnTo>
                      <a:pt x="5199" y="820"/>
                    </a:lnTo>
                    <a:close/>
                    <a:moveTo>
                      <a:pt x="9358" y="2458"/>
                    </a:moveTo>
                    <a:lnTo>
                      <a:pt x="9358" y="8255"/>
                    </a:lnTo>
                    <a:lnTo>
                      <a:pt x="1923" y="8255"/>
                    </a:lnTo>
                    <a:lnTo>
                      <a:pt x="1923" y="2458"/>
                    </a:lnTo>
                    <a:close/>
                    <a:moveTo>
                      <a:pt x="9767" y="9074"/>
                    </a:moveTo>
                    <a:cubicBezTo>
                      <a:pt x="10019" y="9074"/>
                      <a:pt x="10177" y="9295"/>
                      <a:pt x="10208" y="9515"/>
                    </a:cubicBezTo>
                    <a:cubicBezTo>
                      <a:pt x="10177" y="9704"/>
                      <a:pt x="10051" y="9830"/>
                      <a:pt x="9893" y="9925"/>
                    </a:cubicBezTo>
                    <a:cubicBezTo>
                      <a:pt x="9862" y="9940"/>
                      <a:pt x="9893" y="9948"/>
                      <a:pt x="9594" y="9948"/>
                    </a:cubicBezTo>
                    <a:cubicBezTo>
                      <a:pt x="9295" y="9948"/>
                      <a:pt x="8665" y="9940"/>
                      <a:pt x="7310" y="9925"/>
                    </a:cubicBezTo>
                    <a:lnTo>
                      <a:pt x="1513" y="9925"/>
                    </a:lnTo>
                    <a:cubicBezTo>
                      <a:pt x="1324" y="9925"/>
                      <a:pt x="1166" y="9799"/>
                      <a:pt x="1103" y="9641"/>
                    </a:cubicBezTo>
                    <a:cubicBezTo>
                      <a:pt x="1040" y="9358"/>
                      <a:pt x="1229" y="9074"/>
                      <a:pt x="1513" y="9074"/>
                    </a:cubicBezTo>
                    <a:close/>
                    <a:moveTo>
                      <a:pt x="4790" y="1"/>
                    </a:moveTo>
                    <a:cubicBezTo>
                      <a:pt x="4538" y="1"/>
                      <a:pt x="4348" y="190"/>
                      <a:pt x="4348" y="379"/>
                    </a:cubicBezTo>
                    <a:lnTo>
                      <a:pt x="4348" y="1639"/>
                    </a:lnTo>
                    <a:lnTo>
                      <a:pt x="1419" y="1639"/>
                    </a:lnTo>
                    <a:cubicBezTo>
                      <a:pt x="1198" y="1639"/>
                      <a:pt x="1040" y="1828"/>
                      <a:pt x="1040" y="2080"/>
                    </a:cubicBezTo>
                    <a:lnTo>
                      <a:pt x="1040" y="8349"/>
                    </a:lnTo>
                    <a:cubicBezTo>
                      <a:pt x="788" y="8413"/>
                      <a:pt x="568" y="8570"/>
                      <a:pt x="410" y="8791"/>
                    </a:cubicBezTo>
                    <a:cubicBezTo>
                      <a:pt x="1" y="9358"/>
                      <a:pt x="158" y="10145"/>
                      <a:pt x="725" y="10555"/>
                    </a:cubicBezTo>
                    <a:cubicBezTo>
                      <a:pt x="914" y="10649"/>
                      <a:pt x="1166" y="10744"/>
                      <a:pt x="1419" y="10744"/>
                    </a:cubicBezTo>
                    <a:lnTo>
                      <a:pt x="3277" y="10744"/>
                    </a:lnTo>
                    <a:lnTo>
                      <a:pt x="2679" y="12067"/>
                    </a:lnTo>
                    <a:cubicBezTo>
                      <a:pt x="2616" y="12288"/>
                      <a:pt x="2679" y="12508"/>
                      <a:pt x="2836" y="12634"/>
                    </a:cubicBezTo>
                    <a:cubicBezTo>
                      <a:pt x="2913" y="12673"/>
                      <a:pt x="2987" y="12691"/>
                      <a:pt x="3057" y="12691"/>
                    </a:cubicBezTo>
                    <a:cubicBezTo>
                      <a:pt x="3214" y="12691"/>
                      <a:pt x="3347" y="12598"/>
                      <a:pt x="3435" y="12445"/>
                    </a:cubicBezTo>
                    <a:lnTo>
                      <a:pt x="4159" y="10744"/>
                    </a:lnTo>
                    <a:lnTo>
                      <a:pt x="5136" y="10744"/>
                    </a:lnTo>
                    <a:lnTo>
                      <a:pt x="5136" y="12225"/>
                    </a:lnTo>
                    <a:cubicBezTo>
                      <a:pt x="5136" y="12445"/>
                      <a:pt x="5294" y="12634"/>
                      <a:pt x="5483" y="12666"/>
                    </a:cubicBezTo>
                    <a:cubicBezTo>
                      <a:pt x="5501" y="12668"/>
                      <a:pt x="5520" y="12669"/>
                      <a:pt x="5538" y="12669"/>
                    </a:cubicBezTo>
                    <a:cubicBezTo>
                      <a:pt x="5766" y="12669"/>
                      <a:pt x="5955" y="12492"/>
                      <a:pt x="5955" y="12288"/>
                    </a:cubicBezTo>
                    <a:lnTo>
                      <a:pt x="5955" y="10744"/>
                    </a:lnTo>
                    <a:lnTo>
                      <a:pt x="6932" y="10744"/>
                    </a:lnTo>
                    <a:lnTo>
                      <a:pt x="7657" y="12382"/>
                    </a:lnTo>
                    <a:cubicBezTo>
                      <a:pt x="7708" y="12538"/>
                      <a:pt x="7888" y="12651"/>
                      <a:pt x="8056" y="12651"/>
                    </a:cubicBezTo>
                    <a:cubicBezTo>
                      <a:pt x="8092" y="12651"/>
                      <a:pt x="8127" y="12645"/>
                      <a:pt x="8161" y="12634"/>
                    </a:cubicBezTo>
                    <a:cubicBezTo>
                      <a:pt x="8413" y="12540"/>
                      <a:pt x="8507" y="12256"/>
                      <a:pt x="8444" y="12067"/>
                    </a:cubicBezTo>
                    <a:lnTo>
                      <a:pt x="7846" y="10744"/>
                    </a:lnTo>
                    <a:lnTo>
                      <a:pt x="9704" y="10744"/>
                    </a:lnTo>
                    <a:cubicBezTo>
                      <a:pt x="10366" y="10744"/>
                      <a:pt x="10965" y="10177"/>
                      <a:pt x="10965" y="9484"/>
                    </a:cubicBezTo>
                    <a:cubicBezTo>
                      <a:pt x="10996" y="8980"/>
                      <a:pt x="10681" y="8507"/>
                      <a:pt x="10177" y="8349"/>
                    </a:cubicBezTo>
                    <a:lnTo>
                      <a:pt x="10177" y="2080"/>
                    </a:lnTo>
                    <a:cubicBezTo>
                      <a:pt x="10177" y="1828"/>
                      <a:pt x="9988" y="1639"/>
                      <a:pt x="9736" y="1639"/>
                    </a:cubicBezTo>
                    <a:lnTo>
                      <a:pt x="6869" y="1639"/>
                    </a:lnTo>
                    <a:lnTo>
                      <a:pt x="6869" y="379"/>
                    </a:lnTo>
                    <a:cubicBezTo>
                      <a:pt x="6869" y="158"/>
                      <a:pt x="6680" y="1"/>
                      <a:pt x="6428" y="1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003"/>
              </a:p>
            </p:txBody>
          </p:sp>
          <p:grpSp>
            <p:nvGrpSpPr>
              <p:cNvPr id="76" name="Group 75"/>
              <p:cNvGrpSpPr/>
              <p:nvPr/>
            </p:nvGrpSpPr>
            <p:grpSpPr>
              <a:xfrm>
                <a:off x="5729608" y="2993325"/>
                <a:ext cx="356099" cy="360090"/>
                <a:chOff x="1158504" y="5065950"/>
                <a:chExt cx="379913" cy="394878"/>
              </a:xfrm>
            </p:grpSpPr>
            <p:grpSp>
              <p:nvGrpSpPr>
                <p:cNvPr id="110" name="Google Shape;459;p39"/>
                <p:cNvGrpSpPr/>
                <p:nvPr/>
              </p:nvGrpSpPr>
              <p:grpSpPr>
                <a:xfrm>
                  <a:off x="1158504" y="5065950"/>
                  <a:ext cx="170502" cy="385664"/>
                  <a:chOff x="3417353" y="1931448"/>
                  <a:chExt cx="203950" cy="509248"/>
                </a:xfrm>
                <a:solidFill>
                  <a:schemeClr val="tx1"/>
                </a:solidFill>
              </p:grpSpPr>
              <p:sp>
                <p:nvSpPr>
                  <p:cNvPr id="111" name="Google Shape;460;p39"/>
                  <p:cNvSpPr/>
                  <p:nvPr/>
                </p:nvSpPr>
                <p:spPr>
                  <a:xfrm>
                    <a:off x="3417353" y="2037671"/>
                    <a:ext cx="203950" cy="4030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158" h="16121" extrusionOk="0">
                        <a:moveTo>
                          <a:pt x="3249" y="1"/>
                        </a:moveTo>
                        <a:lnTo>
                          <a:pt x="3004" y="50"/>
                        </a:lnTo>
                        <a:lnTo>
                          <a:pt x="2785" y="99"/>
                        </a:lnTo>
                        <a:lnTo>
                          <a:pt x="2565" y="172"/>
                        </a:lnTo>
                        <a:lnTo>
                          <a:pt x="2369" y="269"/>
                        </a:lnTo>
                        <a:lnTo>
                          <a:pt x="2174" y="367"/>
                        </a:lnTo>
                        <a:lnTo>
                          <a:pt x="1979" y="465"/>
                        </a:lnTo>
                        <a:lnTo>
                          <a:pt x="1808" y="587"/>
                        </a:lnTo>
                        <a:lnTo>
                          <a:pt x="1637" y="734"/>
                        </a:lnTo>
                        <a:lnTo>
                          <a:pt x="1490" y="880"/>
                        </a:lnTo>
                        <a:lnTo>
                          <a:pt x="1344" y="1027"/>
                        </a:lnTo>
                        <a:lnTo>
                          <a:pt x="1075" y="1369"/>
                        </a:lnTo>
                        <a:lnTo>
                          <a:pt x="855" y="1784"/>
                        </a:lnTo>
                        <a:lnTo>
                          <a:pt x="660" y="2199"/>
                        </a:lnTo>
                        <a:lnTo>
                          <a:pt x="489" y="2687"/>
                        </a:lnTo>
                        <a:lnTo>
                          <a:pt x="342" y="3176"/>
                        </a:lnTo>
                        <a:lnTo>
                          <a:pt x="245" y="3738"/>
                        </a:lnTo>
                        <a:lnTo>
                          <a:pt x="147" y="4299"/>
                        </a:lnTo>
                        <a:lnTo>
                          <a:pt x="74" y="4910"/>
                        </a:lnTo>
                        <a:lnTo>
                          <a:pt x="49" y="5545"/>
                        </a:lnTo>
                        <a:lnTo>
                          <a:pt x="25" y="6204"/>
                        </a:lnTo>
                        <a:lnTo>
                          <a:pt x="0" y="6888"/>
                        </a:lnTo>
                        <a:lnTo>
                          <a:pt x="25" y="7035"/>
                        </a:lnTo>
                        <a:lnTo>
                          <a:pt x="49" y="7181"/>
                        </a:lnTo>
                        <a:lnTo>
                          <a:pt x="98" y="7328"/>
                        </a:lnTo>
                        <a:lnTo>
                          <a:pt x="171" y="7425"/>
                        </a:lnTo>
                        <a:lnTo>
                          <a:pt x="269" y="7523"/>
                        </a:lnTo>
                        <a:lnTo>
                          <a:pt x="391" y="7596"/>
                        </a:lnTo>
                        <a:lnTo>
                          <a:pt x="513" y="7645"/>
                        </a:lnTo>
                        <a:lnTo>
                          <a:pt x="660" y="7670"/>
                        </a:lnTo>
                        <a:lnTo>
                          <a:pt x="806" y="7645"/>
                        </a:lnTo>
                        <a:lnTo>
                          <a:pt x="928" y="7596"/>
                        </a:lnTo>
                        <a:lnTo>
                          <a:pt x="1051" y="7523"/>
                        </a:lnTo>
                        <a:lnTo>
                          <a:pt x="1148" y="7425"/>
                        </a:lnTo>
                        <a:lnTo>
                          <a:pt x="1222" y="7328"/>
                        </a:lnTo>
                        <a:lnTo>
                          <a:pt x="1270" y="7181"/>
                        </a:lnTo>
                        <a:lnTo>
                          <a:pt x="1295" y="7035"/>
                        </a:lnTo>
                        <a:lnTo>
                          <a:pt x="1319" y="6888"/>
                        </a:lnTo>
                        <a:lnTo>
                          <a:pt x="1344" y="6278"/>
                        </a:lnTo>
                        <a:lnTo>
                          <a:pt x="1417" y="5569"/>
                        </a:lnTo>
                        <a:lnTo>
                          <a:pt x="1515" y="4861"/>
                        </a:lnTo>
                        <a:lnTo>
                          <a:pt x="1637" y="4153"/>
                        </a:lnTo>
                        <a:lnTo>
                          <a:pt x="1759" y="3542"/>
                        </a:lnTo>
                        <a:lnTo>
                          <a:pt x="1881" y="3029"/>
                        </a:lnTo>
                        <a:lnTo>
                          <a:pt x="2003" y="2687"/>
                        </a:lnTo>
                        <a:lnTo>
                          <a:pt x="2052" y="2614"/>
                        </a:lnTo>
                        <a:lnTo>
                          <a:pt x="2101" y="2590"/>
                        </a:lnTo>
                        <a:lnTo>
                          <a:pt x="2101" y="2639"/>
                        </a:lnTo>
                        <a:lnTo>
                          <a:pt x="2125" y="2736"/>
                        </a:lnTo>
                        <a:lnTo>
                          <a:pt x="2125" y="3151"/>
                        </a:lnTo>
                        <a:lnTo>
                          <a:pt x="2076" y="4568"/>
                        </a:lnTo>
                        <a:lnTo>
                          <a:pt x="1954" y="6595"/>
                        </a:lnTo>
                        <a:lnTo>
                          <a:pt x="1832" y="8866"/>
                        </a:lnTo>
                        <a:lnTo>
                          <a:pt x="1539" y="13165"/>
                        </a:lnTo>
                        <a:lnTo>
                          <a:pt x="1392" y="15119"/>
                        </a:lnTo>
                        <a:lnTo>
                          <a:pt x="1392" y="15290"/>
                        </a:lnTo>
                        <a:lnTo>
                          <a:pt x="1417" y="15461"/>
                        </a:lnTo>
                        <a:lnTo>
                          <a:pt x="1466" y="15607"/>
                        </a:lnTo>
                        <a:lnTo>
                          <a:pt x="1563" y="15754"/>
                        </a:lnTo>
                        <a:lnTo>
                          <a:pt x="1661" y="15900"/>
                        </a:lnTo>
                        <a:lnTo>
                          <a:pt x="1783" y="15998"/>
                        </a:lnTo>
                        <a:lnTo>
                          <a:pt x="1930" y="16071"/>
                        </a:lnTo>
                        <a:lnTo>
                          <a:pt x="2101" y="16120"/>
                        </a:lnTo>
                        <a:lnTo>
                          <a:pt x="2394" y="16120"/>
                        </a:lnTo>
                        <a:lnTo>
                          <a:pt x="2516" y="16071"/>
                        </a:lnTo>
                        <a:lnTo>
                          <a:pt x="2662" y="15998"/>
                        </a:lnTo>
                        <a:lnTo>
                          <a:pt x="2785" y="15925"/>
                        </a:lnTo>
                        <a:lnTo>
                          <a:pt x="2882" y="15803"/>
                        </a:lnTo>
                        <a:lnTo>
                          <a:pt x="2956" y="15680"/>
                        </a:lnTo>
                        <a:lnTo>
                          <a:pt x="3029" y="15534"/>
                        </a:lnTo>
                        <a:lnTo>
                          <a:pt x="3053" y="15387"/>
                        </a:lnTo>
                        <a:lnTo>
                          <a:pt x="3713" y="8549"/>
                        </a:lnTo>
                        <a:lnTo>
                          <a:pt x="3737" y="8476"/>
                        </a:lnTo>
                        <a:lnTo>
                          <a:pt x="3786" y="8354"/>
                        </a:lnTo>
                        <a:lnTo>
                          <a:pt x="3835" y="8305"/>
                        </a:lnTo>
                        <a:lnTo>
                          <a:pt x="3884" y="8231"/>
                        </a:lnTo>
                        <a:lnTo>
                          <a:pt x="3981" y="8207"/>
                        </a:lnTo>
                        <a:lnTo>
                          <a:pt x="4079" y="8183"/>
                        </a:lnTo>
                        <a:lnTo>
                          <a:pt x="4177" y="8207"/>
                        </a:lnTo>
                        <a:lnTo>
                          <a:pt x="4274" y="8231"/>
                        </a:lnTo>
                        <a:lnTo>
                          <a:pt x="4323" y="8305"/>
                        </a:lnTo>
                        <a:lnTo>
                          <a:pt x="4372" y="8354"/>
                        </a:lnTo>
                        <a:lnTo>
                          <a:pt x="4421" y="8476"/>
                        </a:lnTo>
                        <a:lnTo>
                          <a:pt x="4445" y="8549"/>
                        </a:lnTo>
                        <a:lnTo>
                          <a:pt x="5105" y="15387"/>
                        </a:lnTo>
                        <a:lnTo>
                          <a:pt x="5129" y="15534"/>
                        </a:lnTo>
                        <a:lnTo>
                          <a:pt x="5202" y="15680"/>
                        </a:lnTo>
                        <a:lnTo>
                          <a:pt x="5276" y="15803"/>
                        </a:lnTo>
                        <a:lnTo>
                          <a:pt x="5373" y="15925"/>
                        </a:lnTo>
                        <a:lnTo>
                          <a:pt x="5496" y="15998"/>
                        </a:lnTo>
                        <a:lnTo>
                          <a:pt x="5642" y="16071"/>
                        </a:lnTo>
                        <a:lnTo>
                          <a:pt x="5764" y="16120"/>
                        </a:lnTo>
                        <a:lnTo>
                          <a:pt x="6057" y="16120"/>
                        </a:lnTo>
                        <a:lnTo>
                          <a:pt x="6228" y="16071"/>
                        </a:lnTo>
                        <a:lnTo>
                          <a:pt x="6375" y="15998"/>
                        </a:lnTo>
                        <a:lnTo>
                          <a:pt x="6497" y="15900"/>
                        </a:lnTo>
                        <a:lnTo>
                          <a:pt x="6595" y="15754"/>
                        </a:lnTo>
                        <a:lnTo>
                          <a:pt x="6692" y="15607"/>
                        </a:lnTo>
                        <a:lnTo>
                          <a:pt x="6741" y="15461"/>
                        </a:lnTo>
                        <a:lnTo>
                          <a:pt x="6766" y="15290"/>
                        </a:lnTo>
                        <a:lnTo>
                          <a:pt x="6766" y="15119"/>
                        </a:lnTo>
                        <a:lnTo>
                          <a:pt x="6619" y="13165"/>
                        </a:lnTo>
                        <a:lnTo>
                          <a:pt x="6350" y="8915"/>
                        </a:lnTo>
                        <a:lnTo>
                          <a:pt x="6204" y="6619"/>
                        </a:lnTo>
                        <a:lnTo>
                          <a:pt x="6106" y="4617"/>
                        </a:lnTo>
                        <a:lnTo>
                          <a:pt x="6057" y="3176"/>
                        </a:lnTo>
                        <a:lnTo>
                          <a:pt x="6057" y="2761"/>
                        </a:lnTo>
                        <a:lnTo>
                          <a:pt x="6057" y="2590"/>
                        </a:lnTo>
                        <a:lnTo>
                          <a:pt x="6106" y="2590"/>
                        </a:lnTo>
                        <a:lnTo>
                          <a:pt x="6155" y="2687"/>
                        </a:lnTo>
                        <a:lnTo>
                          <a:pt x="6253" y="3005"/>
                        </a:lnTo>
                        <a:lnTo>
                          <a:pt x="6399" y="3493"/>
                        </a:lnTo>
                        <a:lnTo>
                          <a:pt x="6521" y="4128"/>
                        </a:lnTo>
                        <a:lnTo>
                          <a:pt x="6643" y="4837"/>
                        </a:lnTo>
                        <a:lnTo>
                          <a:pt x="6741" y="5569"/>
                        </a:lnTo>
                        <a:lnTo>
                          <a:pt x="6814" y="6278"/>
                        </a:lnTo>
                        <a:lnTo>
                          <a:pt x="6839" y="6888"/>
                        </a:lnTo>
                        <a:lnTo>
                          <a:pt x="6863" y="7035"/>
                        </a:lnTo>
                        <a:lnTo>
                          <a:pt x="6888" y="7181"/>
                        </a:lnTo>
                        <a:lnTo>
                          <a:pt x="6936" y="7328"/>
                        </a:lnTo>
                        <a:lnTo>
                          <a:pt x="7010" y="7425"/>
                        </a:lnTo>
                        <a:lnTo>
                          <a:pt x="7107" y="7523"/>
                        </a:lnTo>
                        <a:lnTo>
                          <a:pt x="7230" y="7596"/>
                        </a:lnTo>
                        <a:lnTo>
                          <a:pt x="7352" y="7645"/>
                        </a:lnTo>
                        <a:lnTo>
                          <a:pt x="7498" y="7670"/>
                        </a:lnTo>
                        <a:lnTo>
                          <a:pt x="7645" y="7645"/>
                        </a:lnTo>
                        <a:lnTo>
                          <a:pt x="7767" y="7596"/>
                        </a:lnTo>
                        <a:lnTo>
                          <a:pt x="7889" y="7523"/>
                        </a:lnTo>
                        <a:lnTo>
                          <a:pt x="7987" y="7425"/>
                        </a:lnTo>
                        <a:lnTo>
                          <a:pt x="8060" y="7328"/>
                        </a:lnTo>
                        <a:lnTo>
                          <a:pt x="8109" y="7181"/>
                        </a:lnTo>
                        <a:lnTo>
                          <a:pt x="8133" y="7035"/>
                        </a:lnTo>
                        <a:lnTo>
                          <a:pt x="8158" y="6888"/>
                        </a:lnTo>
                        <a:lnTo>
                          <a:pt x="8133" y="5520"/>
                        </a:lnTo>
                        <a:lnTo>
                          <a:pt x="8109" y="4885"/>
                        </a:lnTo>
                        <a:lnTo>
                          <a:pt x="8060" y="4299"/>
                        </a:lnTo>
                        <a:lnTo>
                          <a:pt x="7987" y="3713"/>
                        </a:lnTo>
                        <a:lnTo>
                          <a:pt x="7889" y="3176"/>
                        </a:lnTo>
                        <a:lnTo>
                          <a:pt x="7767" y="2663"/>
                        </a:lnTo>
                        <a:lnTo>
                          <a:pt x="7620" y="2174"/>
                        </a:lnTo>
                        <a:lnTo>
                          <a:pt x="7425" y="1759"/>
                        </a:lnTo>
                        <a:lnTo>
                          <a:pt x="7205" y="1369"/>
                        </a:lnTo>
                        <a:lnTo>
                          <a:pt x="7083" y="1173"/>
                        </a:lnTo>
                        <a:lnTo>
                          <a:pt x="6936" y="1002"/>
                        </a:lnTo>
                        <a:lnTo>
                          <a:pt x="6790" y="856"/>
                        </a:lnTo>
                        <a:lnTo>
                          <a:pt x="6643" y="709"/>
                        </a:lnTo>
                        <a:lnTo>
                          <a:pt x="6472" y="563"/>
                        </a:lnTo>
                        <a:lnTo>
                          <a:pt x="6277" y="440"/>
                        </a:lnTo>
                        <a:lnTo>
                          <a:pt x="6082" y="343"/>
                        </a:lnTo>
                        <a:lnTo>
                          <a:pt x="5886" y="245"/>
                        </a:lnTo>
                        <a:lnTo>
                          <a:pt x="5666" y="172"/>
                        </a:lnTo>
                        <a:lnTo>
                          <a:pt x="5422" y="99"/>
                        </a:lnTo>
                        <a:lnTo>
                          <a:pt x="5178" y="50"/>
                        </a:lnTo>
                        <a:lnTo>
                          <a:pt x="4909" y="1"/>
                        </a:lnTo>
                        <a:lnTo>
                          <a:pt x="4714" y="74"/>
                        </a:lnTo>
                        <a:lnTo>
                          <a:pt x="4519" y="147"/>
                        </a:lnTo>
                        <a:lnTo>
                          <a:pt x="4299" y="196"/>
                        </a:lnTo>
                        <a:lnTo>
                          <a:pt x="3859" y="196"/>
                        </a:lnTo>
                        <a:lnTo>
                          <a:pt x="3664" y="147"/>
                        </a:lnTo>
                        <a:lnTo>
                          <a:pt x="3444" y="99"/>
                        </a:lnTo>
                        <a:lnTo>
                          <a:pt x="3249" y="1"/>
                        </a:lnTo>
                        <a:close/>
                      </a:path>
                    </a:pathLst>
                  </a:cu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spcFirstLastPara="1" wrap="square" lIns="83371" tIns="83371" rIns="83371" bIns="83371" anchor="ctr" anchorCtr="0">
                    <a:noAutofit/>
                  </a:bodyPr>
                  <a:lstStyle/>
                  <a:p>
                    <a:pPr>
                      <a:spcBef>
                        <a:spcPts val="0"/>
                      </a:spcBef>
                      <a:spcAft>
                        <a:spcPts val="0"/>
                      </a:spcAft>
                    </a:pPr>
                    <a:endParaRPr sz="1003"/>
                  </a:p>
                </p:txBody>
              </p:sp>
              <p:sp>
                <p:nvSpPr>
                  <p:cNvPr id="112" name="Google Shape;461;p39"/>
                  <p:cNvSpPr/>
                  <p:nvPr/>
                </p:nvSpPr>
                <p:spPr>
                  <a:xfrm>
                    <a:off x="3476579" y="1931448"/>
                    <a:ext cx="85500" cy="940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20" h="3762" extrusionOk="0">
                        <a:moveTo>
                          <a:pt x="1539" y="0"/>
                        </a:moveTo>
                        <a:lnTo>
                          <a:pt x="1368" y="25"/>
                        </a:lnTo>
                        <a:lnTo>
                          <a:pt x="1197" y="49"/>
                        </a:lnTo>
                        <a:lnTo>
                          <a:pt x="1051" y="122"/>
                        </a:lnTo>
                        <a:lnTo>
                          <a:pt x="904" y="171"/>
                        </a:lnTo>
                        <a:lnTo>
                          <a:pt x="757" y="269"/>
                        </a:lnTo>
                        <a:lnTo>
                          <a:pt x="611" y="342"/>
                        </a:lnTo>
                        <a:lnTo>
                          <a:pt x="489" y="464"/>
                        </a:lnTo>
                        <a:lnTo>
                          <a:pt x="391" y="586"/>
                        </a:lnTo>
                        <a:lnTo>
                          <a:pt x="293" y="708"/>
                        </a:lnTo>
                        <a:lnTo>
                          <a:pt x="196" y="855"/>
                        </a:lnTo>
                        <a:lnTo>
                          <a:pt x="122" y="1002"/>
                        </a:lnTo>
                        <a:lnTo>
                          <a:pt x="74" y="1148"/>
                        </a:lnTo>
                        <a:lnTo>
                          <a:pt x="25" y="1319"/>
                        </a:lnTo>
                        <a:lnTo>
                          <a:pt x="0" y="1514"/>
                        </a:lnTo>
                        <a:lnTo>
                          <a:pt x="0" y="1710"/>
                        </a:lnTo>
                        <a:lnTo>
                          <a:pt x="0" y="1905"/>
                        </a:lnTo>
                        <a:lnTo>
                          <a:pt x="25" y="2101"/>
                        </a:lnTo>
                        <a:lnTo>
                          <a:pt x="74" y="2272"/>
                        </a:lnTo>
                        <a:lnTo>
                          <a:pt x="122" y="2467"/>
                        </a:lnTo>
                        <a:lnTo>
                          <a:pt x="196" y="2638"/>
                        </a:lnTo>
                        <a:lnTo>
                          <a:pt x="293" y="2809"/>
                        </a:lnTo>
                        <a:lnTo>
                          <a:pt x="391" y="2980"/>
                        </a:lnTo>
                        <a:lnTo>
                          <a:pt x="489" y="3126"/>
                        </a:lnTo>
                        <a:lnTo>
                          <a:pt x="611" y="3273"/>
                        </a:lnTo>
                        <a:lnTo>
                          <a:pt x="757" y="3395"/>
                        </a:lnTo>
                        <a:lnTo>
                          <a:pt x="904" y="3493"/>
                        </a:lnTo>
                        <a:lnTo>
                          <a:pt x="1051" y="3590"/>
                        </a:lnTo>
                        <a:lnTo>
                          <a:pt x="1197" y="3664"/>
                        </a:lnTo>
                        <a:lnTo>
                          <a:pt x="1368" y="3713"/>
                        </a:lnTo>
                        <a:lnTo>
                          <a:pt x="1539" y="3761"/>
                        </a:lnTo>
                        <a:lnTo>
                          <a:pt x="1881" y="3761"/>
                        </a:lnTo>
                        <a:lnTo>
                          <a:pt x="2052" y="3713"/>
                        </a:lnTo>
                        <a:lnTo>
                          <a:pt x="2223" y="3664"/>
                        </a:lnTo>
                        <a:lnTo>
                          <a:pt x="2369" y="3590"/>
                        </a:lnTo>
                        <a:lnTo>
                          <a:pt x="2516" y="3493"/>
                        </a:lnTo>
                        <a:lnTo>
                          <a:pt x="2662" y="3395"/>
                        </a:lnTo>
                        <a:lnTo>
                          <a:pt x="2809" y="3273"/>
                        </a:lnTo>
                        <a:lnTo>
                          <a:pt x="2931" y="3126"/>
                        </a:lnTo>
                        <a:lnTo>
                          <a:pt x="3029" y="2980"/>
                        </a:lnTo>
                        <a:lnTo>
                          <a:pt x="3127" y="2809"/>
                        </a:lnTo>
                        <a:lnTo>
                          <a:pt x="3224" y="2638"/>
                        </a:lnTo>
                        <a:lnTo>
                          <a:pt x="3297" y="2467"/>
                        </a:lnTo>
                        <a:lnTo>
                          <a:pt x="3346" y="2272"/>
                        </a:lnTo>
                        <a:lnTo>
                          <a:pt x="3395" y="2101"/>
                        </a:lnTo>
                        <a:lnTo>
                          <a:pt x="3420" y="1905"/>
                        </a:lnTo>
                        <a:lnTo>
                          <a:pt x="3420" y="1710"/>
                        </a:lnTo>
                        <a:lnTo>
                          <a:pt x="3420" y="1514"/>
                        </a:lnTo>
                        <a:lnTo>
                          <a:pt x="3395" y="1319"/>
                        </a:lnTo>
                        <a:lnTo>
                          <a:pt x="3346" y="1148"/>
                        </a:lnTo>
                        <a:lnTo>
                          <a:pt x="3297" y="1002"/>
                        </a:lnTo>
                        <a:lnTo>
                          <a:pt x="3224" y="855"/>
                        </a:lnTo>
                        <a:lnTo>
                          <a:pt x="3127" y="708"/>
                        </a:lnTo>
                        <a:lnTo>
                          <a:pt x="3029" y="586"/>
                        </a:lnTo>
                        <a:lnTo>
                          <a:pt x="2931" y="464"/>
                        </a:lnTo>
                        <a:lnTo>
                          <a:pt x="2809" y="342"/>
                        </a:lnTo>
                        <a:lnTo>
                          <a:pt x="2662" y="269"/>
                        </a:lnTo>
                        <a:lnTo>
                          <a:pt x="2516" y="171"/>
                        </a:lnTo>
                        <a:lnTo>
                          <a:pt x="2369" y="122"/>
                        </a:lnTo>
                        <a:lnTo>
                          <a:pt x="2223" y="49"/>
                        </a:lnTo>
                        <a:lnTo>
                          <a:pt x="2052" y="25"/>
                        </a:lnTo>
                        <a:lnTo>
                          <a:pt x="1881" y="0"/>
                        </a:lnTo>
                        <a:close/>
                      </a:path>
                    </a:pathLst>
                  </a:cu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spcFirstLastPara="1" wrap="square" lIns="83371" tIns="83371" rIns="83371" bIns="83371" anchor="ctr" anchorCtr="0">
                    <a:noAutofit/>
                  </a:bodyPr>
                  <a:lstStyle/>
                  <a:p>
                    <a:pPr>
                      <a:spcBef>
                        <a:spcPts val="0"/>
                      </a:spcBef>
                      <a:spcAft>
                        <a:spcPts val="0"/>
                      </a:spcAft>
                    </a:pPr>
                    <a:endParaRPr sz="1003"/>
                  </a:p>
                </p:txBody>
              </p:sp>
            </p:grpSp>
            <p:grpSp>
              <p:nvGrpSpPr>
                <p:cNvPr id="116" name="Google Shape;462;p39"/>
                <p:cNvGrpSpPr/>
                <p:nvPr/>
              </p:nvGrpSpPr>
              <p:grpSpPr>
                <a:xfrm>
                  <a:off x="1295433" y="5148289"/>
                  <a:ext cx="113054" cy="312539"/>
                  <a:chOff x="4789860" y="2025648"/>
                  <a:chExt cx="167300" cy="379801"/>
                </a:xfrm>
                <a:solidFill>
                  <a:schemeClr val="tx1"/>
                </a:solidFill>
              </p:grpSpPr>
              <p:sp>
                <p:nvSpPr>
                  <p:cNvPr id="117" name="Google Shape;463;p39"/>
                  <p:cNvSpPr/>
                  <p:nvPr/>
                </p:nvSpPr>
                <p:spPr>
                  <a:xfrm>
                    <a:off x="4789860" y="2120899"/>
                    <a:ext cx="167300" cy="284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92" h="11382" extrusionOk="0">
                        <a:moveTo>
                          <a:pt x="4030" y="0"/>
                        </a:moveTo>
                        <a:lnTo>
                          <a:pt x="3883" y="73"/>
                        </a:lnTo>
                        <a:lnTo>
                          <a:pt x="3712" y="122"/>
                        </a:lnTo>
                        <a:lnTo>
                          <a:pt x="3517" y="171"/>
                        </a:lnTo>
                        <a:lnTo>
                          <a:pt x="3175" y="171"/>
                        </a:lnTo>
                        <a:lnTo>
                          <a:pt x="3004" y="147"/>
                        </a:lnTo>
                        <a:lnTo>
                          <a:pt x="2833" y="73"/>
                        </a:lnTo>
                        <a:lnTo>
                          <a:pt x="2662" y="24"/>
                        </a:lnTo>
                        <a:lnTo>
                          <a:pt x="2418" y="24"/>
                        </a:lnTo>
                        <a:lnTo>
                          <a:pt x="2174" y="98"/>
                        </a:lnTo>
                        <a:lnTo>
                          <a:pt x="1954" y="171"/>
                        </a:lnTo>
                        <a:lnTo>
                          <a:pt x="1710" y="318"/>
                        </a:lnTo>
                        <a:lnTo>
                          <a:pt x="1490" y="489"/>
                        </a:lnTo>
                        <a:lnTo>
                          <a:pt x="1246" y="684"/>
                        </a:lnTo>
                        <a:lnTo>
                          <a:pt x="1050" y="928"/>
                        </a:lnTo>
                        <a:lnTo>
                          <a:pt x="855" y="1197"/>
                        </a:lnTo>
                        <a:lnTo>
                          <a:pt x="660" y="1514"/>
                        </a:lnTo>
                        <a:lnTo>
                          <a:pt x="513" y="1856"/>
                        </a:lnTo>
                        <a:lnTo>
                          <a:pt x="366" y="2223"/>
                        </a:lnTo>
                        <a:lnTo>
                          <a:pt x="244" y="2638"/>
                        </a:lnTo>
                        <a:lnTo>
                          <a:pt x="122" y="3102"/>
                        </a:lnTo>
                        <a:lnTo>
                          <a:pt x="49" y="3590"/>
                        </a:lnTo>
                        <a:lnTo>
                          <a:pt x="0" y="4103"/>
                        </a:lnTo>
                        <a:lnTo>
                          <a:pt x="0" y="4665"/>
                        </a:lnTo>
                        <a:lnTo>
                          <a:pt x="0" y="4787"/>
                        </a:lnTo>
                        <a:lnTo>
                          <a:pt x="25" y="4909"/>
                        </a:lnTo>
                        <a:lnTo>
                          <a:pt x="73" y="5007"/>
                        </a:lnTo>
                        <a:lnTo>
                          <a:pt x="147" y="5104"/>
                        </a:lnTo>
                        <a:lnTo>
                          <a:pt x="220" y="5178"/>
                        </a:lnTo>
                        <a:lnTo>
                          <a:pt x="318" y="5251"/>
                        </a:lnTo>
                        <a:lnTo>
                          <a:pt x="415" y="5275"/>
                        </a:lnTo>
                        <a:lnTo>
                          <a:pt x="537" y="5300"/>
                        </a:lnTo>
                        <a:lnTo>
                          <a:pt x="660" y="5275"/>
                        </a:lnTo>
                        <a:lnTo>
                          <a:pt x="757" y="5251"/>
                        </a:lnTo>
                        <a:lnTo>
                          <a:pt x="855" y="5178"/>
                        </a:lnTo>
                        <a:lnTo>
                          <a:pt x="928" y="5104"/>
                        </a:lnTo>
                        <a:lnTo>
                          <a:pt x="1001" y="5007"/>
                        </a:lnTo>
                        <a:lnTo>
                          <a:pt x="1026" y="4909"/>
                        </a:lnTo>
                        <a:lnTo>
                          <a:pt x="1050" y="4787"/>
                        </a:lnTo>
                        <a:lnTo>
                          <a:pt x="1075" y="4665"/>
                        </a:lnTo>
                        <a:lnTo>
                          <a:pt x="1099" y="4201"/>
                        </a:lnTo>
                        <a:lnTo>
                          <a:pt x="1148" y="3737"/>
                        </a:lnTo>
                        <a:lnTo>
                          <a:pt x="1221" y="3322"/>
                        </a:lnTo>
                        <a:lnTo>
                          <a:pt x="1319" y="2931"/>
                        </a:lnTo>
                        <a:lnTo>
                          <a:pt x="1441" y="2589"/>
                        </a:lnTo>
                        <a:lnTo>
                          <a:pt x="1539" y="2345"/>
                        </a:lnTo>
                        <a:lnTo>
                          <a:pt x="1636" y="2174"/>
                        </a:lnTo>
                        <a:lnTo>
                          <a:pt x="1685" y="2149"/>
                        </a:lnTo>
                        <a:lnTo>
                          <a:pt x="1710" y="2149"/>
                        </a:lnTo>
                        <a:lnTo>
                          <a:pt x="1734" y="2247"/>
                        </a:lnTo>
                        <a:lnTo>
                          <a:pt x="1734" y="2516"/>
                        </a:lnTo>
                        <a:lnTo>
                          <a:pt x="1685" y="3493"/>
                        </a:lnTo>
                        <a:lnTo>
                          <a:pt x="1612" y="4836"/>
                        </a:lnTo>
                        <a:lnTo>
                          <a:pt x="1490" y="6374"/>
                        </a:lnTo>
                        <a:lnTo>
                          <a:pt x="1246" y="9256"/>
                        </a:lnTo>
                        <a:lnTo>
                          <a:pt x="1148" y="10551"/>
                        </a:lnTo>
                        <a:lnTo>
                          <a:pt x="1148" y="10697"/>
                        </a:lnTo>
                        <a:lnTo>
                          <a:pt x="1148" y="10844"/>
                        </a:lnTo>
                        <a:lnTo>
                          <a:pt x="1197" y="10966"/>
                        </a:lnTo>
                        <a:lnTo>
                          <a:pt x="1270" y="11088"/>
                        </a:lnTo>
                        <a:lnTo>
                          <a:pt x="1343" y="11186"/>
                        </a:lnTo>
                        <a:lnTo>
                          <a:pt x="1465" y="11284"/>
                        </a:lnTo>
                        <a:lnTo>
                          <a:pt x="1588" y="11357"/>
                        </a:lnTo>
                        <a:lnTo>
                          <a:pt x="1710" y="11381"/>
                        </a:lnTo>
                        <a:lnTo>
                          <a:pt x="1954" y="11381"/>
                        </a:lnTo>
                        <a:lnTo>
                          <a:pt x="2076" y="11357"/>
                        </a:lnTo>
                        <a:lnTo>
                          <a:pt x="2174" y="11284"/>
                        </a:lnTo>
                        <a:lnTo>
                          <a:pt x="2271" y="11210"/>
                        </a:lnTo>
                        <a:lnTo>
                          <a:pt x="2345" y="11137"/>
                        </a:lnTo>
                        <a:lnTo>
                          <a:pt x="2418" y="11039"/>
                        </a:lnTo>
                        <a:lnTo>
                          <a:pt x="2467" y="10917"/>
                        </a:lnTo>
                        <a:lnTo>
                          <a:pt x="2516" y="10795"/>
                        </a:lnTo>
                        <a:lnTo>
                          <a:pt x="3053" y="7034"/>
                        </a:lnTo>
                        <a:lnTo>
                          <a:pt x="3053" y="6985"/>
                        </a:lnTo>
                        <a:lnTo>
                          <a:pt x="3102" y="6887"/>
                        </a:lnTo>
                        <a:lnTo>
                          <a:pt x="3151" y="6839"/>
                        </a:lnTo>
                        <a:lnTo>
                          <a:pt x="3200" y="6790"/>
                        </a:lnTo>
                        <a:lnTo>
                          <a:pt x="3273" y="6765"/>
                        </a:lnTo>
                        <a:lnTo>
                          <a:pt x="3346" y="6741"/>
                        </a:lnTo>
                        <a:lnTo>
                          <a:pt x="3419" y="6765"/>
                        </a:lnTo>
                        <a:lnTo>
                          <a:pt x="3493" y="6790"/>
                        </a:lnTo>
                        <a:lnTo>
                          <a:pt x="3541" y="6839"/>
                        </a:lnTo>
                        <a:lnTo>
                          <a:pt x="3590" y="6887"/>
                        </a:lnTo>
                        <a:lnTo>
                          <a:pt x="3639" y="6985"/>
                        </a:lnTo>
                        <a:lnTo>
                          <a:pt x="3639" y="7034"/>
                        </a:lnTo>
                        <a:lnTo>
                          <a:pt x="4176" y="10795"/>
                        </a:lnTo>
                        <a:lnTo>
                          <a:pt x="4225" y="10917"/>
                        </a:lnTo>
                        <a:lnTo>
                          <a:pt x="4274" y="11039"/>
                        </a:lnTo>
                        <a:lnTo>
                          <a:pt x="4347" y="11137"/>
                        </a:lnTo>
                        <a:lnTo>
                          <a:pt x="4421" y="11210"/>
                        </a:lnTo>
                        <a:lnTo>
                          <a:pt x="4518" y="11284"/>
                        </a:lnTo>
                        <a:lnTo>
                          <a:pt x="4616" y="11357"/>
                        </a:lnTo>
                        <a:lnTo>
                          <a:pt x="4738" y="11381"/>
                        </a:lnTo>
                        <a:lnTo>
                          <a:pt x="4982" y="11381"/>
                        </a:lnTo>
                        <a:lnTo>
                          <a:pt x="5104" y="11357"/>
                        </a:lnTo>
                        <a:lnTo>
                          <a:pt x="5227" y="11284"/>
                        </a:lnTo>
                        <a:lnTo>
                          <a:pt x="5349" y="11186"/>
                        </a:lnTo>
                        <a:lnTo>
                          <a:pt x="5422" y="11088"/>
                        </a:lnTo>
                        <a:lnTo>
                          <a:pt x="5495" y="10966"/>
                        </a:lnTo>
                        <a:lnTo>
                          <a:pt x="5544" y="10844"/>
                        </a:lnTo>
                        <a:lnTo>
                          <a:pt x="5544" y="10697"/>
                        </a:lnTo>
                        <a:lnTo>
                          <a:pt x="5544" y="10551"/>
                        </a:lnTo>
                        <a:lnTo>
                          <a:pt x="5202" y="6399"/>
                        </a:lnTo>
                        <a:lnTo>
                          <a:pt x="5007" y="3517"/>
                        </a:lnTo>
                        <a:lnTo>
                          <a:pt x="4958" y="2540"/>
                        </a:lnTo>
                        <a:lnTo>
                          <a:pt x="4958" y="2247"/>
                        </a:lnTo>
                        <a:lnTo>
                          <a:pt x="4982" y="2149"/>
                        </a:lnTo>
                        <a:lnTo>
                          <a:pt x="5007" y="2149"/>
                        </a:lnTo>
                        <a:lnTo>
                          <a:pt x="5056" y="2174"/>
                        </a:lnTo>
                        <a:lnTo>
                          <a:pt x="5153" y="2320"/>
                        </a:lnTo>
                        <a:lnTo>
                          <a:pt x="5251" y="2564"/>
                        </a:lnTo>
                        <a:lnTo>
                          <a:pt x="5349" y="2906"/>
                        </a:lnTo>
                        <a:lnTo>
                          <a:pt x="5446" y="3297"/>
                        </a:lnTo>
                        <a:lnTo>
                          <a:pt x="5544" y="3737"/>
                        </a:lnTo>
                        <a:lnTo>
                          <a:pt x="5593" y="4201"/>
                        </a:lnTo>
                        <a:lnTo>
                          <a:pt x="5617" y="4665"/>
                        </a:lnTo>
                        <a:lnTo>
                          <a:pt x="5642" y="4787"/>
                        </a:lnTo>
                        <a:lnTo>
                          <a:pt x="5666" y="4909"/>
                        </a:lnTo>
                        <a:lnTo>
                          <a:pt x="5691" y="5007"/>
                        </a:lnTo>
                        <a:lnTo>
                          <a:pt x="5764" y="5104"/>
                        </a:lnTo>
                        <a:lnTo>
                          <a:pt x="5837" y="5178"/>
                        </a:lnTo>
                        <a:lnTo>
                          <a:pt x="5935" y="5251"/>
                        </a:lnTo>
                        <a:lnTo>
                          <a:pt x="6033" y="5275"/>
                        </a:lnTo>
                        <a:lnTo>
                          <a:pt x="6155" y="5300"/>
                        </a:lnTo>
                        <a:lnTo>
                          <a:pt x="6277" y="5275"/>
                        </a:lnTo>
                        <a:lnTo>
                          <a:pt x="6374" y="5251"/>
                        </a:lnTo>
                        <a:lnTo>
                          <a:pt x="6472" y="5178"/>
                        </a:lnTo>
                        <a:lnTo>
                          <a:pt x="6545" y="5104"/>
                        </a:lnTo>
                        <a:lnTo>
                          <a:pt x="6619" y="5007"/>
                        </a:lnTo>
                        <a:lnTo>
                          <a:pt x="6668" y="4909"/>
                        </a:lnTo>
                        <a:lnTo>
                          <a:pt x="6692" y="4787"/>
                        </a:lnTo>
                        <a:lnTo>
                          <a:pt x="6692" y="4665"/>
                        </a:lnTo>
                        <a:lnTo>
                          <a:pt x="6692" y="4103"/>
                        </a:lnTo>
                        <a:lnTo>
                          <a:pt x="6643" y="3566"/>
                        </a:lnTo>
                        <a:lnTo>
                          <a:pt x="6570" y="3077"/>
                        </a:lnTo>
                        <a:lnTo>
                          <a:pt x="6472" y="2638"/>
                        </a:lnTo>
                        <a:lnTo>
                          <a:pt x="6374" y="2223"/>
                        </a:lnTo>
                        <a:lnTo>
                          <a:pt x="6228" y="1832"/>
                        </a:lnTo>
                        <a:lnTo>
                          <a:pt x="6081" y="1490"/>
                        </a:lnTo>
                        <a:lnTo>
                          <a:pt x="5910" y="1172"/>
                        </a:lnTo>
                        <a:lnTo>
                          <a:pt x="5715" y="904"/>
                        </a:lnTo>
                        <a:lnTo>
                          <a:pt x="5520" y="659"/>
                        </a:lnTo>
                        <a:lnTo>
                          <a:pt x="5300" y="464"/>
                        </a:lnTo>
                        <a:lnTo>
                          <a:pt x="5056" y="293"/>
                        </a:lnTo>
                        <a:lnTo>
                          <a:pt x="4811" y="171"/>
                        </a:lnTo>
                        <a:lnTo>
                          <a:pt x="4567" y="73"/>
                        </a:lnTo>
                        <a:lnTo>
                          <a:pt x="4299" y="24"/>
                        </a:lnTo>
                        <a:lnTo>
                          <a:pt x="4030" y="0"/>
                        </a:lnTo>
                        <a:close/>
                      </a:path>
                    </a:pathLst>
                  </a:cu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spcFirstLastPara="1" wrap="square" lIns="83371" tIns="83371" rIns="83371" bIns="83371" anchor="ctr" anchorCtr="0">
                    <a:noAutofit/>
                  </a:bodyPr>
                  <a:lstStyle/>
                  <a:p>
                    <a:pPr>
                      <a:spcBef>
                        <a:spcPts val="0"/>
                      </a:spcBef>
                      <a:spcAft>
                        <a:spcPts val="0"/>
                      </a:spcAft>
                    </a:pPr>
                    <a:endParaRPr sz="1003"/>
                  </a:p>
                </p:txBody>
              </p:sp>
              <p:sp>
                <p:nvSpPr>
                  <p:cNvPr id="118" name="Google Shape;464;p39"/>
                  <p:cNvSpPr/>
                  <p:nvPr/>
                </p:nvSpPr>
                <p:spPr>
                  <a:xfrm>
                    <a:off x="4835035" y="2025648"/>
                    <a:ext cx="76950" cy="84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78" h="3371" extrusionOk="0">
                        <a:moveTo>
                          <a:pt x="1539" y="0"/>
                        </a:moveTo>
                        <a:lnTo>
                          <a:pt x="1222" y="24"/>
                        </a:lnTo>
                        <a:lnTo>
                          <a:pt x="953" y="98"/>
                        </a:lnTo>
                        <a:lnTo>
                          <a:pt x="684" y="220"/>
                        </a:lnTo>
                        <a:lnTo>
                          <a:pt x="464" y="415"/>
                        </a:lnTo>
                        <a:lnTo>
                          <a:pt x="367" y="513"/>
                        </a:lnTo>
                        <a:lnTo>
                          <a:pt x="269" y="635"/>
                        </a:lnTo>
                        <a:lnTo>
                          <a:pt x="196" y="757"/>
                        </a:lnTo>
                        <a:lnTo>
                          <a:pt x="123" y="879"/>
                        </a:lnTo>
                        <a:lnTo>
                          <a:pt x="74" y="1026"/>
                        </a:lnTo>
                        <a:lnTo>
                          <a:pt x="49" y="1172"/>
                        </a:lnTo>
                        <a:lnTo>
                          <a:pt x="25" y="1343"/>
                        </a:lnTo>
                        <a:lnTo>
                          <a:pt x="0" y="1514"/>
                        </a:lnTo>
                        <a:lnTo>
                          <a:pt x="25" y="1685"/>
                        </a:lnTo>
                        <a:lnTo>
                          <a:pt x="49" y="1856"/>
                        </a:lnTo>
                        <a:lnTo>
                          <a:pt x="123" y="2198"/>
                        </a:lnTo>
                        <a:lnTo>
                          <a:pt x="269" y="2516"/>
                        </a:lnTo>
                        <a:lnTo>
                          <a:pt x="464" y="2784"/>
                        </a:lnTo>
                        <a:lnTo>
                          <a:pt x="562" y="2906"/>
                        </a:lnTo>
                        <a:lnTo>
                          <a:pt x="684" y="3029"/>
                        </a:lnTo>
                        <a:lnTo>
                          <a:pt x="806" y="3126"/>
                        </a:lnTo>
                        <a:lnTo>
                          <a:pt x="953" y="3199"/>
                        </a:lnTo>
                        <a:lnTo>
                          <a:pt x="1075" y="3273"/>
                        </a:lnTo>
                        <a:lnTo>
                          <a:pt x="1222" y="3322"/>
                        </a:lnTo>
                        <a:lnTo>
                          <a:pt x="1393" y="3346"/>
                        </a:lnTo>
                        <a:lnTo>
                          <a:pt x="1539" y="3370"/>
                        </a:lnTo>
                        <a:lnTo>
                          <a:pt x="1686" y="3346"/>
                        </a:lnTo>
                        <a:lnTo>
                          <a:pt x="1857" y="3322"/>
                        </a:lnTo>
                        <a:lnTo>
                          <a:pt x="2003" y="3273"/>
                        </a:lnTo>
                        <a:lnTo>
                          <a:pt x="2125" y="3199"/>
                        </a:lnTo>
                        <a:lnTo>
                          <a:pt x="2272" y="3126"/>
                        </a:lnTo>
                        <a:lnTo>
                          <a:pt x="2394" y="3029"/>
                        </a:lnTo>
                        <a:lnTo>
                          <a:pt x="2516" y="2906"/>
                        </a:lnTo>
                        <a:lnTo>
                          <a:pt x="2614" y="2784"/>
                        </a:lnTo>
                        <a:lnTo>
                          <a:pt x="2809" y="2516"/>
                        </a:lnTo>
                        <a:lnTo>
                          <a:pt x="2956" y="2198"/>
                        </a:lnTo>
                        <a:lnTo>
                          <a:pt x="3029" y="1856"/>
                        </a:lnTo>
                        <a:lnTo>
                          <a:pt x="3053" y="1685"/>
                        </a:lnTo>
                        <a:lnTo>
                          <a:pt x="3078" y="1514"/>
                        </a:lnTo>
                        <a:lnTo>
                          <a:pt x="3053" y="1343"/>
                        </a:lnTo>
                        <a:lnTo>
                          <a:pt x="3029" y="1172"/>
                        </a:lnTo>
                        <a:lnTo>
                          <a:pt x="3004" y="1026"/>
                        </a:lnTo>
                        <a:lnTo>
                          <a:pt x="2956" y="879"/>
                        </a:lnTo>
                        <a:lnTo>
                          <a:pt x="2882" y="757"/>
                        </a:lnTo>
                        <a:lnTo>
                          <a:pt x="2809" y="635"/>
                        </a:lnTo>
                        <a:lnTo>
                          <a:pt x="2711" y="513"/>
                        </a:lnTo>
                        <a:lnTo>
                          <a:pt x="2614" y="415"/>
                        </a:lnTo>
                        <a:lnTo>
                          <a:pt x="2394" y="220"/>
                        </a:lnTo>
                        <a:lnTo>
                          <a:pt x="2125" y="98"/>
                        </a:lnTo>
                        <a:lnTo>
                          <a:pt x="1857" y="24"/>
                        </a:lnTo>
                        <a:lnTo>
                          <a:pt x="1539" y="0"/>
                        </a:lnTo>
                        <a:close/>
                      </a:path>
                    </a:pathLst>
                  </a:cu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spcFirstLastPara="1" wrap="square" lIns="83371" tIns="83371" rIns="83371" bIns="83371" anchor="ctr" anchorCtr="0">
                    <a:noAutofit/>
                  </a:bodyPr>
                  <a:lstStyle/>
                  <a:p>
                    <a:pPr>
                      <a:spcBef>
                        <a:spcPts val="0"/>
                      </a:spcBef>
                      <a:spcAft>
                        <a:spcPts val="0"/>
                      </a:spcAft>
                    </a:pPr>
                    <a:endParaRPr sz="1003"/>
                  </a:p>
                </p:txBody>
              </p:sp>
            </p:grpSp>
            <p:sp>
              <p:nvSpPr>
                <p:cNvPr id="119" name="Round Same Side Corner Rectangle 20">
                  <a:extLst>
                    <a:ext uri="{FF2B5EF4-FFF2-40B4-BE49-F238E27FC236}">
                      <a16:creationId xmlns:a16="http://schemas.microsoft.com/office/drawing/2014/main" id="{64493E6A-B33B-4279-A44A-DC445D86772A}"/>
                    </a:ext>
                  </a:extLst>
                </p:cNvPr>
                <p:cNvSpPr/>
                <p:nvPr/>
              </p:nvSpPr>
              <p:spPr>
                <a:xfrm rot="10800000">
                  <a:off x="1383426" y="5083011"/>
                  <a:ext cx="154991" cy="368603"/>
                </a:xfrm>
                <a:custGeom>
                  <a:avLst/>
                  <a:gdLst>
                    <a:gd name="connsiteX0" fmla="*/ 1228565 w 1856332"/>
                    <a:gd name="connsiteY0" fmla="*/ 3214674 h 3959924"/>
                    <a:gd name="connsiteX1" fmla="*/ 622681 w 1856332"/>
                    <a:gd name="connsiteY1" fmla="*/ 3214674 h 3959924"/>
                    <a:gd name="connsiteX2" fmla="*/ 521281 w 1856332"/>
                    <a:gd name="connsiteY2" fmla="*/ 3174669 h 3959924"/>
                    <a:gd name="connsiteX3" fmla="*/ 466697 w 1856332"/>
                    <a:gd name="connsiteY3" fmla="*/ 3144149 h 3959924"/>
                    <a:gd name="connsiteX4" fmla="*/ 8303 w 1856332"/>
                    <a:gd name="connsiteY4" fmla="*/ 1942070 h 3959924"/>
                    <a:gd name="connsiteX5" fmla="*/ 81139 w 1856332"/>
                    <a:gd name="connsiteY5" fmla="*/ 1779444 h 3959924"/>
                    <a:gd name="connsiteX6" fmla="*/ 243764 w 1856332"/>
                    <a:gd name="connsiteY6" fmla="*/ 1852280 h 3959924"/>
                    <a:gd name="connsiteX7" fmla="*/ 504770 w 1856332"/>
                    <a:gd name="connsiteY7" fmla="*/ 2536736 h 3959924"/>
                    <a:gd name="connsiteX8" fmla="*/ 555637 w 1856332"/>
                    <a:gd name="connsiteY8" fmla="*/ 2536736 h 3959924"/>
                    <a:gd name="connsiteX9" fmla="*/ 226299 w 1856332"/>
                    <a:gd name="connsiteY9" fmla="*/ 1210417 h 3959924"/>
                    <a:gd name="connsiteX10" fmla="*/ 551784 w 1856332"/>
                    <a:gd name="connsiteY10" fmla="*/ 1210417 h 3959924"/>
                    <a:gd name="connsiteX11" fmla="*/ 551784 w 1856332"/>
                    <a:gd name="connsiteY11" fmla="*/ 168335 h 3959924"/>
                    <a:gd name="connsiteX12" fmla="*/ 720119 w 1856332"/>
                    <a:gd name="connsiteY12" fmla="*/ 0 h 3959924"/>
                    <a:gd name="connsiteX13" fmla="*/ 888454 w 1856332"/>
                    <a:gd name="connsiteY13" fmla="*/ 168335 h 3959924"/>
                    <a:gd name="connsiteX14" fmla="*/ 888454 w 1856332"/>
                    <a:gd name="connsiteY14" fmla="*/ 1210417 h 3959924"/>
                    <a:gd name="connsiteX15" fmla="*/ 968040 w 1856332"/>
                    <a:gd name="connsiteY15" fmla="*/ 1210417 h 3959924"/>
                    <a:gd name="connsiteX16" fmla="*/ 968040 w 1856332"/>
                    <a:gd name="connsiteY16" fmla="*/ 168335 h 3959924"/>
                    <a:gd name="connsiteX17" fmla="*/ 1136375 w 1856332"/>
                    <a:gd name="connsiteY17" fmla="*/ 0 h 3959924"/>
                    <a:gd name="connsiteX18" fmla="*/ 1304710 w 1856332"/>
                    <a:gd name="connsiteY18" fmla="*/ 168335 h 3959924"/>
                    <a:gd name="connsiteX19" fmla="*/ 1304710 w 1856332"/>
                    <a:gd name="connsiteY19" fmla="*/ 1210417 h 3959924"/>
                    <a:gd name="connsiteX20" fmla="*/ 1631589 w 1856332"/>
                    <a:gd name="connsiteY20" fmla="*/ 1210417 h 3959924"/>
                    <a:gd name="connsiteX21" fmla="*/ 1302251 w 1856332"/>
                    <a:gd name="connsiteY21" fmla="*/ 2536736 h 3959924"/>
                    <a:gd name="connsiteX22" fmla="*/ 1351562 w 1856332"/>
                    <a:gd name="connsiteY22" fmla="*/ 2536736 h 3959924"/>
                    <a:gd name="connsiteX23" fmla="*/ 1612568 w 1856332"/>
                    <a:gd name="connsiteY23" fmla="*/ 1852280 h 3959924"/>
                    <a:gd name="connsiteX24" fmla="*/ 1775193 w 1856332"/>
                    <a:gd name="connsiteY24" fmla="*/ 1779444 h 3959924"/>
                    <a:gd name="connsiteX25" fmla="*/ 1848029 w 1856332"/>
                    <a:gd name="connsiteY25" fmla="*/ 1942070 h 3959924"/>
                    <a:gd name="connsiteX26" fmla="*/ 1389635 w 1856332"/>
                    <a:gd name="connsiteY26" fmla="*/ 3144149 h 3959924"/>
                    <a:gd name="connsiteX27" fmla="*/ 1344732 w 1856332"/>
                    <a:gd name="connsiteY27" fmla="*/ 3176282 h 3959924"/>
                    <a:gd name="connsiteX28" fmla="*/ 1228565 w 1856332"/>
                    <a:gd name="connsiteY28" fmla="*/ 3214674 h 3959924"/>
                    <a:gd name="connsiteX29" fmla="*/ 925623 w 1856332"/>
                    <a:gd name="connsiteY29" fmla="*/ 3959924 h 3959924"/>
                    <a:gd name="connsiteX30" fmla="*/ 601623 w 1856332"/>
                    <a:gd name="connsiteY30" fmla="*/ 3635924 h 3959924"/>
                    <a:gd name="connsiteX31" fmla="*/ 925623 w 1856332"/>
                    <a:gd name="connsiteY31" fmla="*/ 3311924 h 3959924"/>
                    <a:gd name="connsiteX32" fmla="*/ 1249623 w 1856332"/>
                    <a:gd name="connsiteY32" fmla="*/ 3635924 h 3959924"/>
                    <a:gd name="connsiteX33" fmla="*/ 925623 w 1856332"/>
                    <a:gd name="connsiteY33" fmla="*/ 3959924 h 3959924"/>
                    <a:gd name="connsiteX0" fmla="*/ 1228565 w 1856332"/>
                    <a:gd name="connsiteY0" fmla="*/ 3214674 h 3959924"/>
                    <a:gd name="connsiteX1" fmla="*/ 622681 w 1856332"/>
                    <a:gd name="connsiteY1" fmla="*/ 3214674 h 3959924"/>
                    <a:gd name="connsiteX2" fmla="*/ 466697 w 1856332"/>
                    <a:gd name="connsiteY2" fmla="*/ 3144149 h 3959924"/>
                    <a:gd name="connsiteX3" fmla="*/ 8303 w 1856332"/>
                    <a:gd name="connsiteY3" fmla="*/ 1942070 h 3959924"/>
                    <a:gd name="connsiteX4" fmla="*/ 81139 w 1856332"/>
                    <a:gd name="connsiteY4" fmla="*/ 1779444 h 3959924"/>
                    <a:gd name="connsiteX5" fmla="*/ 243764 w 1856332"/>
                    <a:gd name="connsiteY5" fmla="*/ 1852280 h 3959924"/>
                    <a:gd name="connsiteX6" fmla="*/ 504770 w 1856332"/>
                    <a:gd name="connsiteY6" fmla="*/ 2536736 h 3959924"/>
                    <a:gd name="connsiteX7" fmla="*/ 555637 w 1856332"/>
                    <a:gd name="connsiteY7" fmla="*/ 2536736 h 3959924"/>
                    <a:gd name="connsiteX8" fmla="*/ 226299 w 1856332"/>
                    <a:gd name="connsiteY8" fmla="*/ 1210417 h 3959924"/>
                    <a:gd name="connsiteX9" fmla="*/ 551784 w 1856332"/>
                    <a:gd name="connsiteY9" fmla="*/ 1210417 h 3959924"/>
                    <a:gd name="connsiteX10" fmla="*/ 551784 w 1856332"/>
                    <a:gd name="connsiteY10" fmla="*/ 168335 h 3959924"/>
                    <a:gd name="connsiteX11" fmla="*/ 720119 w 1856332"/>
                    <a:gd name="connsiteY11" fmla="*/ 0 h 3959924"/>
                    <a:gd name="connsiteX12" fmla="*/ 888454 w 1856332"/>
                    <a:gd name="connsiteY12" fmla="*/ 168335 h 3959924"/>
                    <a:gd name="connsiteX13" fmla="*/ 888454 w 1856332"/>
                    <a:gd name="connsiteY13" fmla="*/ 1210417 h 3959924"/>
                    <a:gd name="connsiteX14" fmla="*/ 968040 w 1856332"/>
                    <a:gd name="connsiteY14" fmla="*/ 1210417 h 3959924"/>
                    <a:gd name="connsiteX15" fmla="*/ 968040 w 1856332"/>
                    <a:gd name="connsiteY15" fmla="*/ 168335 h 3959924"/>
                    <a:gd name="connsiteX16" fmla="*/ 1136375 w 1856332"/>
                    <a:gd name="connsiteY16" fmla="*/ 0 h 3959924"/>
                    <a:gd name="connsiteX17" fmla="*/ 1304710 w 1856332"/>
                    <a:gd name="connsiteY17" fmla="*/ 168335 h 3959924"/>
                    <a:gd name="connsiteX18" fmla="*/ 1304710 w 1856332"/>
                    <a:gd name="connsiteY18" fmla="*/ 1210417 h 3959924"/>
                    <a:gd name="connsiteX19" fmla="*/ 1631589 w 1856332"/>
                    <a:gd name="connsiteY19" fmla="*/ 1210417 h 3959924"/>
                    <a:gd name="connsiteX20" fmla="*/ 1302251 w 1856332"/>
                    <a:gd name="connsiteY20" fmla="*/ 2536736 h 3959924"/>
                    <a:gd name="connsiteX21" fmla="*/ 1351562 w 1856332"/>
                    <a:gd name="connsiteY21" fmla="*/ 2536736 h 3959924"/>
                    <a:gd name="connsiteX22" fmla="*/ 1612568 w 1856332"/>
                    <a:gd name="connsiteY22" fmla="*/ 1852280 h 3959924"/>
                    <a:gd name="connsiteX23" fmla="*/ 1775193 w 1856332"/>
                    <a:gd name="connsiteY23" fmla="*/ 1779444 h 3959924"/>
                    <a:gd name="connsiteX24" fmla="*/ 1848029 w 1856332"/>
                    <a:gd name="connsiteY24" fmla="*/ 1942070 h 3959924"/>
                    <a:gd name="connsiteX25" fmla="*/ 1389635 w 1856332"/>
                    <a:gd name="connsiteY25" fmla="*/ 3144149 h 3959924"/>
                    <a:gd name="connsiteX26" fmla="*/ 1344732 w 1856332"/>
                    <a:gd name="connsiteY26" fmla="*/ 3176282 h 3959924"/>
                    <a:gd name="connsiteX27" fmla="*/ 1228565 w 1856332"/>
                    <a:gd name="connsiteY27" fmla="*/ 3214674 h 3959924"/>
                    <a:gd name="connsiteX28" fmla="*/ 925623 w 1856332"/>
                    <a:gd name="connsiteY28" fmla="*/ 3959924 h 3959924"/>
                    <a:gd name="connsiteX29" fmla="*/ 601623 w 1856332"/>
                    <a:gd name="connsiteY29" fmla="*/ 3635924 h 3959924"/>
                    <a:gd name="connsiteX30" fmla="*/ 925623 w 1856332"/>
                    <a:gd name="connsiteY30" fmla="*/ 3311924 h 3959924"/>
                    <a:gd name="connsiteX31" fmla="*/ 1249623 w 1856332"/>
                    <a:gd name="connsiteY31" fmla="*/ 3635924 h 3959924"/>
                    <a:gd name="connsiteX32" fmla="*/ 925623 w 1856332"/>
                    <a:gd name="connsiteY32" fmla="*/ 3959924 h 3959924"/>
                    <a:gd name="connsiteX0" fmla="*/ 1228565 w 1856332"/>
                    <a:gd name="connsiteY0" fmla="*/ 3214674 h 3959924"/>
                    <a:gd name="connsiteX1" fmla="*/ 622681 w 1856332"/>
                    <a:gd name="connsiteY1" fmla="*/ 3214674 h 3959924"/>
                    <a:gd name="connsiteX2" fmla="*/ 466697 w 1856332"/>
                    <a:gd name="connsiteY2" fmla="*/ 3144149 h 3959924"/>
                    <a:gd name="connsiteX3" fmla="*/ 8303 w 1856332"/>
                    <a:gd name="connsiteY3" fmla="*/ 1942070 h 3959924"/>
                    <a:gd name="connsiteX4" fmla="*/ 81139 w 1856332"/>
                    <a:gd name="connsiteY4" fmla="*/ 1779444 h 3959924"/>
                    <a:gd name="connsiteX5" fmla="*/ 243764 w 1856332"/>
                    <a:gd name="connsiteY5" fmla="*/ 1852280 h 3959924"/>
                    <a:gd name="connsiteX6" fmla="*/ 504770 w 1856332"/>
                    <a:gd name="connsiteY6" fmla="*/ 2536736 h 3959924"/>
                    <a:gd name="connsiteX7" fmla="*/ 555637 w 1856332"/>
                    <a:gd name="connsiteY7" fmla="*/ 2536736 h 3959924"/>
                    <a:gd name="connsiteX8" fmla="*/ 226299 w 1856332"/>
                    <a:gd name="connsiteY8" fmla="*/ 1210417 h 3959924"/>
                    <a:gd name="connsiteX9" fmla="*/ 551784 w 1856332"/>
                    <a:gd name="connsiteY9" fmla="*/ 1210417 h 3959924"/>
                    <a:gd name="connsiteX10" fmla="*/ 551784 w 1856332"/>
                    <a:gd name="connsiteY10" fmla="*/ 168335 h 3959924"/>
                    <a:gd name="connsiteX11" fmla="*/ 720119 w 1856332"/>
                    <a:gd name="connsiteY11" fmla="*/ 0 h 3959924"/>
                    <a:gd name="connsiteX12" fmla="*/ 888454 w 1856332"/>
                    <a:gd name="connsiteY12" fmla="*/ 168335 h 3959924"/>
                    <a:gd name="connsiteX13" fmla="*/ 888454 w 1856332"/>
                    <a:gd name="connsiteY13" fmla="*/ 1210417 h 3959924"/>
                    <a:gd name="connsiteX14" fmla="*/ 968040 w 1856332"/>
                    <a:gd name="connsiteY14" fmla="*/ 1210417 h 3959924"/>
                    <a:gd name="connsiteX15" fmla="*/ 968040 w 1856332"/>
                    <a:gd name="connsiteY15" fmla="*/ 168335 h 3959924"/>
                    <a:gd name="connsiteX16" fmla="*/ 1136375 w 1856332"/>
                    <a:gd name="connsiteY16" fmla="*/ 0 h 3959924"/>
                    <a:gd name="connsiteX17" fmla="*/ 1304710 w 1856332"/>
                    <a:gd name="connsiteY17" fmla="*/ 168335 h 3959924"/>
                    <a:gd name="connsiteX18" fmla="*/ 1304710 w 1856332"/>
                    <a:gd name="connsiteY18" fmla="*/ 1210417 h 3959924"/>
                    <a:gd name="connsiteX19" fmla="*/ 1631589 w 1856332"/>
                    <a:gd name="connsiteY19" fmla="*/ 1210417 h 3959924"/>
                    <a:gd name="connsiteX20" fmla="*/ 1302251 w 1856332"/>
                    <a:gd name="connsiteY20" fmla="*/ 2536736 h 3959924"/>
                    <a:gd name="connsiteX21" fmla="*/ 1351562 w 1856332"/>
                    <a:gd name="connsiteY21" fmla="*/ 2536736 h 3959924"/>
                    <a:gd name="connsiteX22" fmla="*/ 1612568 w 1856332"/>
                    <a:gd name="connsiteY22" fmla="*/ 1852280 h 3959924"/>
                    <a:gd name="connsiteX23" fmla="*/ 1775193 w 1856332"/>
                    <a:gd name="connsiteY23" fmla="*/ 1779444 h 3959924"/>
                    <a:gd name="connsiteX24" fmla="*/ 1848029 w 1856332"/>
                    <a:gd name="connsiteY24" fmla="*/ 1942070 h 3959924"/>
                    <a:gd name="connsiteX25" fmla="*/ 1389635 w 1856332"/>
                    <a:gd name="connsiteY25" fmla="*/ 3144149 h 3959924"/>
                    <a:gd name="connsiteX26" fmla="*/ 1344732 w 1856332"/>
                    <a:gd name="connsiteY26" fmla="*/ 3176282 h 3959924"/>
                    <a:gd name="connsiteX27" fmla="*/ 1228565 w 1856332"/>
                    <a:gd name="connsiteY27" fmla="*/ 3214674 h 3959924"/>
                    <a:gd name="connsiteX28" fmla="*/ 925623 w 1856332"/>
                    <a:gd name="connsiteY28" fmla="*/ 3959924 h 3959924"/>
                    <a:gd name="connsiteX29" fmla="*/ 601623 w 1856332"/>
                    <a:gd name="connsiteY29" fmla="*/ 3635924 h 3959924"/>
                    <a:gd name="connsiteX30" fmla="*/ 925623 w 1856332"/>
                    <a:gd name="connsiteY30" fmla="*/ 3311924 h 3959924"/>
                    <a:gd name="connsiteX31" fmla="*/ 1249623 w 1856332"/>
                    <a:gd name="connsiteY31" fmla="*/ 3635924 h 3959924"/>
                    <a:gd name="connsiteX32" fmla="*/ 925623 w 1856332"/>
                    <a:gd name="connsiteY32" fmla="*/ 3959924 h 3959924"/>
                    <a:gd name="connsiteX0" fmla="*/ 1228565 w 1856332"/>
                    <a:gd name="connsiteY0" fmla="*/ 3214674 h 3959924"/>
                    <a:gd name="connsiteX1" fmla="*/ 622681 w 1856332"/>
                    <a:gd name="connsiteY1" fmla="*/ 3214674 h 3959924"/>
                    <a:gd name="connsiteX2" fmla="*/ 466697 w 1856332"/>
                    <a:gd name="connsiteY2" fmla="*/ 3144149 h 3959924"/>
                    <a:gd name="connsiteX3" fmla="*/ 8303 w 1856332"/>
                    <a:gd name="connsiteY3" fmla="*/ 1942070 h 3959924"/>
                    <a:gd name="connsiteX4" fmla="*/ 81139 w 1856332"/>
                    <a:gd name="connsiteY4" fmla="*/ 1779444 h 3959924"/>
                    <a:gd name="connsiteX5" fmla="*/ 243764 w 1856332"/>
                    <a:gd name="connsiteY5" fmla="*/ 1852280 h 3959924"/>
                    <a:gd name="connsiteX6" fmla="*/ 504770 w 1856332"/>
                    <a:gd name="connsiteY6" fmla="*/ 2536736 h 3959924"/>
                    <a:gd name="connsiteX7" fmla="*/ 555637 w 1856332"/>
                    <a:gd name="connsiteY7" fmla="*/ 2536736 h 3959924"/>
                    <a:gd name="connsiteX8" fmla="*/ 226299 w 1856332"/>
                    <a:gd name="connsiteY8" fmla="*/ 1210417 h 3959924"/>
                    <a:gd name="connsiteX9" fmla="*/ 551784 w 1856332"/>
                    <a:gd name="connsiteY9" fmla="*/ 1210417 h 3959924"/>
                    <a:gd name="connsiteX10" fmla="*/ 551784 w 1856332"/>
                    <a:gd name="connsiteY10" fmla="*/ 168335 h 3959924"/>
                    <a:gd name="connsiteX11" fmla="*/ 720119 w 1856332"/>
                    <a:gd name="connsiteY11" fmla="*/ 0 h 3959924"/>
                    <a:gd name="connsiteX12" fmla="*/ 888454 w 1856332"/>
                    <a:gd name="connsiteY12" fmla="*/ 168335 h 3959924"/>
                    <a:gd name="connsiteX13" fmla="*/ 888454 w 1856332"/>
                    <a:gd name="connsiteY13" fmla="*/ 1210417 h 3959924"/>
                    <a:gd name="connsiteX14" fmla="*/ 968040 w 1856332"/>
                    <a:gd name="connsiteY14" fmla="*/ 1210417 h 3959924"/>
                    <a:gd name="connsiteX15" fmla="*/ 968040 w 1856332"/>
                    <a:gd name="connsiteY15" fmla="*/ 168335 h 3959924"/>
                    <a:gd name="connsiteX16" fmla="*/ 1136375 w 1856332"/>
                    <a:gd name="connsiteY16" fmla="*/ 0 h 3959924"/>
                    <a:gd name="connsiteX17" fmla="*/ 1304710 w 1856332"/>
                    <a:gd name="connsiteY17" fmla="*/ 168335 h 3959924"/>
                    <a:gd name="connsiteX18" fmla="*/ 1304710 w 1856332"/>
                    <a:gd name="connsiteY18" fmla="*/ 1210417 h 3959924"/>
                    <a:gd name="connsiteX19" fmla="*/ 1631589 w 1856332"/>
                    <a:gd name="connsiteY19" fmla="*/ 1210417 h 3959924"/>
                    <a:gd name="connsiteX20" fmla="*/ 1302251 w 1856332"/>
                    <a:gd name="connsiteY20" fmla="*/ 2536736 h 3959924"/>
                    <a:gd name="connsiteX21" fmla="*/ 1351562 w 1856332"/>
                    <a:gd name="connsiteY21" fmla="*/ 2536736 h 3959924"/>
                    <a:gd name="connsiteX22" fmla="*/ 1612568 w 1856332"/>
                    <a:gd name="connsiteY22" fmla="*/ 1852280 h 3959924"/>
                    <a:gd name="connsiteX23" fmla="*/ 1775193 w 1856332"/>
                    <a:gd name="connsiteY23" fmla="*/ 1779444 h 3959924"/>
                    <a:gd name="connsiteX24" fmla="*/ 1848029 w 1856332"/>
                    <a:gd name="connsiteY24" fmla="*/ 1942070 h 3959924"/>
                    <a:gd name="connsiteX25" fmla="*/ 1389635 w 1856332"/>
                    <a:gd name="connsiteY25" fmla="*/ 3144149 h 3959924"/>
                    <a:gd name="connsiteX26" fmla="*/ 1228565 w 1856332"/>
                    <a:gd name="connsiteY26" fmla="*/ 3214674 h 3959924"/>
                    <a:gd name="connsiteX27" fmla="*/ 925623 w 1856332"/>
                    <a:gd name="connsiteY27" fmla="*/ 3959924 h 3959924"/>
                    <a:gd name="connsiteX28" fmla="*/ 601623 w 1856332"/>
                    <a:gd name="connsiteY28" fmla="*/ 3635924 h 3959924"/>
                    <a:gd name="connsiteX29" fmla="*/ 925623 w 1856332"/>
                    <a:gd name="connsiteY29" fmla="*/ 3311924 h 3959924"/>
                    <a:gd name="connsiteX30" fmla="*/ 1249623 w 1856332"/>
                    <a:gd name="connsiteY30" fmla="*/ 3635924 h 3959924"/>
                    <a:gd name="connsiteX31" fmla="*/ 925623 w 1856332"/>
                    <a:gd name="connsiteY31" fmla="*/ 3959924 h 3959924"/>
                    <a:gd name="connsiteX0" fmla="*/ 1228565 w 1856332"/>
                    <a:gd name="connsiteY0" fmla="*/ 3214674 h 3959924"/>
                    <a:gd name="connsiteX1" fmla="*/ 622681 w 1856332"/>
                    <a:gd name="connsiteY1" fmla="*/ 3214674 h 3959924"/>
                    <a:gd name="connsiteX2" fmla="*/ 466697 w 1856332"/>
                    <a:gd name="connsiteY2" fmla="*/ 3144149 h 3959924"/>
                    <a:gd name="connsiteX3" fmla="*/ 8303 w 1856332"/>
                    <a:gd name="connsiteY3" fmla="*/ 1942070 h 3959924"/>
                    <a:gd name="connsiteX4" fmla="*/ 81139 w 1856332"/>
                    <a:gd name="connsiteY4" fmla="*/ 1779444 h 3959924"/>
                    <a:gd name="connsiteX5" fmla="*/ 243764 w 1856332"/>
                    <a:gd name="connsiteY5" fmla="*/ 1852280 h 3959924"/>
                    <a:gd name="connsiteX6" fmla="*/ 504770 w 1856332"/>
                    <a:gd name="connsiteY6" fmla="*/ 2536736 h 3959924"/>
                    <a:gd name="connsiteX7" fmla="*/ 555637 w 1856332"/>
                    <a:gd name="connsiteY7" fmla="*/ 2536736 h 3959924"/>
                    <a:gd name="connsiteX8" fmla="*/ 226299 w 1856332"/>
                    <a:gd name="connsiteY8" fmla="*/ 1210417 h 3959924"/>
                    <a:gd name="connsiteX9" fmla="*/ 551784 w 1856332"/>
                    <a:gd name="connsiteY9" fmla="*/ 1210417 h 3959924"/>
                    <a:gd name="connsiteX10" fmla="*/ 551784 w 1856332"/>
                    <a:gd name="connsiteY10" fmla="*/ 168335 h 3959924"/>
                    <a:gd name="connsiteX11" fmla="*/ 720119 w 1856332"/>
                    <a:gd name="connsiteY11" fmla="*/ 0 h 3959924"/>
                    <a:gd name="connsiteX12" fmla="*/ 888454 w 1856332"/>
                    <a:gd name="connsiteY12" fmla="*/ 168335 h 3959924"/>
                    <a:gd name="connsiteX13" fmla="*/ 888454 w 1856332"/>
                    <a:gd name="connsiteY13" fmla="*/ 1210417 h 3959924"/>
                    <a:gd name="connsiteX14" fmla="*/ 968040 w 1856332"/>
                    <a:gd name="connsiteY14" fmla="*/ 1210417 h 3959924"/>
                    <a:gd name="connsiteX15" fmla="*/ 968040 w 1856332"/>
                    <a:gd name="connsiteY15" fmla="*/ 168335 h 3959924"/>
                    <a:gd name="connsiteX16" fmla="*/ 1136375 w 1856332"/>
                    <a:gd name="connsiteY16" fmla="*/ 0 h 3959924"/>
                    <a:gd name="connsiteX17" fmla="*/ 1304710 w 1856332"/>
                    <a:gd name="connsiteY17" fmla="*/ 168335 h 3959924"/>
                    <a:gd name="connsiteX18" fmla="*/ 1304710 w 1856332"/>
                    <a:gd name="connsiteY18" fmla="*/ 1210417 h 3959924"/>
                    <a:gd name="connsiteX19" fmla="*/ 1631589 w 1856332"/>
                    <a:gd name="connsiteY19" fmla="*/ 1210417 h 3959924"/>
                    <a:gd name="connsiteX20" fmla="*/ 1302251 w 1856332"/>
                    <a:gd name="connsiteY20" fmla="*/ 2536736 h 3959924"/>
                    <a:gd name="connsiteX21" fmla="*/ 1351562 w 1856332"/>
                    <a:gd name="connsiteY21" fmla="*/ 2536736 h 3959924"/>
                    <a:gd name="connsiteX22" fmla="*/ 1612568 w 1856332"/>
                    <a:gd name="connsiteY22" fmla="*/ 1852280 h 3959924"/>
                    <a:gd name="connsiteX23" fmla="*/ 1775193 w 1856332"/>
                    <a:gd name="connsiteY23" fmla="*/ 1779444 h 3959924"/>
                    <a:gd name="connsiteX24" fmla="*/ 1848029 w 1856332"/>
                    <a:gd name="connsiteY24" fmla="*/ 1942070 h 3959924"/>
                    <a:gd name="connsiteX25" fmla="*/ 1389635 w 1856332"/>
                    <a:gd name="connsiteY25" fmla="*/ 3144149 h 3959924"/>
                    <a:gd name="connsiteX26" fmla="*/ 1228565 w 1856332"/>
                    <a:gd name="connsiteY26" fmla="*/ 3214674 h 3959924"/>
                    <a:gd name="connsiteX27" fmla="*/ 925623 w 1856332"/>
                    <a:gd name="connsiteY27" fmla="*/ 3959924 h 3959924"/>
                    <a:gd name="connsiteX28" fmla="*/ 601623 w 1856332"/>
                    <a:gd name="connsiteY28" fmla="*/ 3635924 h 3959924"/>
                    <a:gd name="connsiteX29" fmla="*/ 925623 w 1856332"/>
                    <a:gd name="connsiteY29" fmla="*/ 3311924 h 3959924"/>
                    <a:gd name="connsiteX30" fmla="*/ 1249623 w 1856332"/>
                    <a:gd name="connsiteY30" fmla="*/ 3635924 h 3959924"/>
                    <a:gd name="connsiteX31" fmla="*/ 925623 w 1856332"/>
                    <a:gd name="connsiteY31" fmla="*/ 3959924 h 3959924"/>
                    <a:gd name="connsiteX0" fmla="*/ 1228565 w 1856332"/>
                    <a:gd name="connsiteY0" fmla="*/ 3214674 h 3959924"/>
                    <a:gd name="connsiteX1" fmla="*/ 622681 w 1856332"/>
                    <a:gd name="connsiteY1" fmla="*/ 3214674 h 3959924"/>
                    <a:gd name="connsiteX2" fmla="*/ 466697 w 1856332"/>
                    <a:gd name="connsiteY2" fmla="*/ 3144149 h 3959924"/>
                    <a:gd name="connsiteX3" fmla="*/ 8303 w 1856332"/>
                    <a:gd name="connsiteY3" fmla="*/ 1942070 h 3959924"/>
                    <a:gd name="connsiteX4" fmla="*/ 81139 w 1856332"/>
                    <a:gd name="connsiteY4" fmla="*/ 1779444 h 3959924"/>
                    <a:gd name="connsiteX5" fmla="*/ 243764 w 1856332"/>
                    <a:gd name="connsiteY5" fmla="*/ 1852280 h 3959924"/>
                    <a:gd name="connsiteX6" fmla="*/ 504770 w 1856332"/>
                    <a:gd name="connsiteY6" fmla="*/ 2536736 h 3959924"/>
                    <a:gd name="connsiteX7" fmla="*/ 555637 w 1856332"/>
                    <a:gd name="connsiteY7" fmla="*/ 2536736 h 3959924"/>
                    <a:gd name="connsiteX8" fmla="*/ 226299 w 1856332"/>
                    <a:gd name="connsiteY8" fmla="*/ 1210417 h 3959924"/>
                    <a:gd name="connsiteX9" fmla="*/ 551784 w 1856332"/>
                    <a:gd name="connsiteY9" fmla="*/ 1210417 h 3959924"/>
                    <a:gd name="connsiteX10" fmla="*/ 551784 w 1856332"/>
                    <a:gd name="connsiteY10" fmla="*/ 168335 h 3959924"/>
                    <a:gd name="connsiteX11" fmla="*/ 720119 w 1856332"/>
                    <a:gd name="connsiteY11" fmla="*/ 0 h 3959924"/>
                    <a:gd name="connsiteX12" fmla="*/ 888454 w 1856332"/>
                    <a:gd name="connsiteY12" fmla="*/ 168335 h 3959924"/>
                    <a:gd name="connsiteX13" fmla="*/ 888454 w 1856332"/>
                    <a:gd name="connsiteY13" fmla="*/ 1210417 h 3959924"/>
                    <a:gd name="connsiteX14" fmla="*/ 968040 w 1856332"/>
                    <a:gd name="connsiteY14" fmla="*/ 1210417 h 3959924"/>
                    <a:gd name="connsiteX15" fmla="*/ 968040 w 1856332"/>
                    <a:gd name="connsiteY15" fmla="*/ 168335 h 3959924"/>
                    <a:gd name="connsiteX16" fmla="*/ 1136375 w 1856332"/>
                    <a:gd name="connsiteY16" fmla="*/ 0 h 3959924"/>
                    <a:gd name="connsiteX17" fmla="*/ 1304710 w 1856332"/>
                    <a:gd name="connsiteY17" fmla="*/ 168335 h 3959924"/>
                    <a:gd name="connsiteX18" fmla="*/ 1304710 w 1856332"/>
                    <a:gd name="connsiteY18" fmla="*/ 1210417 h 3959924"/>
                    <a:gd name="connsiteX19" fmla="*/ 1631589 w 1856332"/>
                    <a:gd name="connsiteY19" fmla="*/ 1210417 h 3959924"/>
                    <a:gd name="connsiteX20" fmla="*/ 1302251 w 1856332"/>
                    <a:gd name="connsiteY20" fmla="*/ 2536736 h 3959924"/>
                    <a:gd name="connsiteX21" fmla="*/ 1351562 w 1856332"/>
                    <a:gd name="connsiteY21" fmla="*/ 2536736 h 3959924"/>
                    <a:gd name="connsiteX22" fmla="*/ 1612568 w 1856332"/>
                    <a:gd name="connsiteY22" fmla="*/ 1852280 h 3959924"/>
                    <a:gd name="connsiteX23" fmla="*/ 1775193 w 1856332"/>
                    <a:gd name="connsiteY23" fmla="*/ 1779444 h 3959924"/>
                    <a:gd name="connsiteX24" fmla="*/ 1848029 w 1856332"/>
                    <a:gd name="connsiteY24" fmla="*/ 1942070 h 3959924"/>
                    <a:gd name="connsiteX25" fmla="*/ 1389635 w 1856332"/>
                    <a:gd name="connsiteY25" fmla="*/ 3144149 h 3959924"/>
                    <a:gd name="connsiteX26" fmla="*/ 1228565 w 1856332"/>
                    <a:gd name="connsiteY26" fmla="*/ 3214674 h 3959924"/>
                    <a:gd name="connsiteX27" fmla="*/ 925623 w 1856332"/>
                    <a:gd name="connsiteY27" fmla="*/ 3959924 h 3959924"/>
                    <a:gd name="connsiteX28" fmla="*/ 601623 w 1856332"/>
                    <a:gd name="connsiteY28" fmla="*/ 3635924 h 3959924"/>
                    <a:gd name="connsiteX29" fmla="*/ 925623 w 1856332"/>
                    <a:gd name="connsiteY29" fmla="*/ 3311924 h 3959924"/>
                    <a:gd name="connsiteX30" fmla="*/ 1249623 w 1856332"/>
                    <a:gd name="connsiteY30" fmla="*/ 3635924 h 3959924"/>
                    <a:gd name="connsiteX31" fmla="*/ 925623 w 1856332"/>
                    <a:gd name="connsiteY31" fmla="*/ 3959924 h 39599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856332" h="3959924">
                      <a:moveTo>
                        <a:pt x="1228565" y="3214674"/>
                      </a:moveTo>
                      <a:lnTo>
                        <a:pt x="622681" y="3214674"/>
                      </a:lnTo>
                      <a:cubicBezTo>
                        <a:pt x="495703" y="3202920"/>
                        <a:pt x="501057" y="3225622"/>
                        <a:pt x="466697" y="3144149"/>
                      </a:cubicBezTo>
                      <a:lnTo>
                        <a:pt x="8303" y="1942070"/>
                      </a:lnTo>
                      <a:cubicBezTo>
                        <a:pt x="-16491" y="1877049"/>
                        <a:pt x="16118" y="1804239"/>
                        <a:pt x="81139" y="1779444"/>
                      </a:cubicBezTo>
                      <a:cubicBezTo>
                        <a:pt x="146160" y="1754650"/>
                        <a:pt x="218970" y="1787259"/>
                        <a:pt x="243764" y="1852280"/>
                      </a:cubicBezTo>
                      <a:lnTo>
                        <a:pt x="504770" y="2536736"/>
                      </a:lnTo>
                      <a:lnTo>
                        <a:pt x="555637" y="2536736"/>
                      </a:lnTo>
                      <a:lnTo>
                        <a:pt x="226299" y="1210417"/>
                      </a:lnTo>
                      <a:lnTo>
                        <a:pt x="551784" y="1210417"/>
                      </a:lnTo>
                      <a:lnTo>
                        <a:pt x="551784" y="168335"/>
                      </a:lnTo>
                      <a:cubicBezTo>
                        <a:pt x="551784" y="75366"/>
                        <a:pt x="627150" y="0"/>
                        <a:pt x="720119" y="0"/>
                      </a:cubicBezTo>
                      <a:cubicBezTo>
                        <a:pt x="813088" y="0"/>
                        <a:pt x="888454" y="75366"/>
                        <a:pt x="888454" y="168335"/>
                      </a:cubicBezTo>
                      <a:lnTo>
                        <a:pt x="888454" y="1210417"/>
                      </a:lnTo>
                      <a:lnTo>
                        <a:pt x="968040" y="1210417"/>
                      </a:lnTo>
                      <a:lnTo>
                        <a:pt x="968040" y="168335"/>
                      </a:lnTo>
                      <a:cubicBezTo>
                        <a:pt x="968040" y="75366"/>
                        <a:pt x="1043406" y="0"/>
                        <a:pt x="1136375" y="0"/>
                      </a:cubicBezTo>
                      <a:cubicBezTo>
                        <a:pt x="1229344" y="0"/>
                        <a:pt x="1304710" y="75366"/>
                        <a:pt x="1304710" y="168335"/>
                      </a:cubicBezTo>
                      <a:lnTo>
                        <a:pt x="1304710" y="1210417"/>
                      </a:lnTo>
                      <a:lnTo>
                        <a:pt x="1631589" y="1210417"/>
                      </a:lnTo>
                      <a:lnTo>
                        <a:pt x="1302251" y="2536736"/>
                      </a:lnTo>
                      <a:lnTo>
                        <a:pt x="1351562" y="2536736"/>
                      </a:lnTo>
                      <a:lnTo>
                        <a:pt x="1612568" y="1852280"/>
                      </a:lnTo>
                      <a:cubicBezTo>
                        <a:pt x="1637362" y="1787259"/>
                        <a:pt x="1710172" y="1754650"/>
                        <a:pt x="1775193" y="1779444"/>
                      </a:cubicBezTo>
                      <a:cubicBezTo>
                        <a:pt x="1840214" y="1804239"/>
                        <a:pt x="1872823" y="1877049"/>
                        <a:pt x="1848029" y="1942070"/>
                      </a:cubicBezTo>
                      <a:lnTo>
                        <a:pt x="1389635" y="3144149"/>
                      </a:lnTo>
                      <a:cubicBezTo>
                        <a:pt x="1348984" y="3225622"/>
                        <a:pt x="1356391" y="3202920"/>
                        <a:pt x="1228565" y="3214674"/>
                      </a:cubicBezTo>
                      <a:close/>
                      <a:moveTo>
                        <a:pt x="925623" y="3959924"/>
                      </a:moveTo>
                      <a:cubicBezTo>
                        <a:pt x="746683" y="3959924"/>
                        <a:pt x="601623" y="3814864"/>
                        <a:pt x="601623" y="3635924"/>
                      </a:cubicBezTo>
                      <a:cubicBezTo>
                        <a:pt x="601623" y="3456984"/>
                        <a:pt x="746683" y="3311924"/>
                        <a:pt x="925623" y="3311924"/>
                      </a:cubicBezTo>
                      <a:cubicBezTo>
                        <a:pt x="1104563" y="3311924"/>
                        <a:pt x="1249623" y="3456984"/>
                        <a:pt x="1249623" y="3635924"/>
                      </a:cubicBezTo>
                      <a:cubicBezTo>
                        <a:pt x="1249623" y="3814864"/>
                        <a:pt x="1104563" y="3959924"/>
                        <a:pt x="925623" y="3959924"/>
                      </a:cubicBez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3"/>
                </a:p>
              </p:txBody>
            </p:sp>
          </p:grpSp>
          <p:grpSp>
            <p:nvGrpSpPr>
              <p:cNvPr id="127" name="Group 126"/>
              <p:cNvGrpSpPr/>
              <p:nvPr/>
            </p:nvGrpSpPr>
            <p:grpSpPr>
              <a:xfrm>
                <a:off x="4612374" y="2005071"/>
                <a:ext cx="927831" cy="962044"/>
                <a:chOff x="262306" y="1724185"/>
                <a:chExt cx="1091572" cy="1131824"/>
              </a:xfrm>
            </p:grpSpPr>
            <p:sp>
              <p:nvSpPr>
                <p:cNvPr id="128" name="Oval 127"/>
                <p:cNvSpPr>
                  <a:spLocks noChangeArrowheads="1"/>
                </p:cNvSpPr>
                <p:nvPr/>
              </p:nvSpPr>
              <p:spPr bwMode="auto">
                <a:xfrm>
                  <a:off x="262306" y="1724185"/>
                  <a:ext cx="1091572" cy="1131824"/>
                </a:xfrm>
                <a:prstGeom prst="ellipse">
                  <a:avLst/>
                </a:prstGeom>
                <a:noFill/>
                <a:ln>
                  <a:solidFill>
                    <a:schemeClr val="tx2"/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3384" tIns="41692" rIns="83384" bIns="41692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0487">
                    <a:solidFill>
                      <a:prstClr val="white"/>
                    </a:solidFill>
                    <a:latin typeface="Segoe UI"/>
                  </a:endParaRPr>
                </a:p>
              </p:txBody>
            </p:sp>
            <p:sp>
              <p:nvSpPr>
                <p:cNvPr id="129" name="Freeform 128"/>
                <p:cNvSpPr>
                  <a:spLocks/>
                </p:cNvSpPr>
                <p:nvPr/>
              </p:nvSpPr>
              <p:spPr bwMode="auto">
                <a:xfrm>
                  <a:off x="371935" y="1902440"/>
                  <a:ext cx="870912" cy="868331"/>
                </a:xfrm>
                <a:custGeom>
                  <a:avLst/>
                  <a:gdLst>
                    <a:gd name="T0" fmla="*/ 467 w 587"/>
                    <a:gd name="T1" fmla="*/ 0 h 529"/>
                    <a:gd name="T2" fmla="*/ 445 w 587"/>
                    <a:gd name="T3" fmla="*/ 70 h 529"/>
                    <a:gd name="T4" fmla="*/ 290 w 587"/>
                    <a:gd name="T5" fmla="*/ 282 h 529"/>
                    <a:gd name="T6" fmla="*/ 137 w 587"/>
                    <a:gd name="T7" fmla="*/ 74 h 529"/>
                    <a:gd name="T8" fmla="*/ 111 w 587"/>
                    <a:gd name="T9" fmla="*/ 6 h 529"/>
                    <a:gd name="T10" fmla="*/ 0 w 587"/>
                    <a:gd name="T11" fmla="*/ 236 h 529"/>
                    <a:gd name="T12" fmla="*/ 293 w 587"/>
                    <a:gd name="T13" fmla="*/ 529 h 529"/>
                    <a:gd name="T14" fmla="*/ 587 w 587"/>
                    <a:gd name="T15" fmla="*/ 236 h 529"/>
                    <a:gd name="T16" fmla="*/ 467 w 587"/>
                    <a:gd name="T17" fmla="*/ 0 h 5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87" h="529">
                      <a:moveTo>
                        <a:pt x="467" y="0"/>
                      </a:moveTo>
                      <a:cubicBezTo>
                        <a:pt x="445" y="70"/>
                        <a:pt x="445" y="70"/>
                        <a:pt x="445" y="70"/>
                      </a:cubicBezTo>
                      <a:cubicBezTo>
                        <a:pt x="290" y="282"/>
                        <a:pt x="290" y="282"/>
                        <a:pt x="290" y="282"/>
                      </a:cubicBezTo>
                      <a:cubicBezTo>
                        <a:pt x="137" y="74"/>
                        <a:pt x="137" y="74"/>
                        <a:pt x="137" y="74"/>
                      </a:cubicBezTo>
                      <a:cubicBezTo>
                        <a:pt x="111" y="6"/>
                        <a:pt x="111" y="6"/>
                        <a:pt x="111" y="6"/>
                      </a:cubicBezTo>
                      <a:cubicBezTo>
                        <a:pt x="44" y="60"/>
                        <a:pt x="0" y="143"/>
                        <a:pt x="0" y="236"/>
                      </a:cubicBezTo>
                      <a:cubicBezTo>
                        <a:pt x="0" y="398"/>
                        <a:pt x="132" y="529"/>
                        <a:pt x="293" y="529"/>
                      </a:cubicBezTo>
                      <a:cubicBezTo>
                        <a:pt x="455" y="529"/>
                        <a:pt x="587" y="398"/>
                        <a:pt x="587" y="236"/>
                      </a:cubicBezTo>
                      <a:cubicBezTo>
                        <a:pt x="587" y="139"/>
                        <a:pt x="540" y="54"/>
                        <a:pt x="467" y="0"/>
                      </a:cubicBez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3384" tIns="41692" rIns="83384" bIns="41692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821"/>
                </a:p>
              </p:txBody>
            </p:sp>
            <p:sp>
              <p:nvSpPr>
                <p:cNvPr id="130" name="Oval 129"/>
                <p:cNvSpPr>
                  <a:spLocks noChangeArrowheads="1"/>
                </p:cNvSpPr>
                <p:nvPr/>
              </p:nvSpPr>
              <p:spPr bwMode="auto">
                <a:xfrm>
                  <a:off x="463741" y="1931807"/>
                  <a:ext cx="688702" cy="769741"/>
                </a:xfrm>
                <a:prstGeom prst="ellipse">
                  <a:avLst/>
                </a:prstGeom>
                <a:solidFill>
                  <a:schemeClr val="bg1"/>
                </a:solidFill>
                <a:ln w="1587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83384" tIns="41692" rIns="83384" bIns="41692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2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31" name="Rectangle 130"/>
              <p:cNvSpPr/>
              <p:nvPr/>
            </p:nvSpPr>
            <p:spPr>
              <a:xfrm>
                <a:off x="4265002" y="2169547"/>
                <a:ext cx="1186989" cy="5835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 algn="ctr"/>
                <a:r>
                  <a:rPr lang="lv-LV" sz="1824" b="1" dirty="0"/>
                  <a:t>88,4</a:t>
                </a:r>
                <a:r>
                  <a:rPr lang="lv-LV" sz="2189" dirty="0"/>
                  <a:t> </a:t>
                </a:r>
              </a:p>
              <a:p>
                <a:pPr lvl="1" algn="ctr"/>
                <a:r>
                  <a:rPr lang="lv-LV" sz="1003" dirty="0"/>
                  <a:t>milj. </a:t>
                </a:r>
                <a:r>
                  <a:rPr lang="lv-LV" sz="1003" i="1" dirty="0"/>
                  <a:t>euro</a:t>
                </a:r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>
            <a:off x="4393629" y="3385022"/>
            <a:ext cx="4750371" cy="3151670"/>
            <a:chOff x="4265366" y="3360575"/>
            <a:chExt cx="4750371" cy="3151670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7154CD7E-FD9E-4244-ACAC-5B10ECB725A7}"/>
                </a:ext>
              </a:extLst>
            </p:cNvPr>
            <p:cNvGrpSpPr/>
            <p:nvPr/>
          </p:nvGrpSpPr>
          <p:grpSpPr>
            <a:xfrm>
              <a:off x="5888375" y="4092126"/>
              <a:ext cx="301306" cy="238648"/>
              <a:chOff x="7610475" y="3671888"/>
              <a:chExt cx="284163" cy="212725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51" name="Freeform 3248">
                <a:extLst>
                  <a:ext uri="{FF2B5EF4-FFF2-40B4-BE49-F238E27FC236}">
                    <a16:creationId xmlns:a16="http://schemas.microsoft.com/office/drawing/2014/main" id="{502A43FC-2077-4E54-84EA-8DD28C6008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43838" y="3689350"/>
                <a:ext cx="50800" cy="177800"/>
              </a:xfrm>
              <a:custGeom>
                <a:avLst/>
                <a:gdLst>
                  <a:gd name="T0" fmla="*/ 20 w 162"/>
                  <a:gd name="T1" fmla="*/ 1 h 559"/>
                  <a:gd name="T2" fmla="*/ 15 w 162"/>
                  <a:gd name="T3" fmla="*/ 0 h 559"/>
                  <a:gd name="T4" fmla="*/ 9 w 162"/>
                  <a:gd name="T5" fmla="*/ 1 h 559"/>
                  <a:gd name="T6" fmla="*/ 4 w 162"/>
                  <a:gd name="T7" fmla="*/ 4 h 559"/>
                  <a:gd name="T8" fmla="*/ 1 w 162"/>
                  <a:gd name="T9" fmla="*/ 10 h 559"/>
                  <a:gd name="T10" fmla="*/ 0 w 162"/>
                  <a:gd name="T11" fmla="*/ 15 h 559"/>
                  <a:gd name="T12" fmla="*/ 2 w 162"/>
                  <a:gd name="T13" fmla="*/ 22 h 559"/>
                  <a:gd name="T14" fmla="*/ 5 w 162"/>
                  <a:gd name="T15" fmla="*/ 26 h 559"/>
                  <a:gd name="T16" fmla="*/ 21 w 162"/>
                  <a:gd name="T17" fmla="*/ 38 h 559"/>
                  <a:gd name="T18" fmla="*/ 47 w 162"/>
                  <a:gd name="T19" fmla="*/ 60 h 559"/>
                  <a:gd name="T20" fmla="*/ 70 w 162"/>
                  <a:gd name="T21" fmla="*/ 86 h 559"/>
                  <a:gd name="T22" fmla="*/ 90 w 162"/>
                  <a:gd name="T23" fmla="*/ 116 h 559"/>
                  <a:gd name="T24" fmla="*/ 107 w 162"/>
                  <a:gd name="T25" fmla="*/ 149 h 559"/>
                  <a:gd name="T26" fmla="*/ 118 w 162"/>
                  <a:gd name="T27" fmla="*/ 183 h 559"/>
                  <a:gd name="T28" fmla="*/ 127 w 162"/>
                  <a:gd name="T29" fmla="*/ 221 h 559"/>
                  <a:gd name="T30" fmla="*/ 131 w 162"/>
                  <a:gd name="T31" fmla="*/ 259 h 559"/>
                  <a:gd name="T32" fmla="*/ 131 w 162"/>
                  <a:gd name="T33" fmla="*/ 299 h 559"/>
                  <a:gd name="T34" fmla="*/ 127 w 162"/>
                  <a:gd name="T35" fmla="*/ 337 h 559"/>
                  <a:gd name="T36" fmla="*/ 118 w 162"/>
                  <a:gd name="T37" fmla="*/ 375 h 559"/>
                  <a:gd name="T38" fmla="*/ 107 w 162"/>
                  <a:gd name="T39" fmla="*/ 410 h 559"/>
                  <a:gd name="T40" fmla="*/ 90 w 162"/>
                  <a:gd name="T41" fmla="*/ 442 h 559"/>
                  <a:gd name="T42" fmla="*/ 70 w 162"/>
                  <a:gd name="T43" fmla="*/ 472 h 559"/>
                  <a:gd name="T44" fmla="*/ 47 w 162"/>
                  <a:gd name="T45" fmla="*/ 499 h 559"/>
                  <a:gd name="T46" fmla="*/ 21 w 162"/>
                  <a:gd name="T47" fmla="*/ 521 h 559"/>
                  <a:gd name="T48" fmla="*/ 5 w 162"/>
                  <a:gd name="T49" fmla="*/ 533 h 559"/>
                  <a:gd name="T50" fmla="*/ 2 w 162"/>
                  <a:gd name="T51" fmla="*/ 537 h 559"/>
                  <a:gd name="T52" fmla="*/ 0 w 162"/>
                  <a:gd name="T53" fmla="*/ 543 h 559"/>
                  <a:gd name="T54" fmla="*/ 1 w 162"/>
                  <a:gd name="T55" fmla="*/ 549 h 559"/>
                  <a:gd name="T56" fmla="*/ 5 w 162"/>
                  <a:gd name="T57" fmla="*/ 554 h 559"/>
                  <a:gd name="T58" fmla="*/ 11 w 162"/>
                  <a:gd name="T59" fmla="*/ 558 h 559"/>
                  <a:gd name="T60" fmla="*/ 19 w 162"/>
                  <a:gd name="T61" fmla="*/ 558 h 559"/>
                  <a:gd name="T62" fmla="*/ 39 w 162"/>
                  <a:gd name="T63" fmla="*/ 545 h 559"/>
                  <a:gd name="T64" fmla="*/ 68 w 162"/>
                  <a:gd name="T65" fmla="*/ 520 h 559"/>
                  <a:gd name="T66" fmla="*/ 94 w 162"/>
                  <a:gd name="T67" fmla="*/ 491 h 559"/>
                  <a:gd name="T68" fmla="*/ 115 w 162"/>
                  <a:gd name="T69" fmla="*/ 458 h 559"/>
                  <a:gd name="T70" fmla="*/ 133 w 162"/>
                  <a:gd name="T71" fmla="*/ 423 h 559"/>
                  <a:gd name="T72" fmla="*/ 147 w 162"/>
                  <a:gd name="T73" fmla="*/ 384 h 559"/>
                  <a:gd name="T74" fmla="*/ 157 w 162"/>
                  <a:gd name="T75" fmla="*/ 344 h 559"/>
                  <a:gd name="T76" fmla="*/ 161 w 162"/>
                  <a:gd name="T77" fmla="*/ 301 h 559"/>
                  <a:gd name="T78" fmla="*/ 161 w 162"/>
                  <a:gd name="T79" fmla="*/ 257 h 559"/>
                  <a:gd name="T80" fmla="*/ 157 w 162"/>
                  <a:gd name="T81" fmla="*/ 215 h 559"/>
                  <a:gd name="T82" fmla="*/ 147 w 162"/>
                  <a:gd name="T83" fmla="*/ 175 h 559"/>
                  <a:gd name="T84" fmla="*/ 133 w 162"/>
                  <a:gd name="T85" fmla="*/ 136 h 559"/>
                  <a:gd name="T86" fmla="*/ 115 w 162"/>
                  <a:gd name="T87" fmla="*/ 100 h 559"/>
                  <a:gd name="T88" fmla="*/ 94 w 162"/>
                  <a:gd name="T89" fmla="*/ 68 h 559"/>
                  <a:gd name="T90" fmla="*/ 68 w 162"/>
                  <a:gd name="T91" fmla="*/ 38 h 559"/>
                  <a:gd name="T92" fmla="*/ 39 w 162"/>
                  <a:gd name="T93" fmla="*/ 13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62" h="559">
                    <a:moveTo>
                      <a:pt x="23" y="2"/>
                    </a:moveTo>
                    <a:lnTo>
                      <a:pt x="20" y="1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9" y="1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3" y="7"/>
                    </a:lnTo>
                    <a:lnTo>
                      <a:pt x="1" y="10"/>
                    </a:lnTo>
                    <a:lnTo>
                      <a:pt x="1" y="13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2" y="22"/>
                    </a:lnTo>
                    <a:lnTo>
                      <a:pt x="3" y="24"/>
                    </a:lnTo>
                    <a:lnTo>
                      <a:pt x="5" y="26"/>
                    </a:lnTo>
                    <a:lnTo>
                      <a:pt x="7" y="28"/>
                    </a:lnTo>
                    <a:lnTo>
                      <a:pt x="21" y="38"/>
                    </a:lnTo>
                    <a:lnTo>
                      <a:pt x="35" y="48"/>
                    </a:lnTo>
                    <a:lnTo>
                      <a:pt x="47" y="60"/>
                    </a:lnTo>
                    <a:lnTo>
                      <a:pt x="60" y="73"/>
                    </a:lnTo>
                    <a:lnTo>
                      <a:pt x="70" y="86"/>
                    </a:lnTo>
                    <a:lnTo>
                      <a:pt x="81" y="101"/>
                    </a:lnTo>
                    <a:lnTo>
                      <a:pt x="90" y="116"/>
                    </a:lnTo>
                    <a:lnTo>
                      <a:pt x="98" y="132"/>
                    </a:lnTo>
                    <a:lnTo>
                      <a:pt x="107" y="149"/>
                    </a:lnTo>
                    <a:lnTo>
                      <a:pt x="113" y="166"/>
                    </a:lnTo>
                    <a:lnTo>
                      <a:pt x="118" y="183"/>
                    </a:lnTo>
                    <a:lnTo>
                      <a:pt x="124" y="202"/>
                    </a:lnTo>
                    <a:lnTo>
                      <a:pt x="127" y="221"/>
                    </a:lnTo>
                    <a:lnTo>
                      <a:pt x="130" y="240"/>
                    </a:lnTo>
                    <a:lnTo>
                      <a:pt x="131" y="259"/>
                    </a:lnTo>
                    <a:lnTo>
                      <a:pt x="132" y="279"/>
                    </a:lnTo>
                    <a:lnTo>
                      <a:pt x="131" y="299"/>
                    </a:lnTo>
                    <a:lnTo>
                      <a:pt x="130" y="319"/>
                    </a:lnTo>
                    <a:lnTo>
                      <a:pt x="127" y="337"/>
                    </a:lnTo>
                    <a:lnTo>
                      <a:pt x="124" y="356"/>
                    </a:lnTo>
                    <a:lnTo>
                      <a:pt x="118" y="375"/>
                    </a:lnTo>
                    <a:lnTo>
                      <a:pt x="113" y="393"/>
                    </a:lnTo>
                    <a:lnTo>
                      <a:pt x="107" y="410"/>
                    </a:lnTo>
                    <a:lnTo>
                      <a:pt x="98" y="426"/>
                    </a:lnTo>
                    <a:lnTo>
                      <a:pt x="90" y="442"/>
                    </a:lnTo>
                    <a:lnTo>
                      <a:pt x="81" y="458"/>
                    </a:lnTo>
                    <a:lnTo>
                      <a:pt x="70" y="472"/>
                    </a:lnTo>
                    <a:lnTo>
                      <a:pt x="60" y="486"/>
                    </a:lnTo>
                    <a:lnTo>
                      <a:pt x="47" y="499"/>
                    </a:lnTo>
                    <a:lnTo>
                      <a:pt x="35" y="510"/>
                    </a:lnTo>
                    <a:lnTo>
                      <a:pt x="21" y="521"/>
                    </a:lnTo>
                    <a:lnTo>
                      <a:pt x="7" y="531"/>
                    </a:lnTo>
                    <a:lnTo>
                      <a:pt x="5" y="533"/>
                    </a:lnTo>
                    <a:lnTo>
                      <a:pt x="3" y="535"/>
                    </a:lnTo>
                    <a:lnTo>
                      <a:pt x="2" y="537"/>
                    </a:lnTo>
                    <a:lnTo>
                      <a:pt x="1" y="540"/>
                    </a:lnTo>
                    <a:lnTo>
                      <a:pt x="0" y="543"/>
                    </a:lnTo>
                    <a:lnTo>
                      <a:pt x="1" y="546"/>
                    </a:lnTo>
                    <a:lnTo>
                      <a:pt x="1" y="549"/>
                    </a:lnTo>
                    <a:lnTo>
                      <a:pt x="3" y="551"/>
                    </a:lnTo>
                    <a:lnTo>
                      <a:pt x="5" y="554"/>
                    </a:lnTo>
                    <a:lnTo>
                      <a:pt x="8" y="556"/>
                    </a:lnTo>
                    <a:lnTo>
                      <a:pt x="11" y="558"/>
                    </a:lnTo>
                    <a:lnTo>
                      <a:pt x="15" y="559"/>
                    </a:lnTo>
                    <a:lnTo>
                      <a:pt x="19" y="558"/>
                    </a:lnTo>
                    <a:lnTo>
                      <a:pt x="23" y="555"/>
                    </a:lnTo>
                    <a:lnTo>
                      <a:pt x="39" y="545"/>
                    </a:lnTo>
                    <a:lnTo>
                      <a:pt x="53" y="533"/>
                    </a:lnTo>
                    <a:lnTo>
                      <a:pt x="68" y="520"/>
                    </a:lnTo>
                    <a:lnTo>
                      <a:pt x="81" y="506"/>
                    </a:lnTo>
                    <a:lnTo>
                      <a:pt x="94" y="491"/>
                    </a:lnTo>
                    <a:lnTo>
                      <a:pt x="105" y="475"/>
                    </a:lnTo>
                    <a:lnTo>
                      <a:pt x="115" y="458"/>
                    </a:lnTo>
                    <a:lnTo>
                      <a:pt x="125" y="441"/>
                    </a:lnTo>
                    <a:lnTo>
                      <a:pt x="133" y="423"/>
                    </a:lnTo>
                    <a:lnTo>
                      <a:pt x="141" y="403"/>
                    </a:lnTo>
                    <a:lnTo>
                      <a:pt x="147" y="384"/>
                    </a:lnTo>
                    <a:lnTo>
                      <a:pt x="153" y="364"/>
                    </a:lnTo>
                    <a:lnTo>
                      <a:pt x="157" y="344"/>
                    </a:lnTo>
                    <a:lnTo>
                      <a:pt x="159" y="322"/>
                    </a:lnTo>
                    <a:lnTo>
                      <a:pt x="161" y="301"/>
                    </a:lnTo>
                    <a:lnTo>
                      <a:pt x="162" y="279"/>
                    </a:lnTo>
                    <a:lnTo>
                      <a:pt x="161" y="257"/>
                    </a:lnTo>
                    <a:lnTo>
                      <a:pt x="159" y="236"/>
                    </a:lnTo>
                    <a:lnTo>
                      <a:pt x="157" y="215"/>
                    </a:lnTo>
                    <a:lnTo>
                      <a:pt x="153" y="195"/>
                    </a:lnTo>
                    <a:lnTo>
                      <a:pt x="147" y="175"/>
                    </a:lnTo>
                    <a:lnTo>
                      <a:pt x="141" y="154"/>
                    </a:lnTo>
                    <a:lnTo>
                      <a:pt x="133" y="136"/>
                    </a:lnTo>
                    <a:lnTo>
                      <a:pt x="125" y="118"/>
                    </a:lnTo>
                    <a:lnTo>
                      <a:pt x="115" y="100"/>
                    </a:lnTo>
                    <a:lnTo>
                      <a:pt x="105" y="83"/>
                    </a:lnTo>
                    <a:lnTo>
                      <a:pt x="94" y="68"/>
                    </a:lnTo>
                    <a:lnTo>
                      <a:pt x="81" y="53"/>
                    </a:lnTo>
                    <a:lnTo>
                      <a:pt x="68" y="38"/>
                    </a:lnTo>
                    <a:lnTo>
                      <a:pt x="53" y="25"/>
                    </a:lnTo>
                    <a:lnTo>
                      <a:pt x="39" y="13"/>
                    </a:lnTo>
                    <a:lnTo>
                      <a:pt x="23" y="2"/>
                    </a:lnTo>
                    <a:close/>
                  </a:path>
                </a:pathLst>
              </a:cu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21"/>
              </a:p>
            </p:txBody>
          </p:sp>
          <p:sp>
            <p:nvSpPr>
              <p:cNvPr id="52" name="Freeform 3249">
                <a:extLst>
                  <a:ext uri="{FF2B5EF4-FFF2-40B4-BE49-F238E27FC236}">
                    <a16:creationId xmlns:a16="http://schemas.microsoft.com/office/drawing/2014/main" id="{DCB3DC6C-57AD-4C29-B0A3-4CC9D71B67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4788" y="3708400"/>
                <a:ext cx="46038" cy="141288"/>
              </a:xfrm>
              <a:custGeom>
                <a:avLst/>
                <a:gdLst>
                  <a:gd name="T0" fmla="*/ 142 w 142"/>
                  <a:gd name="T1" fmla="*/ 204 h 445"/>
                  <a:gd name="T2" fmla="*/ 138 w 142"/>
                  <a:gd name="T3" fmla="*/ 170 h 445"/>
                  <a:gd name="T4" fmla="*/ 130 w 142"/>
                  <a:gd name="T5" fmla="*/ 137 h 445"/>
                  <a:gd name="T6" fmla="*/ 117 w 142"/>
                  <a:gd name="T7" fmla="*/ 106 h 445"/>
                  <a:gd name="T8" fmla="*/ 102 w 142"/>
                  <a:gd name="T9" fmla="*/ 77 h 445"/>
                  <a:gd name="T10" fmla="*/ 82 w 142"/>
                  <a:gd name="T11" fmla="*/ 51 h 445"/>
                  <a:gd name="T12" fmla="*/ 60 w 142"/>
                  <a:gd name="T13" fmla="*/ 28 h 445"/>
                  <a:gd name="T14" fmla="*/ 35 w 142"/>
                  <a:gd name="T15" fmla="*/ 9 h 445"/>
                  <a:gd name="T16" fmla="*/ 18 w 142"/>
                  <a:gd name="T17" fmla="*/ 0 h 445"/>
                  <a:gd name="T18" fmla="*/ 13 w 142"/>
                  <a:gd name="T19" fmla="*/ 0 h 445"/>
                  <a:gd name="T20" fmla="*/ 8 w 142"/>
                  <a:gd name="T21" fmla="*/ 1 h 445"/>
                  <a:gd name="T22" fmla="*/ 3 w 142"/>
                  <a:gd name="T23" fmla="*/ 5 h 445"/>
                  <a:gd name="T24" fmla="*/ 0 w 142"/>
                  <a:gd name="T25" fmla="*/ 11 h 445"/>
                  <a:gd name="T26" fmla="*/ 0 w 142"/>
                  <a:gd name="T27" fmla="*/ 16 h 445"/>
                  <a:gd name="T28" fmla="*/ 1 w 142"/>
                  <a:gd name="T29" fmla="*/ 21 h 445"/>
                  <a:gd name="T30" fmla="*/ 5 w 142"/>
                  <a:gd name="T31" fmla="*/ 27 h 445"/>
                  <a:gd name="T32" fmla="*/ 19 w 142"/>
                  <a:gd name="T33" fmla="*/ 35 h 445"/>
                  <a:gd name="T34" fmla="*/ 41 w 142"/>
                  <a:gd name="T35" fmla="*/ 51 h 445"/>
                  <a:gd name="T36" fmla="*/ 60 w 142"/>
                  <a:gd name="T37" fmla="*/ 70 h 445"/>
                  <a:gd name="T38" fmla="*/ 77 w 142"/>
                  <a:gd name="T39" fmla="*/ 94 h 445"/>
                  <a:gd name="T40" fmla="*/ 91 w 142"/>
                  <a:gd name="T41" fmla="*/ 119 h 445"/>
                  <a:gd name="T42" fmla="*/ 102 w 142"/>
                  <a:gd name="T43" fmla="*/ 146 h 445"/>
                  <a:gd name="T44" fmla="*/ 108 w 142"/>
                  <a:gd name="T45" fmla="*/ 175 h 445"/>
                  <a:gd name="T46" fmla="*/ 112 w 142"/>
                  <a:gd name="T47" fmla="*/ 206 h 445"/>
                  <a:gd name="T48" fmla="*/ 112 w 142"/>
                  <a:gd name="T49" fmla="*/ 237 h 445"/>
                  <a:gd name="T50" fmla="*/ 108 w 142"/>
                  <a:gd name="T51" fmla="*/ 268 h 445"/>
                  <a:gd name="T52" fmla="*/ 102 w 142"/>
                  <a:gd name="T53" fmla="*/ 297 h 445"/>
                  <a:gd name="T54" fmla="*/ 91 w 142"/>
                  <a:gd name="T55" fmla="*/ 325 h 445"/>
                  <a:gd name="T56" fmla="*/ 77 w 142"/>
                  <a:gd name="T57" fmla="*/ 351 h 445"/>
                  <a:gd name="T58" fmla="*/ 60 w 142"/>
                  <a:gd name="T59" fmla="*/ 373 h 445"/>
                  <a:gd name="T60" fmla="*/ 41 w 142"/>
                  <a:gd name="T61" fmla="*/ 394 h 445"/>
                  <a:gd name="T62" fmla="*/ 19 w 142"/>
                  <a:gd name="T63" fmla="*/ 410 h 445"/>
                  <a:gd name="T64" fmla="*/ 5 w 142"/>
                  <a:gd name="T65" fmla="*/ 418 h 445"/>
                  <a:gd name="T66" fmla="*/ 1 w 142"/>
                  <a:gd name="T67" fmla="*/ 422 h 445"/>
                  <a:gd name="T68" fmla="*/ 0 w 142"/>
                  <a:gd name="T69" fmla="*/ 428 h 445"/>
                  <a:gd name="T70" fmla="*/ 0 w 142"/>
                  <a:gd name="T71" fmla="*/ 434 h 445"/>
                  <a:gd name="T72" fmla="*/ 3 w 142"/>
                  <a:gd name="T73" fmla="*/ 440 h 445"/>
                  <a:gd name="T74" fmla="*/ 11 w 142"/>
                  <a:gd name="T75" fmla="*/ 444 h 445"/>
                  <a:gd name="T76" fmla="*/ 18 w 142"/>
                  <a:gd name="T77" fmla="*/ 444 h 445"/>
                  <a:gd name="T78" fmla="*/ 35 w 142"/>
                  <a:gd name="T79" fmla="*/ 435 h 445"/>
                  <a:gd name="T80" fmla="*/ 60 w 142"/>
                  <a:gd name="T81" fmla="*/ 416 h 445"/>
                  <a:gd name="T82" fmla="*/ 82 w 142"/>
                  <a:gd name="T83" fmla="*/ 394 h 445"/>
                  <a:gd name="T84" fmla="*/ 102 w 142"/>
                  <a:gd name="T85" fmla="*/ 368 h 445"/>
                  <a:gd name="T86" fmla="*/ 117 w 142"/>
                  <a:gd name="T87" fmla="*/ 339 h 445"/>
                  <a:gd name="T88" fmla="*/ 130 w 142"/>
                  <a:gd name="T89" fmla="*/ 308 h 445"/>
                  <a:gd name="T90" fmla="*/ 138 w 142"/>
                  <a:gd name="T91" fmla="*/ 275 h 445"/>
                  <a:gd name="T92" fmla="*/ 142 w 142"/>
                  <a:gd name="T93" fmla="*/ 239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42" h="445">
                    <a:moveTo>
                      <a:pt x="142" y="222"/>
                    </a:moveTo>
                    <a:lnTo>
                      <a:pt x="142" y="204"/>
                    </a:lnTo>
                    <a:lnTo>
                      <a:pt x="140" y="187"/>
                    </a:lnTo>
                    <a:lnTo>
                      <a:pt x="138" y="170"/>
                    </a:lnTo>
                    <a:lnTo>
                      <a:pt x="134" y="153"/>
                    </a:lnTo>
                    <a:lnTo>
                      <a:pt x="130" y="137"/>
                    </a:lnTo>
                    <a:lnTo>
                      <a:pt x="124" y="121"/>
                    </a:lnTo>
                    <a:lnTo>
                      <a:pt x="117" y="106"/>
                    </a:lnTo>
                    <a:lnTo>
                      <a:pt x="109" y="91"/>
                    </a:lnTo>
                    <a:lnTo>
                      <a:pt x="102" y="77"/>
                    </a:lnTo>
                    <a:lnTo>
                      <a:pt x="92" y="63"/>
                    </a:lnTo>
                    <a:lnTo>
                      <a:pt x="82" y="51"/>
                    </a:lnTo>
                    <a:lnTo>
                      <a:pt x="72" y="39"/>
                    </a:lnTo>
                    <a:lnTo>
                      <a:pt x="60" y="28"/>
                    </a:lnTo>
                    <a:lnTo>
                      <a:pt x="48" y="18"/>
                    </a:lnTo>
                    <a:lnTo>
                      <a:pt x="35" y="9"/>
                    </a:lnTo>
                    <a:lnTo>
                      <a:pt x="21" y="2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3" y="0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5" y="3"/>
                    </a:lnTo>
                    <a:lnTo>
                      <a:pt x="3" y="5"/>
                    </a:lnTo>
                    <a:lnTo>
                      <a:pt x="1" y="7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1" y="21"/>
                    </a:lnTo>
                    <a:lnTo>
                      <a:pt x="3" y="24"/>
                    </a:lnTo>
                    <a:lnTo>
                      <a:pt x="5" y="27"/>
                    </a:lnTo>
                    <a:lnTo>
                      <a:pt x="8" y="28"/>
                    </a:lnTo>
                    <a:lnTo>
                      <a:pt x="19" y="35"/>
                    </a:lnTo>
                    <a:lnTo>
                      <a:pt x="30" y="43"/>
                    </a:lnTo>
                    <a:lnTo>
                      <a:pt x="41" y="51"/>
                    </a:lnTo>
                    <a:lnTo>
                      <a:pt x="51" y="61"/>
                    </a:lnTo>
                    <a:lnTo>
                      <a:pt x="60" y="70"/>
                    </a:lnTo>
                    <a:lnTo>
                      <a:pt x="69" y="82"/>
                    </a:lnTo>
                    <a:lnTo>
                      <a:pt x="77" y="94"/>
                    </a:lnTo>
                    <a:lnTo>
                      <a:pt x="85" y="106"/>
                    </a:lnTo>
                    <a:lnTo>
                      <a:pt x="91" y="119"/>
                    </a:lnTo>
                    <a:lnTo>
                      <a:pt x="96" y="133"/>
                    </a:lnTo>
                    <a:lnTo>
                      <a:pt x="102" y="146"/>
                    </a:lnTo>
                    <a:lnTo>
                      <a:pt x="105" y="161"/>
                    </a:lnTo>
                    <a:lnTo>
                      <a:pt x="108" y="175"/>
                    </a:lnTo>
                    <a:lnTo>
                      <a:pt x="111" y="191"/>
                    </a:lnTo>
                    <a:lnTo>
                      <a:pt x="112" y="206"/>
                    </a:lnTo>
                    <a:lnTo>
                      <a:pt x="112" y="222"/>
                    </a:lnTo>
                    <a:lnTo>
                      <a:pt x="112" y="237"/>
                    </a:lnTo>
                    <a:lnTo>
                      <a:pt x="111" y="253"/>
                    </a:lnTo>
                    <a:lnTo>
                      <a:pt x="108" y="268"/>
                    </a:lnTo>
                    <a:lnTo>
                      <a:pt x="105" y="283"/>
                    </a:lnTo>
                    <a:lnTo>
                      <a:pt x="102" y="297"/>
                    </a:lnTo>
                    <a:lnTo>
                      <a:pt x="96" y="311"/>
                    </a:lnTo>
                    <a:lnTo>
                      <a:pt x="91" y="325"/>
                    </a:lnTo>
                    <a:lnTo>
                      <a:pt x="85" y="338"/>
                    </a:lnTo>
                    <a:lnTo>
                      <a:pt x="77" y="351"/>
                    </a:lnTo>
                    <a:lnTo>
                      <a:pt x="69" y="363"/>
                    </a:lnTo>
                    <a:lnTo>
                      <a:pt x="60" y="373"/>
                    </a:lnTo>
                    <a:lnTo>
                      <a:pt x="51" y="384"/>
                    </a:lnTo>
                    <a:lnTo>
                      <a:pt x="41" y="394"/>
                    </a:lnTo>
                    <a:lnTo>
                      <a:pt x="30" y="402"/>
                    </a:lnTo>
                    <a:lnTo>
                      <a:pt x="19" y="410"/>
                    </a:lnTo>
                    <a:lnTo>
                      <a:pt x="8" y="416"/>
                    </a:lnTo>
                    <a:lnTo>
                      <a:pt x="5" y="418"/>
                    </a:lnTo>
                    <a:lnTo>
                      <a:pt x="3" y="420"/>
                    </a:lnTo>
                    <a:lnTo>
                      <a:pt x="1" y="422"/>
                    </a:lnTo>
                    <a:lnTo>
                      <a:pt x="0" y="426"/>
                    </a:lnTo>
                    <a:lnTo>
                      <a:pt x="0" y="428"/>
                    </a:lnTo>
                    <a:lnTo>
                      <a:pt x="0" y="431"/>
                    </a:lnTo>
                    <a:lnTo>
                      <a:pt x="0" y="434"/>
                    </a:lnTo>
                    <a:lnTo>
                      <a:pt x="1" y="436"/>
                    </a:lnTo>
                    <a:lnTo>
                      <a:pt x="3" y="440"/>
                    </a:lnTo>
                    <a:lnTo>
                      <a:pt x="7" y="443"/>
                    </a:lnTo>
                    <a:lnTo>
                      <a:pt x="11" y="444"/>
                    </a:lnTo>
                    <a:lnTo>
                      <a:pt x="15" y="445"/>
                    </a:lnTo>
                    <a:lnTo>
                      <a:pt x="18" y="444"/>
                    </a:lnTo>
                    <a:lnTo>
                      <a:pt x="21" y="443"/>
                    </a:lnTo>
                    <a:lnTo>
                      <a:pt x="35" y="435"/>
                    </a:lnTo>
                    <a:lnTo>
                      <a:pt x="48" y="426"/>
                    </a:lnTo>
                    <a:lnTo>
                      <a:pt x="60" y="416"/>
                    </a:lnTo>
                    <a:lnTo>
                      <a:pt x="72" y="405"/>
                    </a:lnTo>
                    <a:lnTo>
                      <a:pt x="82" y="394"/>
                    </a:lnTo>
                    <a:lnTo>
                      <a:pt x="92" y="381"/>
                    </a:lnTo>
                    <a:lnTo>
                      <a:pt x="102" y="368"/>
                    </a:lnTo>
                    <a:lnTo>
                      <a:pt x="109" y="354"/>
                    </a:lnTo>
                    <a:lnTo>
                      <a:pt x="117" y="339"/>
                    </a:lnTo>
                    <a:lnTo>
                      <a:pt x="124" y="323"/>
                    </a:lnTo>
                    <a:lnTo>
                      <a:pt x="130" y="308"/>
                    </a:lnTo>
                    <a:lnTo>
                      <a:pt x="134" y="291"/>
                    </a:lnTo>
                    <a:lnTo>
                      <a:pt x="138" y="275"/>
                    </a:lnTo>
                    <a:lnTo>
                      <a:pt x="140" y="258"/>
                    </a:lnTo>
                    <a:lnTo>
                      <a:pt x="142" y="239"/>
                    </a:lnTo>
                    <a:lnTo>
                      <a:pt x="142" y="222"/>
                    </a:lnTo>
                    <a:close/>
                  </a:path>
                </a:pathLst>
              </a:cu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21"/>
              </a:p>
            </p:txBody>
          </p:sp>
          <p:sp>
            <p:nvSpPr>
              <p:cNvPr id="53" name="Freeform 3250">
                <a:extLst>
                  <a:ext uri="{FF2B5EF4-FFF2-40B4-BE49-F238E27FC236}">
                    <a16:creationId xmlns:a16="http://schemas.microsoft.com/office/drawing/2014/main" id="{81B70DAF-34D8-4EF9-B637-07F3F5C4EE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07325" y="3725863"/>
                <a:ext cx="39688" cy="104775"/>
              </a:xfrm>
              <a:custGeom>
                <a:avLst/>
                <a:gdLst>
                  <a:gd name="T0" fmla="*/ 123 w 124"/>
                  <a:gd name="T1" fmla="*/ 150 h 331"/>
                  <a:gd name="T2" fmla="*/ 120 w 124"/>
                  <a:gd name="T3" fmla="*/ 123 h 331"/>
                  <a:gd name="T4" fmla="*/ 113 w 124"/>
                  <a:gd name="T5" fmla="*/ 97 h 331"/>
                  <a:gd name="T6" fmla="*/ 102 w 124"/>
                  <a:gd name="T7" fmla="*/ 72 h 331"/>
                  <a:gd name="T8" fmla="*/ 88 w 124"/>
                  <a:gd name="T9" fmla="*/ 51 h 331"/>
                  <a:gd name="T10" fmla="*/ 72 w 124"/>
                  <a:gd name="T11" fmla="*/ 33 h 331"/>
                  <a:gd name="T12" fmla="*/ 53 w 124"/>
                  <a:gd name="T13" fmla="*/ 17 h 331"/>
                  <a:gd name="T14" fmla="*/ 31 w 124"/>
                  <a:gd name="T15" fmla="*/ 5 h 331"/>
                  <a:gd name="T16" fmla="*/ 16 w 124"/>
                  <a:gd name="T17" fmla="*/ 0 h 331"/>
                  <a:gd name="T18" fmla="*/ 11 w 124"/>
                  <a:gd name="T19" fmla="*/ 0 h 331"/>
                  <a:gd name="T20" fmla="*/ 6 w 124"/>
                  <a:gd name="T21" fmla="*/ 3 h 331"/>
                  <a:gd name="T22" fmla="*/ 3 w 124"/>
                  <a:gd name="T23" fmla="*/ 7 h 331"/>
                  <a:gd name="T24" fmla="*/ 0 w 124"/>
                  <a:gd name="T25" fmla="*/ 12 h 331"/>
                  <a:gd name="T26" fmla="*/ 0 w 124"/>
                  <a:gd name="T27" fmla="*/ 18 h 331"/>
                  <a:gd name="T28" fmla="*/ 3 w 124"/>
                  <a:gd name="T29" fmla="*/ 23 h 331"/>
                  <a:gd name="T30" fmla="*/ 8 w 124"/>
                  <a:gd name="T31" fmla="*/ 27 h 331"/>
                  <a:gd name="T32" fmla="*/ 20 w 124"/>
                  <a:gd name="T33" fmla="*/ 32 h 331"/>
                  <a:gd name="T34" fmla="*/ 37 w 124"/>
                  <a:gd name="T35" fmla="*/ 42 h 331"/>
                  <a:gd name="T36" fmla="*/ 52 w 124"/>
                  <a:gd name="T37" fmla="*/ 55 h 331"/>
                  <a:gd name="T38" fmla="*/ 66 w 124"/>
                  <a:gd name="T39" fmla="*/ 70 h 331"/>
                  <a:gd name="T40" fmla="*/ 76 w 124"/>
                  <a:gd name="T41" fmla="*/ 88 h 331"/>
                  <a:gd name="T42" fmla="*/ 85 w 124"/>
                  <a:gd name="T43" fmla="*/ 109 h 331"/>
                  <a:gd name="T44" fmla="*/ 91 w 124"/>
                  <a:gd name="T45" fmla="*/ 130 h 331"/>
                  <a:gd name="T46" fmla="*/ 93 w 124"/>
                  <a:gd name="T47" fmla="*/ 154 h 331"/>
                  <a:gd name="T48" fmla="*/ 93 w 124"/>
                  <a:gd name="T49" fmla="*/ 177 h 331"/>
                  <a:gd name="T50" fmla="*/ 91 w 124"/>
                  <a:gd name="T51" fmla="*/ 201 h 331"/>
                  <a:gd name="T52" fmla="*/ 85 w 124"/>
                  <a:gd name="T53" fmla="*/ 222 h 331"/>
                  <a:gd name="T54" fmla="*/ 76 w 124"/>
                  <a:gd name="T55" fmla="*/ 242 h 331"/>
                  <a:gd name="T56" fmla="*/ 66 w 124"/>
                  <a:gd name="T57" fmla="*/ 260 h 331"/>
                  <a:gd name="T58" fmla="*/ 52 w 124"/>
                  <a:gd name="T59" fmla="*/ 276 h 331"/>
                  <a:gd name="T60" fmla="*/ 37 w 124"/>
                  <a:gd name="T61" fmla="*/ 288 h 331"/>
                  <a:gd name="T62" fmla="*/ 20 w 124"/>
                  <a:gd name="T63" fmla="*/ 298 h 331"/>
                  <a:gd name="T64" fmla="*/ 8 w 124"/>
                  <a:gd name="T65" fmla="*/ 303 h 331"/>
                  <a:gd name="T66" fmla="*/ 3 w 124"/>
                  <a:gd name="T67" fmla="*/ 307 h 331"/>
                  <a:gd name="T68" fmla="*/ 0 w 124"/>
                  <a:gd name="T69" fmla="*/ 312 h 331"/>
                  <a:gd name="T70" fmla="*/ 0 w 124"/>
                  <a:gd name="T71" fmla="*/ 318 h 331"/>
                  <a:gd name="T72" fmla="*/ 3 w 124"/>
                  <a:gd name="T73" fmla="*/ 325 h 331"/>
                  <a:gd name="T74" fmla="*/ 10 w 124"/>
                  <a:gd name="T75" fmla="*/ 330 h 331"/>
                  <a:gd name="T76" fmla="*/ 17 w 124"/>
                  <a:gd name="T77" fmla="*/ 331 h 331"/>
                  <a:gd name="T78" fmla="*/ 31 w 124"/>
                  <a:gd name="T79" fmla="*/ 326 h 331"/>
                  <a:gd name="T80" fmla="*/ 53 w 124"/>
                  <a:gd name="T81" fmla="*/ 314 h 331"/>
                  <a:gd name="T82" fmla="*/ 72 w 124"/>
                  <a:gd name="T83" fmla="*/ 298 h 331"/>
                  <a:gd name="T84" fmla="*/ 88 w 124"/>
                  <a:gd name="T85" fmla="*/ 279 h 331"/>
                  <a:gd name="T86" fmla="*/ 102 w 124"/>
                  <a:gd name="T87" fmla="*/ 257 h 331"/>
                  <a:gd name="T88" fmla="*/ 113 w 124"/>
                  <a:gd name="T89" fmla="*/ 234 h 331"/>
                  <a:gd name="T90" fmla="*/ 120 w 124"/>
                  <a:gd name="T91" fmla="*/ 207 h 331"/>
                  <a:gd name="T92" fmla="*/ 123 w 124"/>
                  <a:gd name="T93" fmla="*/ 179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24" h="331">
                    <a:moveTo>
                      <a:pt x="124" y="165"/>
                    </a:moveTo>
                    <a:lnTo>
                      <a:pt x="123" y="150"/>
                    </a:lnTo>
                    <a:lnTo>
                      <a:pt x="122" y="136"/>
                    </a:lnTo>
                    <a:lnTo>
                      <a:pt x="120" y="123"/>
                    </a:lnTo>
                    <a:lnTo>
                      <a:pt x="117" y="110"/>
                    </a:lnTo>
                    <a:lnTo>
                      <a:pt x="113" y="97"/>
                    </a:lnTo>
                    <a:lnTo>
                      <a:pt x="107" y="84"/>
                    </a:lnTo>
                    <a:lnTo>
                      <a:pt x="102" y="72"/>
                    </a:lnTo>
                    <a:lnTo>
                      <a:pt x="96" y="62"/>
                    </a:lnTo>
                    <a:lnTo>
                      <a:pt x="88" y="51"/>
                    </a:lnTo>
                    <a:lnTo>
                      <a:pt x="81" y="41"/>
                    </a:lnTo>
                    <a:lnTo>
                      <a:pt x="72" y="33"/>
                    </a:lnTo>
                    <a:lnTo>
                      <a:pt x="62" y="24"/>
                    </a:lnTo>
                    <a:lnTo>
                      <a:pt x="53" y="17"/>
                    </a:lnTo>
                    <a:lnTo>
                      <a:pt x="42" y="10"/>
                    </a:lnTo>
                    <a:lnTo>
                      <a:pt x="31" y="5"/>
                    </a:lnTo>
                    <a:lnTo>
                      <a:pt x="20" y="1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8" y="1"/>
                    </a:lnTo>
                    <a:lnTo>
                      <a:pt x="6" y="3"/>
                    </a:lnTo>
                    <a:lnTo>
                      <a:pt x="4" y="4"/>
                    </a:lnTo>
                    <a:lnTo>
                      <a:pt x="3" y="7"/>
                    </a:lnTo>
                    <a:lnTo>
                      <a:pt x="0" y="9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3" y="23"/>
                    </a:lnTo>
                    <a:lnTo>
                      <a:pt x="5" y="25"/>
                    </a:lnTo>
                    <a:lnTo>
                      <a:pt x="8" y="27"/>
                    </a:lnTo>
                    <a:lnTo>
                      <a:pt x="10" y="28"/>
                    </a:lnTo>
                    <a:lnTo>
                      <a:pt x="20" y="32"/>
                    </a:lnTo>
                    <a:lnTo>
                      <a:pt x="28" y="37"/>
                    </a:lnTo>
                    <a:lnTo>
                      <a:pt x="37" y="42"/>
                    </a:lnTo>
                    <a:lnTo>
                      <a:pt x="44" y="48"/>
                    </a:lnTo>
                    <a:lnTo>
                      <a:pt x="52" y="55"/>
                    </a:lnTo>
                    <a:lnTo>
                      <a:pt x="59" y="63"/>
                    </a:lnTo>
                    <a:lnTo>
                      <a:pt x="66" y="70"/>
                    </a:lnTo>
                    <a:lnTo>
                      <a:pt x="71" y="79"/>
                    </a:lnTo>
                    <a:lnTo>
                      <a:pt x="76" y="88"/>
                    </a:lnTo>
                    <a:lnTo>
                      <a:pt x="81" y="98"/>
                    </a:lnTo>
                    <a:lnTo>
                      <a:pt x="85" y="109"/>
                    </a:lnTo>
                    <a:lnTo>
                      <a:pt x="88" y="119"/>
                    </a:lnTo>
                    <a:lnTo>
                      <a:pt x="91" y="130"/>
                    </a:lnTo>
                    <a:lnTo>
                      <a:pt x="92" y="142"/>
                    </a:lnTo>
                    <a:lnTo>
                      <a:pt x="93" y="154"/>
                    </a:lnTo>
                    <a:lnTo>
                      <a:pt x="95" y="165"/>
                    </a:lnTo>
                    <a:lnTo>
                      <a:pt x="93" y="177"/>
                    </a:lnTo>
                    <a:lnTo>
                      <a:pt x="92" y="189"/>
                    </a:lnTo>
                    <a:lnTo>
                      <a:pt x="91" y="201"/>
                    </a:lnTo>
                    <a:lnTo>
                      <a:pt x="88" y="211"/>
                    </a:lnTo>
                    <a:lnTo>
                      <a:pt x="85" y="222"/>
                    </a:lnTo>
                    <a:lnTo>
                      <a:pt x="81" y="233"/>
                    </a:lnTo>
                    <a:lnTo>
                      <a:pt x="76" y="242"/>
                    </a:lnTo>
                    <a:lnTo>
                      <a:pt x="71" y="251"/>
                    </a:lnTo>
                    <a:lnTo>
                      <a:pt x="66" y="260"/>
                    </a:lnTo>
                    <a:lnTo>
                      <a:pt x="59" y="268"/>
                    </a:lnTo>
                    <a:lnTo>
                      <a:pt x="52" y="276"/>
                    </a:lnTo>
                    <a:lnTo>
                      <a:pt x="44" y="282"/>
                    </a:lnTo>
                    <a:lnTo>
                      <a:pt x="37" y="288"/>
                    </a:lnTo>
                    <a:lnTo>
                      <a:pt x="28" y="294"/>
                    </a:lnTo>
                    <a:lnTo>
                      <a:pt x="20" y="298"/>
                    </a:lnTo>
                    <a:lnTo>
                      <a:pt x="10" y="302"/>
                    </a:lnTo>
                    <a:lnTo>
                      <a:pt x="8" y="303"/>
                    </a:lnTo>
                    <a:lnTo>
                      <a:pt x="5" y="304"/>
                    </a:lnTo>
                    <a:lnTo>
                      <a:pt x="3" y="307"/>
                    </a:lnTo>
                    <a:lnTo>
                      <a:pt x="1" y="310"/>
                    </a:lnTo>
                    <a:lnTo>
                      <a:pt x="0" y="312"/>
                    </a:lnTo>
                    <a:lnTo>
                      <a:pt x="0" y="315"/>
                    </a:lnTo>
                    <a:lnTo>
                      <a:pt x="0" y="318"/>
                    </a:lnTo>
                    <a:lnTo>
                      <a:pt x="0" y="320"/>
                    </a:lnTo>
                    <a:lnTo>
                      <a:pt x="3" y="325"/>
                    </a:lnTo>
                    <a:lnTo>
                      <a:pt x="7" y="328"/>
                    </a:lnTo>
                    <a:lnTo>
                      <a:pt x="10" y="330"/>
                    </a:lnTo>
                    <a:lnTo>
                      <a:pt x="15" y="331"/>
                    </a:lnTo>
                    <a:lnTo>
                      <a:pt x="17" y="331"/>
                    </a:lnTo>
                    <a:lnTo>
                      <a:pt x="20" y="330"/>
                    </a:lnTo>
                    <a:lnTo>
                      <a:pt x="31" y="326"/>
                    </a:lnTo>
                    <a:lnTo>
                      <a:pt x="42" y="320"/>
                    </a:lnTo>
                    <a:lnTo>
                      <a:pt x="53" y="314"/>
                    </a:lnTo>
                    <a:lnTo>
                      <a:pt x="62" y="307"/>
                    </a:lnTo>
                    <a:lnTo>
                      <a:pt x="72" y="298"/>
                    </a:lnTo>
                    <a:lnTo>
                      <a:pt x="81" y="289"/>
                    </a:lnTo>
                    <a:lnTo>
                      <a:pt x="88" y="279"/>
                    </a:lnTo>
                    <a:lnTo>
                      <a:pt x="96" y="269"/>
                    </a:lnTo>
                    <a:lnTo>
                      <a:pt x="102" y="257"/>
                    </a:lnTo>
                    <a:lnTo>
                      <a:pt x="107" y="246"/>
                    </a:lnTo>
                    <a:lnTo>
                      <a:pt x="113" y="234"/>
                    </a:lnTo>
                    <a:lnTo>
                      <a:pt x="117" y="221"/>
                    </a:lnTo>
                    <a:lnTo>
                      <a:pt x="120" y="207"/>
                    </a:lnTo>
                    <a:lnTo>
                      <a:pt x="122" y="193"/>
                    </a:lnTo>
                    <a:lnTo>
                      <a:pt x="123" y="179"/>
                    </a:lnTo>
                    <a:lnTo>
                      <a:pt x="124" y="165"/>
                    </a:lnTo>
                    <a:close/>
                  </a:path>
                </a:pathLst>
              </a:cu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21"/>
              </a:p>
            </p:txBody>
          </p:sp>
          <p:sp>
            <p:nvSpPr>
              <p:cNvPr id="54" name="Freeform 3251">
                <a:extLst>
                  <a:ext uri="{FF2B5EF4-FFF2-40B4-BE49-F238E27FC236}">
                    <a16:creationId xmlns:a16="http://schemas.microsoft.com/office/drawing/2014/main" id="{5A66BB1E-FCB7-4CCB-9E4F-BE38331D76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10475" y="3671888"/>
                <a:ext cx="160338" cy="212725"/>
              </a:xfrm>
              <a:custGeom>
                <a:avLst/>
                <a:gdLst>
                  <a:gd name="T0" fmla="*/ 470 w 508"/>
                  <a:gd name="T1" fmla="*/ 1 h 671"/>
                  <a:gd name="T2" fmla="*/ 423 w 508"/>
                  <a:gd name="T3" fmla="*/ 9 h 671"/>
                  <a:gd name="T4" fmla="*/ 378 w 508"/>
                  <a:gd name="T5" fmla="*/ 23 h 671"/>
                  <a:gd name="T6" fmla="*/ 335 w 508"/>
                  <a:gd name="T7" fmla="*/ 43 h 671"/>
                  <a:gd name="T8" fmla="*/ 293 w 508"/>
                  <a:gd name="T9" fmla="*/ 69 h 671"/>
                  <a:gd name="T10" fmla="*/ 255 w 508"/>
                  <a:gd name="T11" fmla="*/ 99 h 671"/>
                  <a:gd name="T12" fmla="*/ 222 w 508"/>
                  <a:gd name="T13" fmla="*/ 134 h 671"/>
                  <a:gd name="T14" fmla="*/ 195 w 508"/>
                  <a:gd name="T15" fmla="*/ 173 h 671"/>
                  <a:gd name="T16" fmla="*/ 104 w 508"/>
                  <a:gd name="T17" fmla="*/ 193 h 671"/>
                  <a:gd name="T18" fmla="*/ 82 w 508"/>
                  <a:gd name="T19" fmla="*/ 195 h 671"/>
                  <a:gd name="T20" fmla="*/ 62 w 508"/>
                  <a:gd name="T21" fmla="*/ 204 h 671"/>
                  <a:gd name="T22" fmla="*/ 44 w 508"/>
                  <a:gd name="T23" fmla="*/ 215 h 671"/>
                  <a:gd name="T24" fmla="*/ 29 w 508"/>
                  <a:gd name="T25" fmla="*/ 230 h 671"/>
                  <a:gd name="T26" fmla="*/ 16 w 508"/>
                  <a:gd name="T27" fmla="*/ 250 h 671"/>
                  <a:gd name="T28" fmla="*/ 7 w 508"/>
                  <a:gd name="T29" fmla="*/ 269 h 671"/>
                  <a:gd name="T30" fmla="*/ 2 w 508"/>
                  <a:gd name="T31" fmla="*/ 290 h 671"/>
                  <a:gd name="T32" fmla="*/ 0 w 508"/>
                  <a:gd name="T33" fmla="*/ 313 h 671"/>
                  <a:gd name="T34" fmla="*/ 0 w 508"/>
                  <a:gd name="T35" fmla="*/ 394 h 671"/>
                  <a:gd name="T36" fmla="*/ 4 w 508"/>
                  <a:gd name="T37" fmla="*/ 415 h 671"/>
                  <a:gd name="T38" fmla="*/ 12 w 508"/>
                  <a:gd name="T39" fmla="*/ 435 h 671"/>
                  <a:gd name="T40" fmla="*/ 24 w 508"/>
                  <a:gd name="T41" fmla="*/ 452 h 671"/>
                  <a:gd name="T42" fmla="*/ 39 w 508"/>
                  <a:gd name="T43" fmla="*/ 467 h 671"/>
                  <a:gd name="T44" fmla="*/ 56 w 508"/>
                  <a:gd name="T45" fmla="*/ 479 h 671"/>
                  <a:gd name="T46" fmla="*/ 77 w 508"/>
                  <a:gd name="T47" fmla="*/ 487 h 671"/>
                  <a:gd name="T48" fmla="*/ 98 w 508"/>
                  <a:gd name="T49" fmla="*/ 491 h 671"/>
                  <a:gd name="T50" fmla="*/ 185 w 508"/>
                  <a:gd name="T51" fmla="*/ 491 h 671"/>
                  <a:gd name="T52" fmla="*/ 207 w 508"/>
                  <a:gd name="T53" fmla="*/ 530 h 671"/>
                  <a:gd name="T54" fmla="*/ 237 w 508"/>
                  <a:gd name="T55" fmla="*/ 564 h 671"/>
                  <a:gd name="T56" fmla="*/ 271 w 508"/>
                  <a:gd name="T57" fmla="*/ 594 h 671"/>
                  <a:gd name="T58" fmla="*/ 310 w 508"/>
                  <a:gd name="T59" fmla="*/ 621 h 671"/>
                  <a:gd name="T60" fmla="*/ 353 w 508"/>
                  <a:gd name="T61" fmla="*/ 642 h 671"/>
                  <a:gd name="T62" fmla="*/ 398 w 508"/>
                  <a:gd name="T63" fmla="*/ 658 h 671"/>
                  <a:gd name="T64" fmla="*/ 445 w 508"/>
                  <a:gd name="T65" fmla="*/ 668 h 671"/>
                  <a:gd name="T66" fmla="*/ 493 w 508"/>
                  <a:gd name="T67" fmla="*/ 671 h 671"/>
                  <a:gd name="T68" fmla="*/ 499 w 508"/>
                  <a:gd name="T69" fmla="*/ 670 h 671"/>
                  <a:gd name="T70" fmla="*/ 504 w 508"/>
                  <a:gd name="T71" fmla="*/ 667 h 671"/>
                  <a:gd name="T72" fmla="*/ 507 w 508"/>
                  <a:gd name="T73" fmla="*/ 663 h 671"/>
                  <a:gd name="T74" fmla="*/ 508 w 508"/>
                  <a:gd name="T75" fmla="*/ 656 h 671"/>
                  <a:gd name="T76" fmla="*/ 508 w 508"/>
                  <a:gd name="T77" fmla="*/ 12 h 671"/>
                  <a:gd name="T78" fmla="*/ 506 w 508"/>
                  <a:gd name="T79" fmla="*/ 7 h 671"/>
                  <a:gd name="T80" fmla="*/ 501 w 508"/>
                  <a:gd name="T81" fmla="*/ 3 h 671"/>
                  <a:gd name="T82" fmla="*/ 496 w 508"/>
                  <a:gd name="T83" fmla="*/ 0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508" h="671">
                    <a:moveTo>
                      <a:pt x="493" y="0"/>
                    </a:moveTo>
                    <a:lnTo>
                      <a:pt x="470" y="1"/>
                    </a:lnTo>
                    <a:lnTo>
                      <a:pt x="447" y="4"/>
                    </a:lnTo>
                    <a:lnTo>
                      <a:pt x="423" y="9"/>
                    </a:lnTo>
                    <a:lnTo>
                      <a:pt x="401" y="14"/>
                    </a:lnTo>
                    <a:lnTo>
                      <a:pt x="378" y="23"/>
                    </a:lnTo>
                    <a:lnTo>
                      <a:pt x="356" y="33"/>
                    </a:lnTo>
                    <a:lnTo>
                      <a:pt x="335" y="43"/>
                    </a:lnTo>
                    <a:lnTo>
                      <a:pt x="313" y="55"/>
                    </a:lnTo>
                    <a:lnTo>
                      <a:pt x="293" y="69"/>
                    </a:lnTo>
                    <a:lnTo>
                      <a:pt x="274" y="84"/>
                    </a:lnTo>
                    <a:lnTo>
                      <a:pt x="255" y="99"/>
                    </a:lnTo>
                    <a:lnTo>
                      <a:pt x="238" y="116"/>
                    </a:lnTo>
                    <a:lnTo>
                      <a:pt x="222" y="134"/>
                    </a:lnTo>
                    <a:lnTo>
                      <a:pt x="208" y="152"/>
                    </a:lnTo>
                    <a:lnTo>
                      <a:pt x="195" y="173"/>
                    </a:lnTo>
                    <a:lnTo>
                      <a:pt x="185" y="193"/>
                    </a:lnTo>
                    <a:lnTo>
                      <a:pt x="104" y="193"/>
                    </a:lnTo>
                    <a:lnTo>
                      <a:pt x="93" y="193"/>
                    </a:lnTo>
                    <a:lnTo>
                      <a:pt x="82" y="195"/>
                    </a:lnTo>
                    <a:lnTo>
                      <a:pt x="71" y="199"/>
                    </a:lnTo>
                    <a:lnTo>
                      <a:pt x="62" y="204"/>
                    </a:lnTo>
                    <a:lnTo>
                      <a:pt x="52" y="209"/>
                    </a:lnTo>
                    <a:lnTo>
                      <a:pt x="44" y="215"/>
                    </a:lnTo>
                    <a:lnTo>
                      <a:pt x="36" y="223"/>
                    </a:lnTo>
                    <a:lnTo>
                      <a:pt x="29" y="230"/>
                    </a:lnTo>
                    <a:lnTo>
                      <a:pt x="22" y="240"/>
                    </a:lnTo>
                    <a:lnTo>
                      <a:pt x="16" y="250"/>
                    </a:lnTo>
                    <a:lnTo>
                      <a:pt x="11" y="259"/>
                    </a:lnTo>
                    <a:lnTo>
                      <a:pt x="7" y="269"/>
                    </a:lnTo>
                    <a:lnTo>
                      <a:pt x="4" y="280"/>
                    </a:lnTo>
                    <a:lnTo>
                      <a:pt x="2" y="290"/>
                    </a:lnTo>
                    <a:lnTo>
                      <a:pt x="0" y="302"/>
                    </a:lnTo>
                    <a:lnTo>
                      <a:pt x="0" y="313"/>
                    </a:lnTo>
                    <a:lnTo>
                      <a:pt x="0" y="382"/>
                    </a:lnTo>
                    <a:lnTo>
                      <a:pt x="0" y="394"/>
                    </a:lnTo>
                    <a:lnTo>
                      <a:pt x="2" y="405"/>
                    </a:lnTo>
                    <a:lnTo>
                      <a:pt x="4" y="415"/>
                    </a:lnTo>
                    <a:lnTo>
                      <a:pt x="8" y="425"/>
                    </a:lnTo>
                    <a:lnTo>
                      <a:pt x="12" y="435"/>
                    </a:lnTo>
                    <a:lnTo>
                      <a:pt x="18" y="443"/>
                    </a:lnTo>
                    <a:lnTo>
                      <a:pt x="24" y="452"/>
                    </a:lnTo>
                    <a:lnTo>
                      <a:pt x="32" y="459"/>
                    </a:lnTo>
                    <a:lnTo>
                      <a:pt x="39" y="467"/>
                    </a:lnTo>
                    <a:lnTo>
                      <a:pt x="48" y="473"/>
                    </a:lnTo>
                    <a:lnTo>
                      <a:pt x="56" y="479"/>
                    </a:lnTo>
                    <a:lnTo>
                      <a:pt x="66" y="483"/>
                    </a:lnTo>
                    <a:lnTo>
                      <a:pt x="77" y="487"/>
                    </a:lnTo>
                    <a:lnTo>
                      <a:pt x="86" y="489"/>
                    </a:lnTo>
                    <a:lnTo>
                      <a:pt x="98" y="491"/>
                    </a:lnTo>
                    <a:lnTo>
                      <a:pt x="109" y="491"/>
                    </a:lnTo>
                    <a:lnTo>
                      <a:pt x="185" y="491"/>
                    </a:lnTo>
                    <a:lnTo>
                      <a:pt x="195" y="511"/>
                    </a:lnTo>
                    <a:lnTo>
                      <a:pt x="207" y="530"/>
                    </a:lnTo>
                    <a:lnTo>
                      <a:pt x="221" y="547"/>
                    </a:lnTo>
                    <a:lnTo>
                      <a:pt x="237" y="564"/>
                    </a:lnTo>
                    <a:lnTo>
                      <a:pt x="253" y="580"/>
                    </a:lnTo>
                    <a:lnTo>
                      <a:pt x="271" y="594"/>
                    </a:lnTo>
                    <a:lnTo>
                      <a:pt x="291" y="608"/>
                    </a:lnTo>
                    <a:lnTo>
                      <a:pt x="310" y="621"/>
                    </a:lnTo>
                    <a:lnTo>
                      <a:pt x="331" y="633"/>
                    </a:lnTo>
                    <a:lnTo>
                      <a:pt x="353" y="642"/>
                    </a:lnTo>
                    <a:lnTo>
                      <a:pt x="375" y="651"/>
                    </a:lnTo>
                    <a:lnTo>
                      <a:pt x="398" y="658"/>
                    </a:lnTo>
                    <a:lnTo>
                      <a:pt x="421" y="664"/>
                    </a:lnTo>
                    <a:lnTo>
                      <a:pt x="445" y="668"/>
                    </a:lnTo>
                    <a:lnTo>
                      <a:pt x="469" y="670"/>
                    </a:lnTo>
                    <a:lnTo>
                      <a:pt x="493" y="671"/>
                    </a:lnTo>
                    <a:lnTo>
                      <a:pt x="496" y="671"/>
                    </a:lnTo>
                    <a:lnTo>
                      <a:pt x="499" y="670"/>
                    </a:lnTo>
                    <a:lnTo>
                      <a:pt x="501" y="669"/>
                    </a:lnTo>
                    <a:lnTo>
                      <a:pt x="504" y="667"/>
                    </a:lnTo>
                    <a:lnTo>
                      <a:pt x="506" y="665"/>
                    </a:lnTo>
                    <a:lnTo>
                      <a:pt x="507" y="663"/>
                    </a:lnTo>
                    <a:lnTo>
                      <a:pt x="508" y="659"/>
                    </a:lnTo>
                    <a:lnTo>
                      <a:pt x="508" y="656"/>
                    </a:lnTo>
                    <a:lnTo>
                      <a:pt x="508" y="15"/>
                    </a:lnTo>
                    <a:lnTo>
                      <a:pt x="508" y="12"/>
                    </a:lnTo>
                    <a:lnTo>
                      <a:pt x="507" y="9"/>
                    </a:lnTo>
                    <a:lnTo>
                      <a:pt x="506" y="7"/>
                    </a:lnTo>
                    <a:lnTo>
                      <a:pt x="504" y="5"/>
                    </a:lnTo>
                    <a:lnTo>
                      <a:pt x="501" y="3"/>
                    </a:lnTo>
                    <a:lnTo>
                      <a:pt x="499" y="1"/>
                    </a:lnTo>
                    <a:lnTo>
                      <a:pt x="496" y="0"/>
                    </a:lnTo>
                    <a:lnTo>
                      <a:pt x="493" y="0"/>
                    </a:lnTo>
                    <a:close/>
                  </a:path>
                </a:pathLst>
              </a:cu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21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4265366" y="3360575"/>
              <a:ext cx="4605627" cy="1696013"/>
              <a:chOff x="3010019" y="2042206"/>
              <a:chExt cx="5050576" cy="1859864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314789" y="3394327"/>
                <a:ext cx="2606292" cy="507743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lv-LV" sz="1003" dirty="0"/>
                  <a:t>Vispārīgās datu aizsardzības regulas piemērošana un tās uzlikto funkciju nodrošināšana </a:t>
                </a:r>
                <a:r>
                  <a:rPr lang="lv-LV" sz="1003" b="1" dirty="0"/>
                  <a:t>0,6 milj. </a:t>
                </a:r>
                <a:r>
                  <a:rPr lang="lv-LV" sz="1003" b="1" i="1" dirty="0" err="1"/>
                  <a:t>euro</a:t>
                </a:r>
                <a:r>
                  <a:rPr lang="lv-LV" sz="1003" b="1" dirty="0"/>
                  <a:t>  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492738" y="2042206"/>
                <a:ext cx="4567857" cy="338706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lvl="1" algn="ctr"/>
                <a:endParaRPr lang="lv-LV" sz="912" b="1" dirty="0">
                  <a:solidFill>
                    <a:schemeClr val="accent3">
                      <a:lumMod val="75000"/>
                    </a:schemeClr>
                  </a:solidFill>
                </a:endParaRPr>
              </a:p>
              <a:p>
                <a:pPr lvl="1" algn="ctr"/>
                <a:r>
                  <a:rPr lang="lv-LV" sz="1095" b="1" dirty="0">
                    <a:solidFill>
                      <a:schemeClr val="accent3">
                        <a:lumMod val="75000"/>
                      </a:schemeClr>
                    </a:solidFill>
                  </a:rPr>
                  <a:t>Neatkarīgo institūciju prioritārie pasākumi 2020. gadam</a:t>
                </a:r>
              </a:p>
            </p:txBody>
          </p:sp>
          <p:grpSp>
            <p:nvGrpSpPr>
              <p:cNvPr id="37" name="Group 36"/>
              <p:cNvGrpSpPr/>
              <p:nvPr/>
            </p:nvGrpSpPr>
            <p:grpSpPr>
              <a:xfrm>
                <a:off x="3423987" y="2475381"/>
                <a:ext cx="1091572" cy="1131824"/>
                <a:chOff x="3679035" y="744183"/>
                <a:chExt cx="1091572" cy="1131824"/>
              </a:xfrm>
            </p:grpSpPr>
            <p:sp>
              <p:nvSpPr>
                <p:cNvPr id="38" name="Oval 37"/>
                <p:cNvSpPr>
                  <a:spLocks noChangeArrowheads="1"/>
                </p:cNvSpPr>
                <p:nvPr/>
              </p:nvSpPr>
              <p:spPr bwMode="auto">
                <a:xfrm>
                  <a:off x="3679035" y="744183"/>
                  <a:ext cx="1091572" cy="1131824"/>
                </a:xfrm>
                <a:prstGeom prst="ellipse">
                  <a:avLst/>
                </a:prstGeom>
                <a:noFill/>
                <a:ln>
                  <a:solidFill>
                    <a:schemeClr val="tx2"/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3384" tIns="41692" rIns="83384" bIns="41692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0487">
                    <a:solidFill>
                      <a:prstClr val="white"/>
                    </a:solidFill>
                    <a:latin typeface="Segoe UI"/>
                  </a:endParaRPr>
                </a:p>
              </p:txBody>
            </p:sp>
            <p:sp>
              <p:nvSpPr>
                <p:cNvPr id="39" name="Freeform 38"/>
                <p:cNvSpPr>
                  <a:spLocks/>
                </p:cNvSpPr>
                <p:nvPr/>
              </p:nvSpPr>
              <p:spPr bwMode="auto">
                <a:xfrm>
                  <a:off x="3791021" y="947468"/>
                  <a:ext cx="870912" cy="868331"/>
                </a:xfrm>
                <a:custGeom>
                  <a:avLst/>
                  <a:gdLst>
                    <a:gd name="T0" fmla="*/ 467 w 587"/>
                    <a:gd name="T1" fmla="*/ 0 h 529"/>
                    <a:gd name="T2" fmla="*/ 445 w 587"/>
                    <a:gd name="T3" fmla="*/ 70 h 529"/>
                    <a:gd name="T4" fmla="*/ 290 w 587"/>
                    <a:gd name="T5" fmla="*/ 282 h 529"/>
                    <a:gd name="T6" fmla="*/ 137 w 587"/>
                    <a:gd name="T7" fmla="*/ 74 h 529"/>
                    <a:gd name="T8" fmla="*/ 111 w 587"/>
                    <a:gd name="T9" fmla="*/ 6 h 529"/>
                    <a:gd name="T10" fmla="*/ 0 w 587"/>
                    <a:gd name="T11" fmla="*/ 236 h 529"/>
                    <a:gd name="T12" fmla="*/ 293 w 587"/>
                    <a:gd name="T13" fmla="*/ 529 h 529"/>
                    <a:gd name="T14" fmla="*/ 587 w 587"/>
                    <a:gd name="T15" fmla="*/ 236 h 529"/>
                    <a:gd name="T16" fmla="*/ 467 w 587"/>
                    <a:gd name="T17" fmla="*/ 0 h 5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87" h="529">
                      <a:moveTo>
                        <a:pt x="467" y="0"/>
                      </a:moveTo>
                      <a:cubicBezTo>
                        <a:pt x="445" y="70"/>
                        <a:pt x="445" y="70"/>
                        <a:pt x="445" y="70"/>
                      </a:cubicBezTo>
                      <a:cubicBezTo>
                        <a:pt x="290" y="282"/>
                        <a:pt x="290" y="282"/>
                        <a:pt x="290" y="282"/>
                      </a:cubicBezTo>
                      <a:cubicBezTo>
                        <a:pt x="137" y="74"/>
                        <a:pt x="137" y="74"/>
                        <a:pt x="137" y="74"/>
                      </a:cubicBezTo>
                      <a:cubicBezTo>
                        <a:pt x="111" y="6"/>
                        <a:pt x="111" y="6"/>
                        <a:pt x="111" y="6"/>
                      </a:cubicBezTo>
                      <a:cubicBezTo>
                        <a:pt x="44" y="60"/>
                        <a:pt x="0" y="143"/>
                        <a:pt x="0" y="236"/>
                      </a:cubicBezTo>
                      <a:cubicBezTo>
                        <a:pt x="0" y="398"/>
                        <a:pt x="132" y="529"/>
                        <a:pt x="293" y="529"/>
                      </a:cubicBezTo>
                      <a:cubicBezTo>
                        <a:pt x="455" y="529"/>
                        <a:pt x="587" y="398"/>
                        <a:pt x="587" y="236"/>
                      </a:cubicBezTo>
                      <a:cubicBezTo>
                        <a:pt x="587" y="139"/>
                        <a:pt x="540" y="54"/>
                        <a:pt x="467" y="0"/>
                      </a:cubicBez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83384" tIns="41692" rIns="83384" bIns="41692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821"/>
                </a:p>
              </p:txBody>
            </p:sp>
            <p:sp>
              <p:nvSpPr>
                <p:cNvPr id="40" name="Oval 39"/>
                <p:cNvSpPr>
                  <a:spLocks noChangeArrowheads="1"/>
                </p:cNvSpPr>
                <p:nvPr/>
              </p:nvSpPr>
              <p:spPr bwMode="auto">
                <a:xfrm>
                  <a:off x="3868258" y="964150"/>
                  <a:ext cx="688702" cy="769741"/>
                </a:xfrm>
                <a:prstGeom prst="ellipse">
                  <a:avLst/>
                </a:prstGeom>
                <a:solidFill>
                  <a:schemeClr val="bg1"/>
                </a:solidFill>
                <a:ln w="15875" cap="flat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83384" tIns="41692" rIns="83384" bIns="41692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2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" name="Rectangle 3"/>
              <p:cNvSpPr/>
              <p:nvPr/>
            </p:nvSpPr>
            <p:spPr>
              <a:xfrm>
                <a:off x="3010019" y="2715554"/>
                <a:ext cx="1449525" cy="6399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 algn="ctr"/>
                <a:r>
                  <a:rPr lang="lv-LV" sz="1824" b="1" dirty="0"/>
                  <a:t>11,9</a:t>
                </a:r>
                <a:r>
                  <a:rPr lang="lv-LV" sz="2189" dirty="0"/>
                  <a:t> </a:t>
                </a:r>
              </a:p>
              <a:p>
                <a:pPr lvl="1" algn="ctr"/>
                <a:r>
                  <a:rPr lang="lv-LV" sz="1003" dirty="0"/>
                  <a:t>milj. </a:t>
                </a:r>
                <a:r>
                  <a:rPr lang="lv-LV" sz="1003" i="1" dirty="0"/>
                  <a:t>euro</a:t>
                </a: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4466482" y="2496755"/>
                <a:ext cx="459155" cy="2860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lv-LV" sz="1095" dirty="0"/>
                  <a:t>t.sk.</a:t>
                </a: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4262530" y="2423705"/>
                <a:ext cx="3632888" cy="11167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2" indent="0"/>
                <a:r>
                  <a:rPr lang="lv-LV" sz="1003" dirty="0"/>
                  <a:t>Mediju jomas darbības pilnveidošana, t.sk. sabiedrisko mediju iziešana no reklāmas tirgus, informatīvās telpas nodrošināšanas pasākumi un darbinieku atlīdzības palielināšanai </a:t>
                </a:r>
                <a:r>
                  <a:rPr lang="lv-LV" sz="1003" b="1" dirty="0"/>
                  <a:t>7,4 milj. </a:t>
                </a:r>
                <a:r>
                  <a:rPr lang="lv-LV" sz="1003" b="1" i="1" dirty="0" err="1"/>
                  <a:t>euro</a:t>
                </a:r>
                <a:r>
                  <a:rPr lang="lv-LV" sz="1003" b="1" i="1" dirty="0"/>
                  <a:t>  </a:t>
                </a:r>
              </a:p>
              <a:p>
                <a:pPr lvl="2" indent="0"/>
                <a:endParaRPr lang="lv-LV" sz="1003" b="1" i="1" dirty="0"/>
              </a:p>
            </p:txBody>
          </p:sp>
        </p:grpSp>
        <p:grpSp>
          <p:nvGrpSpPr>
            <p:cNvPr id="143" name="Google Shape;4416;p39"/>
            <p:cNvGrpSpPr/>
            <p:nvPr/>
          </p:nvGrpSpPr>
          <p:grpSpPr>
            <a:xfrm>
              <a:off x="5851330" y="4699128"/>
              <a:ext cx="308437" cy="279187"/>
              <a:chOff x="4456875" y="2635825"/>
              <a:chExt cx="481825" cy="451700"/>
            </a:xfrm>
            <a:solidFill>
              <a:schemeClr val="accent3"/>
            </a:solidFill>
          </p:grpSpPr>
          <p:sp>
            <p:nvSpPr>
              <p:cNvPr id="144" name="Google Shape;4417;p39"/>
              <p:cNvSpPr/>
              <p:nvPr/>
            </p:nvSpPr>
            <p:spPr>
              <a:xfrm>
                <a:off x="4542475" y="3031050"/>
                <a:ext cx="189725" cy="56475"/>
              </a:xfrm>
              <a:custGeom>
                <a:avLst/>
                <a:gdLst/>
                <a:ahLst/>
                <a:cxnLst/>
                <a:rect l="l" t="t" r="r" b="b"/>
                <a:pathLst>
                  <a:path w="7589" h="2259" extrusionOk="0">
                    <a:moveTo>
                      <a:pt x="2792" y="0"/>
                    </a:moveTo>
                    <a:lnTo>
                      <a:pt x="2415" y="1130"/>
                    </a:lnTo>
                    <a:lnTo>
                      <a:pt x="567" y="1130"/>
                    </a:lnTo>
                    <a:cubicBezTo>
                      <a:pt x="253" y="1130"/>
                      <a:pt x="0" y="1383"/>
                      <a:pt x="0" y="1696"/>
                    </a:cubicBezTo>
                    <a:cubicBezTo>
                      <a:pt x="0" y="2006"/>
                      <a:pt x="253" y="2259"/>
                      <a:pt x="567" y="2259"/>
                    </a:cubicBezTo>
                    <a:lnTo>
                      <a:pt x="7589" y="2259"/>
                    </a:lnTo>
                    <a:cubicBezTo>
                      <a:pt x="7101" y="1831"/>
                      <a:pt x="6821" y="1214"/>
                      <a:pt x="6821" y="567"/>
                    </a:cubicBezTo>
                    <a:lnTo>
                      <a:pt x="682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>
                  <a:solidFill>
                    <a:srgbClr val="435D74"/>
                  </a:solidFill>
                </a:endParaRPr>
              </a:p>
            </p:txBody>
          </p:sp>
          <p:sp>
            <p:nvSpPr>
              <p:cNvPr id="145" name="Google Shape;4418;p39"/>
              <p:cNvSpPr/>
              <p:nvPr/>
            </p:nvSpPr>
            <p:spPr>
              <a:xfrm>
                <a:off x="4456875" y="2946350"/>
                <a:ext cx="256125" cy="56500"/>
              </a:xfrm>
              <a:custGeom>
                <a:avLst/>
                <a:gdLst/>
                <a:ahLst/>
                <a:cxnLst/>
                <a:rect l="l" t="t" r="r" b="b"/>
                <a:pathLst>
                  <a:path w="10245" h="2260" extrusionOk="0">
                    <a:moveTo>
                      <a:pt x="1" y="1"/>
                    </a:moveTo>
                    <a:lnTo>
                      <a:pt x="1" y="567"/>
                    </a:lnTo>
                    <a:cubicBezTo>
                      <a:pt x="1" y="1500"/>
                      <a:pt x="756" y="2259"/>
                      <a:pt x="1693" y="2259"/>
                    </a:cubicBezTo>
                    <a:lnTo>
                      <a:pt x="10245" y="2259"/>
                    </a:lnTo>
                    <a:lnTo>
                      <a:pt x="10245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>
                  <a:solidFill>
                    <a:srgbClr val="435D74"/>
                  </a:solidFill>
                </a:endParaRPr>
              </a:p>
            </p:txBody>
          </p:sp>
          <p:sp>
            <p:nvSpPr>
              <p:cNvPr id="146" name="Google Shape;4419;p39"/>
              <p:cNvSpPr/>
              <p:nvPr/>
            </p:nvSpPr>
            <p:spPr>
              <a:xfrm>
                <a:off x="4741225" y="2861675"/>
                <a:ext cx="169400" cy="141175"/>
              </a:xfrm>
              <a:custGeom>
                <a:avLst/>
                <a:gdLst/>
                <a:ahLst/>
                <a:cxnLst/>
                <a:rect l="l" t="t" r="r" b="b"/>
                <a:pathLst>
                  <a:path w="6776" h="5647" extrusionOk="0">
                    <a:moveTo>
                      <a:pt x="0" y="0"/>
                    </a:moveTo>
                    <a:lnTo>
                      <a:pt x="0" y="5646"/>
                    </a:lnTo>
                    <a:lnTo>
                      <a:pt x="6775" y="5646"/>
                    </a:lnTo>
                    <a:lnTo>
                      <a:pt x="677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>
                  <a:solidFill>
                    <a:srgbClr val="435D74"/>
                  </a:solidFill>
                </a:endParaRPr>
              </a:p>
            </p:txBody>
          </p:sp>
          <p:sp>
            <p:nvSpPr>
              <p:cNvPr id="147" name="Google Shape;4420;p39"/>
              <p:cNvSpPr/>
              <p:nvPr/>
            </p:nvSpPr>
            <p:spPr>
              <a:xfrm>
                <a:off x="4741225" y="3031050"/>
                <a:ext cx="169400" cy="42400"/>
              </a:xfrm>
              <a:custGeom>
                <a:avLst/>
                <a:gdLst/>
                <a:ahLst/>
                <a:cxnLst/>
                <a:rect l="l" t="t" r="r" b="b"/>
                <a:pathLst>
                  <a:path w="6776" h="1696" extrusionOk="0">
                    <a:moveTo>
                      <a:pt x="0" y="0"/>
                    </a:moveTo>
                    <a:lnTo>
                      <a:pt x="0" y="567"/>
                    </a:lnTo>
                    <a:cubicBezTo>
                      <a:pt x="0" y="1190"/>
                      <a:pt x="506" y="1696"/>
                      <a:pt x="1129" y="1696"/>
                    </a:cubicBezTo>
                    <a:lnTo>
                      <a:pt x="5646" y="1696"/>
                    </a:lnTo>
                    <a:cubicBezTo>
                      <a:pt x="6270" y="1696"/>
                      <a:pt x="6775" y="1190"/>
                      <a:pt x="6775" y="567"/>
                    </a:cubicBezTo>
                    <a:lnTo>
                      <a:pt x="677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>
                  <a:solidFill>
                    <a:srgbClr val="435D74"/>
                  </a:solidFill>
                </a:endParaRPr>
              </a:p>
            </p:txBody>
          </p:sp>
          <p:sp>
            <p:nvSpPr>
              <p:cNvPr id="148" name="Google Shape;4421;p39"/>
              <p:cNvSpPr/>
              <p:nvPr/>
            </p:nvSpPr>
            <p:spPr>
              <a:xfrm>
                <a:off x="4456875" y="2635825"/>
                <a:ext cx="481825" cy="282325"/>
              </a:xfrm>
              <a:custGeom>
                <a:avLst/>
                <a:gdLst/>
                <a:ahLst/>
                <a:cxnLst/>
                <a:rect l="l" t="t" r="r" b="b"/>
                <a:pathLst>
                  <a:path w="19273" h="11293" extrusionOk="0">
                    <a:moveTo>
                      <a:pt x="1693" y="0"/>
                    </a:moveTo>
                    <a:cubicBezTo>
                      <a:pt x="756" y="0"/>
                      <a:pt x="1" y="759"/>
                      <a:pt x="1" y="1696"/>
                    </a:cubicBezTo>
                    <a:lnTo>
                      <a:pt x="1" y="11293"/>
                    </a:lnTo>
                    <a:lnTo>
                      <a:pt x="10245" y="11293"/>
                    </a:lnTo>
                    <a:lnTo>
                      <a:pt x="10245" y="7342"/>
                    </a:lnTo>
                    <a:cubicBezTo>
                      <a:pt x="10245" y="6092"/>
                      <a:pt x="11257" y="5083"/>
                      <a:pt x="12503" y="5083"/>
                    </a:cubicBezTo>
                    <a:lnTo>
                      <a:pt x="17020" y="5083"/>
                    </a:lnTo>
                    <a:cubicBezTo>
                      <a:pt x="18201" y="5083"/>
                      <a:pt x="19179" y="5993"/>
                      <a:pt x="19273" y="7167"/>
                    </a:cubicBezTo>
                    <a:lnTo>
                      <a:pt x="19273" y="1696"/>
                    </a:lnTo>
                    <a:cubicBezTo>
                      <a:pt x="19270" y="759"/>
                      <a:pt x="18514" y="0"/>
                      <a:pt x="17577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>
                  <a:solidFill>
                    <a:srgbClr val="435D74"/>
                  </a:solidFill>
                </a:endParaRPr>
              </a:p>
            </p:txBody>
          </p:sp>
          <p:sp>
            <p:nvSpPr>
              <p:cNvPr id="149" name="Google Shape;4422;p39"/>
              <p:cNvSpPr/>
              <p:nvPr/>
            </p:nvSpPr>
            <p:spPr>
              <a:xfrm>
                <a:off x="4741225" y="2791125"/>
                <a:ext cx="169400" cy="42325"/>
              </a:xfrm>
              <a:custGeom>
                <a:avLst/>
                <a:gdLst/>
                <a:ahLst/>
                <a:cxnLst/>
                <a:rect l="l" t="t" r="r" b="b"/>
                <a:pathLst>
                  <a:path w="6776" h="1693" extrusionOk="0">
                    <a:moveTo>
                      <a:pt x="1129" y="1"/>
                    </a:moveTo>
                    <a:cubicBezTo>
                      <a:pt x="506" y="1"/>
                      <a:pt x="0" y="503"/>
                      <a:pt x="0" y="1130"/>
                    </a:cubicBezTo>
                    <a:lnTo>
                      <a:pt x="0" y="1693"/>
                    </a:lnTo>
                    <a:lnTo>
                      <a:pt x="6775" y="1693"/>
                    </a:lnTo>
                    <a:lnTo>
                      <a:pt x="6775" y="1130"/>
                    </a:lnTo>
                    <a:cubicBezTo>
                      <a:pt x="6775" y="503"/>
                      <a:pt x="6270" y="1"/>
                      <a:pt x="5646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>
                  <a:solidFill>
                    <a:srgbClr val="435D74"/>
                  </a:solidFill>
                </a:endParaRPr>
              </a:p>
            </p:txBody>
          </p:sp>
        </p:grpSp>
        <p:grpSp>
          <p:nvGrpSpPr>
            <p:cNvPr id="150" name="Google Shape;5067;p40"/>
            <p:cNvGrpSpPr/>
            <p:nvPr/>
          </p:nvGrpSpPr>
          <p:grpSpPr>
            <a:xfrm>
              <a:off x="5824922" y="5152282"/>
              <a:ext cx="325765" cy="318839"/>
              <a:chOff x="-63669700" y="2646600"/>
              <a:chExt cx="324525" cy="317625"/>
            </a:xfrm>
            <a:solidFill>
              <a:schemeClr val="accent3"/>
            </a:solidFill>
          </p:grpSpPr>
          <p:sp>
            <p:nvSpPr>
              <p:cNvPr id="151" name="Google Shape;5068;p40"/>
              <p:cNvSpPr/>
              <p:nvPr/>
            </p:nvSpPr>
            <p:spPr>
              <a:xfrm>
                <a:off x="-63669700" y="2646600"/>
                <a:ext cx="324525" cy="317550"/>
              </a:xfrm>
              <a:custGeom>
                <a:avLst/>
                <a:gdLst/>
                <a:ahLst/>
                <a:cxnLst/>
                <a:rect l="l" t="t" r="r" b="b"/>
                <a:pathLst>
                  <a:path w="12981" h="12702" extrusionOk="0">
                    <a:moveTo>
                      <a:pt x="6947" y="867"/>
                    </a:moveTo>
                    <a:cubicBezTo>
                      <a:pt x="7058" y="867"/>
                      <a:pt x="7168" y="906"/>
                      <a:pt x="7247" y="985"/>
                    </a:cubicBezTo>
                    <a:cubicBezTo>
                      <a:pt x="7404" y="1143"/>
                      <a:pt x="7404" y="1426"/>
                      <a:pt x="7247" y="1584"/>
                    </a:cubicBezTo>
                    <a:lnTo>
                      <a:pt x="5199" y="3632"/>
                    </a:lnTo>
                    <a:cubicBezTo>
                      <a:pt x="5120" y="3710"/>
                      <a:pt x="5010" y="3750"/>
                      <a:pt x="4900" y="3750"/>
                    </a:cubicBezTo>
                    <a:cubicBezTo>
                      <a:pt x="4789" y="3750"/>
                      <a:pt x="4679" y="3710"/>
                      <a:pt x="4600" y="3632"/>
                    </a:cubicBezTo>
                    <a:cubicBezTo>
                      <a:pt x="4443" y="3474"/>
                      <a:pt x="4443" y="3190"/>
                      <a:pt x="4600" y="3033"/>
                    </a:cubicBezTo>
                    <a:lnTo>
                      <a:pt x="6648" y="985"/>
                    </a:lnTo>
                    <a:cubicBezTo>
                      <a:pt x="6727" y="906"/>
                      <a:pt x="6837" y="867"/>
                      <a:pt x="6947" y="867"/>
                    </a:cubicBezTo>
                    <a:close/>
                    <a:moveTo>
                      <a:pt x="7530" y="2434"/>
                    </a:moveTo>
                    <a:lnTo>
                      <a:pt x="10429" y="5364"/>
                    </a:lnTo>
                    <a:lnTo>
                      <a:pt x="8979" y="6814"/>
                    </a:lnTo>
                    <a:lnTo>
                      <a:pt x="6050" y="3884"/>
                    </a:lnTo>
                    <a:lnTo>
                      <a:pt x="7530" y="2434"/>
                    </a:lnTo>
                    <a:close/>
                    <a:moveTo>
                      <a:pt x="6648" y="5679"/>
                    </a:moveTo>
                    <a:lnTo>
                      <a:pt x="7247" y="6246"/>
                    </a:lnTo>
                    <a:lnTo>
                      <a:pt x="5482" y="8042"/>
                    </a:lnTo>
                    <a:lnTo>
                      <a:pt x="4884" y="7444"/>
                    </a:lnTo>
                    <a:lnTo>
                      <a:pt x="6648" y="5679"/>
                    </a:lnTo>
                    <a:close/>
                    <a:moveTo>
                      <a:pt x="11642" y="5561"/>
                    </a:moveTo>
                    <a:cubicBezTo>
                      <a:pt x="11752" y="5561"/>
                      <a:pt x="11862" y="5601"/>
                      <a:pt x="11941" y="5679"/>
                    </a:cubicBezTo>
                    <a:cubicBezTo>
                      <a:pt x="12098" y="5837"/>
                      <a:pt x="12098" y="6089"/>
                      <a:pt x="11941" y="6246"/>
                    </a:cubicBezTo>
                    <a:lnTo>
                      <a:pt x="9893" y="8294"/>
                    </a:lnTo>
                    <a:cubicBezTo>
                      <a:pt x="9814" y="8373"/>
                      <a:pt x="9704" y="8412"/>
                      <a:pt x="9594" y="8412"/>
                    </a:cubicBezTo>
                    <a:cubicBezTo>
                      <a:pt x="9484" y="8412"/>
                      <a:pt x="9373" y="8373"/>
                      <a:pt x="9295" y="8294"/>
                    </a:cubicBezTo>
                    <a:cubicBezTo>
                      <a:pt x="9137" y="8137"/>
                      <a:pt x="9137" y="7885"/>
                      <a:pt x="9295" y="7727"/>
                    </a:cubicBezTo>
                    <a:lnTo>
                      <a:pt x="11342" y="5679"/>
                    </a:lnTo>
                    <a:cubicBezTo>
                      <a:pt x="11421" y="5601"/>
                      <a:pt x="11531" y="5561"/>
                      <a:pt x="11642" y="5561"/>
                    </a:cubicBezTo>
                    <a:close/>
                    <a:moveTo>
                      <a:pt x="4065" y="7664"/>
                    </a:moveTo>
                    <a:lnTo>
                      <a:pt x="5230" y="8861"/>
                    </a:lnTo>
                    <a:lnTo>
                      <a:pt x="2426" y="11665"/>
                    </a:lnTo>
                    <a:cubicBezTo>
                      <a:pt x="2269" y="11823"/>
                      <a:pt x="2064" y="11902"/>
                      <a:pt x="1855" y="11902"/>
                    </a:cubicBezTo>
                    <a:cubicBezTo>
                      <a:pt x="1647" y="11902"/>
                      <a:pt x="1434" y="11823"/>
                      <a:pt x="1261" y="11665"/>
                    </a:cubicBezTo>
                    <a:cubicBezTo>
                      <a:pt x="914" y="11350"/>
                      <a:pt x="914" y="10783"/>
                      <a:pt x="1261" y="10468"/>
                    </a:cubicBezTo>
                    <a:lnTo>
                      <a:pt x="4065" y="7664"/>
                    </a:lnTo>
                    <a:close/>
                    <a:moveTo>
                      <a:pt x="6971" y="1"/>
                    </a:moveTo>
                    <a:cubicBezTo>
                      <a:pt x="6648" y="1"/>
                      <a:pt x="6317" y="119"/>
                      <a:pt x="6050" y="355"/>
                    </a:cubicBezTo>
                    <a:lnTo>
                      <a:pt x="4002" y="2403"/>
                    </a:lnTo>
                    <a:cubicBezTo>
                      <a:pt x="3529" y="2875"/>
                      <a:pt x="3529" y="3663"/>
                      <a:pt x="4002" y="4167"/>
                    </a:cubicBezTo>
                    <a:cubicBezTo>
                      <a:pt x="4258" y="4424"/>
                      <a:pt x="4564" y="4544"/>
                      <a:pt x="4874" y="4544"/>
                    </a:cubicBezTo>
                    <a:cubicBezTo>
                      <a:pt x="5058" y="4544"/>
                      <a:pt x="5243" y="4501"/>
                      <a:pt x="5419" y="4419"/>
                    </a:cubicBezTo>
                    <a:lnTo>
                      <a:pt x="6081" y="5018"/>
                    </a:lnTo>
                    <a:lnTo>
                      <a:pt x="4285" y="6814"/>
                    </a:lnTo>
                    <a:cubicBezTo>
                      <a:pt x="4206" y="6735"/>
                      <a:pt x="4096" y="6695"/>
                      <a:pt x="3990" y="6695"/>
                    </a:cubicBezTo>
                    <a:cubicBezTo>
                      <a:pt x="3884" y="6695"/>
                      <a:pt x="3781" y="6735"/>
                      <a:pt x="3718" y="6814"/>
                    </a:cubicBezTo>
                    <a:lnTo>
                      <a:pt x="631" y="9869"/>
                    </a:lnTo>
                    <a:cubicBezTo>
                      <a:pt x="1" y="10500"/>
                      <a:pt x="1" y="11571"/>
                      <a:pt x="631" y="12201"/>
                    </a:cubicBezTo>
                    <a:cubicBezTo>
                      <a:pt x="965" y="12536"/>
                      <a:pt x="1405" y="12701"/>
                      <a:pt x="1840" y="12701"/>
                    </a:cubicBezTo>
                    <a:cubicBezTo>
                      <a:pt x="2264" y="12701"/>
                      <a:pt x="2682" y="12544"/>
                      <a:pt x="2994" y="12232"/>
                    </a:cubicBezTo>
                    <a:lnTo>
                      <a:pt x="6050" y="9176"/>
                    </a:lnTo>
                    <a:cubicBezTo>
                      <a:pt x="6207" y="9019"/>
                      <a:pt x="6207" y="8735"/>
                      <a:pt x="6050" y="8578"/>
                    </a:cubicBezTo>
                    <a:lnTo>
                      <a:pt x="7845" y="6814"/>
                    </a:lnTo>
                    <a:lnTo>
                      <a:pt x="8475" y="7444"/>
                    </a:lnTo>
                    <a:cubicBezTo>
                      <a:pt x="8255" y="7853"/>
                      <a:pt x="8318" y="8452"/>
                      <a:pt x="8696" y="8861"/>
                    </a:cubicBezTo>
                    <a:cubicBezTo>
                      <a:pt x="8932" y="9098"/>
                      <a:pt x="9247" y="9216"/>
                      <a:pt x="9566" y="9216"/>
                    </a:cubicBezTo>
                    <a:cubicBezTo>
                      <a:pt x="9885" y="9216"/>
                      <a:pt x="10208" y="9098"/>
                      <a:pt x="10460" y="8861"/>
                    </a:cubicBezTo>
                    <a:lnTo>
                      <a:pt x="12508" y="6814"/>
                    </a:lnTo>
                    <a:cubicBezTo>
                      <a:pt x="12981" y="6341"/>
                      <a:pt x="12981" y="5553"/>
                      <a:pt x="12508" y="5018"/>
                    </a:cubicBezTo>
                    <a:cubicBezTo>
                      <a:pt x="12274" y="4784"/>
                      <a:pt x="11979" y="4670"/>
                      <a:pt x="11669" y="4670"/>
                    </a:cubicBezTo>
                    <a:cubicBezTo>
                      <a:pt x="11479" y="4670"/>
                      <a:pt x="11282" y="4713"/>
                      <a:pt x="11090" y="4797"/>
                    </a:cubicBezTo>
                    <a:lnTo>
                      <a:pt x="8066" y="1773"/>
                    </a:lnTo>
                    <a:cubicBezTo>
                      <a:pt x="8255" y="1332"/>
                      <a:pt x="8223" y="733"/>
                      <a:pt x="7845" y="355"/>
                    </a:cubicBezTo>
                    <a:cubicBezTo>
                      <a:pt x="7609" y="119"/>
                      <a:pt x="7294" y="1"/>
                      <a:pt x="6971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/>
              </a:p>
            </p:txBody>
          </p:sp>
          <p:sp>
            <p:nvSpPr>
              <p:cNvPr id="152" name="Google Shape;5069;p40"/>
              <p:cNvSpPr/>
              <p:nvPr/>
            </p:nvSpPr>
            <p:spPr>
              <a:xfrm>
                <a:off x="-63532650" y="2901200"/>
                <a:ext cx="185900" cy="63025"/>
              </a:xfrm>
              <a:custGeom>
                <a:avLst/>
                <a:gdLst/>
                <a:ahLst/>
                <a:cxnLst/>
                <a:rect l="l" t="t" r="r" b="b"/>
                <a:pathLst>
                  <a:path w="7436" h="2521" extrusionOk="0">
                    <a:moveTo>
                      <a:pt x="5356" y="851"/>
                    </a:moveTo>
                    <a:cubicBezTo>
                      <a:pt x="5577" y="851"/>
                      <a:pt x="5734" y="1040"/>
                      <a:pt x="5734" y="1261"/>
                    </a:cubicBezTo>
                    <a:lnTo>
                      <a:pt x="5734" y="1702"/>
                    </a:lnTo>
                    <a:lnTo>
                      <a:pt x="1607" y="1702"/>
                    </a:lnTo>
                    <a:lnTo>
                      <a:pt x="1607" y="1261"/>
                    </a:lnTo>
                    <a:cubicBezTo>
                      <a:pt x="1607" y="1040"/>
                      <a:pt x="1796" y="851"/>
                      <a:pt x="2048" y="851"/>
                    </a:cubicBezTo>
                    <a:close/>
                    <a:moveTo>
                      <a:pt x="2048" y="1"/>
                    </a:moveTo>
                    <a:cubicBezTo>
                      <a:pt x="1355" y="1"/>
                      <a:pt x="788" y="568"/>
                      <a:pt x="788" y="1261"/>
                    </a:cubicBezTo>
                    <a:lnTo>
                      <a:pt x="788" y="1702"/>
                    </a:lnTo>
                    <a:lnTo>
                      <a:pt x="378" y="1702"/>
                    </a:lnTo>
                    <a:cubicBezTo>
                      <a:pt x="158" y="1702"/>
                      <a:pt x="0" y="1891"/>
                      <a:pt x="0" y="2111"/>
                    </a:cubicBezTo>
                    <a:cubicBezTo>
                      <a:pt x="0" y="2332"/>
                      <a:pt x="189" y="2521"/>
                      <a:pt x="378" y="2521"/>
                    </a:cubicBezTo>
                    <a:lnTo>
                      <a:pt x="6995" y="2521"/>
                    </a:lnTo>
                    <a:cubicBezTo>
                      <a:pt x="7247" y="2521"/>
                      <a:pt x="7436" y="2332"/>
                      <a:pt x="7436" y="2111"/>
                    </a:cubicBezTo>
                    <a:cubicBezTo>
                      <a:pt x="7404" y="1891"/>
                      <a:pt x="7184" y="1702"/>
                      <a:pt x="6963" y="1702"/>
                    </a:cubicBezTo>
                    <a:lnTo>
                      <a:pt x="6553" y="1702"/>
                    </a:lnTo>
                    <a:lnTo>
                      <a:pt x="6553" y="1261"/>
                    </a:lnTo>
                    <a:cubicBezTo>
                      <a:pt x="6553" y="599"/>
                      <a:pt x="6018" y="1"/>
                      <a:pt x="5356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/>
              </a:p>
            </p:txBody>
          </p:sp>
        </p:grpSp>
        <p:sp>
          <p:nvSpPr>
            <p:cNvPr id="139" name="TextBox 138"/>
            <p:cNvSpPr txBox="1"/>
            <p:nvPr/>
          </p:nvSpPr>
          <p:spPr>
            <a:xfrm>
              <a:off x="6353726" y="5152282"/>
              <a:ext cx="2662011" cy="308674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lv-LV" sz="1003" dirty="0"/>
                <a:t>Satversmes tiesas darbinieku atlīdzības</a:t>
              </a:r>
            </a:p>
            <a:p>
              <a:r>
                <a:rPr lang="lv-LV" sz="1003" dirty="0"/>
                <a:t>palielināšana </a:t>
              </a:r>
              <a:r>
                <a:rPr lang="lv-LV" sz="1003" b="1" dirty="0"/>
                <a:t>0,5 milj. </a:t>
              </a:r>
              <a:r>
                <a:rPr lang="lv-LV" sz="1003" b="1" i="1" dirty="0" err="1"/>
                <a:t>euro</a:t>
              </a:r>
              <a:r>
                <a:rPr lang="lv-LV" sz="1003" b="1" dirty="0"/>
                <a:t> **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87096" y="6020187"/>
              <a:ext cx="3640861" cy="4920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866" dirty="0"/>
                <a:t>** Papildus ir nodrošināts finansējums tiesu sistēmas darbinieku mēnešalgu paaugstināšanai pēc vienotiem principiem apgabaltiesās un rajonu (pilsētu) tiesās (TM līdzekļu pārdale kā fiskāli neitrāls pasākums)</a:t>
              </a: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4906134" y="5781274"/>
              <a:ext cx="3745061" cy="2255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 indent="0"/>
              <a:r>
                <a:rPr lang="lv-LV" sz="866" dirty="0"/>
                <a:t>* t.sk. 1 milj. </a:t>
              </a:r>
              <a:r>
                <a:rPr lang="lv-LV" sz="866" i="1" dirty="0"/>
                <a:t>euro</a:t>
              </a:r>
              <a:r>
                <a:rPr lang="lv-LV" sz="866" dirty="0"/>
                <a:t> no starpnozaru prioritārajiem pasākumiem</a:t>
              </a:r>
              <a:endParaRPr lang="lv-LV" sz="866" i="1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-71117" y="3039966"/>
            <a:ext cx="5146964" cy="3559193"/>
            <a:chOff x="161781" y="2955685"/>
            <a:chExt cx="5146964" cy="3559193"/>
          </a:xfrm>
        </p:grpSpPr>
        <p:grpSp>
          <p:nvGrpSpPr>
            <p:cNvPr id="59" name="Group 58"/>
            <p:cNvGrpSpPr/>
            <p:nvPr/>
          </p:nvGrpSpPr>
          <p:grpSpPr>
            <a:xfrm>
              <a:off x="422656" y="3355194"/>
              <a:ext cx="1045433" cy="1083985"/>
              <a:chOff x="262306" y="1724185"/>
              <a:chExt cx="1091572" cy="1131824"/>
            </a:xfrm>
          </p:grpSpPr>
          <p:sp>
            <p:nvSpPr>
              <p:cNvPr id="60" name="Oval 59"/>
              <p:cNvSpPr>
                <a:spLocks noChangeArrowheads="1"/>
              </p:cNvSpPr>
              <p:nvPr/>
            </p:nvSpPr>
            <p:spPr bwMode="auto">
              <a:xfrm>
                <a:off x="262306" y="1724185"/>
                <a:ext cx="1091572" cy="1131824"/>
              </a:xfrm>
              <a:prstGeom prst="ellipse">
                <a:avLst/>
              </a:prstGeom>
              <a:noFill/>
              <a:ln>
                <a:solidFill>
                  <a:schemeClr val="tx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3384" tIns="41692" rIns="83384" bIns="41692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0487">
                  <a:solidFill>
                    <a:prstClr val="white"/>
                  </a:solidFill>
                  <a:latin typeface="Segoe UI"/>
                </a:endParaRPr>
              </a:p>
            </p:txBody>
          </p:sp>
          <p:sp>
            <p:nvSpPr>
              <p:cNvPr id="61" name="Freeform 60"/>
              <p:cNvSpPr>
                <a:spLocks/>
              </p:cNvSpPr>
              <p:nvPr/>
            </p:nvSpPr>
            <p:spPr bwMode="auto">
              <a:xfrm>
                <a:off x="371935" y="1902440"/>
                <a:ext cx="870912" cy="868331"/>
              </a:xfrm>
              <a:custGeom>
                <a:avLst/>
                <a:gdLst>
                  <a:gd name="T0" fmla="*/ 467 w 587"/>
                  <a:gd name="T1" fmla="*/ 0 h 529"/>
                  <a:gd name="T2" fmla="*/ 445 w 587"/>
                  <a:gd name="T3" fmla="*/ 70 h 529"/>
                  <a:gd name="T4" fmla="*/ 290 w 587"/>
                  <a:gd name="T5" fmla="*/ 282 h 529"/>
                  <a:gd name="T6" fmla="*/ 137 w 587"/>
                  <a:gd name="T7" fmla="*/ 74 h 529"/>
                  <a:gd name="T8" fmla="*/ 111 w 587"/>
                  <a:gd name="T9" fmla="*/ 6 h 529"/>
                  <a:gd name="T10" fmla="*/ 0 w 587"/>
                  <a:gd name="T11" fmla="*/ 236 h 529"/>
                  <a:gd name="T12" fmla="*/ 293 w 587"/>
                  <a:gd name="T13" fmla="*/ 529 h 529"/>
                  <a:gd name="T14" fmla="*/ 587 w 587"/>
                  <a:gd name="T15" fmla="*/ 236 h 529"/>
                  <a:gd name="T16" fmla="*/ 467 w 587"/>
                  <a:gd name="T17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7" h="529">
                    <a:moveTo>
                      <a:pt x="467" y="0"/>
                    </a:moveTo>
                    <a:cubicBezTo>
                      <a:pt x="445" y="70"/>
                      <a:pt x="445" y="70"/>
                      <a:pt x="445" y="70"/>
                    </a:cubicBezTo>
                    <a:cubicBezTo>
                      <a:pt x="290" y="282"/>
                      <a:pt x="290" y="282"/>
                      <a:pt x="290" y="282"/>
                    </a:cubicBezTo>
                    <a:cubicBezTo>
                      <a:pt x="137" y="74"/>
                      <a:pt x="137" y="74"/>
                      <a:pt x="137" y="74"/>
                    </a:cubicBezTo>
                    <a:cubicBezTo>
                      <a:pt x="111" y="6"/>
                      <a:pt x="111" y="6"/>
                      <a:pt x="111" y="6"/>
                    </a:cubicBezTo>
                    <a:cubicBezTo>
                      <a:pt x="44" y="60"/>
                      <a:pt x="0" y="143"/>
                      <a:pt x="0" y="236"/>
                    </a:cubicBezTo>
                    <a:cubicBezTo>
                      <a:pt x="0" y="398"/>
                      <a:pt x="132" y="529"/>
                      <a:pt x="293" y="529"/>
                    </a:cubicBezTo>
                    <a:cubicBezTo>
                      <a:pt x="455" y="529"/>
                      <a:pt x="587" y="398"/>
                      <a:pt x="587" y="236"/>
                    </a:cubicBezTo>
                    <a:cubicBezTo>
                      <a:pt x="587" y="139"/>
                      <a:pt x="540" y="54"/>
                      <a:pt x="467" y="0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83384" tIns="41692" rIns="83384" bIns="41692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821"/>
              </a:p>
            </p:txBody>
          </p:sp>
          <p:sp>
            <p:nvSpPr>
              <p:cNvPr id="62" name="Oval 61"/>
              <p:cNvSpPr>
                <a:spLocks noChangeArrowheads="1"/>
              </p:cNvSpPr>
              <p:nvPr/>
            </p:nvSpPr>
            <p:spPr bwMode="auto">
              <a:xfrm>
                <a:off x="463741" y="1931807"/>
                <a:ext cx="688702" cy="769741"/>
              </a:xfrm>
              <a:prstGeom prst="ellipse">
                <a:avLst/>
              </a:prstGeom>
              <a:solidFill>
                <a:schemeClr val="bg1"/>
              </a:solidFill>
              <a:ln w="15875" cap="flat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2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161781" y="2955685"/>
              <a:ext cx="5146964" cy="2608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lv-LV" sz="1095" b="1" dirty="0">
                  <a:solidFill>
                    <a:schemeClr val="accent4">
                      <a:lumMod val="75000"/>
                    </a:schemeClr>
                  </a:solidFill>
                </a:rPr>
                <a:t>Ministriju un citu centrālo valsts iestāžu prioritārie pasākumi 2020. gadam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62197" y="3589096"/>
              <a:ext cx="1115395" cy="7378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 algn="ctr"/>
              <a:r>
                <a:rPr lang="lv-LV" sz="1824" b="1" dirty="0"/>
                <a:t>90,4</a:t>
              </a:r>
              <a:r>
                <a:rPr lang="lv-LV" sz="2189" dirty="0"/>
                <a:t> </a:t>
              </a:r>
            </a:p>
            <a:p>
              <a:pPr lvl="1" algn="ctr"/>
              <a:r>
                <a:rPr lang="lv-LV" sz="1003" dirty="0"/>
                <a:t>milj. </a:t>
              </a:r>
              <a:r>
                <a:rPr lang="lv-LV" sz="1003" i="1" dirty="0"/>
                <a:t>euro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466420" y="3135828"/>
              <a:ext cx="3497611" cy="7096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 indent="0"/>
              <a:r>
                <a:rPr lang="en-US" sz="1003" dirty="0"/>
                <a:t>Atlīdzības </a:t>
              </a:r>
              <a:r>
                <a:rPr lang="en-US" sz="1003" dirty="0" err="1"/>
                <a:t>palielinājums</a:t>
              </a:r>
              <a:r>
                <a:rPr lang="en-US" sz="1003" dirty="0"/>
                <a:t> </a:t>
              </a:r>
              <a:r>
                <a:rPr lang="lv-LV" sz="1003" dirty="0"/>
                <a:t>i</a:t>
              </a:r>
              <a:r>
                <a:rPr lang="en-US" sz="1003" dirty="0" err="1"/>
                <a:t>ekšlietu</a:t>
              </a:r>
              <a:r>
                <a:rPr lang="en-US" sz="1003" dirty="0"/>
                <a:t> </a:t>
              </a:r>
              <a:r>
                <a:rPr lang="en-US" sz="1003" dirty="0" err="1"/>
                <a:t>sistēmas</a:t>
              </a:r>
              <a:r>
                <a:rPr lang="en-US" sz="1003" dirty="0"/>
                <a:t> </a:t>
              </a:r>
              <a:r>
                <a:rPr lang="en-US" sz="1003" dirty="0" err="1"/>
                <a:t>iestāžu</a:t>
              </a:r>
              <a:r>
                <a:rPr lang="en-US" sz="1003" dirty="0"/>
                <a:t> </a:t>
              </a:r>
              <a:r>
                <a:rPr lang="en-US" sz="1003" dirty="0" err="1"/>
                <a:t>amatpersonām</a:t>
              </a:r>
              <a:r>
                <a:rPr lang="en-US" sz="1003" dirty="0"/>
                <a:t> </a:t>
              </a:r>
              <a:r>
                <a:rPr lang="en-US" sz="1003" dirty="0" err="1"/>
                <a:t>ar</a:t>
              </a:r>
              <a:r>
                <a:rPr lang="en-US" sz="1003" dirty="0"/>
                <a:t> </a:t>
              </a:r>
              <a:r>
                <a:rPr lang="en-US" sz="1003" dirty="0" err="1"/>
                <a:t>speciālo</a:t>
              </a:r>
              <a:r>
                <a:rPr lang="en-US" sz="1003" dirty="0"/>
                <a:t> </a:t>
              </a:r>
              <a:r>
                <a:rPr lang="en-US" sz="1003" dirty="0" err="1"/>
                <a:t>dienesta</a:t>
              </a:r>
              <a:r>
                <a:rPr lang="en-US" sz="1003" dirty="0"/>
                <a:t> </a:t>
              </a:r>
              <a:r>
                <a:rPr lang="lv-LV" sz="1003" dirty="0"/>
                <a:t>p</a:t>
              </a:r>
              <a:r>
                <a:rPr lang="en-US" sz="1003" dirty="0" err="1"/>
                <a:t>akāpi</a:t>
              </a:r>
              <a:r>
                <a:rPr lang="lv-LV" sz="1003" dirty="0"/>
                <a:t>, informācijas aprites drošības uzlabošana, valsts robežas </a:t>
              </a:r>
            </a:p>
            <a:p>
              <a:pPr lvl="1" indent="0"/>
              <a:r>
                <a:rPr lang="lv-LV" sz="1003" dirty="0"/>
                <a:t>joslas izbūve u.c. </a:t>
              </a:r>
              <a:r>
                <a:rPr lang="lv-LV" sz="1003" b="1" dirty="0"/>
                <a:t>19,2 milj. </a:t>
              </a:r>
              <a:r>
                <a:rPr lang="lv-LV" sz="1003" b="1" i="1" dirty="0"/>
                <a:t>euro  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469674" y="4151831"/>
              <a:ext cx="3727802" cy="5553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 indent="0"/>
              <a:r>
                <a:rPr lang="lv-LV" sz="1003" dirty="0"/>
                <a:t>Atlīdzības palielinājums kultūras nozarē </a:t>
              </a:r>
            </a:p>
            <a:p>
              <a:pPr lvl="1" indent="0"/>
              <a:r>
                <a:rPr lang="lv-LV" sz="1003" dirty="0"/>
                <a:t>nodarbinātajiem, kultūras infrastruktūras </a:t>
              </a:r>
            </a:p>
            <a:p>
              <a:pPr lvl="1" indent="0"/>
              <a:r>
                <a:rPr lang="lv-LV" sz="1003" dirty="0"/>
                <a:t>ēku atjaunošana u.c. </a:t>
              </a:r>
              <a:r>
                <a:rPr lang="lv-LV" sz="1003" b="1" dirty="0"/>
                <a:t>13,1 milj. </a:t>
              </a:r>
              <a:r>
                <a:rPr lang="lv-LV" sz="1003" b="1" i="1" dirty="0"/>
                <a:t>euro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446954" y="3787934"/>
              <a:ext cx="3249671" cy="4010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 indent="0"/>
              <a:r>
                <a:rPr lang="lv-LV" sz="1003" dirty="0"/>
                <a:t>Atbalsts minimālo ienākumu līmeņa palielināšanai </a:t>
              </a:r>
              <a:r>
                <a:rPr lang="lv-LV" sz="1003" b="1" dirty="0"/>
                <a:t>9,8 milj. </a:t>
              </a:r>
              <a:r>
                <a:rPr lang="lv-LV" sz="1003" b="1" i="1" dirty="0"/>
                <a:t>euro</a:t>
              </a:r>
            </a:p>
          </p:txBody>
        </p:sp>
        <p:grpSp>
          <p:nvGrpSpPr>
            <p:cNvPr id="88" name="Google Shape;4460;p37"/>
            <p:cNvGrpSpPr/>
            <p:nvPr/>
          </p:nvGrpSpPr>
          <p:grpSpPr>
            <a:xfrm>
              <a:off x="1628485" y="3280782"/>
              <a:ext cx="265732" cy="313967"/>
              <a:chOff x="-54063050" y="2296300"/>
              <a:chExt cx="279625" cy="317450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89" name="Google Shape;4461;p37"/>
              <p:cNvSpPr/>
              <p:nvPr/>
            </p:nvSpPr>
            <p:spPr>
              <a:xfrm>
                <a:off x="-53959075" y="2527275"/>
                <a:ext cx="72475" cy="29750"/>
              </a:xfrm>
              <a:custGeom>
                <a:avLst/>
                <a:gdLst/>
                <a:ahLst/>
                <a:cxnLst/>
                <a:rect l="l" t="t" r="r" b="b"/>
                <a:pathLst>
                  <a:path w="2899" h="1190" extrusionOk="0">
                    <a:moveTo>
                      <a:pt x="386" y="1"/>
                    </a:moveTo>
                    <a:cubicBezTo>
                      <a:pt x="292" y="1"/>
                      <a:pt x="205" y="40"/>
                      <a:pt x="158" y="119"/>
                    </a:cubicBezTo>
                    <a:cubicBezTo>
                      <a:pt x="0" y="276"/>
                      <a:pt x="0" y="528"/>
                      <a:pt x="158" y="623"/>
                    </a:cubicBezTo>
                    <a:cubicBezTo>
                      <a:pt x="504" y="1001"/>
                      <a:pt x="977" y="1190"/>
                      <a:pt x="1449" y="1190"/>
                    </a:cubicBezTo>
                    <a:cubicBezTo>
                      <a:pt x="1922" y="1190"/>
                      <a:pt x="2426" y="1001"/>
                      <a:pt x="2741" y="623"/>
                    </a:cubicBezTo>
                    <a:cubicBezTo>
                      <a:pt x="2899" y="465"/>
                      <a:pt x="2899" y="245"/>
                      <a:pt x="2741" y="119"/>
                    </a:cubicBezTo>
                    <a:cubicBezTo>
                      <a:pt x="2678" y="40"/>
                      <a:pt x="2592" y="1"/>
                      <a:pt x="2501" y="1"/>
                    </a:cubicBezTo>
                    <a:cubicBezTo>
                      <a:pt x="2410" y="1"/>
                      <a:pt x="2316" y="40"/>
                      <a:pt x="2237" y="119"/>
                    </a:cubicBezTo>
                    <a:cubicBezTo>
                      <a:pt x="2048" y="308"/>
                      <a:pt x="1733" y="434"/>
                      <a:pt x="1449" y="434"/>
                    </a:cubicBezTo>
                    <a:cubicBezTo>
                      <a:pt x="1134" y="434"/>
                      <a:pt x="851" y="308"/>
                      <a:pt x="662" y="119"/>
                    </a:cubicBezTo>
                    <a:cubicBezTo>
                      <a:pt x="583" y="40"/>
                      <a:pt x="481" y="1"/>
                      <a:pt x="386" y="1"/>
                    </a:cubicBezTo>
                    <a:close/>
                  </a:path>
                </a:pathLst>
              </a:custGeom>
              <a:grpFill/>
              <a:ln>
                <a:solidFill>
                  <a:schemeClr val="accent4">
                    <a:lumMod val="75000"/>
                  </a:schemeClr>
                </a:solidFill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/>
              </a:p>
            </p:txBody>
          </p:sp>
          <p:sp>
            <p:nvSpPr>
              <p:cNvPr id="90" name="Google Shape;4462;p37"/>
              <p:cNvSpPr/>
              <p:nvPr/>
            </p:nvSpPr>
            <p:spPr>
              <a:xfrm>
                <a:off x="-53969325" y="2482975"/>
                <a:ext cx="18150" cy="17350"/>
              </a:xfrm>
              <a:custGeom>
                <a:avLst/>
                <a:gdLst/>
                <a:ahLst/>
                <a:cxnLst/>
                <a:rect l="l" t="t" r="r" b="b"/>
                <a:pathLst>
                  <a:path w="726" h="694" extrusionOk="0">
                    <a:moveTo>
                      <a:pt x="347" y="0"/>
                    </a:moveTo>
                    <a:cubicBezTo>
                      <a:pt x="158" y="0"/>
                      <a:pt x="1" y="158"/>
                      <a:pt x="1" y="347"/>
                    </a:cubicBezTo>
                    <a:cubicBezTo>
                      <a:pt x="1" y="536"/>
                      <a:pt x="158" y="694"/>
                      <a:pt x="347" y="694"/>
                    </a:cubicBezTo>
                    <a:cubicBezTo>
                      <a:pt x="568" y="694"/>
                      <a:pt x="725" y="536"/>
                      <a:pt x="725" y="347"/>
                    </a:cubicBezTo>
                    <a:cubicBezTo>
                      <a:pt x="725" y="158"/>
                      <a:pt x="568" y="0"/>
                      <a:pt x="347" y="0"/>
                    </a:cubicBezTo>
                    <a:close/>
                  </a:path>
                </a:pathLst>
              </a:custGeom>
              <a:grpFill/>
              <a:ln>
                <a:solidFill>
                  <a:schemeClr val="accent4">
                    <a:lumMod val="75000"/>
                  </a:schemeClr>
                </a:solidFill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/>
              </a:p>
            </p:txBody>
          </p:sp>
          <p:sp>
            <p:nvSpPr>
              <p:cNvPr id="91" name="Google Shape;4463;p37"/>
              <p:cNvSpPr/>
              <p:nvPr/>
            </p:nvSpPr>
            <p:spPr>
              <a:xfrm>
                <a:off x="-53894500" y="2482975"/>
                <a:ext cx="18125" cy="17350"/>
              </a:xfrm>
              <a:custGeom>
                <a:avLst/>
                <a:gdLst/>
                <a:ahLst/>
                <a:cxnLst/>
                <a:rect l="l" t="t" r="r" b="b"/>
                <a:pathLst>
                  <a:path w="725" h="694" extrusionOk="0">
                    <a:moveTo>
                      <a:pt x="379" y="0"/>
                    </a:moveTo>
                    <a:cubicBezTo>
                      <a:pt x="158" y="0"/>
                      <a:pt x="1" y="158"/>
                      <a:pt x="1" y="347"/>
                    </a:cubicBezTo>
                    <a:cubicBezTo>
                      <a:pt x="1" y="536"/>
                      <a:pt x="158" y="694"/>
                      <a:pt x="379" y="694"/>
                    </a:cubicBezTo>
                    <a:cubicBezTo>
                      <a:pt x="568" y="694"/>
                      <a:pt x="725" y="536"/>
                      <a:pt x="725" y="347"/>
                    </a:cubicBezTo>
                    <a:cubicBezTo>
                      <a:pt x="725" y="158"/>
                      <a:pt x="568" y="0"/>
                      <a:pt x="379" y="0"/>
                    </a:cubicBezTo>
                    <a:close/>
                  </a:path>
                </a:pathLst>
              </a:custGeom>
              <a:grpFill/>
              <a:ln>
                <a:solidFill>
                  <a:schemeClr val="accent4">
                    <a:lumMod val="75000"/>
                  </a:schemeClr>
                </a:solidFill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/>
              </a:p>
            </p:txBody>
          </p:sp>
          <p:sp>
            <p:nvSpPr>
              <p:cNvPr id="92" name="Google Shape;4464;p37"/>
              <p:cNvSpPr/>
              <p:nvPr/>
            </p:nvSpPr>
            <p:spPr>
              <a:xfrm>
                <a:off x="-54063050" y="2296300"/>
                <a:ext cx="279625" cy="317450"/>
              </a:xfrm>
              <a:custGeom>
                <a:avLst/>
                <a:gdLst/>
                <a:ahLst/>
                <a:cxnLst/>
                <a:rect l="l" t="t" r="r" b="b"/>
                <a:pathLst>
                  <a:path w="11185" h="12698" extrusionOk="0">
                    <a:moveTo>
                      <a:pt x="5640" y="694"/>
                    </a:moveTo>
                    <a:cubicBezTo>
                      <a:pt x="7026" y="694"/>
                      <a:pt x="8286" y="883"/>
                      <a:pt x="9232" y="1198"/>
                    </a:cubicBezTo>
                    <a:cubicBezTo>
                      <a:pt x="10177" y="1576"/>
                      <a:pt x="10523" y="1923"/>
                      <a:pt x="10523" y="2206"/>
                    </a:cubicBezTo>
                    <a:cubicBezTo>
                      <a:pt x="10523" y="2427"/>
                      <a:pt x="10114" y="2647"/>
                      <a:pt x="9358" y="2931"/>
                    </a:cubicBezTo>
                    <a:lnTo>
                      <a:pt x="2017" y="2931"/>
                    </a:lnTo>
                    <a:cubicBezTo>
                      <a:pt x="1198" y="2679"/>
                      <a:pt x="757" y="2427"/>
                      <a:pt x="757" y="2206"/>
                    </a:cubicBezTo>
                    <a:cubicBezTo>
                      <a:pt x="757" y="1954"/>
                      <a:pt x="1103" y="1576"/>
                      <a:pt x="2048" y="1198"/>
                    </a:cubicBezTo>
                    <a:cubicBezTo>
                      <a:pt x="2994" y="851"/>
                      <a:pt x="4254" y="694"/>
                      <a:pt x="5640" y="694"/>
                    </a:cubicBezTo>
                    <a:close/>
                    <a:moveTo>
                      <a:pt x="8948" y="3687"/>
                    </a:moveTo>
                    <a:lnTo>
                      <a:pt x="8948" y="4475"/>
                    </a:lnTo>
                    <a:lnTo>
                      <a:pt x="2206" y="4475"/>
                    </a:lnTo>
                    <a:lnTo>
                      <a:pt x="2206" y="3687"/>
                    </a:lnTo>
                    <a:close/>
                    <a:moveTo>
                      <a:pt x="8633" y="5231"/>
                    </a:moveTo>
                    <a:cubicBezTo>
                      <a:pt x="8192" y="5703"/>
                      <a:pt x="7562" y="5987"/>
                      <a:pt x="6932" y="5987"/>
                    </a:cubicBezTo>
                    <a:lnTo>
                      <a:pt x="4317" y="5987"/>
                    </a:lnTo>
                    <a:cubicBezTo>
                      <a:pt x="3624" y="5987"/>
                      <a:pt x="3057" y="5703"/>
                      <a:pt x="2615" y="5231"/>
                    </a:cubicBezTo>
                    <a:close/>
                    <a:moveTo>
                      <a:pt x="9704" y="6680"/>
                    </a:moveTo>
                    <a:cubicBezTo>
                      <a:pt x="10082" y="6680"/>
                      <a:pt x="10460" y="6995"/>
                      <a:pt x="10460" y="7436"/>
                    </a:cubicBezTo>
                    <a:cubicBezTo>
                      <a:pt x="10460" y="7877"/>
                      <a:pt x="10145" y="8192"/>
                      <a:pt x="9704" y="8192"/>
                    </a:cubicBezTo>
                    <a:lnTo>
                      <a:pt x="9704" y="6680"/>
                    </a:lnTo>
                    <a:close/>
                    <a:moveTo>
                      <a:pt x="1513" y="6711"/>
                    </a:moveTo>
                    <a:lnTo>
                      <a:pt x="1513" y="8224"/>
                    </a:lnTo>
                    <a:cubicBezTo>
                      <a:pt x="1072" y="8192"/>
                      <a:pt x="757" y="7877"/>
                      <a:pt x="757" y="7467"/>
                    </a:cubicBezTo>
                    <a:cubicBezTo>
                      <a:pt x="757" y="7089"/>
                      <a:pt x="1103" y="6711"/>
                      <a:pt x="1513" y="6711"/>
                    </a:cubicBezTo>
                    <a:close/>
                    <a:moveTo>
                      <a:pt x="8979" y="5924"/>
                    </a:moveTo>
                    <a:lnTo>
                      <a:pt x="8979" y="8570"/>
                    </a:lnTo>
                    <a:cubicBezTo>
                      <a:pt x="8948" y="10429"/>
                      <a:pt x="7467" y="11910"/>
                      <a:pt x="5608" y="11910"/>
                    </a:cubicBezTo>
                    <a:cubicBezTo>
                      <a:pt x="3750" y="11910"/>
                      <a:pt x="2269" y="10429"/>
                      <a:pt x="2269" y="8570"/>
                    </a:cubicBezTo>
                    <a:lnTo>
                      <a:pt x="2269" y="5924"/>
                    </a:lnTo>
                    <a:cubicBezTo>
                      <a:pt x="2805" y="6459"/>
                      <a:pt x="3561" y="6711"/>
                      <a:pt x="4317" y="6711"/>
                    </a:cubicBezTo>
                    <a:lnTo>
                      <a:pt x="6932" y="6711"/>
                    </a:lnTo>
                    <a:cubicBezTo>
                      <a:pt x="7688" y="6711"/>
                      <a:pt x="8444" y="6459"/>
                      <a:pt x="8979" y="5924"/>
                    </a:cubicBezTo>
                    <a:close/>
                    <a:moveTo>
                      <a:pt x="5608" y="1"/>
                    </a:moveTo>
                    <a:cubicBezTo>
                      <a:pt x="4191" y="1"/>
                      <a:pt x="2805" y="190"/>
                      <a:pt x="1796" y="536"/>
                    </a:cubicBezTo>
                    <a:cubicBezTo>
                      <a:pt x="316" y="1040"/>
                      <a:pt x="1" y="1734"/>
                      <a:pt x="1" y="2206"/>
                    </a:cubicBezTo>
                    <a:cubicBezTo>
                      <a:pt x="1" y="2931"/>
                      <a:pt x="788" y="3309"/>
                      <a:pt x="1513" y="3561"/>
                    </a:cubicBezTo>
                    <a:lnTo>
                      <a:pt x="1513" y="5955"/>
                    </a:lnTo>
                    <a:cubicBezTo>
                      <a:pt x="694" y="5955"/>
                      <a:pt x="1" y="6648"/>
                      <a:pt x="1" y="7467"/>
                    </a:cubicBezTo>
                    <a:cubicBezTo>
                      <a:pt x="1" y="8287"/>
                      <a:pt x="694" y="8980"/>
                      <a:pt x="1513" y="8980"/>
                    </a:cubicBezTo>
                    <a:cubicBezTo>
                      <a:pt x="1702" y="11059"/>
                      <a:pt x="3466" y="12697"/>
                      <a:pt x="5608" y="12697"/>
                    </a:cubicBezTo>
                    <a:cubicBezTo>
                      <a:pt x="7719" y="12697"/>
                      <a:pt x="9515" y="11059"/>
                      <a:pt x="9704" y="8980"/>
                    </a:cubicBezTo>
                    <a:cubicBezTo>
                      <a:pt x="10523" y="8980"/>
                      <a:pt x="11185" y="8287"/>
                      <a:pt x="11185" y="7467"/>
                    </a:cubicBezTo>
                    <a:cubicBezTo>
                      <a:pt x="11185" y="6648"/>
                      <a:pt x="10523" y="5955"/>
                      <a:pt x="9704" y="5955"/>
                    </a:cubicBezTo>
                    <a:lnTo>
                      <a:pt x="9704" y="3561"/>
                    </a:lnTo>
                    <a:cubicBezTo>
                      <a:pt x="10397" y="3309"/>
                      <a:pt x="11185" y="2931"/>
                      <a:pt x="11185" y="2206"/>
                    </a:cubicBezTo>
                    <a:cubicBezTo>
                      <a:pt x="11185" y="1734"/>
                      <a:pt x="10870" y="1040"/>
                      <a:pt x="9421" y="536"/>
                    </a:cubicBezTo>
                    <a:cubicBezTo>
                      <a:pt x="8412" y="190"/>
                      <a:pt x="7058" y="1"/>
                      <a:pt x="5608" y="1"/>
                    </a:cubicBezTo>
                    <a:close/>
                  </a:path>
                </a:pathLst>
              </a:custGeom>
              <a:grpFill/>
              <a:ln>
                <a:solidFill>
                  <a:schemeClr val="accent4">
                    <a:lumMod val="75000"/>
                  </a:schemeClr>
                </a:solidFill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/>
              </a:p>
            </p:txBody>
          </p:sp>
        </p:grpSp>
        <p:grpSp>
          <p:nvGrpSpPr>
            <p:cNvPr id="100" name="Google Shape;7578;p44"/>
            <p:cNvGrpSpPr/>
            <p:nvPr/>
          </p:nvGrpSpPr>
          <p:grpSpPr>
            <a:xfrm>
              <a:off x="1611851" y="4265680"/>
              <a:ext cx="269750" cy="254913"/>
              <a:chOff x="-13529550" y="1639425"/>
              <a:chExt cx="353650" cy="353675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01" name="Google Shape;7579;p44"/>
              <p:cNvSpPr/>
              <p:nvPr/>
            </p:nvSpPr>
            <p:spPr>
              <a:xfrm>
                <a:off x="-13529550" y="1910125"/>
                <a:ext cx="353650" cy="82975"/>
              </a:xfrm>
              <a:custGeom>
                <a:avLst/>
                <a:gdLst/>
                <a:ahLst/>
                <a:cxnLst/>
                <a:rect l="l" t="t" r="r" b="b"/>
                <a:pathLst>
                  <a:path w="14146" h="3319" extrusionOk="0">
                    <a:moveTo>
                      <a:pt x="3434" y="893"/>
                    </a:moveTo>
                    <a:lnTo>
                      <a:pt x="3434" y="893"/>
                    </a:lnTo>
                    <a:cubicBezTo>
                      <a:pt x="3340" y="1145"/>
                      <a:pt x="3308" y="1428"/>
                      <a:pt x="3308" y="1649"/>
                    </a:cubicBezTo>
                    <a:cubicBezTo>
                      <a:pt x="3308" y="1932"/>
                      <a:pt x="3340" y="2153"/>
                      <a:pt x="3434" y="2405"/>
                    </a:cubicBezTo>
                    <a:cubicBezTo>
                      <a:pt x="2899" y="2373"/>
                      <a:pt x="2426" y="2279"/>
                      <a:pt x="2017" y="2153"/>
                    </a:cubicBezTo>
                    <a:cubicBezTo>
                      <a:pt x="1229" y="1964"/>
                      <a:pt x="914" y="1743"/>
                      <a:pt x="819" y="1649"/>
                    </a:cubicBezTo>
                    <a:cubicBezTo>
                      <a:pt x="914" y="1586"/>
                      <a:pt x="1166" y="1334"/>
                      <a:pt x="2017" y="1145"/>
                    </a:cubicBezTo>
                    <a:cubicBezTo>
                      <a:pt x="2426" y="1019"/>
                      <a:pt x="2899" y="956"/>
                      <a:pt x="3434" y="893"/>
                    </a:cubicBezTo>
                    <a:close/>
                    <a:moveTo>
                      <a:pt x="6018" y="861"/>
                    </a:moveTo>
                    <a:cubicBezTo>
                      <a:pt x="7908" y="987"/>
                      <a:pt x="8948" y="1428"/>
                      <a:pt x="9137" y="1649"/>
                    </a:cubicBezTo>
                    <a:cubicBezTo>
                      <a:pt x="9042" y="1743"/>
                      <a:pt x="8790" y="1964"/>
                      <a:pt x="7940" y="2153"/>
                    </a:cubicBezTo>
                    <a:cubicBezTo>
                      <a:pt x="7404" y="2279"/>
                      <a:pt x="6742" y="2405"/>
                      <a:pt x="6018" y="2436"/>
                    </a:cubicBezTo>
                    <a:cubicBezTo>
                      <a:pt x="5892" y="2216"/>
                      <a:pt x="5829" y="1932"/>
                      <a:pt x="5829" y="1649"/>
                    </a:cubicBezTo>
                    <a:cubicBezTo>
                      <a:pt x="5829" y="1365"/>
                      <a:pt x="5892" y="1113"/>
                      <a:pt x="6018" y="861"/>
                    </a:cubicBezTo>
                    <a:close/>
                    <a:moveTo>
                      <a:pt x="5104" y="798"/>
                    </a:moveTo>
                    <a:cubicBezTo>
                      <a:pt x="5041" y="1050"/>
                      <a:pt x="4947" y="1334"/>
                      <a:pt x="4947" y="1617"/>
                    </a:cubicBezTo>
                    <a:cubicBezTo>
                      <a:pt x="4947" y="1901"/>
                      <a:pt x="5010" y="2153"/>
                      <a:pt x="5104" y="2436"/>
                    </a:cubicBezTo>
                    <a:cubicBezTo>
                      <a:pt x="4994" y="2452"/>
                      <a:pt x="4876" y="2460"/>
                      <a:pt x="4754" y="2460"/>
                    </a:cubicBezTo>
                    <a:cubicBezTo>
                      <a:pt x="4632" y="2460"/>
                      <a:pt x="4506" y="2452"/>
                      <a:pt x="4379" y="2436"/>
                    </a:cubicBezTo>
                    <a:cubicBezTo>
                      <a:pt x="4222" y="2216"/>
                      <a:pt x="4159" y="1932"/>
                      <a:pt x="4159" y="1617"/>
                    </a:cubicBezTo>
                    <a:cubicBezTo>
                      <a:pt x="4159" y="1334"/>
                      <a:pt x="4253" y="1050"/>
                      <a:pt x="4379" y="798"/>
                    </a:cubicBezTo>
                    <a:close/>
                    <a:moveTo>
                      <a:pt x="10801" y="817"/>
                    </a:moveTo>
                    <a:cubicBezTo>
                      <a:pt x="10917" y="817"/>
                      <a:pt x="11036" y="841"/>
                      <a:pt x="11153" y="893"/>
                    </a:cubicBezTo>
                    <a:lnTo>
                      <a:pt x="12728" y="1649"/>
                    </a:lnTo>
                    <a:lnTo>
                      <a:pt x="11153" y="2405"/>
                    </a:lnTo>
                    <a:cubicBezTo>
                      <a:pt x="11032" y="2465"/>
                      <a:pt x="10908" y="2493"/>
                      <a:pt x="10788" y="2493"/>
                    </a:cubicBezTo>
                    <a:cubicBezTo>
                      <a:pt x="10346" y="2493"/>
                      <a:pt x="9956" y="2120"/>
                      <a:pt x="9956" y="1649"/>
                    </a:cubicBezTo>
                    <a:cubicBezTo>
                      <a:pt x="9956" y="1173"/>
                      <a:pt x="10354" y="817"/>
                      <a:pt x="10801" y="817"/>
                    </a:cubicBezTo>
                    <a:close/>
                    <a:moveTo>
                      <a:pt x="10785" y="0"/>
                    </a:moveTo>
                    <a:cubicBezTo>
                      <a:pt x="10221" y="0"/>
                      <a:pt x="9666" y="291"/>
                      <a:pt x="9357" y="798"/>
                    </a:cubicBezTo>
                    <a:cubicBezTo>
                      <a:pt x="8349" y="168"/>
                      <a:pt x="6207" y="10"/>
                      <a:pt x="5010" y="10"/>
                    </a:cubicBezTo>
                    <a:cubicBezTo>
                      <a:pt x="3592" y="10"/>
                      <a:pt x="0" y="231"/>
                      <a:pt x="0" y="1649"/>
                    </a:cubicBezTo>
                    <a:cubicBezTo>
                      <a:pt x="0" y="3066"/>
                      <a:pt x="3529" y="3318"/>
                      <a:pt x="5010" y="3318"/>
                    </a:cubicBezTo>
                    <a:cubicBezTo>
                      <a:pt x="6207" y="3318"/>
                      <a:pt x="8349" y="3161"/>
                      <a:pt x="9357" y="2531"/>
                    </a:cubicBezTo>
                    <a:cubicBezTo>
                      <a:pt x="9667" y="3039"/>
                      <a:pt x="10224" y="3315"/>
                      <a:pt x="10790" y="3315"/>
                    </a:cubicBezTo>
                    <a:cubicBezTo>
                      <a:pt x="11031" y="3315"/>
                      <a:pt x="11274" y="3265"/>
                      <a:pt x="11500" y="3161"/>
                    </a:cubicBezTo>
                    <a:lnTo>
                      <a:pt x="13894" y="2058"/>
                    </a:lnTo>
                    <a:cubicBezTo>
                      <a:pt x="14052" y="1964"/>
                      <a:pt x="14146" y="1838"/>
                      <a:pt x="14146" y="1649"/>
                    </a:cubicBezTo>
                    <a:cubicBezTo>
                      <a:pt x="14146" y="1491"/>
                      <a:pt x="14020" y="1334"/>
                      <a:pt x="13894" y="1271"/>
                    </a:cubicBezTo>
                    <a:lnTo>
                      <a:pt x="11500" y="168"/>
                    </a:lnTo>
                    <a:cubicBezTo>
                      <a:pt x="11272" y="54"/>
                      <a:pt x="11028" y="0"/>
                      <a:pt x="1078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/>
              </a:p>
            </p:txBody>
          </p:sp>
          <p:sp>
            <p:nvSpPr>
              <p:cNvPr id="102" name="Google Shape;7580;p44"/>
              <p:cNvSpPr/>
              <p:nvPr/>
            </p:nvSpPr>
            <p:spPr>
              <a:xfrm>
                <a:off x="-13383850" y="1681175"/>
                <a:ext cx="40975" cy="41775"/>
              </a:xfrm>
              <a:custGeom>
                <a:avLst/>
                <a:gdLst/>
                <a:ahLst/>
                <a:cxnLst/>
                <a:rect l="l" t="t" r="r" b="b"/>
                <a:pathLst>
                  <a:path w="1639" h="1671" extrusionOk="0">
                    <a:moveTo>
                      <a:pt x="820" y="1"/>
                    </a:moveTo>
                    <a:cubicBezTo>
                      <a:pt x="379" y="1"/>
                      <a:pt x="1" y="379"/>
                      <a:pt x="1" y="851"/>
                    </a:cubicBezTo>
                    <a:cubicBezTo>
                      <a:pt x="1" y="1292"/>
                      <a:pt x="379" y="1670"/>
                      <a:pt x="820" y="1670"/>
                    </a:cubicBezTo>
                    <a:cubicBezTo>
                      <a:pt x="1292" y="1670"/>
                      <a:pt x="1639" y="1292"/>
                      <a:pt x="1639" y="851"/>
                    </a:cubicBezTo>
                    <a:cubicBezTo>
                      <a:pt x="1639" y="379"/>
                      <a:pt x="1292" y="1"/>
                      <a:pt x="820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/>
              </a:p>
            </p:txBody>
          </p:sp>
          <p:sp>
            <p:nvSpPr>
              <p:cNvPr id="103" name="Google Shape;7581;p44"/>
              <p:cNvSpPr/>
              <p:nvPr/>
            </p:nvSpPr>
            <p:spPr>
              <a:xfrm>
                <a:off x="-13446075" y="1692200"/>
                <a:ext cx="41775" cy="41775"/>
              </a:xfrm>
              <a:custGeom>
                <a:avLst/>
                <a:gdLst/>
                <a:ahLst/>
                <a:cxnLst/>
                <a:rect l="l" t="t" r="r" b="b"/>
                <a:pathLst>
                  <a:path w="1671" h="1671" extrusionOk="0">
                    <a:moveTo>
                      <a:pt x="820" y="1"/>
                    </a:moveTo>
                    <a:cubicBezTo>
                      <a:pt x="379" y="1"/>
                      <a:pt x="1" y="379"/>
                      <a:pt x="1" y="851"/>
                    </a:cubicBezTo>
                    <a:cubicBezTo>
                      <a:pt x="1" y="1292"/>
                      <a:pt x="379" y="1670"/>
                      <a:pt x="820" y="1670"/>
                    </a:cubicBezTo>
                    <a:cubicBezTo>
                      <a:pt x="1293" y="1670"/>
                      <a:pt x="1671" y="1292"/>
                      <a:pt x="1671" y="851"/>
                    </a:cubicBezTo>
                    <a:cubicBezTo>
                      <a:pt x="1671" y="379"/>
                      <a:pt x="1293" y="1"/>
                      <a:pt x="820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/>
              </a:p>
            </p:txBody>
          </p:sp>
          <p:sp>
            <p:nvSpPr>
              <p:cNvPr id="104" name="Google Shape;7582;p44"/>
              <p:cNvSpPr/>
              <p:nvPr/>
            </p:nvSpPr>
            <p:spPr>
              <a:xfrm>
                <a:off x="-13446075" y="1796175"/>
                <a:ext cx="41775" cy="40975"/>
              </a:xfrm>
              <a:custGeom>
                <a:avLst/>
                <a:gdLst/>
                <a:ahLst/>
                <a:cxnLst/>
                <a:rect l="l" t="t" r="r" b="b"/>
                <a:pathLst>
                  <a:path w="1671" h="1639" extrusionOk="0">
                    <a:moveTo>
                      <a:pt x="820" y="0"/>
                    </a:moveTo>
                    <a:cubicBezTo>
                      <a:pt x="379" y="0"/>
                      <a:pt x="1" y="347"/>
                      <a:pt x="1" y="819"/>
                    </a:cubicBezTo>
                    <a:cubicBezTo>
                      <a:pt x="1" y="1260"/>
                      <a:pt x="379" y="1639"/>
                      <a:pt x="820" y="1639"/>
                    </a:cubicBezTo>
                    <a:cubicBezTo>
                      <a:pt x="1293" y="1639"/>
                      <a:pt x="1671" y="1260"/>
                      <a:pt x="1671" y="819"/>
                    </a:cubicBezTo>
                    <a:cubicBezTo>
                      <a:pt x="1671" y="347"/>
                      <a:pt x="1293" y="0"/>
                      <a:pt x="82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/>
              </a:p>
            </p:txBody>
          </p:sp>
          <p:sp>
            <p:nvSpPr>
              <p:cNvPr id="105" name="Google Shape;7583;p44"/>
              <p:cNvSpPr/>
              <p:nvPr/>
            </p:nvSpPr>
            <p:spPr>
              <a:xfrm>
                <a:off x="-13487025" y="1743400"/>
                <a:ext cx="40975" cy="41775"/>
              </a:xfrm>
              <a:custGeom>
                <a:avLst/>
                <a:gdLst/>
                <a:ahLst/>
                <a:cxnLst/>
                <a:rect l="l" t="t" r="r" b="b"/>
                <a:pathLst>
                  <a:path w="1639" h="1671" extrusionOk="0">
                    <a:moveTo>
                      <a:pt x="820" y="0"/>
                    </a:moveTo>
                    <a:cubicBezTo>
                      <a:pt x="379" y="0"/>
                      <a:pt x="1" y="379"/>
                      <a:pt x="1" y="851"/>
                    </a:cubicBezTo>
                    <a:cubicBezTo>
                      <a:pt x="1" y="1292"/>
                      <a:pt x="379" y="1670"/>
                      <a:pt x="820" y="1670"/>
                    </a:cubicBezTo>
                    <a:cubicBezTo>
                      <a:pt x="1261" y="1670"/>
                      <a:pt x="1639" y="1292"/>
                      <a:pt x="1639" y="851"/>
                    </a:cubicBezTo>
                    <a:cubicBezTo>
                      <a:pt x="1639" y="379"/>
                      <a:pt x="1261" y="0"/>
                      <a:pt x="82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/>
              </a:p>
            </p:txBody>
          </p:sp>
          <p:sp>
            <p:nvSpPr>
              <p:cNvPr id="106" name="Google Shape;7584;p44"/>
              <p:cNvSpPr/>
              <p:nvPr/>
            </p:nvSpPr>
            <p:spPr>
              <a:xfrm>
                <a:off x="-13383850" y="1805625"/>
                <a:ext cx="40975" cy="41775"/>
              </a:xfrm>
              <a:custGeom>
                <a:avLst/>
                <a:gdLst/>
                <a:ahLst/>
                <a:cxnLst/>
                <a:rect l="l" t="t" r="r" b="b"/>
                <a:pathLst>
                  <a:path w="1639" h="1671" extrusionOk="0">
                    <a:moveTo>
                      <a:pt x="820" y="0"/>
                    </a:moveTo>
                    <a:cubicBezTo>
                      <a:pt x="379" y="0"/>
                      <a:pt x="1" y="378"/>
                      <a:pt x="1" y="819"/>
                    </a:cubicBezTo>
                    <a:cubicBezTo>
                      <a:pt x="1" y="1292"/>
                      <a:pt x="379" y="1670"/>
                      <a:pt x="820" y="1670"/>
                    </a:cubicBezTo>
                    <a:cubicBezTo>
                      <a:pt x="1292" y="1670"/>
                      <a:pt x="1639" y="1292"/>
                      <a:pt x="1639" y="819"/>
                    </a:cubicBezTo>
                    <a:cubicBezTo>
                      <a:pt x="1639" y="378"/>
                      <a:pt x="1292" y="0"/>
                      <a:pt x="82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/>
              </a:p>
            </p:txBody>
          </p:sp>
          <p:sp>
            <p:nvSpPr>
              <p:cNvPr id="107" name="Google Shape;7585;p44"/>
              <p:cNvSpPr/>
              <p:nvPr/>
            </p:nvSpPr>
            <p:spPr>
              <a:xfrm>
                <a:off x="-13529550" y="1639425"/>
                <a:ext cx="352075" cy="248925"/>
              </a:xfrm>
              <a:custGeom>
                <a:avLst/>
                <a:gdLst/>
                <a:ahLst/>
                <a:cxnLst/>
                <a:rect l="l" t="t" r="r" b="b"/>
                <a:pathLst>
                  <a:path w="14083" h="9957" extrusionOk="0">
                    <a:moveTo>
                      <a:pt x="7057" y="820"/>
                    </a:moveTo>
                    <a:cubicBezTo>
                      <a:pt x="10554" y="820"/>
                      <a:pt x="13264" y="2805"/>
                      <a:pt x="13264" y="5010"/>
                    </a:cubicBezTo>
                    <a:cubicBezTo>
                      <a:pt x="13264" y="7215"/>
                      <a:pt x="10554" y="9137"/>
                      <a:pt x="7057" y="9137"/>
                    </a:cubicBezTo>
                    <a:cubicBezTo>
                      <a:pt x="3529" y="9137"/>
                      <a:pt x="819" y="7215"/>
                      <a:pt x="819" y="5010"/>
                    </a:cubicBezTo>
                    <a:cubicBezTo>
                      <a:pt x="819" y="2742"/>
                      <a:pt x="3623" y="820"/>
                      <a:pt x="7057" y="820"/>
                    </a:cubicBezTo>
                    <a:close/>
                    <a:moveTo>
                      <a:pt x="7057" y="1"/>
                    </a:moveTo>
                    <a:cubicBezTo>
                      <a:pt x="3151" y="1"/>
                      <a:pt x="0" y="2238"/>
                      <a:pt x="0" y="5010"/>
                    </a:cubicBezTo>
                    <a:cubicBezTo>
                      <a:pt x="0" y="7846"/>
                      <a:pt x="3277" y="9956"/>
                      <a:pt x="7057" y="9956"/>
                    </a:cubicBezTo>
                    <a:cubicBezTo>
                      <a:pt x="10870" y="9956"/>
                      <a:pt x="14083" y="7783"/>
                      <a:pt x="14083" y="5010"/>
                    </a:cubicBezTo>
                    <a:cubicBezTo>
                      <a:pt x="14083" y="2238"/>
                      <a:pt x="10933" y="1"/>
                      <a:pt x="705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/>
              </a:p>
            </p:txBody>
          </p:sp>
          <p:sp>
            <p:nvSpPr>
              <p:cNvPr id="108" name="Google Shape;7586;p44"/>
              <p:cNvSpPr/>
              <p:nvPr/>
            </p:nvSpPr>
            <p:spPr>
              <a:xfrm>
                <a:off x="-13323200" y="1722925"/>
                <a:ext cx="104775" cy="82725"/>
              </a:xfrm>
              <a:custGeom>
                <a:avLst/>
                <a:gdLst/>
                <a:ahLst/>
                <a:cxnLst/>
                <a:rect l="l" t="t" r="r" b="b"/>
                <a:pathLst>
                  <a:path w="4191" h="3309" extrusionOk="0">
                    <a:moveTo>
                      <a:pt x="2111" y="819"/>
                    </a:moveTo>
                    <a:cubicBezTo>
                      <a:pt x="2773" y="819"/>
                      <a:pt x="3372" y="1229"/>
                      <a:pt x="3372" y="1670"/>
                    </a:cubicBezTo>
                    <a:cubicBezTo>
                      <a:pt x="3372" y="2080"/>
                      <a:pt x="2805" y="2489"/>
                      <a:pt x="2111" y="2489"/>
                    </a:cubicBezTo>
                    <a:cubicBezTo>
                      <a:pt x="1418" y="2489"/>
                      <a:pt x="851" y="2080"/>
                      <a:pt x="851" y="1670"/>
                    </a:cubicBezTo>
                    <a:cubicBezTo>
                      <a:pt x="883" y="1229"/>
                      <a:pt x="1418" y="819"/>
                      <a:pt x="2111" y="819"/>
                    </a:cubicBezTo>
                    <a:close/>
                    <a:moveTo>
                      <a:pt x="2111" y="0"/>
                    </a:moveTo>
                    <a:cubicBezTo>
                      <a:pt x="914" y="0"/>
                      <a:pt x="1" y="756"/>
                      <a:pt x="1" y="1670"/>
                    </a:cubicBezTo>
                    <a:cubicBezTo>
                      <a:pt x="64" y="2552"/>
                      <a:pt x="946" y="3308"/>
                      <a:pt x="2111" y="3308"/>
                    </a:cubicBezTo>
                    <a:cubicBezTo>
                      <a:pt x="3277" y="3308"/>
                      <a:pt x="4191" y="2552"/>
                      <a:pt x="4191" y="1670"/>
                    </a:cubicBezTo>
                    <a:cubicBezTo>
                      <a:pt x="4191" y="756"/>
                      <a:pt x="3277" y="0"/>
                      <a:pt x="211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/>
              </a:p>
            </p:txBody>
          </p:sp>
        </p:grpSp>
        <p:sp>
          <p:nvSpPr>
            <p:cNvPr id="79" name="Rectangle 78"/>
            <p:cNvSpPr/>
            <p:nvPr/>
          </p:nvSpPr>
          <p:spPr>
            <a:xfrm>
              <a:off x="1247822" y="3185634"/>
              <a:ext cx="415498" cy="2608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lv-LV" sz="1095" dirty="0"/>
                <a:t>t.sk</a:t>
              </a:r>
              <a:r>
                <a:rPr lang="lv-LV" sz="1003" dirty="0"/>
                <a:t>.</a:t>
              </a:r>
            </a:p>
          </p:txBody>
        </p:sp>
        <p:grpSp>
          <p:nvGrpSpPr>
            <p:cNvPr id="121" name="Group 120"/>
            <p:cNvGrpSpPr/>
            <p:nvPr/>
          </p:nvGrpSpPr>
          <p:grpSpPr>
            <a:xfrm>
              <a:off x="1631402" y="3836249"/>
              <a:ext cx="274645" cy="225912"/>
              <a:chOff x="4833938" y="3983038"/>
              <a:chExt cx="360363" cy="344488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22" name="Freeform 76"/>
              <p:cNvSpPr>
                <a:spLocks/>
              </p:cNvSpPr>
              <p:nvPr/>
            </p:nvSpPr>
            <p:spPr bwMode="auto">
              <a:xfrm>
                <a:off x="4833938" y="4179888"/>
                <a:ext cx="74613" cy="128588"/>
              </a:xfrm>
              <a:custGeom>
                <a:avLst/>
                <a:gdLst>
                  <a:gd name="T0" fmla="*/ 18 w 20"/>
                  <a:gd name="T1" fmla="*/ 0 h 34"/>
                  <a:gd name="T2" fmla="*/ 2 w 20"/>
                  <a:gd name="T3" fmla="*/ 0 h 34"/>
                  <a:gd name="T4" fmla="*/ 0 w 20"/>
                  <a:gd name="T5" fmla="*/ 2 h 34"/>
                  <a:gd name="T6" fmla="*/ 0 w 20"/>
                  <a:gd name="T7" fmla="*/ 32 h 34"/>
                  <a:gd name="T8" fmla="*/ 2 w 20"/>
                  <a:gd name="T9" fmla="*/ 34 h 34"/>
                  <a:gd name="T10" fmla="*/ 18 w 20"/>
                  <a:gd name="T11" fmla="*/ 34 h 34"/>
                  <a:gd name="T12" fmla="*/ 20 w 20"/>
                  <a:gd name="T13" fmla="*/ 32 h 34"/>
                  <a:gd name="T14" fmla="*/ 20 w 20"/>
                  <a:gd name="T15" fmla="*/ 2 h 34"/>
                  <a:gd name="T16" fmla="*/ 18 w 20"/>
                  <a:gd name="T17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34">
                    <a:moveTo>
                      <a:pt x="18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3"/>
                      <a:pt x="1" y="34"/>
                      <a:pt x="2" y="34"/>
                    </a:cubicBezTo>
                    <a:cubicBezTo>
                      <a:pt x="18" y="34"/>
                      <a:pt x="18" y="34"/>
                      <a:pt x="18" y="34"/>
                    </a:cubicBezTo>
                    <a:cubicBezTo>
                      <a:pt x="19" y="34"/>
                      <a:pt x="20" y="33"/>
                      <a:pt x="20" y="3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19" y="0"/>
                      <a:pt x="1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id-ID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id-ID" sz="1641"/>
              </a:p>
            </p:txBody>
          </p:sp>
          <p:sp>
            <p:nvSpPr>
              <p:cNvPr id="123" name="Freeform 77"/>
              <p:cNvSpPr>
                <a:spLocks/>
              </p:cNvSpPr>
              <p:nvPr/>
            </p:nvSpPr>
            <p:spPr bwMode="auto">
              <a:xfrm>
                <a:off x="4916488" y="4194176"/>
                <a:ext cx="277813" cy="133350"/>
              </a:xfrm>
              <a:custGeom>
                <a:avLst/>
                <a:gdLst>
                  <a:gd name="T0" fmla="*/ 73 w 74"/>
                  <a:gd name="T1" fmla="*/ 13 h 35"/>
                  <a:gd name="T2" fmla="*/ 59 w 74"/>
                  <a:gd name="T3" fmla="*/ 8 h 35"/>
                  <a:gd name="T4" fmla="*/ 47 w 74"/>
                  <a:gd name="T5" fmla="*/ 12 h 35"/>
                  <a:gd name="T6" fmla="*/ 47 w 74"/>
                  <a:gd name="T7" fmla="*/ 14 h 35"/>
                  <a:gd name="T8" fmla="*/ 45 w 74"/>
                  <a:gd name="T9" fmla="*/ 21 h 35"/>
                  <a:gd name="T10" fmla="*/ 38 w 74"/>
                  <a:gd name="T11" fmla="*/ 24 h 35"/>
                  <a:gd name="T12" fmla="*/ 18 w 74"/>
                  <a:gd name="T13" fmla="*/ 24 h 35"/>
                  <a:gd name="T14" fmla="*/ 16 w 74"/>
                  <a:gd name="T15" fmla="*/ 22 h 35"/>
                  <a:gd name="T16" fmla="*/ 18 w 74"/>
                  <a:gd name="T17" fmla="*/ 20 h 35"/>
                  <a:gd name="T18" fmla="*/ 38 w 74"/>
                  <a:gd name="T19" fmla="*/ 20 h 35"/>
                  <a:gd name="T20" fmla="*/ 42 w 74"/>
                  <a:gd name="T21" fmla="*/ 18 h 35"/>
                  <a:gd name="T22" fmla="*/ 43 w 74"/>
                  <a:gd name="T23" fmla="*/ 14 h 35"/>
                  <a:gd name="T24" fmla="*/ 38 w 74"/>
                  <a:gd name="T25" fmla="*/ 8 h 35"/>
                  <a:gd name="T26" fmla="*/ 27 w 74"/>
                  <a:gd name="T27" fmla="*/ 8 h 35"/>
                  <a:gd name="T28" fmla="*/ 26 w 74"/>
                  <a:gd name="T29" fmla="*/ 8 h 35"/>
                  <a:gd name="T30" fmla="*/ 25 w 74"/>
                  <a:gd name="T31" fmla="*/ 7 h 35"/>
                  <a:gd name="T32" fmla="*/ 8 w 74"/>
                  <a:gd name="T33" fmla="*/ 0 h 35"/>
                  <a:gd name="T34" fmla="*/ 2 w 74"/>
                  <a:gd name="T35" fmla="*/ 0 h 35"/>
                  <a:gd name="T36" fmla="*/ 0 w 74"/>
                  <a:gd name="T37" fmla="*/ 2 h 35"/>
                  <a:gd name="T38" fmla="*/ 0 w 74"/>
                  <a:gd name="T39" fmla="*/ 24 h 35"/>
                  <a:gd name="T40" fmla="*/ 1 w 74"/>
                  <a:gd name="T41" fmla="*/ 26 h 35"/>
                  <a:gd name="T42" fmla="*/ 16 w 74"/>
                  <a:gd name="T43" fmla="*/ 31 h 35"/>
                  <a:gd name="T44" fmla="*/ 32 w 74"/>
                  <a:gd name="T45" fmla="*/ 35 h 35"/>
                  <a:gd name="T46" fmla="*/ 49 w 74"/>
                  <a:gd name="T47" fmla="*/ 29 h 35"/>
                  <a:gd name="T48" fmla="*/ 73 w 74"/>
                  <a:gd name="T49" fmla="*/ 16 h 35"/>
                  <a:gd name="T50" fmla="*/ 74 w 74"/>
                  <a:gd name="T51" fmla="*/ 14 h 35"/>
                  <a:gd name="T52" fmla="*/ 73 w 74"/>
                  <a:gd name="T53" fmla="*/ 13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4" h="35">
                    <a:moveTo>
                      <a:pt x="73" y="13"/>
                    </a:moveTo>
                    <a:cubicBezTo>
                      <a:pt x="69" y="8"/>
                      <a:pt x="65" y="7"/>
                      <a:pt x="59" y="8"/>
                    </a:cubicBezTo>
                    <a:cubicBezTo>
                      <a:pt x="47" y="12"/>
                      <a:pt x="47" y="12"/>
                      <a:pt x="47" y="12"/>
                    </a:cubicBezTo>
                    <a:cubicBezTo>
                      <a:pt x="47" y="13"/>
                      <a:pt x="47" y="13"/>
                      <a:pt x="47" y="14"/>
                    </a:cubicBezTo>
                    <a:cubicBezTo>
                      <a:pt x="47" y="17"/>
                      <a:pt x="47" y="19"/>
                      <a:pt x="45" y="21"/>
                    </a:cubicBezTo>
                    <a:cubicBezTo>
                      <a:pt x="43" y="23"/>
                      <a:pt x="41" y="24"/>
                      <a:pt x="38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7" y="24"/>
                      <a:pt x="16" y="23"/>
                      <a:pt x="16" y="22"/>
                    </a:cubicBezTo>
                    <a:cubicBezTo>
                      <a:pt x="16" y="21"/>
                      <a:pt x="17" y="20"/>
                      <a:pt x="18" y="20"/>
                    </a:cubicBezTo>
                    <a:cubicBezTo>
                      <a:pt x="38" y="20"/>
                      <a:pt x="38" y="20"/>
                      <a:pt x="38" y="20"/>
                    </a:cubicBezTo>
                    <a:cubicBezTo>
                      <a:pt x="40" y="20"/>
                      <a:pt x="41" y="19"/>
                      <a:pt x="42" y="18"/>
                    </a:cubicBezTo>
                    <a:cubicBezTo>
                      <a:pt x="43" y="17"/>
                      <a:pt x="43" y="16"/>
                      <a:pt x="43" y="14"/>
                    </a:cubicBezTo>
                    <a:cubicBezTo>
                      <a:pt x="43" y="12"/>
                      <a:pt x="42" y="8"/>
                      <a:pt x="38" y="8"/>
                    </a:cubicBezTo>
                    <a:cubicBezTo>
                      <a:pt x="27" y="8"/>
                      <a:pt x="27" y="8"/>
                      <a:pt x="27" y="8"/>
                    </a:cubicBezTo>
                    <a:cubicBezTo>
                      <a:pt x="26" y="8"/>
                      <a:pt x="26" y="8"/>
                      <a:pt x="26" y="8"/>
                    </a:cubicBezTo>
                    <a:cubicBezTo>
                      <a:pt x="25" y="8"/>
                      <a:pt x="25" y="8"/>
                      <a:pt x="25" y="7"/>
                    </a:cubicBezTo>
                    <a:cubicBezTo>
                      <a:pt x="23" y="6"/>
                      <a:pt x="17" y="0"/>
                      <a:pt x="8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5"/>
                      <a:pt x="1" y="26"/>
                      <a:pt x="1" y="26"/>
                    </a:cubicBezTo>
                    <a:cubicBezTo>
                      <a:pt x="8" y="28"/>
                      <a:pt x="12" y="30"/>
                      <a:pt x="16" y="31"/>
                    </a:cubicBezTo>
                    <a:cubicBezTo>
                      <a:pt x="24" y="34"/>
                      <a:pt x="28" y="35"/>
                      <a:pt x="32" y="35"/>
                    </a:cubicBezTo>
                    <a:cubicBezTo>
                      <a:pt x="37" y="35"/>
                      <a:pt x="41" y="33"/>
                      <a:pt x="49" y="29"/>
                    </a:cubicBezTo>
                    <a:cubicBezTo>
                      <a:pt x="54" y="26"/>
                      <a:pt x="62" y="21"/>
                      <a:pt x="73" y="16"/>
                    </a:cubicBezTo>
                    <a:cubicBezTo>
                      <a:pt x="73" y="15"/>
                      <a:pt x="74" y="15"/>
                      <a:pt x="74" y="14"/>
                    </a:cubicBezTo>
                    <a:cubicBezTo>
                      <a:pt x="74" y="14"/>
                      <a:pt x="74" y="13"/>
                      <a:pt x="73" y="1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id-ID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id-ID" sz="1641"/>
              </a:p>
            </p:txBody>
          </p:sp>
          <p:sp>
            <p:nvSpPr>
              <p:cNvPr id="124" name="Freeform 78"/>
              <p:cNvSpPr>
                <a:spLocks noEditPoints="1"/>
              </p:cNvSpPr>
              <p:nvPr/>
            </p:nvSpPr>
            <p:spPr bwMode="auto">
              <a:xfrm>
                <a:off x="5037138" y="3983038"/>
                <a:ext cx="104775" cy="106363"/>
              </a:xfrm>
              <a:custGeom>
                <a:avLst/>
                <a:gdLst>
                  <a:gd name="T0" fmla="*/ 14 w 28"/>
                  <a:gd name="T1" fmla="*/ 28 h 28"/>
                  <a:gd name="T2" fmla="*/ 28 w 28"/>
                  <a:gd name="T3" fmla="*/ 14 h 28"/>
                  <a:gd name="T4" fmla="*/ 14 w 28"/>
                  <a:gd name="T5" fmla="*/ 0 h 28"/>
                  <a:gd name="T6" fmla="*/ 0 w 28"/>
                  <a:gd name="T7" fmla="*/ 14 h 28"/>
                  <a:gd name="T8" fmla="*/ 14 w 28"/>
                  <a:gd name="T9" fmla="*/ 28 h 28"/>
                  <a:gd name="T10" fmla="*/ 12 w 28"/>
                  <a:gd name="T11" fmla="*/ 10 h 28"/>
                  <a:gd name="T12" fmla="*/ 14 w 28"/>
                  <a:gd name="T13" fmla="*/ 8 h 28"/>
                  <a:gd name="T14" fmla="*/ 16 w 28"/>
                  <a:gd name="T15" fmla="*/ 10 h 28"/>
                  <a:gd name="T16" fmla="*/ 16 w 28"/>
                  <a:gd name="T17" fmla="*/ 18 h 28"/>
                  <a:gd name="T18" fmla="*/ 14 w 28"/>
                  <a:gd name="T19" fmla="*/ 20 h 28"/>
                  <a:gd name="T20" fmla="*/ 12 w 28"/>
                  <a:gd name="T21" fmla="*/ 18 h 28"/>
                  <a:gd name="T22" fmla="*/ 12 w 28"/>
                  <a:gd name="T23" fmla="*/ 1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" h="28">
                    <a:moveTo>
                      <a:pt x="14" y="28"/>
                    </a:moveTo>
                    <a:cubicBezTo>
                      <a:pt x="22" y="28"/>
                      <a:pt x="28" y="22"/>
                      <a:pt x="28" y="14"/>
                    </a:cubicBezTo>
                    <a:cubicBezTo>
                      <a:pt x="28" y="6"/>
                      <a:pt x="22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2"/>
                      <a:pt x="6" y="28"/>
                      <a:pt x="14" y="28"/>
                    </a:cubicBezTo>
                    <a:close/>
                    <a:moveTo>
                      <a:pt x="12" y="10"/>
                    </a:moveTo>
                    <a:cubicBezTo>
                      <a:pt x="12" y="9"/>
                      <a:pt x="13" y="8"/>
                      <a:pt x="14" y="8"/>
                    </a:cubicBezTo>
                    <a:cubicBezTo>
                      <a:pt x="15" y="8"/>
                      <a:pt x="16" y="9"/>
                      <a:pt x="16" y="10"/>
                    </a:cubicBezTo>
                    <a:cubicBezTo>
                      <a:pt x="16" y="18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2" y="19"/>
                      <a:pt x="12" y="18"/>
                    </a:cubicBezTo>
                    <a:lnTo>
                      <a:pt x="12" y="1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id-ID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id-ID" sz="1641"/>
              </a:p>
            </p:txBody>
          </p:sp>
          <p:sp>
            <p:nvSpPr>
              <p:cNvPr id="125" name="Freeform 79"/>
              <p:cNvSpPr>
                <a:spLocks noEditPoints="1"/>
              </p:cNvSpPr>
              <p:nvPr/>
            </p:nvSpPr>
            <p:spPr bwMode="auto">
              <a:xfrm>
                <a:off x="4968875" y="4089401"/>
                <a:ext cx="104775" cy="104775"/>
              </a:xfrm>
              <a:custGeom>
                <a:avLst/>
                <a:gdLst>
                  <a:gd name="T0" fmla="*/ 14 w 28"/>
                  <a:gd name="T1" fmla="*/ 28 h 28"/>
                  <a:gd name="T2" fmla="*/ 28 w 28"/>
                  <a:gd name="T3" fmla="*/ 14 h 28"/>
                  <a:gd name="T4" fmla="*/ 14 w 28"/>
                  <a:gd name="T5" fmla="*/ 0 h 28"/>
                  <a:gd name="T6" fmla="*/ 0 w 28"/>
                  <a:gd name="T7" fmla="*/ 14 h 28"/>
                  <a:gd name="T8" fmla="*/ 14 w 28"/>
                  <a:gd name="T9" fmla="*/ 28 h 28"/>
                  <a:gd name="T10" fmla="*/ 12 w 28"/>
                  <a:gd name="T11" fmla="*/ 10 h 28"/>
                  <a:gd name="T12" fmla="*/ 14 w 28"/>
                  <a:gd name="T13" fmla="*/ 8 h 28"/>
                  <a:gd name="T14" fmla="*/ 16 w 28"/>
                  <a:gd name="T15" fmla="*/ 10 h 28"/>
                  <a:gd name="T16" fmla="*/ 16 w 28"/>
                  <a:gd name="T17" fmla="*/ 18 h 28"/>
                  <a:gd name="T18" fmla="*/ 14 w 28"/>
                  <a:gd name="T19" fmla="*/ 20 h 28"/>
                  <a:gd name="T20" fmla="*/ 12 w 28"/>
                  <a:gd name="T21" fmla="*/ 18 h 28"/>
                  <a:gd name="T22" fmla="*/ 12 w 28"/>
                  <a:gd name="T23" fmla="*/ 1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" h="28">
                    <a:moveTo>
                      <a:pt x="14" y="28"/>
                    </a:moveTo>
                    <a:cubicBezTo>
                      <a:pt x="22" y="28"/>
                      <a:pt x="28" y="22"/>
                      <a:pt x="28" y="14"/>
                    </a:cubicBezTo>
                    <a:cubicBezTo>
                      <a:pt x="28" y="6"/>
                      <a:pt x="22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2"/>
                      <a:pt x="6" y="28"/>
                      <a:pt x="14" y="28"/>
                    </a:cubicBezTo>
                    <a:close/>
                    <a:moveTo>
                      <a:pt x="12" y="10"/>
                    </a:moveTo>
                    <a:cubicBezTo>
                      <a:pt x="12" y="9"/>
                      <a:pt x="13" y="8"/>
                      <a:pt x="14" y="8"/>
                    </a:cubicBezTo>
                    <a:cubicBezTo>
                      <a:pt x="15" y="8"/>
                      <a:pt x="16" y="9"/>
                      <a:pt x="16" y="10"/>
                    </a:cubicBezTo>
                    <a:cubicBezTo>
                      <a:pt x="16" y="18"/>
                      <a:pt x="16" y="18"/>
                      <a:pt x="16" y="18"/>
                    </a:cubicBezTo>
                    <a:cubicBezTo>
                      <a:pt x="16" y="19"/>
                      <a:pt x="15" y="20"/>
                      <a:pt x="14" y="20"/>
                    </a:cubicBezTo>
                    <a:cubicBezTo>
                      <a:pt x="13" y="20"/>
                      <a:pt x="12" y="19"/>
                      <a:pt x="12" y="18"/>
                    </a:cubicBezTo>
                    <a:lnTo>
                      <a:pt x="12" y="1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id-ID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id-ID" sz="1641"/>
              </a:p>
            </p:txBody>
          </p:sp>
        </p:grpSp>
        <p:sp>
          <p:nvSpPr>
            <p:cNvPr id="109" name="Rectangle 108"/>
            <p:cNvSpPr/>
            <p:nvPr/>
          </p:nvSpPr>
          <p:spPr>
            <a:xfrm>
              <a:off x="1466413" y="4683491"/>
              <a:ext cx="3300164" cy="2466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 indent="0"/>
              <a:r>
                <a:rPr lang="lv-LV" sz="1003" dirty="0"/>
                <a:t>Autoceļu sakārtošanas programmai </a:t>
              </a:r>
              <a:r>
                <a:rPr lang="lv-LV" sz="1003" b="1" dirty="0"/>
                <a:t>7,8 milj. </a:t>
              </a:r>
              <a:r>
                <a:rPr lang="lv-LV" sz="1003" b="1" i="1" dirty="0"/>
                <a:t>euro</a:t>
              </a:r>
            </a:p>
          </p:txBody>
        </p:sp>
        <p:sp>
          <p:nvSpPr>
            <p:cNvPr id="113" name="Rounded Rectangle 25">
              <a:extLst>
                <a:ext uri="{FF2B5EF4-FFF2-40B4-BE49-F238E27FC236}">
                  <a16:creationId xmlns:a16="http://schemas.microsoft.com/office/drawing/2014/main" id="{52251A18-A73B-4A26-9FEC-6B831E23205B}"/>
                </a:ext>
              </a:extLst>
            </p:cNvPr>
            <p:cNvSpPr/>
            <p:nvPr/>
          </p:nvSpPr>
          <p:spPr>
            <a:xfrm>
              <a:off x="1596205" y="4666313"/>
              <a:ext cx="298002" cy="239063"/>
            </a:xfrm>
            <a:custGeom>
              <a:avLst/>
              <a:gdLst/>
              <a:ahLst/>
              <a:cxnLst/>
              <a:rect l="l" t="t" r="r" b="b"/>
              <a:pathLst>
                <a:path w="3248842" h="2380886">
                  <a:moveTo>
                    <a:pt x="1194785" y="1472263"/>
                  </a:moveTo>
                  <a:cubicBezTo>
                    <a:pt x="1150014" y="1472263"/>
                    <a:pt x="1113720" y="1508557"/>
                    <a:pt x="1113720" y="1553328"/>
                  </a:cubicBezTo>
                  <a:lnTo>
                    <a:pt x="1113720" y="1600880"/>
                  </a:lnTo>
                  <a:cubicBezTo>
                    <a:pt x="1113720" y="1645651"/>
                    <a:pt x="1150014" y="1681945"/>
                    <a:pt x="1194785" y="1681945"/>
                  </a:cubicBezTo>
                  <a:lnTo>
                    <a:pt x="2067186" y="1681945"/>
                  </a:lnTo>
                  <a:cubicBezTo>
                    <a:pt x="2111957" y="1681945"/>
                    <a:pt x="2148251" y="1645651"/>
                    <a:pt x="2148251" y="1600880"/>
                  </a:cubicBezTo>
                  <a:lnTo>
                    <a:pt x="2148251" y="1553328"/>
                  </a:lnTo>
                  <a:cubicBezTo>
                    <a:pt x="2148251" y="1508557"/>
                    <a:pt x="2111957" y="1472263"/>
                    <a:pt x="2067186" y="1472263"/>
                  </a:cubicBezTo>
                  <a:close/>
                  <a:moveTo>
                    <a:pt x="2582402" y="986449"/>
                  </a:moveTo>
                  <a:cubicBezTo>
                    <a:pt x="2477247" y="986449"/>
                    <a:pt x="2392002" y="1071694"/>
                    <a:pt x="2392002" y="1176848"/>
                  </a:cubicBezTo>
                  <a:cubicBezTo>
                    <a:pt x="2392002" y="1282003"/>
                    <a:pt x="2477247" y="1367248"/>
                    <a:pt x="2582402" y="1367248"/>
                  </a:cubicBezTo>
                  <a:cubicBezTo>
                    <a:pt x="2687557" y="1367248"/>
                    <a:pt x="2772801" y="1282003"/>
                    <a:pt x="2772801" y="1176848"/>
                  </a:cubicBezTo>
                  <a:cubicBezTo>
                    <a:pt x="2772801" y="1071694"/>
                    <a:pt x="2687557" y="986449"/>
                    <a:pt x="2582402" y="986449"/>
                  </a:cubicBezTo>
                  <a:close/>
                  <a:moveTo>
                    <a:pt x="679570" y="986449"/>
                  </a:moveTo>
                  <a:cubicBezTo>
                    <a:pt x="574415" y="986449"/>
                    <a:pt x="489171" y="1071694"/>
                    <a:pt x="489171" y="1176848"/>
                  </a:cubicBezTo>
                  <a:cubicBezTo>
                    <a:pt x="489171" y="1282003"/>
                    <a:pt x="574415" y="1367248"/>
                    <a:pt x="679570" y="1367248"/>
                  </a:cubicBezTo>
                  <a:cubicBezTo>
                    <a:pt x="784725" y="1367248"/>
                    <a:pt x="869970" y="1282003"/>
                    <a:pt x="869970" y="1176848"/>
                  </a:cubicBezTo>
                  <a:cubicBezTo>
                    <a:pt x="869970" y="1071694"/>
                    <a:pt x="784725" y="986449"/>
                    <a:pt x="679570" y="986449"/>
                  </a:cubicBezTo>
                  <a:close/>
                  <a:moveTo>
                    <a:pt x="867954" y="155801"/>
                  </a:moveTo>
                  <a:lnTo>
                    <a:pt x="726849" y="858549"/>
                  </a:lnTo>
                  <a:lnTo>
                    <a:pt x="2535122" y="858549"/>
                  </a:lnTo>
                  <a:lnTo>
                    <a:pt x="2394017" y="155801"/>
                  </a:lnTo>
                  <a:close/>
                  <a:moveTo>
                    <a:pt x="677268" y="0"/>
                  </a:moveTo>
                  <a:lnTo>
                    <a:pt x="2584703" y="0"/>
                  </a:lnTo>
                  <a:lnTo>
                    <a:pt x="2736658" y="607820"/>
                  </a:lnTo>
                  <a:cubicBezTo>
                    <a:pt x="2766265" y="579906"/>
                    <a:pt x="2806392" y="564164"/>
                    <a:pt x="2850195" y="564164"/>
                  </a:cubicBezTo>
                  <a:lnTo>
                    <a:pt x="3069929" y="564164"/>
                  </a:lnTo>
                  <a:cubicBezTo>
                    <a:pt x="3168740" y="564164"/>
                    <a:pt x="3248842" y="644266"/>
                    <a:pt x="3248842" y="743077"/>
                  </a:cubicBezTo>
                  <a:lnTo>
                    <a:pt x="3248842" y="792706"/>
                  </a:lnTo>
                  <a:cubicBezTo>
                    <a:pt x="3248842" y="891517"/>
                    <a:pt x="3168740" y="971619"/>
                    <a:pt x="3069929" y="971619"/>
                  </a:cubicBezTo>
                  <a:lnTo>
                    <a:pt x="3054536" y="971619"/>
                  </a:lnTo>
                  <a:cubicBezTo>
                    <a:pt x="3060628" y="989042"/>
                    <a:pt x="3063411" y="1007758"/>
                    <a:pt x="3063411" y="1027125"/>
                  </a:cubicBezTo>
                  <a:lnTo>
                    <a:pt x="3063411" y="2015961"/>
                  </a:lnTo>
                  <a:lnTo>
                    <a:pt x="2889080" y="2015961"/>
                  </a:lnTo>
                  <a:lnTo>
                    <a:pt x="2889080" y="2260325"/>
                  </a:lnTo>
                  <a:cubicBezTo>
                    <a:pt x="2889080" y="2326909"/>
                    <a:pt x="2835102" y="2380886"/>
                    <a:pt x="2768518" y="2380886"/>
                  </a:cubicBezTo>
                  <a:lnTo>
                    <a:pt x="2286284" y="2380886"/>
                  </a:lnTo>
                  <a:cubicBezTo>
                    <a:pt x="2219700" y="2380886"/>
                    <a:pt x="2165723" y="2326909"/>
                    <a:pt x="2165723" y="2260325"/>
                  </a:cubicBezTo>
                  <a:lnTo>
                    <a:pt x="2165723" y="2015961"/>
                  </a:lnTo>
                  <a:lnTo>
                    <a:pt x="1096248" y="2015961"/>
                  </a:lnTo>
                  <a:lnTo>
                    <a:pt x="1096248" y="2260325"/>
                  </a:lnTo>
                  <a:cubicBezTo>
                    <a:pt x="1096248" y="2326909"/>
                    <a:pt x="1042270" y="2380886"/>
                    <a:pt x="975686" y="2380886"/>
                  </a:cubicBezTo>
                  <a:lnTo>
                    <a:pt x="493453" y="2380886"/>
                  </a:lnTo>
                  <a:cubicBezTo>
                    <a:pt x="426869" y="2380886"/>
                    <a:pt x="372891" y="2326909"/>
                    <a:pt x="372891" y="2260325"/>
                  </a:cubicBezTo>
                  <a:lnTo>
                    <a:pt x="372891" y="2015961"/>
                  </a:lnTo>
                  <a:lnTo>
                    <a:pt x="198560" y="2015961"/>
                  </a:lnTo>
                  <a:lnTo>
                    <a:pt x="198560" y="1027125"/>
                  </a:lnTo>
                  <a:cubicBezTo>
                    <a:pt x="198560" y="1007758"/>
                    <a:pt x="201343" y="989042"/>
                    <a:pt x="207435" y="971619"/>
                  </a:cubicBezTo>
                  <a:lnTo>
                    <a:pt x="178913" y="971619"/>
                  </a:lnTo>
                  <a:cubicBezTo>
                    <a:pt x="80102" y="971619"/>
                    <a:pt x="0" y="891517"/>
                    <a:pt x="0" y="792706"/>
                  </a:cubicBezTo>
                  <a:lnTo>
                    <a:pt x="0" y="743077"/>
                  </a:lnTo>
                  <a:cubicBezTo>
                    <a:pt x="0" y="644266"/>
                    <a:pt x="80102" y="564164"/>
                    <a:pt x="178913" y="564164"/>
                  </a:cubicBezTo>
                  <a:lnTo>
                    <a:pt x="398647" y="564164"/>
                  </a:lnTo>
                  <a:cubicBezTo>
                    <a:pt x="447310" y="564164"/>
                    <a:pt x="491436" y="583593"/>
                    <a:pt x="523419" y="615395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ot="0" spcFirstLastPara="0" vert="horz" wrap="square" lIns="83384" tIns="41692" rIns="83384" bIns="4169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2462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466422" y="4960857"/>
              <a:ext cx="3722297" cy="5553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 indent="0"/>
              <a:r>
                <a:rPr lang="lv-LV" sz="1003" dirty="0"/>
                <a:t>Atlīdzības palielinājumam Valsts probācijas dienesta nodarbinātajiem un Ieslodzījuma vietu pārvaldes amatpersonām ar speciālo dienesta pakāpi </a:t>
              </a:r>
              <a:r>
                <a:rPr lang="lv-LV" sz="1003" b="1" dirty="0"/>
                <a:t>2,3 milj. </a:t>
              </a:r>
              <a:r>
                <a:rPr lang="lv-LV" sz="1003" b="1" i="1" dirty="0"/>
                <a:t>euro</a:t>
              </a:r>
            </a:p>
          </p:txBody>
        </p:sp>
        <p:grpSp>
          <p:nvGrpSpPr>
            <p:cNvPr id="115" name="Group 114"/>
            <p:cNvGrpSpPr/>
            <p:nvPr/>
          </p:nvGrpSpPr>
          <p:grpSpPr>
            <a:xfrm>
              <a:off x="1581880" y="5067450"/>
              <a:ext cx="343109" cy="316129"/>
              <a:chOff x="3390900" y="3259138"/>
              <a:chExt cx="361950" cy="361951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20" name="Freeform 103"/>
              <p:cNvSpPr>
                <a:spLocks/>
              </p:cNvSpPr>
              <p:nvPr/>
            </p:nvSpPr>
            <p:spPr bwMode="auto">
              <a:xfrm>
                <a:off x="3390900" y="3259138"/>
                <a:ext cx="361950" cy="227013"/>
              </a:xfrm>
              <a:custGeom>
                <a:avLst/>
                <a:gdLst>
                  <a:gd name="T0" fmla="*/ 0 w 228"/>
                  <a:gd name="T1" fmla="*/ 0 h 143"/>
                  <a:gd name="T2" fmla="*/ 0 w 228"/>
                  <a:gd name="T3" fmla="*/ 143 h 143"/>
                  <a:gd name="T4" fmla="*/ 19 w 228"/>
                  <a:gd name="T5" fmla="*/ 143 h 143"/>
                  <a:gd name="T6" fmla="*/ 19 w 228"/>
                  <a:gd name="T7" fmla="*/ 133 h 143"/>
                  <a:gd name="T8" fmla="*/ 10 w 228"/>
                  <a:gd name="T9" fmla="*/ 133 h 143"/>
                  <a:gd name="T10" fmla="*/ 10 w 228"/>
                  <a:gd name="T11" fmla="*/ 10 h 143"/>
                  <a:gd name="T12" fmla="*/ 218 w 228"/>
                  <a:gd name="T13" fmla="*/ 10 h 143"/>
                  <a:gd name="T14" fmla="*/ 218 w 228"/>
                  <a:gd name="T15" fmla="*/ 133 h 143"/>
                  <a:gd name="T16" fmla="*/ 142 w 228"/>
                  <a:gd name="T17" fmla="*/ 133 h 143"/>
                  <a:gd name="T18" fmla="*/ 142 w 228"/>
                  <a:gd name="T19" fmla="*/ 143 h 143"/>
                  <a:gd name="T20" fmla="*/ 228 w 228"/>
                  <a:gd name="T21" fmla="*/ 143 h 143"/>
                  <a:gd name="T22" fmla="*/ 228 w 228"/>
                  <a:gd name="T23" fmla="*/ 0 h 143"/>
                  <a:gd name="T24" fmla="*/ 0 w 228"/>
                  <a:gd name="T25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8" h="143">
                    <a:moveTo>
                      <a:pt x="0" y="0"/>
                    </a:moveTo>
                    <a:lnTo>
                      <a:pt x="0" y="143"/>
                    </a:lnTo>
                    <a:lnTo>
                      <a:pt x="19" y="143"/>
                    </a:lnTo>
                    <a:lnTo>
                      <a:pt x="19" y="133"/>
                    </a:lnTo>
                    <a:lnTo>
                      <a:pt x="10" y="133"/>
                    </a:lnTo>
                    <a:lnTo>
                      <a:pt x="10" y="10"/>
                    </a:lnTo>
                    <a:lnTo>
                      <a:pt x="218" y="10"/>
                    </a:lnTo>
                    <a:lnTo>
                      <a:pt x="218" y="133"/>
                    </a:lnTo>
                    <a:lnTo>
                      <a:pt x="142" y="133"/>
                    </a:lnTo>
                    <a:lnTo>
                      <a:pt x="142" y="143"/>
                    </a:lnTo>
                    <a:lnTo>
                      <a:pt x="228" y="143"/>
                    </a:lnTo>
                    <a:lnTo>
                      <a:pt x="228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id-ID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id-ID" sz="1641"/>
              </a:p>
            </p:txBody>
          </p:sp>
          <p:sp>
            <p:nvSpPr>
              <p:cNvPr id="126" name="Freeform 104"/>
              <p:cNvSpPr>
                <a:spLocks noEditPoints="1"/>
              </p:cNvSpPr>
              <p:nvPr/>
            </p:nvSpPr>
            <p:spPr bwMode="auto">
              <a:xfrm>
                <a:off x="3421063" y="3289301"/>
                <a:ext cx="301625" cy="166688"/>
              </a:xfrm>
              <a:custGeom>
                <a:avLst/>
                <a:gdLst>
                  <a:gd name="T0" fmla="*/ 52 w 80"/>
                  <a:gd name="T1" fmla="*/ 44 h 44"/>
                  <a:gd name="T2" fmla="*/ 70 w 80"/>
                  <a:gd name="T3" fmla="*/ 44 h 44"/>
                  <a:gd name="T4" fmla="*/ 80 w 80"/>
                  <a:gd name="T5" fmla="*/ 34 h 44"/>
                  <a:gd name="T6" fmla="*/ 80 w 80"/>
                  <a:gd name="T7" fmla="*/ 10 h 44"/>
                  <a:gd name="T8" fmla="*/ 70 w 80"/>
                  <a:gd name="T9" fmla="*/ 0 h 44"/>
                  <a:gd name="T10" fmla="*/ 10 w 80"/>
                  <a:gd name="T11" fmla="*/ 0 h 44"/>
                  <a:gd name="T12" fmla="*/ 0 w 80"/>
                  <a:gd name="T13" fmla="*/ 10 h 44"/>
                  <a:gd name="T14" fmla="*/ 0 w 80"/>
                  <a:gd name="T15" fmla="*/ 34 h 44"/>
                  <a:gd name="T16" fmla="*/ 1 w 80"/>
                  <a:gd name="T17" fmla="*/ 38 h 44"/>
                  <a:gd name="T18" fmla="*/ 26 w 80"/>
                  <a:gd name="T19" fmla="*/ 32 h 44"/>
                  <a:gd name="T20" fmla="*/ 52 w 80"/>
                  <a:gd name="T21" fmla="*/ 42 h 44"/>
                  <a:gd name="T22" fmla="*/ 52 w 80"/>
                  <a:gd name="T23" fmla="*/ 44 h 44"/>
                  <a:gd name="T24" fmla="*/ 12 w 80"/>
                  <a:gd name="T25" fmla="*/ 16 h 44"/>
                  <a:gd name="T26" fmla="*/ 8 w 80"/>
                  <a:gd name="T27" fmla="*/ 12 h 44"/>
                  <a:gd name="T28" fmla="*/ 12 w 80"/>
                  <a:gd name="T29" fmla="*/ 8 h 44"/>
                  <a:gd name="T30" fmla="*/ 16 w 80"/>
                  <a:gd name="T31" fmla="*/ 12 h 44"/>
                  <a:gd name="T32" fmla="*/ 12 w 80"/>
                  <a:gd name="T33" fmla="*/ 16 h 44"/>
                  <a:gd name="T34" fmla="*/ 38 w 80"/>
                  <a:gd name="T35" fmla="*/ 30 h 44"/>
                  <a:gd name="T36" fmla="*/ 26 w 80"/>
                  <a:gd name="T37" fmla="*/ 18 h 44"/>
                  <a:gd name="T38" fmla="*/ 38 w 80"/>
                  <a:gd name="T39" fmla="*/ 6 h 44"/>
                  <a:gd name="T40" fmla="*/ 50 w 80"/>
                  <a:gd name="T41" fmla="*/ 18 h 44"/>
                  <a:gd name="T42" fmla="*/ 38 w 80"/>
                  <a:gd name="T43" fmla="*/ 30 h 44"/>
                  <a:gd name="T44" fmla="*/ 68 w 80"/>
                  <a:gd name="T45" fmla="*/ 28 h 44"/>
                  <a:gd name="T46" fmla="*/ 72 w 80"/>
                  <a:gd name="T47" fmla="*/ 32 h 44"/>
                  <a:gd name="T48" fmla="*/ 68 w 80"/>
                  <a:gd name="T49" fmla="*/ 36 h 44"/>
                  <a:gd name="T50" fmla="*/ 64 w 80"/>
                  <a:gd name="T51" fmla="*/ 32 h 44"/>
                  <a:gd name="T52" fmla="*/ 68 w 80"/>
                  <a:gd name="T53" fmla="*/ 28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" h="44">
                    <a:moveTo>
                      <a:pt x="52" y="44"/>
                    </a:moveTo>
                    <a:cubicBezTo>
                      <a:pt x="70" y="44"/>
                      <a:pt x="70" y="44"/>
                      <a:pt x="70" y="44"/>
                    </a:cubicBezTo>
                    <a:cubicBezTo>
                      <a:pt x="76" y="44"/>
                      <a:pt x="80" y="40"/>
                      <a:pt x="80" y="34"/>
                    </a:cubicBezTo>
                    <a:cubicBezTo>
                      <a:pt x="80" y="10"/>
                      <a:pt x="80" y="10"/>
                      <a:pt x="80" y="10"/>
                    </a:cubicBezTo>
                    <a:cubicBezTo>
                      <a:pt x="80" y="4"/>
                      <a:pt x="76" y="0"/>
                      <a:pt x="7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6"/>
                      <a:pt x="0" y="37"/>
                      <a:pt x="1" y="38"/>
                    </a:cubicBezTo>
                    <a:cubicBezTo>
                      <a:pt x="4" y="34"/>
                      <a:pt x="12" y="32"/>
                      <a:pt x="26" y="32"/>
                    </a:cubicBezTo>
                    <a:cubicBezTo>
                      <a:pt x="43" y="32"/>
                      <a:pt x="52" y="35"/>
                      <a:pt x="52" y="42"/>
                    </a:cubicBezTo>
                    <a:lnTo>
                      <a:pt x="52" y="44"/>
                    </a:lnTo>
                    <a:close/>
                    <a:moveTo>
                      <a:pt x="12" y="16"/>
                    </a:moveTo>
                    <a:cubicBezTo>
                      <a:pt x="10" y="16"/>
                      <a:pt x="8" y="14"/>
                      <a:pt x="8" y="12"/>
                    </a:cubicBezTo>
                    <a:cubicBezTo>
                      <a:pt x="8" y="10"/>
                      <a:pt x="10" y="8"/>
                      <a:pt x="12" y="8"/>
                    </a:cubicBezTo>
                    <a:cubicBezTo>
                      <a:pt x="14" y="8"/>
                      <a:pt x="16" y="10"/>
                      <a:pt x="16" y="12"/>
                    </a:cubicBezTo>
                    <a:cubicBezTo>
                      <a:pt x="16" y="14"/>
                      <a:pt x="14" y="16"/>
                      <a:pt x="12" y="16"/>
                    </a:cubicBezTo>
                    <a:close/>
                    <a:moveTo>
                      <a:pt x="38" y="30"/>
                    </a:moveTo>
                    <a:cubicBezTo>
                      <a:pt x="31" y="30"/>
                      <a:pt x="26" y="25"/>
                      <a:pt x="26" y="18"/>
                    </a:cubicBezTo>
                    <a:cubicBezTo>
                      <a:pt x="26" y="11"/>
                      <a:pt x="31" y="6"/>
                      <a:pt x="38" y="6"/>
                    </a:cubicBezTo>
                    <a:cubicBezTo>
                      <a:pt x="45" y="6"/>
                      <a:pt x="50" y="11"/>
                      <a:pt x="50" y="18"/>
                    </a:cubicBezTo>
                    <a:cubicBezTo>
                      <a:pt x="50" y="25"/>
                      <a:pt x="45" y="30"/>
                      <a:pt x="38" y="30"/>
                    </a:cubicBezTo>
                    <a:close/>
                    <a:moveTo>
                      <a:pt x="68" y="28"/>
                    </a:moveTo>
                    <a:cubicBezTo>
                      <a:pt x="70" y="28"/>
                      <a:pt x="72" y="30"/>
                      <a:pt x="72" y="32"/>
                    </a:cubicBezTo>
                    <a:cubicBezTo>
                      <a:pt x="72" y="34"/>
                      <a:pt x="70" y="36"/>
                      <a:pt x="68" y="36"/>
                    </a:cubicBezTo>
                    <a:cubicBezTo>
                      <a:pt x="66" y="36"/>
                      <a:pt x="64" y="34"/>
                      <a:pt x="64" y="32"/>
                    </a:cubicBezTo>
                    <a:cubicBezTo>
                      <a:pt x="64" y="30"/>
                      <a:pt x="66" y="28"/>
                      <a:pt x="68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id-ID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id-ID" sz="1641"/>
              </a:p>
            </p:txBody>
          </p:sp>
          <p:sp>
            <p:nvSpPr>
              <p:cNvPr id="133" name="Freeform 105"/>
              <p:cNvSpPr>
                <a:spLocks/>
              </p:cNvSpPr>
              <p:nvPr/>
            </p:nvSpPr>
            <p:spPr bwMode="auto">
              <a:xfrm>
                <a:off x="3436938" y="3584576"/>
                <a:ext cx="165100" cy="36513"/>
              </a:xfrm>
              <a:custGeom>
                <a:avLst/>
                <a:gdLst>
                  <a:gd name="T0" fmla="*/ 22 w 44"/>
                  <a:gd name="T1" fmla="*/ 2 h 10"/>
                  <a:gd name="T2" fmla="*/ 6 w 44"/>
                  <a:gd name="T3" fmla="*/ 1 h 10"/>
                  <a:gd name="T4" fmla="*/ 0 w 44"/>
                  <a:gd name="T5" fmla="*/ 0 h 10"/>
                  <a:gd name="T6" fmla="*/ 0 w 44"/>
                  <a:gd name="T7" fmla="*/ 4 h 10"/>
                  <a:gd name="T8" fmla="*/ 22 w 44"/>
                  <a:gd name="T9" fmla="*/ 10 h 10"/>
                  <a:gd name="T10" fmla="*/ 44 w 44"/>
                  <a:gd name="T11" fmla="*/ 4 h 10"/>
                  <a:gd name="T12" fmla="*/ 44 w 44"/>
                  <a:gd name="T13" fmla="*/ 0 h 10"/>
                  <a:gd name="T14" fmla="*/ 38 w 44"/>
                  <a:gd name="T15" fmla="*/ 1 h 10"/>
                  <a:gd name="T16" fmla="*/ 22 w 44"/>
                  <a:gd name="T17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10">
                    <a:moveTo>
                      <a:pt x="22" y="2"/>
                    </a:moveTo>
                    <a:cubicBezTo>
                      <a:pt x="16" y="2"/>
                      <a:pt x="10" y="2"/>
                      <a:pt x="6" y="1"/>
                    </a:cubicBezTo>
                    <a:cubicBezTo>
                      <a:pt x="3" y="0"/>
                      <a:pt x="1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10"/>
                      <a:pt x="16" y="10"/>
                      <a:pt x="22" y="10"/>
                    </a:cubicBezTo>
                    <a:cubicBezTo>
                      <a:pt x="28" y="10"/>
                      <a:pt x="44" y="10"/>
                      <a:pt x="44" y="4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3" y="0"/>
                      <a:pt x="41" y="0"/>
                      <a:pt x="38" y="1"/>
                    </a:cubicBezTo>
                    <a:cubicBezTo>
                      <a:pt x="34" y="2"/>
                      <a:pt x="28" y="2"/>
                      <a:pt x="2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id-ID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id-ID" sz="1641"/>
              </a:p>
            </p:txBody>
          </p:sp>
          <p:sp>
            <p:nvSpPr>
              <p:cNvPr id="134" name="Freeform 106"/>
              <p:cNvSpPr>
                <a:spLocks/>
              </p:cNvSpPr>
              <p:nvPr/>
            </p:nvSpPr>
            <p:spPr bwMode="auto">
              <a:xfrm>
                <a:off x="3436938" y="3463926"/>
                <a:ext cx="165100" cy="22225"/>
              </a:xfrm>
              <a:custGeom>
                <a:avLst/>
                <a:gdLst>
                  <a:gd name="T0" fmla="*/ 22 w 44"/>
                  <a:gd name="T1" fmla="*/ 2 h 6"/>
                  <a:gd name="T2" fmla="*/ 6 w 44"/>
                  <a:gd name="T3" fmla="*/ 1 h 6"/>
                  <a:gd name="T4" fmla="*/ 0 w 44"/>
                  <a:gd name="T5" fmla="*/ 0 h 6"/>
                  <a:gd name="T6" fmla="*/ 0 w 44"/>
                  <a:gd name="T7" fmla="*/ 3 h 6"/>
                  <a:gd name="T8" fmla="*/ 22 w 44"/>
                  <a:gd name="T9" fmla="*/ 6 h 6"/>
                  <a:gd name="T10" fmla="*/ 44 w 44"/>
                  <a:gd name="T11" fmla="*/ 3 h 6"/>
                  <a:gd name="T12" fmla="*/ 44 w 44"/>
                  <a:gd name="T13" fmla="*/ 0 h 6"/>
                  <a:gd name="T14" fmla="*/ 38 w 44"/>
                  <a:gd name="T15" fmla="*/ 1 h 6"/>
                  <a:gd name="T16" fmla="*/ 22 w 44"/>
                  <a:gd name="T1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6">
                    <a:moveTo>
                      <a:pt x="22" y="2"/>
                    </a:moveTo>
                    <a:cubicBezTo>
                      <a:pt x="16" y="2"/>
                      <a:pt x="10" y="2"/>
                      <a:pt x="6" y="1"/>
                    </a:cubicBezTo>
                    <a:cubicBezTo>
                      <a:pt x="3" y="0"/>
                      <a:pt x="1" y="0"/>
                      <a:pt x="0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2" y="4"/>
                      <a:pt x="12" y="6"/>
                      <a:pt x="22" y="6"/>
                    </a:cubicBezTo>
                    <a:cubicBezTo>
                      <a:pt x="32" y="6"/>
                      <a:pt x="42" y="4"/>
                      <a:pt x="44" y="3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3" y="0"/>
                      <a:pt x="41" y="0"/>
                      <a:pt x="38" y="1"/>
                    </a:cubicBezTo>
                    <a:cubicBezTo>
                      <a:pt x="34" y="2"/>
                      <a:pt x="28" y="2"/>
                      <a:pt x="2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id-ID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id-ID" sz="1641"/>
              </a:p>
            </p:txBody>
          </p:sp>
          <p:sp>
            <p:nvSpPr>
              <p:cNvPr id="135" name="Freeform 107"/>
              <p:cNvSpPr>
                <a:spLocks/>
              </p:cNvSpPr>
              <p:nvPr/>
            </p:nvSpPr>
            <p:spPr bwMode="auto">
              <a:xfrm>
                <a:off x="3436938" y="3425826"/>
                <a:ext cx="165100" cy="30163"/>
              </a:xfrm>
              <a:custGeom>
                <a:avLst/>
                <a:gdLst>
                  <a:gd name="T0" fmla="*/ 44 w 44"/>
                  <a:gd name="T1" fmla="*/ 5 h 8"/>
                  <a:gd name="T2" fmla="*/ 22 w 44"/>
                  <a:gd name="T3" fmla="*/ 0 h 8"/>
                  <a:gd name="T4" fmla="*/ 0 w 44"/>
                  <a:gd name="T5" fmla="*/ 5 h 8"/>
                  <a:gd name="T6" fmla="*/ 22 w 44"/>
                  <a:gd name="T7" fmla="*/ 8 h 8"/>
                  <a:gd name="T8" fmla="*/ 44 w 44"/>
                  <a:gd name="T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8">
                    <a:moveTo>
                      <a:pt x="44" y="5"/>
                    </a:moveTo>
                    <a:cubicBezTo>
                      <a:pt x="43" y="2"/>
                      <a:pt x="35" y="0"/>
                      <a:pt x="22" y="0"/>
                    </a:cubicBezTo>
                    <a:cubicBezTo>
                      <a:pt x="9" y="0"/>
                      <a:pt x="1" y="2"/>
                      <a:pt x="0" y="5"/>
                    </a:cubicBezTo>
                    <a:cubicBezTo>
                      <a:pt x="2" y="7"/>
                      <a:pt x="12" y="8"/>
                      <a:pt x="22" y="8"/>
                    </a:cubicBezTo>
                    <a:cubicBezTo>
                      <a:pt x="32" y="8"/>
                      <a:pt x="42" y="7"/>
                      <a:pt x="44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id-ID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id-ID" sz="1641"/>
              </a:p>
            </p:txBody>
          </p:sp>
          <p:sp>
            <p:nvSpPr>
              <p:cNvPr id="136" name="Freeform 108"/>
              <p:cNvSpPr>
                <a:spLocks/>
              </p:cNvSpPr>
              <p:nvPr/>
            </p:nvSpPr>
            <p:spPr bwMode="auto">
              <a:xfrm>
                <a:off x="3436938" y="3554413"/>
                <a:ext cx="165100" cy="22225"/>
              </a:xfrm>
              <a:custGeom>
                <a:avLst/>
                <a:gdLst>
                  <a:gd name="T0" fmla="*/ 22 w 44"/>
                  <a:gd name="T1" fmla="*/ 2 h 6"/>
                  <a:gd name="T2" fmla="*/ 6 w 44"/>
                  <a:gd name="T3" fmla="*/ 1 h 6"/>
                  <a:gd name="T4" fmla="*/ 0 w 44"/>
                  <a:gd name="T5" fmla="*/ 0 h 6"/>
                  <a:gd name="T6" fmla="*/ 0 w 44"/>
                  <a:gd name="T7" fmla="*/ 3 h 6"/>
                  <a:gd name="T8" fmla="*/ 22 w 44"/>
                  <a:gd name="T9" fmla="*/ 6 h 6"/>
                  <a:gd name="T10" fmla="*/ 44 w 44"/>
                  <a:gd name="T11" fmla="*/ 3 h 6"/>
                  <a:gd name="T12" fmla="*/ 44 w 44"/>
                  <a:gd name="T13" fmla="*/ 0 h 6"/>
                  <a:gd name="T14" fmla="*/ 38 w 44"/>
                  <a:gd name="T15" fmla="*/ 1 h 6"/>
                  <a:gd name="T16" fmla="*/ 22 w 44"/>
                  <a:gd name="T1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6">
                    <a:moveTo>
                      <a:pt x="22" y="2"/>
                    </a:moveTo>
                    <a:cubicBezTo>
                      <a:pt x="16" y="2"/>
                      <a:pt x="10" y="2"/>
                      <a:pt x="6" y="1"/>
                    </a:cubicBezTo>
                    <a:cubicBezTo>
                      <a:pt x="3" y="0"/>
                      <a:pt x="1" y="0"/>
                      <a:pt x="0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2" y="4"/>
                      <a:pt x="12" y="6"/>
                      <a:pt x="22" y="6"/>
                    </a:cubicBezTo>
                    <a:cubicBezTo>
                      <a:pt x="32" y="6"/>
                      <a:pt x="42" y="4"/>
                      <a:pt x="44" y="3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3" y="0"/>
                      <a:pt x="41" y="0"/>
                      <a:pt x="38" y="1"/>
                    </a:cubicBezTo>
                    <a:cubicBezTo>
                      <a:pt x="34" y="2"/>
                      <a:pt x="28" y="2"/>
                      <a:pt x="2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id-ID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id-ID" sz="1641"/>
              </a:p>
            </p:txBody>
          </p:sp>
          <p:sp>
            <p:nvSpPr>
              <p:cNvPr id="137" name="Freeform 109"/>
              <p:cNvSpPr>
                <a:spLocks/>
              </p:cNvSpPr>
              <p:nvPr/>
            </p:nvSpPr>
            <p:spPr bwMode="auto">
              <a:xfrm>
                <a:off x="3436938" y="3494088"/>
                <a:ext cx="165100" cy="22225"/>
              </a:xfrm>
              <a:custGeom>
                <a:avLst/>
                <a:gdLst>
                  <a:gd name="T0" fmla="*/ 22 w 44"/>
                  <a:gd name="T1" fmla="*/ 2 h 6"/>
                  <a:gd name="T2" fmla="*/ 6 w 44"/>
                  <a:gd name="T3" fmla="*/ 1 h 6"/>
                  <a:gd name="T4" fmla="*/ 0 w 44"/>
                  <a:gd name="T5" fmla="*/ 0 h 6"/>
                  <a:gd name="T6" fmla="*/ 0 w 44"/>
                  <a:gd name="T7" fmla="*/ 3 h 6"/>
                  <a:gd name="T8" fmla="*/ 22 w 44"/>
                  <a:gd name="T9" fmla="*/ 6 h 6"/>
                  <a:gd name="T10" fmla="*/ 44 w 44"/>
                  <a:gd name="T11" fmla="*/ 3 h 6"/>
                  <a:gd name="T12" fmla="*/ 44 w 44"/>
                  <a:gd name="T13" fmla="*/ 0 h 6"/>
                  <a:gd name="T14" fmla="*/ 38 w 44"/>
                  <a:gd name="T15" fmla="*/ 1 h 6"/>
                  <a:gd name="T16" fmla="*/ 22 w 44"/>
                  <a:gd name="T1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6">
                    <a:moveTo>
                      <a:pt x="22" y="2"/>
                    </a:moveTo>
                    <a:cubicBezTo>
                      <a:pt x="16" y="2"/>
                      <a:pt x="10" y="2"/>
                      <a:pt x="6" y="1"/>
                    </a:cubicBezTo>
                    <a:cubicBezTo>
                      <a:pt x="3" y="0"/>
                      <a:pt x="1" y="0"/>
                      <a:pt x="0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2" y="4"/>
                      <a:pt x="12" y="6"/>
                      <a:pt x="22" y="6"/>
                    </a:cubicBezTo>
                    <a:cubicBezTo>
                      <a:pt x="32" y="6"/>
                      <a:pt x="42" y="4"/>
                      <a:pt x="44" y="3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3" y="0"/>
                      <a:pt x="41" y="0"/>
                      <a:pt x="38" y="1"/>
                    </a:cubicBezTo>
                    <a:cubicBezTo>
                      <a:pt x="34" y="2"/>
                      <a:pt x="28" y="2"/>
                      <a:pt x="2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id-ID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id-ID" sz="1641"/>
              </a:p>
            </p:txBody>
          </p:sp>
          <p:sp>
            <p:nvSpPr>
              <p:cNvPr id="138" name="Freeform 110"/>
              <p:cNvSpPr>
                <a:spLocks/>
              </p:cNvSpPr>
              <p:nvPr/>
            </p:nvSpPr>
            <p:spPr bwMode="auto">
              <a:xfrm>
                <a:off x="3436938" y="3524251"/>
                <a:ext cx="165100" cy="22225"/>
              </a:xfrm>
              <a:custGeom>
                <a:avLst/>
                <a:gdLst>
                  <a:gd name="T0" fmla="*/ 22 w 44"/>
                  <a:gd name="T1" fmla="*/ 2 h 6"/>
                  <a:gd name="T2" fmla="*/ 6 w 44"/>
                  <a:gd name="T3" fmla="*/ 1 h 6"/>
                  <a:gd name="T4" fmla="*/ 0 w 44"/>
                  <a:gd name="T5" fmla="*/ 0 h 6"/>
                  <a:gd name="T6" fmla="*/ 0 w 44"/>
                  <a:gd name="T7" fmla="*/ 3 h 6"/>
                  <a:gd name="T8" fmla="*/ 22 w 44"/>
                  <a:gd name="T9" fmla="*/ 6 h 6"/>
                  <a:gd name="T10" fmla="*/ 44 w 44"/>
                  <a:gd name="T11" fmla="*/ 3 h 6"/>
                  <a:gd name="T12" fmla="*/ 44 w 44"/>
                  <a:gd name="T13" fmla="*/ 0 h 6"/>
                  <a:gd name="T14" fmla="*/ 38 w 44"/>
                  <a:gd name="T15" fmla="*/ 1 h 6"/>
                  <a:gd name="T16" fmla="*/ 22 w 44"/>
                  <a:gd name="T1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" h="6">
                    <a:moveTo>
                      <a:pt x="22" y="2"/>
                    </a:moveTo>
                    <a:cubicBezTo>
                      <a:pt x="16" y="2"/>
                      <a:pt x="10" y="2"/>
                      <a:pt x="6" y="1"/>
                    </a:cubicBezTo>
                    <a:cubicBezTo>
                      <a:pt x="3" y="0"/>
                      <a:pt x="1" y="0"/>
                      <a:pt x="0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2" y="4"/>
                      <a:pt x="12" y="6"/>
                      <a:pt x="22" y="6"/>
                    </a:cubicBezTo>
                    <a:cubicBezTo>
                      <a:pt x="32" y="6"/>
                      <a:pt x="42" y="4"/>
                      <a:pt x="44" y="3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3" y="0"/>
                      <a:pt x="41" y="0"/>
                      <a:pt x="38" y="1"/>
                    </a:cubicBezTo>
                    <a:cubicBezTo>
                      <a:pt x="34" y="2"/>
                      <a:pt x="28" y="2"/>
                      <a:pt x="2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3384" tIns="41692" rIns="83384" bIns="4169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id-ID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id-ID" sz="1641"/>
              </a:p>
            </p:txBody>
          </p:sp>
        </p:grpSp>
        <p:sp>
          <p:nvSpPr>
            <p:cNvPr id="132" name="Rectangle 131"/>
            <p:cNvSpPr/>
            <p:nvPr/>
          </p:nvSpPr>
          <p:spPr>
            <a:xfrm>
              <a:off x="1452825" y="5471074"/>
              <a:ext cx="3300164" cy="4010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 indent="0"/>
              <a:r>
                <a:rPr lang="lv-LV" sz="1003" dirty="0"/>
                <a:t>Administratīvi teritoriālās reformas īstenošana</a:t>
              </a:r>
            </a:p>
            <a:p>
              <a:pPr lvl="1" indent="0"/>
              <a:r>
                <a:rPr lang="lv-LV" sz="1003" b="1" dirty="0"/>
                <a:t>1,1 milj. </a:t>
              </a:r>
              <a:r>
                <a:rPr lang="lv-LV" sz="1003" b="1" i="1" dirty="0"/>
                <a:t>euro </a:t>
              </a:r>
              <a:r>
                <a:rPr lang="lv-LV" sz="1003" b="1" dirty="0"/>
                <a:t>(8,2 milj. </a:t>
              </a:r>
              <a:r>
                <a:rPr lang="lv-LV" sz="1003" b="1" i="1" dirty="0"/>
                <a:t>euro </a:t>
              </a:r>
              <a:r>
                <a:rPr lang="lv-LV" sz="1003" b="1" dirty="0"/>
                <a:t>2021. gadam</a:t>
              </a:r>
              <a:r>
                <a:rPr lang="lv-LV" sz="1003" b="1" i="1" dirty="0"/>
                <a:t>)</a:t>
              </a:r>
            </a:p>
          </p:txBody>
        </p:sp>
        <p:grpSp>
          <p:nvGrpSpPr>
            <p:cNvPr id="140" name="Google Shape;4206;p39"/>
            <p:cNvGrpSpPr/>
            <p:nvPr/>
          </p:nvGrpSpPr>
          <p:grpSpPr>
            <a:xfrm>
              <a:off x="1605971" y="5501926"/>
              <a:ext cx="256559" cy="286466"/>
              <a:chOff x="1529350" y="258825"/>
              <a:chExt cx="423475" cy="481825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41" name="Google Shape;4207;p39"/>
              <p:cNvSpPr/>
              <p:nvPr/>
            </p:nvSpPr>
            <p:spPr>
              <a:xfrm>
                <a:off x="1585800" y="258825"/>
                <a:ext cx="310650" cy="430550"/>
              </a:xfrm>
              <a:custGeom>
                <a:avLst/>
                <a:gdLst/>
                <a:ahLst/>
                <a:cxnLst/>
                <a:rect l="l" t="t" r="r" b="b"/>
                <a:pathLst>
                  <a:path w="12426" h="17222" extrusionOk="0">
                    <a:moveTo>
                      <a:pt x="6213" y="3388"/>
                    </a:moveTo>
                    <a:cubicBezTo>
                      <a:pt x="7354" y="3388"/>
                      <a:pt x="8384" y="4074"/>
                      <a:pt x="8821" y="5131"/>
                    </a:cubicBezTo>
                    <a:cubicBezTo>
                      <a:pt x="9257" y="6185"/>
                      <a:pt x="9016" y="7399"/>
                      <a:pt x="8206" y="8206"/>
                    </a:cubicBezTo>
                    <a:cubicBezTo>
                      <a:pt x="7666" y="8748"/>
                      <a:pt x="6945" y="9035"/>
                      <a:pt x="6210" y="9035"/>
                    </a:cubicBezTo>
                    <a:cubicBezTo>
                      <a:pt x="5847" y="9035"/>
                      <a:pt x="5481" y="8965"/>
                      <a:pt x="5132" y="8820"/>
                    </a:cubicBezTo>
                    <a:cubicBezTo>
                      <a:pt x="4075" y="8383"/>
                      <a:pt x="3388" y="7354"/>
                      <a:pt x="3388" y="6212"/>
                    </a:cubicBezTo>
                    <a:cubicBezTo>
                      <a:pt x="3391" y="4652"/>
                      <a:pt x="4653" y="3391"/>
                      <a:pt x="6213" y="3388"/>
                    </a:cubicBezTo>
                    <a:close/>
                    <a:moveTo>
                      <a:pt x="6213" y="0"/>
                    </a:moveTo>
                    <a:cubicBezTo>
                      <a:pt x="2825" y="0"/>
                      <a:pt x="1" y="2728"/>
                      <a:pt x="1" y="6212"/>
                    </a:cubicBezTo>
                    <a:cubicBezTo>
                      <a:pt x="1" y="7537"/>
                      <a:pt x="398" y="8718"/>
                      <a:pt x="1163" y="9826"/>
                    </a:cubicBezTo>
                    <a:lnTo>
                      <a:pt x="5737" y="16959"/>
                    </a:lnTo>
                    <a:cubicBezTo>
                      <a:pt x="5847" y="17134"/>
                      <a:pt x="6029" y="17221"/>
                      <a:pt x="6211" y="17221"/>
                    </a:cubicBezTo>
                    <a:cubicBezTo>
                      <a:pt x="6394" y="17221"/>
                      <a:pt x="6576" y="17134"/>
                      <a:pt x="6686" y="16959"/>
                    </a:cubicBezTo>
                    <a:lnTo>
                      <a:pt x="11278" y="9802"/>
                    </a:lnTo>
                    <a:cubicBezTo>
                      <a:pt x="12025" y="8751"/>
                      <a:pt x="12425" y="7498"/>
                      <a:pt x="12422" y="6212"/>
                    </a:cubicBezTo>
                    <a:cubicBezTo>
                      <a:pt x="12422" y="2786"/>
                      <a:pt x="9637" y="0"/>
                      <a:pt x="621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>
                  <a:solidFill>
                    <a:srgbClr val="435D74"/>
                  </a:solidFill>
                </a:endParaRPr>
              </a:p>
            </p:txBody>
          </p:sp>
          <p:sp>
            <p:nvSpPr>
              <p:cNvPr id="142" name="Google Shape;4208;p39"/>
              <p:cNvSpPr/>
              <p:nvPr/>
            </p:nvSpPr>
            <p:spPr>
              <a:xfrm>
                <a:off x="1529350" y="583200"/>
                <a:ext cx="423475" cy="157450"/>
              </a:xfrm>
              <a:custGeom>
                <a:avLst/>
                <a:gdLst/>
                <a:ahLst/>
                <a:cxnLst/>
                <a:rect l="l" t="t" r="r" b="b"/>
                <a:pathLst>
                  <a:path w="16939" h="6298" extrusionOk="0">
                    <a:moveTo>
                      <a:pt x="4050" y="1"/>
                    </a:moveTo>
                    <a:cubicBezTo>
                      <a:pt x="1545" y="582"/>
                      <a:pt x="0" y="1642"/>
                      <a:pt x="0" y="2909"/>
                    </a:cubicBezTo>
                    <a:cubicBezTo>
                      <a:pt x="0" y="5111"/>
                      <a:pt x="4364" y="6297"/>
                      <a:pt x="8471" y="6297"/>
                    </a:cubicBezTo>
                    <a:cubicBezTo>
                      <a:pt x="12575" y="6297"/>
                      <a:pt x="16938" y="5111"/>
                      <a:pt x="16938" y="2909"/>
                    </a:cubicBezTo>
                    <a:cubicBezTo>
                      <a:pt x="16938" y="1642"/>
                      <a:pt x="15391" y="579"/>
                      <a:pt x="12882" y="1"/>
                    </a:cubicBezTo>
                    <a:lnTo>
                      <a:pt x="10040" y="4445"/>
                    </a:lnTo>
                    <a:cubicBezTo>
                      <a:pt x="9673" y="5018"/>
                      <a:pt x="9071" y="5305"/>
                      <a:pt x="8469" y="5305"/>
                    </a:cubicBezTo>
                    <a:cubicBezTo>
                      <a:pt x="7867" y="5305"/>
                      <a:pt x="7265" y="5018"/>
                      <a:pt x="6899" y="4445"/>
                    </a:cubicBezTo>
                    <a:lnTo>
                      <a:pt x="4050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83371" tIns="83371" rIns="83371" bIns="83371" anchor="ctr" anchorCtr="0"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sz="1821">
                  <a:solidFill>
                    <a:srgbClr val="435D74"/>
                  </a:solidFill>
                </a:endParaRPr>
              </a:p>
            </p:txBody>
          </p:sp>
        </p:grpSp>
        <p:sp>
          <p:nvSpPr>
            <p:cNvPr id="153" name="Rectangle 152"/>
            <p:cNvSpPr/>
            <p:nvPr/>
          </p:nvSpPr>
          <p:spPr>
            <a:xfrm>
              <a:off x="1452824" y="5867541"/>
              <a:ext cx="3300164" cy="4010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 indent="0"/>
              <a:r>
                <a:rPr lang="lv-LV" sz="1003" dirty="0"/>
                <a:t>Kompensējamiem medikamentiem un reto slimību pacientu ārstēšanai u.c. </a:t>
              </a:r>
              <a:r>
                <a:rPr lang="lv-LV" sz="1003" b="1" dirty="0"/>
                <a:t>8,2 milj. </a:t>
              </a:r>
              <a:r>
                <a:rPr lang="lv-LV" sz="1003" b="1" i="1" dirty="0"/>
                <a:t>euro</a:t>
              </a:r>
            </a:p>
          </p:txBody>
        </p:sp>
        <p:sp>
          <p:nvSpPr>
            <p:cNvPr id="154" name="Rounded Rectangle 40">
              <a:extLst>
                <a:ext uri="{FF2B5EF4-FFF2-40B4-BE49-F238E27FC236}">
                  <a16:creationId xmlns:a16="http://schemas.microsoft.com/office/drawing/2014/main" id="{9EAE5B7B-9157-44FC-AC9D-E519CCFB3F84}"/>
                </a:ext>
              </a:extLst>
            </p:cNvPr>
            <p:cNvSpPr/>
            <p:nvPr/>
          </p:nvSpPr>
          <p:spPr>
            <a:xfrm rot="2942052">
              <a:off x="1624987" y="5921377"/>
              <a:ext cx="229465" cy="285412"/>
            </a:xfrm>
            <a:custGeom>
              <a:avLst/>
              <a:gdLst/>
              <a:ahLst/>
              <a:cxnLst/>
              <a:rect l="l" t="t" r="r" b="b"/>
              <a:pathLst>
                <a:path w="3011706" h="3204001">
                  <a:moveTo>
                    <a:pt x="2432249" y="1011942"/>
                  </a:moveTo>
                  <a:cubicBezTo>
                    <a:pt x="2423608" y="1019482"/>
                    <a:pt x="2416303" y="1028841"/>
                    <a:pt x="2410966" y="1039800"/>
                  </a:cubicBezTo>
                  <a:lnTo>
                    <a:pt x="1969837" y="1945620"/>
                  </a:lnTo>
                  <a:cubicBezTo>
                    <a:pt x="1948488" y="1989457"/>
                    <a:pt x="1966719" y="2042300"/>
                    <a:pt x="2010556" y="2063648"/>
                  </a:cubicBezTo>
                  <a:cubicBezTo>
                    <a:pt x="2054392" y="2084996"/>
                    <a:pt x="2107235" y="2066766"/>
                    <a:pt x="2128583" y="2022929"/>
                  </a:cubicBezTo>
                  <a:lnTo>
                    <a:pt x="2569712" y="1117109"/>
                  </a:lnTo>
                  <a:cubicBezTo>
                    <a:pt x="2591061" y="1073271"/>
                    <a:pt x="2572830" y="1020430"/>
                    <a:pt x="2528993" y="999081"/>
                  </a:cubicBezTo>
                  <a:cubicBezTo>
                    <a:pt x="2496115" y="983070"/>
                    <a:pt x="2458172" y="989322"/>
                    <a:pt x="2432249" y="1011942"/>
                  </a:cubicBezTo>
                  <a:close/>
                  <a:moveTo>
                    <a:pt x="1709549" y="1044955"/>
                  </a:moveTo>
                  <a:cubicBezTo>
                    <a:pt x="1978186" y="735551"/>
                    <a:pt x="2446780" y="702502"/>
                    <a:pt x="2756184" y="971139"/>
                  </a:cubicBezTo>
                  <a:cubicBezTo>
                    <a:pt x="3065588" y="1239776"/>
                    <a:pt x="3098636" y="1708370"/>
                    <a:pt x="2830000" y="2017774"/>
                  </a:cubicBezTo>
                  <a:cubicBezTo>
                    <a:pt x="2561363" y="2327178"/>
                    <a:pt x="2092769" y="2360227"/>
                    <a:pt x="1783365" y="2091590"/>
                  </a:cubicBezTo>
                  <a:cubicBezTo>
                    <a:pt x="1473960" y="1822953"/>
                    <a:pt x="1440912" y="1354359"/>
                    <a:pt x="1709549" y="1044955"/>
                  </a:cubicBezTo>
                  <a:close/>
                  <a:moveTo>
                    <a:pt x="208197" y="1872243"/>
                  </a:moveTo>
                  <a:cubicBezTo>
                    <a:pt x="195168" y="1885273"/>
                    <a:pt x="187109" y="1903273"/>
                    <a:pt x="187109" y="1923155"/>
                  </a:cubicBezTo>
                  <a:lnTo>
                    <a:pt x="187109" y="2715155"/>
                  </a:lnTo>
                  <a:cubicBezTo>
                    <a:pt x="187109" y="2754920"/>
                    <a:pt x="219344" y="2787155"/>
                    <a:pt x="259109" y="2787155"/>
                  </a:cubicBezTo>
                  <a:cubicBezTo>
                    <a:pt x="298874" y="2787155"/>
                    <a:pt x="331109" y="2754920"/>
                    <a:pt x="331109" y="2715155"/>
                  </a:cubicBezTo>
                  <a:lnTo>
                    <a:pt x="331109" y="1923155"/>
                  </a:lnTo>
                  <a:cubicBezTo>
                    <a:pt x="331109" y="1883390"/>
                    <a:pt x="298874" y="1851155"/>
                    <a:pt x="259109" y="1851155"/>
                  </a:cubicBezTo>
                  <a:cubicBezTo>
                    <a:pt x="239226" y="1851156"/>
                    <a:pt x="221226" y="1859214"/>
                    <a:pt x="208197" y="1872243"/>
                  </a:cubicBezTo>
                  <a:close/>
                  <a:moveTo>
                    <a:pt x="0" y="1625202"/>
                  </a:moveTo>
                  <a:cubicBezTo>
                    <a:pt x="418057" y="1737228"/>
                    <a:pt x="858998" y="1737384"/>
                    <a:pt x="1277606" y="1625336"/>
                  </a:cubicBezTo>
                  <a:cubicBezTo>
                    <a:pt x="1277605" y="1938624"/>
                    <a:pt x="1277605" y="2251911"/>
                    <a:pt x="1277605" y="2565198"/>
                  </a:cubicBezTo>
                  <a:cubicBezTo>
                    <a:pt x="1277605" y="2917999"/>
                    <a:pt x="991603" y="3204001"/>
                    <a:pt x="638802" y="3204001"/>
                  </a:cubicBezTo>
                  <a:lnTo>
                    <a:pt x="638803" y="3204000"/>
                  </a:lnTo>
                  <a:cubicBezTo>
                    <a:pt x="286002" y="3204000"/>
                    <a:pt x="0" y="2917999"/>
                    <a:pt x="0" y="2565197"/>
                  </a:cubicBezTo>
                  <a:close/>
                  <a:moveTo>
                    <a:pt x="208197" y="459897"/>
                  </a:moveTo>
                  <a:cubicBezTo>
                    <a:pt x="195167" y="472926"/>
                    <a:pt x="187109" y="490926"/>
                    <a:pt x="187109" y="510808"/>
                  </a:cubicBezTo>
                  <a:lnTo>
                    <a:pt x="187109" y="1302808"/>
                  </a:lnTo>
                  <a:cubicBezTo>
                    <a:pt x="187109" y="1342573"/>
                    <a:pt x="219344" y="1374808"/>
                    <a:pt x="259109" y="1374808"/>
                  </a:cubicBezTo>
                  <a:cubicBezTo>
                    <a:pt x="298874" y="1374808"/>
                    <a:pt x="331109" y="1342573"/>
                    <a:pt x="331109" y="1302808"/>
                  </a:cubicBezTo>
                  <a:lnTo>
                    <a:pt x="331109" y="510808"/>
                  </a:lnTo>
                  <a:cubicBezTo>
                    <a:pt x="331109" y="471043"/>
                    <a:pt x="298874" y="438808"/>
                    <a:pt x="259109" y="438808"/>
                  </a:cubicBezTo>
                  <a:cubicBezTo>
                    <a:pt x="239226" y="438808"/>
                    <a:pt x="221226" y="446867"/>
                    <a:pt x="208197" y="459897"/>
                  </a:cubicBezTo>
                  <a:close/>
                  <a:moveTo>
                    <a:pt x="187101" y="187101"/>
                  </a:moveTo>
                  <a:cubicBezTo>
                    <a:pt x="302701" y="71501"/>
                    <a:pt x="462402" y="0"/>
                    <a:pt x="638803" y="0"/>
                  </a:cubicBezTo>
                  <a:cubicBezTo>
                    <a:pt x="991604" y="0"/>
                    <a:pt x="1277606" y="286002"/>
                    <a:pt x="1277606" y="638803"/>
                  </a:cubicBezTo>
                  <a:lnTo>
                    <a:pt x="1277606" y="1497764"/>
                  </a:lnTo>
                  <a:cubicBezTo>
                    <a:pt x="859958" y="1616355"/>
                    <a:pt x="417375" y="1616210"/>
                    <a:pt x="0" y="1498771"/>
                  </a:cubicBezTo>
                  <a:lnTo>
                    <a:pt x="0" y="638803"/>
                  </a:lnTo>
                  <a:cubicBezTo>
                    <a:pt x="0" y="462403"/>
                    <a:pt x="71500" y="302702"/>
                    <a:pt x="187101" y="187101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641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1438117" y="6268207"/>
              <a:ext cx="3745061" cy="2466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 indent="0"/>
              <a:r>
                <a:rPr lang="lv-LV" sz="1003" dirty="0"/>
                <a:t>Izglītības un zinātnes jomas aktualitātēm</a:t>
              </a:r>
              <a:r>
                <a:rPr lang="lv-LV" sz="1003" b="1" dirty="0"/>
                <a:t>*</a:t>
              </a:r>
              <a:r>
                <a:rPr lang="lv-LV" sz="1003" dirty="0"/>
                <a:t> </a:t>
              </a:r>
              <a:r>
                <a:rPr lang="lv-LV" sz="1003" b="1" dirty="0"/>
                <a:t>8,0 milj. </a:t>
              </a:r>
              <a:r>
                <a:rPr lang="lv-LV" sz="1003" b="1" i="1" dirty="0"/>
                <a:t>euro</a:t>
              </a:r>
            </a:p>
          </p:txBody>
        </p:sp>
        <p:sp>
          <p:nvSpPr>
            <p:cNvPr id="157" name="Oval 50">
              <a:extLst>
                <a:ext uri="{FF2B5EF4-FFF2-40B4-BE49-F238E27FC236}">
                  <a16:creationId xmlns:a16="http://schemas.microsoft.com/office/drawing/2014/main" id="{91CDD124-ED61-4ED3-81C2-B526853B9B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72113" y="6202884"/>
              <a:ext cx="263319" cy="297402"/>
            </a:xfrm>
            <a:custGeom>
              <a:avLst/>
              <a:gdLst/>
              <a:ahLst/>
              <a:cxnLst/>
              <a:rect l="l" t="t" r="r" b="b"/>
              <a:pathLst>
                <a:path w="2868687" h="3240000">
                  <a:moveTo>
                    <a:pt x="1433799" y="2290728"/>
                  </a:moveTo>
                  <a:cubicBezTo>
                    <a:pt x="1317650" y="2346839"/>
                    <a:pt x="1203301" y="2394700"/>
                    <a:pt x="1093028" y="2434329"/>
                  </a:cubicBezTo>
                  <a:cubicBezTo>
                    <a:pt x="1167481" y="2812207"/>
                    <a:pt x="1292592" y="3060000"/>
                    <a:pt x="1434343" y="3060000"/>
                  </a:cubicBezTo>
                  <a:cubicBezTo>
                    <a:pt x="1576138" y="3060000"/>
                    <a:pt x="1701284" y="2812053"/>
                    <a:pt x="1774025" y="2433735"/>
                  </a:cubicBezTo>
                  <a:cubicBezTo>
                    <a:pt x="1663854" y="2394452"/>
                    <a:pt x="1549823" y="2346469"/>
                    <a:pt x="1433799" y="2290728"/>
                  </a:cubicBezTo>
                  <a:close/>
                  <a:moveTo>
                    <a:pt x="1824954" y="2078037"/>
                  </a:moveTo>
                  <a:cubicBezTo>
                    <a:pt x="1794480" y="2097450"/>
                    <a:pt x="1763147" y="2116057"/>
                    <a:pt x="1731343" y="2134419"/>
                  </a:cubicBezTo>
                  <a:lnTo>
                    <a:pt x="1635415" y="2187161"/>
                  </a:lnTo>
                  <a:cubicBezTo>
                    <a:pt x="1691788" y="2215044"/>
                    <a:pt x="1747931" y="2239109"/>
                    <a:pt x="1803378" y="2259350"/>
                  </a:cubicBezTo>
                  <a:cubicBezTo>
                    <a:pt x="1812120" y="2201101"/>
                    <a:pt x="1819148" y="2140526"/>
                    <a:pt x="1824954" y="2078037"/>
                  </a:cubicBezTo>
                  <a:close/>
                  <a:moveTo>
                    <a:pt x="1042306" y="2077178"/>
                  </a:moveTo>
                  <a:cubicBezTo>
                    <a:pt x="1047949" y="2140175"/>
                    <a:pt x="1055328" y="2201182"/>
                    <a:pt x="1063873" y="2259905"/>
                  </a:cubicBezTo>
                  <a:cubicBezTo>
                    <a:pt x="1119365" y="2238275"/>
                    <a:pt x="1176217" y="2214355"/>
                    <a:pt x="1233887" y="2187801"/>
                  </a:cubicBezTo>
                  <a:cubicBezTo>
                    <a:pt x="1201538" y="2170955"/>
                    <a:pt x="1169452" y="2152957"/>
                    <a:pt x="1137343" y="2134419"/>
                  </a:cubicBezTo>
                  <a:close/>
                  <a:moveTo>
                    <a:pt x="559768" y="1732679"/>
                  </a:moveTo>
                  <a:cubicBezTo>
                    <a:pt x="268524" y="1984850"/>
                    <a:pt x="116369" y="2217202"/>
                    <a:pt x="187266" y="2340000"/>
                  </a:cubicBezTo>
                  <a:cubicBezTo>
                    <a:pt x="258144" y="2462764"/>
                    <a:pt x="535307" y="2447213"/>
                    <a:pt x="899736" y="2322555"/>
                  </a:cubicBezTo>
                  <a:cubicBezTo>
                    <a:pt x="878937" y="2207297"/>
                    <a:pt x="863223" y="2084405"/>
                    <a:pt x="853746" y="1955834"/>
                  </a:cubicBezTo>
                  <a:cubicBezTo>
                    <a:pt x="747454" y="1883220"/>
                    <a:pt x="648878" y="1808453"/>
                    <a:pt x="559768" y="1732679"/>
                  </a:cubicBezTo>
                  <a:close/>
                  <a:moveTo>
                    <a:pt x="2309048" y="1730507"/>
                  </a:moveTo>
                  <a:cubicBezTo>
                    <a:pt x="2220666" y="1807660"/>
                    <a:pt x="2121792" y="1882664"/>
                    <a:pt x="2015235" y="1955625"/>
                  </a:cubicBezTo>
                  <a:cubicBezTo>
                    <a:pt x="2005364" y="2084180"/>
                    <a:pt x="1989894" y="2207119"/>
                    <a:pt x="1967330" y="2322070"/>
                  </a:cubicBezTo>
                  <a:lnTo>
                    <a:pt x="2081685" y="2358048"/>
                  </a:lnTo>
                  <a:cubicBezTo>
                    <a:pt x="2116015" y="2320492"/>
                    <a:pt x="2165526" y="2297468"/>
                    <a:pt x="2220415" y="2297468"/>
                  </a:cubicBezTo>
                  <a:cubicBezTo>
                    <a:pt x="2302230" y="2297468"/>
                    <a:pt x="2372097" y="2348622"/>
                    <a:pt x="2399287" y="2420880"/>
                  </a:cubicBezTo>
                  <a:cubicBezTo>
                    <a:pt x="2542053" y="2432945"/>
                    <a:pt x="2642630" y="2407186"/>
                    <a:pt x="2681420" y="2340000"/>
                  </a:cubicBezTo>
                  <a:cubicBezTo>
                    <a:pt x="2752393" y="2217071"/>
                    <a:pt x="2599836" y="1984353"/>
                    <a:pt x="2309048" y="1730507"/>
                  </a:cubicBezTo>
                  <a:close/>
                  <a:moveTo>
                    <a:pt x="2026056" y="1510554"/>
                  </a:moveTo>
                  <a:cubicBezTo>
                    <a:pt x="2027893" y="1546708"/>
                    <a:pt x="2028343" y="1583211"/>
                    <a:pt x="2028343" y="1620000"/>
                  </a:cubicBezTo>
                  <a:lnTo>
                    <a:pt x="2024251" y="1730716"/>
                  </a:lnTo>
                  <a:lnTo>
                    <a:pt x="2173722" y="1619092"/>
                  </a:lnTo>
                  <a:cubicBezTo>
                    <a:pt x="2127526" y="1582190"/>
                    <a:pt x="2078507" y="1545517"/>
                    <a:pt x="2026056" y="1510554"/>
                  </a:cubicBezTo>
                  <a:close/>
                  <a:moveTo>
                    <a:pt x="844436" y="1509285"/>
                  </a:moveTo>
                  <a:lnTo>
                    <a:pt x="694964" y="1620908"/>
                  </a:lnTo>
                  <a:cubicBezTo>
                    <a:pt x="741160" y="1657811"/>
                    <a:pt x="790179" y="1694484"/>
                    <a:pt x="842630" y="1729447"/>
                  </a:cubicBezTo>
                  <a:cubicBezTo>
                    <a:pt x="840793" y="1693293"/>
                    <a:pt x="840343" y="1656790"/>
                    <a:pt x="840343" y="1620000"/>
                  </a:cubicBezTo>
                  <a:close/>
                  <a:moveTo>
                    <a:pt x="1434343" y="1361184"/>
                  </a:moveTo>
                  <a:cubicBezTo>
                    <a:pt x="1573534" y="1361184"/>
                    <a:pt x="1686371" y="1474021"/>
                    <a:pt x="1686371" y="1613212"/>
                  </a:cubicBezTo>
                  <a:cubicBezTo>
                    <a:pt x="1686371" y="1752403"/>
                    <a:pt x="1573534" y="1865240"/>
                    <a:pt x="1434343" y="1865240"/>
                  </a:cubicBezTo>
                  <a:cubicBezTo>
                    <a:pt x="1295152" y="1865240"/>
                    <a:pt x="1182315" y="1752403"/>
                    <a:pt x="1182315" y="1613212"/>
                  </a:cubicBezTo>
                  <a:cubicBezTo>
                    <a:pt x="1182315" y="1474021"/>
                    <a:pt x="1295152" y="1361184"/>
                    <a:pt x="1434343" y="1361184"/>
                  </a:cubicBezTo>
                  <a:close/>
                  <a:moveTo>
                    <a:pt x="1433770" y="1149513"/>
                  </a:moveTo>
                  <a:cubicBezTo>
                    <a:pt x="1365445" y="1183896"/>
                    <a:pt x="1296585" y="1221489"/>
                    <a:pt x="1227343" y="1261466"/>
                  </a:cubicBezTo>
                  <a:lnTo>
                    <a:pt x="1027157" y="1384911"/>
                  </a:lnTo>
                  <a:cubicBezTo>
                    <a:pt x="1022222" y="1461370"/>
                    <a:pt x="1020343" y="1539922"/>
                    <a:pt x="1020343" y="1620000"/>
                  </a:cubicBezTo>
                  <a:lnTo>
                    <a:pt x="1028287" y="1855786"/>
                  </a:lnTo>
                  <a:cubicBezTo>
                    <a:pt x="1091680" y="1898065"/>
                    <a:pt x="1158394" y="1938727"/>
                    <a:pt x="1227343" y="1978535"/>
                  </a:cubicBezTo>
                  <a:lnTo>
                    <a:pt x="1434916" y="2090488"/>
                  </a:lnTo>
                  <a:cubicBezTo>
                    <a:pt x="1503241" y="2056105"/>
                    <a:pt x="1572101" y="2018511"/>
                    <a:pt x="1641343" y="1978535"/>
                  </a:cubicBezTo>
                  <a:lnTo>
                    <a:pt x="1841530" y="1855090"/>
                  </a:lnTo>
                  <a:cubicBezTo>
                    <a:pt x="1846464" y="1778631"/>
                    <a:pt x="1848343" y="1700079"/>
                    <a:pt x="1848343" y="1620000"/>
                  </a:cubicBezTo>
                  <a:lnTo>
                    <a:pt x="1840399" y="1384214"/>
                  </a:lnTo>
                  <a:cubicBezTo>
                    <a:pt x="1777006" y="1341936"/>
                    <a:pt x="1710293" y="1301274"/>
                    <a:pt x="1641343" y="1261466"/>
                  </a:cubicBezTo>
                  <a:close/>
                  <a:moveTo>
                    <a:pt x="1065308" y="980650"/>
                  </a:moveTo>
                  <a:cubicBezTo>
                    <a:pt x="1056566" y="1038899"/>
                    <a:pt x="1049538" y="1099475"/>
                    <a:pt x="1043732" y="1161964"/>
                  </a:cubicBezTo>
                  <a:cubicBezTo>
                    <a:pt x="1074206" y="1142551"/>
                    <a:pt x="1105539" y="1123943"/>
                    <a:pt x="1137343" y="1105581"/>
                  </a:cubicBezTo>
                  <a:lnTo>
                    <a:pt x="1233271" y="1052839"/>
                  </a:lnTo>
                  <a:cubicBezTo>
                    <a:pt x="1176898" y="1024957"/>
                    <a:pt x="1120756" y="1000892"/>
                    <a:pt x="1065308" y="980650"/>
                  </a:cubicBezTo>
                  <a:close/>
                  <a:moveTo>
                    <a:pt x="1804814" y="980095"/>
                  </a:moveTo>
                  <a:cubicBezTo>
                    <a:pt x="1749321" y="1001726"/>
                    <a:pt x="1692469" y="1025646"/>
                    <a:pt x="1634800" y="1052200"/>
                  </a:cubicBezTo>
                  <a:cubicBezTo>
                    <a:pt x="1667149" y="1069046"/>
                    <a:pt x="1699234" y="1087043"/>
                    <a:pt x="1731343" y="1105581"/>
                  </a:cubicBezTo>
                  <a:lnTo>
                    <a:pt x="1826380" y="1162822"/>
                  </a:lnTo>
                  <a:cubicBezTo>
                    <a:pt x="1820738" y="1099825"/>
                    <a:pt x="1813359" y="1038819"/>
                    <a:pt x="1804814" y="980095"/>
                  </a:cubicBezTo>
                  <a:close/>
                  <a:moveTo>
                    <a:pt x="2432236" y="816002"/>
                  </a:moveTo>
                  <a:cubicBezTo>
                    <a:pt x="2308930" y="820546"/>
                    <a:pt x="2149627" y="855445"/>
                    <a:pt x="1968950" y="917446"/>
                  </a:cubicBezTo>
                  <a:cubicBezTo>
                    <a:pt x="1989749" y="1032703"/>
                    <a:pt x="2005463" y="1155596"/>
                    <a:pt x="2014941" y="1284167"/>
                  </a:cubicBezTo>
                  <a:cubicBezTo>
                    <a:pt x="2121232" y="1356780"/>
                    <a:pt x="2219808" y="1431548"/>
                    <a:pt x="2308918" y="1507322"/>
                  </a:cubicBezTo>
                  <a:cubicBezTo>
                    <a:pt x="2600162" y="1255150"/>
                    <a:pt x="2752317" y="1022798"/>
                    <a:pt x="2681420" y="900000"/>
                  </a:cubicBezTo>
                  <a:cubicBezTo>
                    <a:pt x="2645694" y="838121"/>
                    <a:pt x="2557557" y="811383"/>
                    <a:pt x="2432236" y="816002"/>
                  </a:cubicBezTo>
                  <a:close/>
                  <a:moveTo>
                    <a:pt x="436450" y="816001"/>
                  </a:moveTo>
                  <a:cubicBezTo>
                    <a:pt x="311129" y="811383"/>
                    <a:pt x="222992" y="838121"/>
                    <a:pt x="187266" y="900000"/>
                  </a:cubicBezTo>
                  <a:cubicBezTo>
                    <a:pt x="158404" y="949991"/>
                    <a:pt x="166508" y="1018139"/>
                    <a:pt x="206887" y="1097970"/>
                  </a:cubicBezTo>
                  <a:cubicBezTo>
                    <a:pt x="213842" y="1096217"/>
                    <a:pt x="221021" y="1095812"/>
                    <a:pt x="228294" y="1095812"/>
                  </a:cubicBezTo>
                  <a:cubicBezTo>
                    <a:pt x="334372" y="1095812"/>
                    <a:pt x="420366" y="1181806"/>
                    <a:pt x="420366" y="1287884"/>
                  </a:cubicBezTo>
                  <a:cubicBezTo>
                    <a:pt x="420366" y="1314219"/>
                    <a:pt x="415066" y="1339317"/>
                    <a:pt x="405427" y="1362148"/>
                  </a:cubicBezTo>
                  <a:cubicBezTo>
                    <a:pt x="450585" y="1410442"/>
                    <a:pt x="502437" y="1459559"/>
                    <a:pt x="559639" y="1509493"/>
                  </a:cubicBezTo>
                  <a:cubicBezTo>
                    <a:pt x="648020" y="1432341"/>
                    <a:pt x="746894" y="1357336"/>
                    <a:pt x="853451" y="1284376"/>
                  </a:cubicBezTo>
                  <a:cubicBezTo>
                    <a:pt x="863322" y="1155820"/>
                    <a:pt x="878792" y="1032881"/>
                    <a:pt x="901357" y="917930"/>
                  </a:cubicBezTo>
                  <a:cubicBezTo>
                    <a:pt x="719999" y="855651"/>
                    <a:pt x="560119" y="820559"/>
                    <a:pt x="436450" y="816001"/>
                  </a:cubicBezTo>
                  <a:close/>
                  <a:moveTo>
                    <a:pt x="1434343" y="180000"/>
                  </a:moveTo>
                  <a:cubicBezTo>
                    <a:pt x="1292548" y="180000"/>
                    <a:pt x="1167402" y="427948"/>
                    <a:pt x="1094661" y="806265"/>
                  </a:cubicBezTo>
                  <a:cubicBezTo>
                    <a:pt x="1204832" y="845548"/>
                    <a:pt x="1318864" y="893532"/>
                    <a:pt x="1434887" y="949272"/>
                  </a:cubicBezTo>
                  <a:cubicBezTo>
                    <a:pt x="1551037" y="893162"/>
                    <a:pt x="1665385" y="845301"/>
                    <a:pt x="1775658" y="805671"/>
                  </a:cubicBezTo>
                  <a:cubicBezTo>
                    <a:pt x="1751860" y="684885"/>
                    <a:pt x="1722886" y="577390"/>
                    <a:pt x="1688823" y="487405"/>
                  </a:cubicBezTo>
                  <a:cubicBezTo>
                    <a:pt x="1688009" y="487647"/>
                    <a:pt x="1687191" y="487652"/>
                    <a:pt x="1686371" y="487652"/>
                  </a:cubicBezTo>
                  <a:cubicBezTo>
                    <a:pt x="1580293" y="487652"/>
                    <a:pt x="1494299" y="401658"/>
                    <a:pt x="1494299" y="295580"/>
                  </a:cubicBezTo>
                  <a:cubicBezTo>
                    <a:pt x="1494299" y="264819"/>
                    <a:pt x="1501530" y="235747"/>
                    <a:pt x="1516122" y="210837"/>
                  </a:cubicBezTo>
                  <a:cubicBezTo>
                    <a:pt x="1490583" y="189985"/>
                    <a:pt x="1462798" y="180000"/>
                    <a:pt x="1434343" y="180000"/>
                  </a:cubicBezTo>
                  <a:close/>
                  <a:moveTo>
                    <a:pt x="1434343" y="0"/>
                  </a:moveTo>
                  <a:cubicBezTo>
                    <a:pt x="1509303" y="0"/>
                    <a:pt x="1581019" y="37868"/>
                    <a:pt x="1646062" y="107907"/>
                  </a:cubicBezTo>
                  <a:cubicBezTo>
                    <a:pt x="1659037" y="104972"/>
                    <a:pt x="1672533" y="103508"/>
                    <a:pt x="1686371" y="103508"/>
                  </a:cubicBezTo>
                  <a:cubicBezTo>
                    <a:pt x="1792449" y="103508"/>
                    <a:pt x="1878443" y="189502"/>
                    <a:pt x="1878443" y="295580"/>
                  </a:cubicBezTo>
                  <a:cubicBezTo>
                    <a:pt x="1878443" y="342831"/>
                    <a:pt x="1861381" y="386097"/>
                    <a:pt x="1831228" y="417985"/>
                  </a:cubicBezTo>
                  <a:cubicBezTo>
                    <a:pt x="1871860" y="515668"/>
                    <a:pt x="1906636" y="628220"/>
                    <a:pt x="1935357" y="752219"/>
                  </a:cubicBezTo>
                  <a:cubicBezTo>
                    <a:pt x="2379384" y="616814"/>
                    <a:pt x="2731816" y="627289"/>
                    <a:pt x="2837304" y="810000"/>
                  </a:cubicBezTo>
                  <a:cubicBezTo>
                    <a:pt x="2942793" y="992711"/>
                    <a:pt x="2775650" y="1303161"/>
                    <a:pt x="2436521" y="1620139"/>
                  </a:cubicBezTo>
                  <a:cubicBezTo>
                    <a:pt x="2775698" y="1936928"/>
                    <a:pt x="2942777" y="2247316"/>
                    <a:pt x="2837304" y="2430000"/>
                  </a:cubicBezTo>
                  <a:cubicBezTo>
                    <a:pt x="2771439" y="2544083"/>
                    <a:pt x="2609300" y="2591017"/>
                    <a:pt x="2388706" y="2577188"/>
                  </a:cubicBezTo>
                  <a:cubicBezTo>
                    <a:pt x="2358753" y="2639691"/>
                    <a:pt x="2294480" y="2681612"/>
                    <a:pt x="2220415" y="2681612"/>
                  </a:cubicBezTo>
                  <a:cubicBezTo>
                    <a:pt x="2122541" y="2681612"/>
                    <a:pt x="2041764" y="2608405"/>
                    <a:pt x="2030773" y="2513644"/>
                  </a:cubicBezTo>
                  <a:cubicBezTo>
                    <a:pt x="1999304" y="2506661"/>
                    <a:pt x="1967635" y="2497623"/>
                    <a:pt x="1935485" y="2487821"/>
                  </a:cubicBezTo>
                  <a:cubicBezTo>
                    <a:pt x="1830610" y="2940018"/>
                    <a:pt x="1645322" y="3240000"/>
                    <a:pt x="1434343" y="3240000"/>
                  </a:cubicBezTo>
                  <a:cubicBezTo>
                    <a:pt x="1223366" y="3240000"/>
                    <a:pt x="1038079" y="2940023"/>
                    <a:pt x="933330" y="2487781"/>
                  </a:cubicBezTo>
                  <a:cubicBezTo>
                    <a:pt x="489302" y="2623186"/>
                    <a:pt x="136870" y="2612712"/>
                    <a:pt x="31382" y="2430000"/>
                  </a:cubicBezTo>
                  <a:cubicBezTo>
                    <a:pt x="-74106" y="2247290"/>
                    <a:pt x="93037" y="1936840"/>
                    <a:pt x="432165" y="1619862"/>
                  </a:cubicBezTo>
                  <a:cubicBezTo>
                    <a:pt x="378689" y="1569916"/>
                    <a:pt x="329491" y="1520128"/>
                    <a:pt x="285801" y="1470219"/>
                  </a:cubicBezTo>
                  <a:cubicBezTo>
                    <a:pt x="267844" y="1476857"/>
                    <a:pt x="248431" y="1479956"/>
                    <a:pt x="228294" y="1479956"/>
                  </a:cubicBezTo>
                  <a:cubicBezTo>
                    <a:pt x="122216" y="1479956"/>
                    <a:pt x="36222" y="1393962"/>
                    <a:pt x="36222" y="1287884"/>
                  </a:cubicBezTo>
                  <a:cubicBezTo>
                    <a:pt x="36222" y="1246866"/>
                    <a:pt x="49080" y="1208850"/>
                    <a:pt x="73868" y="1179672"/>
                  </a:cubicBezTo>
                  <a:cubicBezTo>
                    <a:pt x="-4733" y="1033688"/>
                    <a:pt x="-23287" y="904690"/>
                    <a:pt x="31382" y="810000"/>
                  </a:cubicBezTo>
                  <a:cubicBezTo>
                    <a:pt x="136860" y="627306"/>
                    <a:pt x="489234" y="616816"/>
                    <a:pt x="933201" y="752179"/>
                  </a:cubicBezTo>
                  <a:cubicBezTo>
                    <a:pt x="1038076" y="299982"/>
                    <a:pt x="1223365" y="0"/>
                    <a:pt x="1434343" y="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641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91399" y="1463686"/>
            <a:ext cx="4189072" cy="1414629"/>
            <a:chOff x="391399" y="1463686"/>
            <a:chExt cx="4189072" cy="1414629"/>
          </a:xfrm>
        </p:grpSpPr>
        <p:sp>
          <p:nvSpPr>
            <p:cNvPr id="26" name="Rectangle 25"/>
            <p:cNvSpPr/>
            <p:nvPr/>
          </p:nvSpPr>
          <p:spPr>
            <a:xfrm>
              <a:off x="3314103" y="1509572"/>
              <a:ext cx="800471" cy="3448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lv-LV" sz="1641" b="1" dirty="0"/>
                <a:t>2022</a:t>
              </a:r>
              <a:endParaRPr lang="lv-LV" sz="1641" i="1" dirty="0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391399" y="1463686"/>
              <a:ext cx="4189072" cy="1414629"/>
              <a:chOff x="391399" y="1463686"/>
              <a:chExt cx="4189072" cy="1414629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391399" y="1463686"/>
                <a:ext cx="4189072" cy="1414629"/>
                <a:chOff x="374766" y="1447639"/>
                <a:chExt cx="4189072" cy="1414629"/>
              </a:xfrm>
            </p:grpSpPr>
            <p:grpSp>
              <p:nvGrpSpPr>
                <p:cNvPr id="3" name="Group 2"/>
                <p:cNvGrpSpPr/>
                <p:nvPr/>
              </p:nvGrpSpPr>
              <p:grpSpPr>
                <a:xfrm>
                  <a:off x="804642" y="1775586"/>
                  <a:ext cx="995406" cy="1032112"/>
                  <a:chOff x="262306" y="1724185"/>
                  <a:chExt cx="1091572" cy="1131824"/>
                </a:xfrm>
              </p:grpSpPr>
              <p:sp>
                <p:nvSpPr>
                  <p:cNvPr id="11" name="Oval 10"/>
                  <p:cNvSpPr>
                    <a:spLocks noChangeArrowheads="1"/>
                  </p:cNvSpPr>
                  <p:nvPr/>
                </p:nvSpPr>
                <p:spPr bwMode="auto">
                  <a:xfrm>
                    <a:off x="262306" y="1724185"/>
                    <a:ext cx="1091572" cy="1131824"/>
                  </a:xfrm>
                  <a:prstGeom prst="ellipse">
                    <a:avLst/>
                  </a:prstGeom>
                  <a:noFill/>
                  <a:ln>
                    <a:solidFill>
                      <a:schemeClr val="tx2"/>
                    </a:solidFill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83384" tIns="41692" rIns="83384" bIns="41692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0487">
                      <a:solidFill>
                        <a:prstClr val="white"/>
                      </a:solidFill>
                      <a:latin typeface="Segoe UI"/>
                    </a:endParaRPr>
                  </a:p>
                </p:txBody>
              </p:sp>
              <p:sp>
                <p:nvSpPr>
                  <p:cNvPr id="12" name="Freeform 11"/>
                  <p:cNvSpPr>
                    <a:spLocks/>
                  </p:cNvSpPr>
                  <p:nvPr/>
                </p:nvSpPr>
                <p:spPr bwMode="auto">
                  <a:xfrm>
                    <a:off x="371935" y="1902440"/>
                    <a:ext cx="870912" cy="868331"/>
                  </a:xfrm>
                  <a:custGeom>
                    <a:avLst/>
                    <a:gdLst>
                      <a:gd name="T0" fmla="*/ 467 w 587"/>
                      <a:gd name="T1" fmla="*/ 0 h 529"/>
                      <a:gd name="T2" fmla="*/ 445 w 587"/>
                      <a:gd name="T3" fmla="*/ 70 h 529"/>
                      <a:gd name="T4" fmla="*/ 290 w 587"/>
                      <a:gd name="T5" fmla="*/ 282 h 529"/>
                      <a:gd name="T6" fmla="*/ 137 w 587"/>
                      <a:gd name="T7" fmla="*/ 74 h 529"/>
                      <a:gd name="T8" fmla="*/ 111 w 587"/>
                      <a:gd name="T9" fmla="*/ 6 h 529"/>
                      <a:gd name="T10" fmla="*/ 0 w 587"/>
                      <a:gd name="T11" fmla="*/ 236 h 529"/>
                      <a:gd name="T12" fmla="*/ 293 w 587"/>
                      <a:gd name="T13" fmla="*/ 529 h 529"/>
                      <a:gd name="T14" fmla="*/ 587 w 587"/>
                      <a:gd name="T15" fmla="*/ 236 h 529"/>
                      <a:gd name="T16" fmla="*/ 467 w 587"/>
                      <a:gd name="T17" fmla="*/ 0 h 5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587" h="529">
                        <a:moveTo>
                          <a:pt x="467" y="0"/>
                        </a:moveTo>
                        <a:cubicBezTo>
                          <a:pt x="445" y="70"/>
                          <a:pt x="445" y="70"/>
                          <a:pt x="445" y="70"/>
                        </a:cubicBezTo>
                        <a:cubicBezTo>
                          <a:pt x="290" y="282"/>
                          <a:pt x="290" y="282"/>
                          <a:pt x="290" y="282"/>
                        </a:cubicBezTo>
                        <a:cubicBezTo>
                          <a:pt x="137" y="74"/>
                          <a:pt x="137" y="74"/>
                          <a:pt x="137" y="74"/>
                        </a:cubicBezTo>
                        <a:cubicBezTo>
                          <a:pt x="111" y="6"/>
                          <a:pt x="111" y="6"/>
                          <a:pt x="111" y="6"/>
                        </a:cubicBezTo>
                        <a:cubicBezTo>
                          <a:pt x="44" y="60"/>
                          <a:pt x="0" y="143"/>
                          <a:pt x="0" y="236"/>
                        </a:cubicBezTo>
                        <a:cubicBezTo>
                          <a:pt x="0" y="398"/>
                          <a:pt x="132" y="529"/>
                          <a:pt x="293" y="529"/>
                        </a:cubicBezTo>
                        <a:cubicBezTo>
                          <a:pt x="455" y="529"/>
                          <a:pt x="587" y="398"/>
                          <a:pt x="587" y="236"/>
                        </a:cubicBezTo>
                        <a:cubicBezTo>
                          <a:pt x="587" y="139"/>
                          <a:pt x="540" y="54"/>
                          <a:pt x="467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C000"/>
                      </a:gs>
                      <a:gs pos="100000">
                        <a:schemeClr val="accent6">
                          <a:lumMod val="97000"/>
                          <a:lumOff val="3000"/>
                        </a:schemeClr>
                      </a:gs>
                      <a:gs pos="100000">
                        <a:schemeClr val="accent6">
                          <a:lumMod val="60000"/>
                          <a:lumOff val="40000"/>
                        </a:schemeClr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83384" tIns="41692" rIns="83384" bIns="41692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821"/>
                  </a:p>
                </p:txBody>
              </p:sp>
              <p:sp>
                <p:nvSpPr>
                  <p:cNvPr id="13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463741" y="1931807"/>
                    <a:ext cx="688702" cy="76974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5875" cap="flat">
                    <a:noFill/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83384" tIns="41692" rIns="83384" bIns="41692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21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15" name="Rectangle 14"/>
                <p:cNvSpPr/>
                <p:nvPr/>
              </p:nvSpPr>
              <p:spPr>
                <a:xfrm>
                  <a:off x="989359" y="1447639"/>
                  <a:ext cx="790921" cy="34483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lv-LV" sz="1641" b="1" dirty="0"/>
                    <a:t>2020</a:t>
                  </a:r>
                  <a:endParaRPr lang="lv-LV" sz="1641" i="1" dirty="0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394624" y="1465150"/>
                  <a:ext cx="4169214" cy="344838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lv-LV" sz="1641" b="1" dirty="0"/>
                    <a:t>2021</a:t>
                  </a:r>
                  <a:endParaRPr lang="lv-LV" sz="1641" i="1" dirty="0"/>
                </a:p>
              </p:txBody>
            </p:sp>
            <p:grpSp>
              <p:nvGrpSpPr>
                <p:cNvPr id="22" name="Group 21"/>
                <p:cNvGrpSpPr/>
                <p:nvPr/>
              </p:nvGrpSpPr>
              <p:grpSpPr>
                <a:xfrm>
                  <a:off x="1945400" y="1808563"/>
                  <a:ext cx="995406" cy="1032112"/>
                  <a:chOff x="262306" y="1724185"/>
                  <a:chExt cx="1091572" cy="1131824"/>
                </a:xfrm>
              </p:grpSpPr>
              <p:sp>
                <p:nvSpPr>
                  <p:cNvPr id="27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262306" y="1724185"/>
                    <a:ext cx="1091572" cy="1131824"/>
                  </a:xfrm>
                  <a:prstGeom prst="ellipse">
                    <a:avLst/>
                  </a:prstGeom>
                  <a:noFill/>
                  <a:ln>
                    <a:solidFill>
                      <a:schemeClr val="tx2"/>
                    </a:solidFill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83384" tIns="41692" rIns="83384" bIns="41692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0487">
                      <a:solidFill>
                        <a:prstClr val="white"/>
                      </a:solidFill>
                      <a:latin typeface="Segoe UI"/>
                    </a:endParaRPr>
                  </a:p>
                </p:txBody>
              </p:sp>
              <p:sp>
                <p:nvSpPr>
                  <p:cNvPr id="28" name="Freeform 27"/>
                  <p:cNvSpPr>
                    <a:spLocks/>
                  </p:cNvSpPr>
                  <p:nvPr/>
                </p:nvSpPr>
                <p:spPr bwMode="auto">
                  <a:xfrm>
                    <a:off x="373240" y="1954107"/>
                    <a:ext cx="870912" cy="846238"/>
                  </a:xfrm>
                  <a:custGeom>
                    <a:avLst/>
                    <a:gdLst>
                      <a:gd name="T0" fmla="*/ 467 w 587"/>
                      <a:gd name="T1" fmla="*/ 0 h 529"/>
                      <a:gd name="T2" fmla="*/ 445 w 587"/>
                      <a:gd name="T3" fmla="*/ 70 h 529"/>
                      <a:gd name="T4" fmla="*/ 290 w 587"/>
                      <a:gd name="T5" fmla="*/ 282 h 529"/>
                      <a:gd name="T6" fmla="*/ 137 w 587"/>
                      <a:gd name="T7" fmla="*/ 74 h 529"/>
                      <a:gd name="T8" fmla="*/ 111 w 587"/>
                      <a:gd name="T9" fmla="*/ 6 h 529"/>
                      <a:gd name="T10" fmla="*/ 0 w 587"/>
                      <a:gd name="T11" fmla="*/ 236 h 529"/>
                      <a:gd name="T12" fmla="*/ 293 w 587"/>
                      <a:gd name="T13" fmla="*/ 529 h 529"/>
                      <a:gd name="T14" fmla="*/ 587 w 587"/>
                      <a:gd name="T15" fmla="*/ 236 h 529"/>
                      <a:gd name="T16" fmla="*/ 467 w 587"/>
                      <a:gd name="T17" fmla="*/ 0 h 5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587" h="529">
                        <a:moveTo>
                          <a:pt x="467" y="0"/>
                        </a:moveTo>
                        <a:cubicBezTo>
                          <a:pt x="445" y="70"/>
                          <a:pt x="445" y="70"/>
                          <a:pt x="445" y="70"/>
                        </a:cubicBezTo>
                        <a:cubicBezTo>
                          <a:pt x="290" y="282"/>
                          <a:pt x="290" y="282"/>
                          <a:pt x="290" y="282"/>
                        </a:cubicBezTo>
                        <a:cubicBezTo>
                          <a:pt x="137" y="74"/>
                          <a:pt x="137" y="74"/>
                          <a:pt x="137" y="74"/>
                        </a:cubicBezTo>
                        <a:cubicBezTo>
                          <a:pt x="111" y="6"/>
                          <a:pt x="111" y="6"/>
                          <a:pt x="111" y="6"/>
                        </a:cubicBezTo>
                        <a:cubicBezTo>
                          <a:pt x="44" y="60"/>
                          <a:pt x="0" y="143"/>
                          <a:pt x="0" y="236"/>
                        </a:cubicBezTo>
                        <a:cubicBezTo>
                          <a:pt x="0" y="398"/>
                          <a:pt x="132" y="529"/>
                          <a:pt x="293" y="529"/>
                        </a:cubicBezTo>
                        <a:cubicBezTo>
                          <a:pt x="455" y="529"/>
                          <a:pt x="587" y="398"/>
                          <a:pt x="587" y="236"/>
                        </a:cubicBezTo>
                        <a:cubicBezTo>
                          <a:pt x="587" y="139"/>
                          <a:pt x="540" y="54"/>
                          <a:pt x="467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C000"/>
                      </a:gs>
                      <a:gs pos="100000">
                        <a:schemeClr val="accent6">
                          <a:lumMod val="97000"/>
                          <a:lumOff val="3000"/>
                        </a:schemeClr>
                      </a:gs>
                      <a:gs pos="100000">
                        <a:schemeClr val="accent6">
                          <a:lumMod val="60000"/>
                          <a:lumOff val="40000"/>
                        </a:schemeClr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83384" tIns="41692" rIns="83384" bIns="41692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821"/>
                  </a:p>
                </p:txBody>
              </p:sp>
              <p:sp>
                <p:nvSpPr>
                  <p:cNvPr id="29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473938" y="1938735"/>
                    <a:ext cx="688702" cy="800484"/>
                  </a:xfrm>
                  <a:prstGeom prst="ellipse">
                    <a:avLst/>
                  </a:prstGeom>
                  <a:solidFill>
                    <a:schemeClr val="bg1"/>
                  </a:solidFill>
                  <a:ln w="15875" cap="flat">
                    <a:noFill/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83384" tIns="41692" rIns="83384" bIns="41692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21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0" name="Group 29"/>
                <p:cNvGrpSpPr/>
                <p:nvPr/>
              </p:nvGrpSpPr>
              <p:grpSpPr>
                <a:xfrm>
                  <a:off x="3193433" y="1830156"/>
                  <a:ext cx="995406" cy="1032112"/>
                  <a:chOff x="262306" y="1724185"/>
                  <a:chExt cx="1091572" cy="1131824"/>
                </a:xfrm>
              </p:grpSpPr>
              <p:sp>
                <p:nvSpPr>
                  <p:cNvPr id="31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262306" y="1724185"/>
                    <a:ext cx="1091572" cy="1131824"/>
                  </a:xfrm>
                  <a:prstGeom prst="ellipse">
                    <a:avLst/>
                  </a:prstGeom>
                  <a:noFill/>
                  <a:ln>
                    <a:solidFill>
                      <a:schemeClr val="tx2"/>
                    </a:solidFill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83384" tIns="41692" rIns="83384" bIns="41692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0487">
                      <a:solidFill>
                        <a:prstClr val="white"/>
                      </a:solidFill>
                      <a:latin typeface="Segoe UI"/>
                    </a:endParaRPr>
                  </a:p>
                </p:txBody>
              </p:sp>
              <p:sp>
                <p:nvSpPr>
                  <p:cNvPr id="32" name="Freeform 31"/>
                  <p:cNvSpPr>
                    <a:spLocks/>
                  </p:cNvSpPr>
                  <p:nvPr/>
                </p:nvSpPr>
                <p:spPr bwMode="auto">
                  <a:xfrm>
                    <a:off x="373240" y="1926313"/>
                    <a:ext cx="870912" cy="867464"/>
                  </a:xfrm>
                  <a:custGeom>
                    <a:avLst/>
                    <a:gdLst>
                      <a:gd name="T0" fmla="*/ 467 w 587"/>
                      <a:gd name="T1" fmla="*/ 0 h 529"/>
                      <a:gd name="T2" fmla="*/ 445 w 587"/>
                      <a:gd name="T3" fmla="*/ 70 h 529"/>
                      <a:gd name="T4" fmla="*/ 290 w 587"/>
                      <a:gd name="T5" fmla="*/ 282 h 529"/>
                      <a:gd name="T6" fmla="*/ 137 w 587"/>
                      <a:gd name="T7" fmla="*/ 74 h 529"/>
                      <a:gd name="T8" fmla="*/ 111 w 587"/>
                      <a:gd name="T9" fmla="*/ 6 h 529"/>
                      <a:gd name="T10" fmla="*/ 0 w 587"/>
                      <a:gd name="T11" fmla="*/ 236 h 529"/>
                      <a:gd name="T12" fmla="*/ 293 w 587"/>
                      <a:gd name="T13" fmla="*/ 529 h 529"/>
                      <a:gd name="T14" fmla="*/ 587 w 587"/>
                      <a:gd name="T15" fmla="*/ 236 h 529"/>
                      <a:gd name="T16" fmla="*/ 467 w 587"/>
                      <a:gd name="T17" fmla="*/ 0 h 5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587" h="529">
                        <a:moveTo>
                          <a:pt x="467" y="0"/>
                        </a:moveTo>
                        <a:cubicBezTo>
                          <a:pt x="445" y="70"/>
                          <a:pt x="445" y="70"/>
                          <a:pt x="445" y="70"/>
                        </a:cubicBezTo>
                        <a:cubicBezTo>
                          <a:pt x="290" y="282"/>
                          <a:pt x="290" y="282"/>
                          <a:pt x="290" y="282"/>
                        </a:cubicBezTo>
                        <a:cubicBezTo>
                          <a:pt x="137" y="74"/>
                          <a:pt x="137" y="74"/>
                          <a:pt x="137" y="74"/>
                        </a:cubicBezTo>
                        <a:cubicBezTo>
                          <a:pt x="111" y="6"/>
                          <a:pt x="111" y="6"/>
                          <a:pt x="111" y="6"/>
                        </a:cubicBezTo>
                        <a:cubicBezTo>
                          <a:pt x="44" y="60"/>
                          <a:pt x="0" y="143"/>
                          <a:pt x="0" y="236"/>
                        </a:cubicBezTo>
                        <a:cubicBezTo>
                          <a:pt x="0" y="398"/>
                          <a:pt x="132" y="529"/>
                          <a:pt x="293" y="529"/>
                        </a:cubicBezTo>
                        <a:cubicBezTo>
                          <a:pt x="455" y="529"/>
                          <a:pt x="587" y="398"/>
                          <a:pt x="587" y="236"/>
                        </a:cubicBezTo>
                        <a:cubicBezTo>
                          <a:pt x="587" y="139"/>
                          <a:pt x="540" y="54"/>
                          <a:pt x="467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C000"/>
                      </a:gs>
                      <a:gs pos="100000">
                        <a:schemeClr val="accent6">
                          <a:lumMod val="97000"/>
                          <a:lumOff val="3000"/>
                        </a:schemeClr>
                      </a:gs>
                      <a:gs pos="100000">
                        <a:schemeClr val="accent6">
                          <a:lumMod val="60000"/>
                          <a:lumOff val="40000"/>
                        </a:schemeClr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83384" tIns="41692" rIns="83384" bIns="41692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 sz="1821"/>
                  </a:p>
                </p:txBody>
              </p:sp>
              <p:sp>
                <p:nvSpPr>
                  <p:cNvPr id="33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463741" y="1964057"/>
                    <a:ext cx="688702" cy="76974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5875" cap="flat">
                    <a:noFill/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83384" tIns="41692" rIns="83384" bIns="41692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21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3" name="Rectangle 22"/>
                <p:cNvSpPr/>
                <p:nvPr/>
              </p:nvSpPr>
              <p:spPr>
                <a:xfrm>
                  <a:off x="374766" y="2078390"/>
                  <a:ext cx="4169214" cy="527388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lv-LV" sz="1824" b="1" dirty="0"/>
                    <a:t>180,9</a:t>
                  </a:r>
                </a:p>
                <a:p>
                  <a:pPr algn="ctr"/>
                  <a:r>
                    <a:rPr lang="lv-LV" sz="1003" dirty="0"/>
                    <a:t>milj. </a:t>
                  </a:r>
                  <a:r>
                    <a:rPr lang="lv-LV" sz="1003" i="1" dirty="0"/>
                    <a:t>euro</a:t>
                  </a:r>
                </a:p>
              </p:txBody>
            </p:sp>
          </p:grpSp>
          <p:sp>
            <p:nvSpPr>
              <p:cNvPr id="2" name="Rectangle 1"/>
              <p:cNvSpPr/>
              <p:nvPr/>
            </p:nvSpPr>
            <p:spPr>
              <a:xfrm>
                <a:off x="838269" y="2076972"/>
                <a:ext cx="921581" cy="527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lv-LV" sz="1824" b="1" dirty="0"/>
                  <a:t>190,7</a:t>
                </a:r>
              </a:p>
              <a:p>
                <a:pPr algn="ctr"/>
                <a:r>
                  <a:rPr lang="lv-LV" sz="1003" dirty="0"/>
                  <a:t>milj. </a:t>
                </a:r>
                <a:r>
                  <a:rPr lang="lv-LV" sz="1003" i="1" dirty="0"/>
                  <a:t>euro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286540" y="2166923"/>
                <a:ext cx="875790" cy="527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lv-LV" sz="1824" b="1" dirty="0"/>
                  <a:t>221,7</a:t>
                </a:r>
              </a:p>
              <a:p>
                <a:pPr algn="ctr"/>
                <a:r>
                  <a:rPr lang="lv-LV" sz="1003" dirty="0"/>
                  <a:t>milj. </a:t>
                </a:r>
                <a:r>
                  <a:rPr lang="lv-LV" sz="1003" i="1" dirty="0"/>
                  <a:t>euro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6683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05885" y="228327"/>
            <a:ext cx="6692460" cy="972816"/>
          </a:xfrm>
        </p:spPr>
        <p:txBody>
          <a:bodyPr>
            <a:normAutofit fontScale="90000"/>
          </a:bodyPr>
          <a:lstStyle/>
          <a:p>
            <a:r>
              <a:rPr lang="lv-LV" altLang="lv-LV" dirty="0"/>
              <a:t>Atbalstītais papildu finansējums prioritārajiem pasākumiem </a:t>
            </a:r>
            <a:br>
              <a:rPr lang="lv-LV" altLang="lv-LV" dirty="0"/>
            </a:br>
            <a:r>
              <a:rPr lang="lv-LV" altLang="lv-LV" dirty="0"/>
              <a:t>2020.-2022.gadam (II)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F11BBE9-CFE2-4B85-9E78-D6C1391818D1}" type="slidenum">
              <a:rPr lang="en-US" altLang="lv-LV" sz="1400"/>
              <a:pPr/>
              <a:t>4</a:t>
            </a:fld>
            <a:endParaRPr lang="en-US" altLang="lv-LV" sz="1400"/>
          </a:p>
        </p:txBody>
      </p:sp>
      <p:sp>
        <p:nvSpPr>
          <p:cNvPr id="161" name="Rectangle 160"/>
          <p:cNvSpPr/>
          <p:nvPr/>
        </p:nvSpPr>
        <p:spPr>
          <a:xfrm>
            <a:off x="584629" y="1543871"/>
            <a:ext cx="791371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v-LV" sz="1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2020. gada budžetā un vidējā termiņā paredzēti šādi galvenie politikas pasākumi </a:t>
            </a:r>
            <a:r>
              <a:rPr lang="lv-LV" sz="1800" b="1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iedzīvotāju ienākumu nevienlīdzības mazināšanā: </a:t>
            </a:r>
          </a:p>
          <a:p>
            <a:pPr marL="754063" lvl="1" indent="-285750" algn="just">
              <a:buFont typeface="Arial" panose="020B0604020202020204" pitchFamily="34" charset="0"/>
              <a:buChar char="•"/>
            </a:pPr>
            <a:endParaRPr lang="lv-LV" sz="14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14635" y="2582878"/>
            <a:ext cx="2390883" cy="107186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Minimālās mēneša darba algas palielināšana</a:t>
            </a:r>
            <a:endParaRPr lang="lv-LV" sz="1400" dirty="0"/>
          </a:p>
        </p:txBody>
      </p:sp>
      <p:sp>
        <p:nvSpPr>
          <p:cNvPr id="6" name="Oval 5"/>
          <p:cNvSpPr/>
          <p:nvPr/>
        </p:nvSpPr>
        <p:spPr>
          <a:xfrm>
            <a:off x="4783924" y="2604675"/>
            <a:ext cx="2582332" cy="102145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Maksimālais diferencētais neapliekamais minimums</a:t>
            </a:r>
            <a:endParaRPr lang="lv-LV" sz="1400" b="1" dirty="0"/>
          </a:p>
        </p:txBody>
      </p:sp>
      <p:sp>
        <p:nvSpPr>
          <p:cNvPr id="7" name="Oval 6"/>
          <p:cNvSpPr/>
          <p:nvPr/>
        </p:nvSpPr>
        <p:spPr>
          <a:xfrm>
            <a:off x="1805885" y="3932948"/>
            <a:ext cx="2637476" cy="103104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Paaugstināts minimālais ienākumu līmenis</a:t>
            </a:r>
            <a:endParaRPr lang="lv-LV" sz="1400" dirty="0"/>
          </a:p>
        </p:txBody>
      </p:sp>
      <p:sp>
        <p:nvSpPr>
          <p:cNvPr id="3" name="Oval 2"/>
          <p:cNvSpPr/>
          <p:nvPr/>
        </p:nvSpPr>
        <p:spPr>
          <a:xfrm>
            <a:off x="2194149" y="2582251"/>
            <a:ext cx="2037066" cy="103003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2021. gada 500 </a:t>
            </a:r>
            <a:r>
              <a:rPr lang="lv-LV" sz="1400" i="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400" i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mēnesī </a:t>
            </a:r>
          </a:p>
        </p:txBody>
      </p:sp>
      <p:sp>
        <p:nvSpPr>
          <p:cNvPr id="10" name="Oval 9"/>
          <p:cNvSpPr/>
          <p:nvPr/>
        </p:nvSpPr>
        <p:spPr>
          <a:xfrm>
            <a:off x="6960517" y="2626802"/>
            <a:ext cx="1951838" cy="974773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 2020. gadu 300 </a:t>
            </a:r>
            <a:r>
              <a:rPr lang="lv-LV" sz="1400" i="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400" i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mēnesī</a:t>
            </a:r>
            <a:endParaRPr lang="lv-LV" sz="1400" dirty="0"/>
          </a:p>
        </p:txBody>
      </p:sp>
      <p:sp>
        <p:nvSpPr>
          <p:cNvPr id="11" name="Oval 10"/>
          <p:cNvSpPr/>
          <p:nvPr/>
        </p:nvSpPr>
        <p:spPr>
          <a:xfrm>
            <a:off x="4126436" y="3922236"/>
            <a:ext cx="3695840" cy="102808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2020. gadā 9,8 milj. </a:t>
            </a:r>
            <a:r>
              <a:rPr lang="lv-LV" sz="1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2021. gadā 9,9 milj. </a:t>
            </a:r>
            <a:r>
              <a:rPr lang="lv-LV" sz="1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2022. gadā 10,0 milj. </a:t>
            </a:r>
            <a:r>
              <a:rPr lang="lv-LV" sz="1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039355" y="4947970"/>
            <a:ext cx="5489138" cy="184767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nosakot vecuma pensijas minimālo aprēķina bāzi;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palielinot valsts sociālā nodrošinājuma pabalsta apmēru personām ar invaliditāti;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palielinot invaliditātes pensijas minimālo apmēru;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palielinot atlīdzības par darbspēju zaudējumu un darbā nodarītā kaitējuma atlīdzības minimālo apmēru.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2866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/>
      <p:bldP spid="2" grpId="0" animBg="1"/>
      <p:bldP spid="6" grpId="0" animBg="1"/>
      <p:bldP spid="7" grpId="0" animBg="1"/>
      <p:bldP spid="3" grpId="0" animBg="1"/>
      <p:bldP spid="10" grpId="0" animBg="1"/>
      <p:bldP spid="11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287624" y="3893928"/>
            <a:ext cx="1505079" cy="8020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sākotnējā </a:t>
            </a:r>
          </a:p>
          <a:p>
            <a:pPr algn="ctr"/>
            <a:r>
              <a:rPr lang="lv-LV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„fiskālā telpa”</a:t>
            </a:r>
            <a:endParaRPr lang="lv-LV" sz="1600" dirty="0"/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05885" y="228327"/>
            <a:ext cx="6692460" cy="972816"/>
          </a:xfrm>
        </p:spPr>
        <p:txBody>
          <a:bodyPr>
            <a:normAutofit/>
          </a:bodyPr>
          <a:lstStyle/>
          <a:p>
            <a:r>
              <a:rPr lang="lv-LV" altLang="lv-LV" dirty="0"/>
              <a:t>Fiskālā telpa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F11BBE9-CFE2-4B85-9E78-D6C1391818D1}" type="slidenum">
              <a:rPr lang="en-US" altLang="lv-LV"/>
              <a:pPr/>
              <a:t>5</a:t>
            </a:fld>
            <a:endParaRPr lang="en-US" altLang="lv-LV"/>
          </a:p>
        </p:txBody>
      </p:sp>
      <p:sp>
        <p:nvSpPr>
          <p:cNvPr id="6" name="Oval 5"/>
          <p:cNvSpPr/>
          <p:nvPr/>
        </p:nvSpPr>
        <p:spPr>
          <a:xfrm>
            <a:off x="4337320" y="916662"/>
            <a:ext cx="3794469" cy="175039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Informatīvais ziņojums "Par makroekonomisko rādītāju, ieņēmumu un vispārējās valdības budžeta bilances prognozēm 2020.-2022.gadā". </a:t>
            </a:r>
          </a:p>
        </p:txBody>
      </p:sp>
      <p:sp>
        <p:nvSpPr>
          <p:cNvPr id="7" name="Oval 6"/>
          <p:cNvSpPr/>
          <p:nvPr/>
        </p:nvSpPr>
        <p:spPr>
          <a:xfrm>
            <a:off x="1594864" y="1117743"/>
            <a:ext cx="2953477" cy="134822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2019.gada 20.augusta Ministru kabineta sēde</a:t>
            </a:r>
          </a:p>
        </p:txBody>
      </p:sp>
      <p:sp>
        <p:nvSpPr>
          <p:cNvPr id="2" name="Oval 1"/>
          <p:cNvSpPr/>
          <p:nvPr/>
        </p:nvSpPr>
        <p:spPr>
          <a:xfrm>
            <a:off x="432904" y="4409794"/>
            <a:ext cx="1201931" cy="100721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2021.g +34,0 milj. </a:t>
            </a:r>
            <a:r>
              <a:rPr lang="lv-LV" sz="1400" i="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endParaRPr lang="lv-LV" sz="14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457260" y="3001362"/>
            <a:ext cx="1165805" cy="96134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2020.g </a:t>
            </a:r>
          </a:p>
          <a:p>
            <a:pPr algn="ctr"/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-25,0 milj. </a:t>
            </a:r>
            <a:r>
              <a:rPr lang="lv-LV" sz="1400" i="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endParaRPr lang="lv-LV" sz="14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420018" y="4409794"/>
            <a:ext cx="1201931" cy="100721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2022.g</a:t>
            </a:r>
          </a:p>
          <a:p>
            <a:pPr algn="ctr"/>
            <a:r>
              <a:rPr lang="lv-LV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+132,5 milj. </a:t>
            </a:r>
            <a:r>
              <a:rPr lang="lv-LV" sz="1400" i="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euro</a:t>
            </a:r>
            <a:endParaRPr lang="lv-LV" sz="14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774691" y="3226580"/>
            <a:ext cx="1902369" cy="7795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/>
              <a:t>Ministri kabineta lēmumi*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548341" y="4124410"/>
            <a:ext cx="1226350" cy="7795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/>
              <a:t>Ieņēmumus koriģējoši pasākumi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969964" y="4132434"/>
            <a:ext cx="1153562" cy="7795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/>
              <a:t>Izdevumus koriģējoši pasākumi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333907" y="4128677"/>
            <a:ext cx="1654441" cy="7795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/>
              <a:t>Izdevumus palielinoši pasākumi (JPI)</a:t>
            </a:r>
          </a:p>
        </p:txBody>
      </p:sp>
      <p:sp>
        <p:nvSpPr>
          <p:cNvPr id="8" name="Rectangle 7"/>
          <p:cNvSpPr/>
          <p:nvPr/>
        </p:nvSpPr>
        <p:spPr>
          <a:xfrm>
            <a:off x="238586" y="6452232"/>
            <a:ext cx="860061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1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*skat. likumprojekta „Par vidēja termiņa budžeta ietvaru 2020., 2021. un 2022.gadam” paskaidrojumu </a:t>
            </a:r>
            <a:r>
              <a:rPr lang="lv-LV" sz="1000" dirty="0">
                <a:latin typeface="Verdana" panose="020B0604030504040204" pitchFamily="34" charset="0"/>
                <a:ea typeface="Verdana" panose="020B0604030504040204" pitchFamily="34" charset="0"/>
              </a:rPr>
              <a:t>2.3.2. sadaļu</a:t>
            </a:r>
            <a:endParaRPr lang="lv-LV" sz="1000" dirty="0"/>
          </a:p>
        </p:txBody>
      </p:sp>
    </p:spTree>
    <p:extLst>
      <p:ext uri="{BB962C8B-B14F-4D97-AF65-F5344CB8AC3E}">
        <p14:creationId xmlns:p14="http://schemas.microsoft.com/office/powerpoint/2010/main" val="231604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2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05885" y="228327"/>
            <a:ext cx="6692460" cy="972816"/>
          </a:xfrm>
        </p:spPr>
        <p:txBody>
          <a:bodyPr>
            <a:normAutofit/>
          </a:bodyPr>
          <a:lstStyle/>
          <a:p>
            <a:r>
              <a:rPr lang="lv-LV" altLang="lv-LV" dirty="0"/>
              <a:t>Fiskālā telpa (II)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F11BBE9-CFE2-4B85-9E78-D6C1391818D1}" type="slidenum">
              <a:rPr lang="en-US" altLang="lv-LV"/>
              <a:pPr/>
              <a:t>6</a:t>
            </a:fld>
            <a:endParaRPr lang="en-US" altLang="lv-LV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458" y="1283414"/>
            <a:ext cx="7121209" cy="5345986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814647" y="3973484"/>
            <a:ext cx="7473142" cy="59020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Rounded Rectangle 7"/>
          <p:cNvSpPr/>
          <p:nvPr/>
        </p:nvSpPr>
        <p:spPr>
          <a:xfrm>
            <a:off x="810491" y="6324600"/>
            <a:ext cx="7473142" cy="304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Rounded Rectangle 9"/>
          <p:cNvSpPr/>
          <p:nvPr/>
        </p:nvSpPr>
        <p:spPr>
          <a:xfrm>
            <a:off x="814647" y="4716088"/>
            <a:ext cx="7473142" cy="4461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8293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lv-LV"/>
          </a:p>
        </p:txBody>
      </p:sp>
      <p:sp>
        <p:nvSpPr>
          <p:cNvPr id="19459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 altLang="lv-LV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2_prezentacija_LV.potx" id="{A644DF08-55B1-441C-9C90-68DAAFBF52DD}" vid="{0BD70AD8-9966-43E4-A8AF-9A8830185A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22_prezentacija_LV</Template>
  <TotalTime>143</TotalTime>
  <Words>704</Words>
  <Application>Microsoft Office PowerPoint</Application>
  <PresentationFormat>On-screen Show (4:3)</PresentationFormat>
  <Paragraphs>90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Times New Roman</vt:lpstr>
      <vt:lpstr>Verdana</vt:lpstr>
      <vt:lpstr>Wingdings</vt:lpstr>
      <vt:lpstr>89_Prezentacija_templateLV</vt:lpstr>
      <vt:lpstr>Valsts budžets 2020.gadam un Vidēja termiņa ietvars 2020.-2022.gadam </vt:lpstr>
      <vt:lpstr>Likuma „Par vidēja termiņa budžeta ietvaru 2020., 2021. un 2022.gadam” vidēja termiņa budžeta politikas prioritārie attīstības virzieni</vt:lpstr>
      <vt:lpstr>Atbalstītais papildu finansējums prioritārajiem pasākumiem  2020.-2022.gadam</vt:lpstr>
      <vt:lpstr>Atbalstītais papildu finansējums prioritārajiem pasākumiem  2020.-2022.gadam (II)</vt:lpstr>
      <vt:lpstr>Fiskālā telpa</vt:lpstr>
      <vt:lpstr>Fiskālā telpa (II)</vt:lpstr>
      <vt:lpstr>PowerPoint Presentation</vt:lpstr>
    </vt:vector>
  </TitlesOfParts>
  <Company>Finanšu Ministrija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Gints Trupovnieks</dc:creator>
  <cp:lastModifiedBy>Aiga Lukasenoka</cp:lastModifiedBy>
  <cp:revision>34</cp:revision>
  <dcterms:created xsi:type="dcterms:W3CDTF">2020-02-25T06:34:38Z</dcterms:created>
  <dcterms:modified xsi:type="dcterms:W3CDTF">2020-02-26T06:42:48Z</dcterms:modified>
</cp:coreProperties>
</file>