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67" r:id="rId2"/>
    <p:sldId id="295" r:id="rId3"/>
    <p:sldId id="296" r:id="rId4"/>
    <p:sldId id="297" r:id="rId5"/>
    <p:sldId id="298" r:id="rId6"/>
    <p:sldId id="291" r:id="rId7"/>
    <p:sldId id="300" r:id="rId8"/>
    <p:sldId id="299" r:id="rId9"/>
    <p:sldId id="301" r:id="rId10"/>
    <p:sldId id="302" r:id="rId11"/>
    <p:sldId id="303" r:id="rId12"/>
    <p:sldId id="304" r:id="rId13"/>
    <p:sldId id="305" r:id="rId14"/>
    <p:sldId id="269" r:id="rId15"/>
    <p:sldId id="270" r:id="rId16"/>
    <p:sldId id="309" r:id="rId17"/>
    <p:sldId id="307" r:id="rId18"/>
    <p:sldId id="268" r:id="rId19"/>
    <p:sldId id="306" r:id="rId20"/>
    <p:sldId id="308" r:id="rId21"/>
    <p:sldId id="289" r:id="rId22"/>
  </p:sldIdLst>
  <p:sldSz cx="9906000" cy="6858000" type="A4"/>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p15:clr>
            <a:srgbClr val="A4A3A4"/>
          </p15:clr>
        </p15:guide>
        <p15:guide id="2" pos="30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006265"/>
    <a:srgbClr val="72C7E7"/>
    <a:srgbClr val="A1DAD0"/>
    <a:srgbClr val="AC6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7" autoAdjust="0"/>
    <p:restoredTop sz="81949" autoAdjust="0"/>
  </p:normalViewPr>
  <p:slideViewPr>
    <p:cSldViewPr>
      <p:cViewPr varScale="1">
        <p:scale>
          <a:sx n="94" d="100"/>
          <a:sy n="94" d="100"/>
        </p:scale>
        <p:origin x="1626" y="78"/>
      </p:cViewPr>
      <p:guideLst>
        <p:guide orient="horz" pos="663"/>
        <p:guide pos="30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5B45AC-7942-4E03-A7DF-284E59848BF6}" type="datetimeFigureOut">
              <a:rPr lang="lv-LV" smtClean="0"/>
              <a:pPr/>
              <a:t>28.02.2020</a:t>
            </a:fld>
            <a:endParaRPr lang="lv-LV"/>
          </a:p>
        </p:txBody>
      </p:sp>
      <p:sp>
        <p:nvSpPr>
          <p:cNvPr id="4" name="Kājenes vietturis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37A6D4-A8F7-4A5E-828C-4A71E9D3F62F}" type="slidenum">
              <a:rPr lang="lv-LV" smtClean="0"/>
              <a:pPr/>
              <a:t>‹#›</a:t>
            </a:fld>
            <a:endParaRPr lang="lv-LV"/>
          </a:p>
        </p:txBody>
      </p:sp>
    </p:spTree>
    <p:extLst>
      <p:ext uri="{BB962C8B-B14F-4D97-AF65-F5344CB8AC3E}">
        <p14:creationId xmlns:p14="http://schemas.microsoft.com/office/powerpoint/2010/main" val="3659346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8126A-3CA7-4264-9F9B-9DF67F067627}" type="datetimeFigureOut">
              <a:rPr lang="lv-LV" smtClean="0"/>
              <a:pPr/>
              <a:t>28.02.2020</a:t>
            </a:fld>
            <a:endParaRPr lang="lv-LV"/>
          </a:p>
        </p:txBody>
      </p:sp>
      <p:sp>
        <p:nvSpPr>
          <p:cNvPr id="4" name="Slaida attēla vietturis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41DCF-5037-44CE-91E7-39056132BAEC}" type="slidenum">
              <a:rPr lang="lv-LV" smtClean="0"/>
              <a:pPr/>
              <a:t>‹#›</a:t>
            </a:fld>
            <a:endParaRPr lang="lv-LV"/>
          </a:p>
        </p:txBody>
      </p:sp>
    </p:spTree>
    <p:extLst>
      <p:ext uri="{BB962C8B-B14F-4D97-AF65-F5344CB8AC3E}">
        <p14:creationId xmlns:p14="http://schemas.microsoft.com/office/powerpoint/2010/main" val="24281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841DCF-5037-44CE-91E7-39056132BAEC}" type="slidenum">
              <a:rPr lang="lv-LV" smtClean="0"/>
              <a:pPr/>
              <a:t>18</a:t>
            </a:fld>
            <a:endParaRPr lang="lv-LV"/>
          </a:p>
        </p:txBody>
      </p:sp>
    </p:spTree>
    <p:extLst>
      <p:ext uri="{BB962C8B-B14F-4D97-AF65-F5344CB8AC3E}">
        <p14:creationId xmlns:p14="http://schemas.microsoft.com/office/powerpoint/2010/main" val="422635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lapa">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1280592" y="2564904"/>
            <a:ext cx="7403232" cy="2088232"/>
          </a:xfrm>
          <a:prstGeom prst="rect">
            <a:avLst/>
          </a:prstGeom>
        </p:spPr>
        <p:txBody>
          <a:bodyPr>
            <a:noAutofit/>
          </a:bodyPr>
          <a:lstStyle>
            <a:lvl1pPr algn="ctr">
              <a:lnSpc>
                <a:spcPts val="4100"/>
              </a:lnSpc>
              <a:defRPr sz="3600" b="1" cap="all" baseline="0">
                <a:solidFill>
                  <a:schemeClr val="tx2"/>
                </a:solidFill>
                <a:latin typeface="Myriad Pro Cond" pitchFamily="34" charset="0"/>
              </a:defRPr>
            </a:lvl1pPr>
          </a:lstStyle>
          <a:p>
            <a:r>
              <a:rPr lang="lv-LV" dirty="0"/>
              <a:t>Ieskats Institūta darbībā un </a:t>
            </a:r>
            <a:br>
              <a:rPr lang="lv-LV" dirty="0"/>
            </a:br>
            <a:r>
              <a:rPr lang="lv-LV" dirty="0"/>
              <a:t>dažās Nozaru profesijās</a:t>
            </a:r>
          </a:p>
        </p:txBody>
      </p:sp>
      <p:pic>
        <p:nvPicPr>
          <p:cNvPr id="6" name="Attēls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504" y="332656"/>
            <a:ext cx="4176464" cy="1625024"/>
          </a:xfrm>
          <a:prstGeom prst="rect">
            <a:avLst/>
          </a:prstGeom>
        </p:spPr>
      </p:pic>
    </p:spTree>
    <p:extLst>
      <p:ext uri="{BB962C8B-B14F-4D97-AF65-F5344CB8AC3E}">
        <p14:creationId xmlns:p14="http://schemas.microsoft.com/office/powerpoint/2010/main" val="120100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Saturs balts">
    <p:bg>
      <p:bgPr>
        <a:solidFill>
          <a:schemeClr val="bg1"/>
        </a:solidFill>
        <a:effectLst/>
      </p:bgPr>
    </p:bg>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495300" y="274638"/>
            <a:ext cx="8915400" cy="778098"/>
          </a:xfrm>
          <a:prstGeom prst="rect">
            <a:avLst/>
          </a:prstGeom>
        </p:spPr>
        <p:txBody>
          <a:bodyPr/>
          <a:lstStyle>
            <a:lvl1pPr algn="l">
              <a:defRPr sz="2400" b="1" cap="all" baseline="0">
                <a:solidFill>
                  <a:srgbClr val="006265"/>
                </a:solidFill>
                <a:latin typeface="Myriad Pro Cond" pitchFamily="34" charset="0"/>
              </a:defRPr>
            </a:lvl1pPr>
          </a:lstStyle>
          <a:p>
            <a:r>
              <a:rPr lang="lv-LV" dirty="0"/>
              <a:t>Medicīnas mikrobioloģijas laboratorija</a:t>
            </a:r>
          </a:p>
        </p:txBody>
      </p:sp>
      <p:sp>
        <p:nvSpPr>
          <p:cNvPr id="3" name="Satura vietturis 2"/>
          <p:cNvSpPr>
            <a:spLocks noGrp="1"/>
          </p:cNvSpPr>
          <p:nvPr>
            <p:ph idx="1" hasCustomPrompt="1"/>
          </p:nvPr>
        </p:nvSpPr>
        <p:spPr>
          <a:xfrm>
            <a:off x="495300" y="1268761"/>
            <a:ext cx="8915400" cy="4857404"/>
          </a:xfrm>
          <a:prstGeom prst="rect">
            <a:avLst/>
          </a:prstGeom>
        </p:spPr>
        <p:txBody>
          <a:bodyPr/>
          <a:lstStyle>
            <a:lvl1pPr marL="0" indent="0" algn="just" eaLnBrk="1" hangingPunct="1">
              <a:lnSpc>
                <a:spcPct val="90000"/>
              </a:lnSpc>
              <a:buFont typeface="Wingdings" panose="05000000000000000000" pitchFamily="2" charset="2"/>
              <a:buNone/>
              <a:defRPr sz="2400">
                <a:latin typeface="Myriad Pro" pitchFamily="34" charset="0"/>
              </a:defRPr>
            </a:lvl1pPr>
            <a:lvl2pPr marL="522288" indent="11113" algn="just" eaLnBrk="1" hangingPunct="1">
              <a:lnSpc>
                <a:spcPct val="90000"/>
              </a:lnSpc>
              <a:buFontTx/>
              <a:buNone/>
              <a:defRPr sz="2200">
                <a:latin typeface="Myriad Pro" pitchFamily="34" charset="0"/>
              </a:defRPr>
            </a:lvl2pPr>
            <a:lvl3pPr algn="just" eaLnBrk="1" hangingPunct="1">
              <a:lnSpc>
                <a:spcPct val="90000"/>
              </a:lnSpc>
              <a:buFont typeface="Times New Roman" panose="02020603050405020304" pitchFamily="18" charset="0"/>
              <a:buNone/>
              <a:defRPr sz="1800">
                <a:latin typeface="Myriad Pro" pitchFamily="34" charset="0"/>
              </a:defRPr>
            </a:lvl3pPr>
            <a:lvl4pPr>
              <a:defRPr sz="1600">
                <a:latin typeface="Myriad Pro" pitchFamily="34" charset="0"/>
              </a:defRPr>
            </a:lvl4pPr>
            <a:lvl5pPr>
              <a:defRPr sz="1400">
                <a:latin typeface="Myriad Pro" pitchFamily="34" charset="0"/>
              </a:defRPr>
            </a:lvl5pPr>
          </a:lstStyle>
          <a:p>
            <a:pPr algn="just" eaLnBrk="1" hangingPunct="1">
              <a:lnSpc>
                <a:spcPct val="90000"/>
              </a:lnSpc>
            </a:pPr>
            <a:r>
              <a:rPr lang="lv-LV" altLang="lv-LV" sz="1800" b="1" dirty="0">
                <a:cs typeface="Arial" panose="020B0604020202020204" pitchFamily="34" charset="0"/>
              </a:rPr>
              <a:t>Klīniski mikrobioloģiskie izmeklējumi</a:t>
            </a:r>
            <a:endParaRPr lang="ru-RU" altLang="lv-LV" sz="1800" b="1" dirty="0">
              <a:cs typeface="Arial" panose="020B0604020202020204" pitchFamily="34" charset="0"/>
            </a:endParaRPr>
          </a:p>
          <a:p>
            <a:pPr lvl="1" algn="just" eaLnBrk="1" hangingPunct="1">
              <a:lnSpc>
                <a:spcPct val="90000"/>
              </a:lnSpc>
            </a:pPr>
            <a:r>
              <a:rPr lang="lv-LV" altLang="lv-LV" sz="1800" dirty="0">
                <a:cs typeface="Arial" panose="020B0604020202020204" pitchFamily="34" charset="0"/>
              </a:rPr>
              <a:t>Izmeklējumi pēc epidemioloģiskā plāna</a:t>
            </a:r>
            <a:r>
              <a:rPr lang="ru-RU" altLang="lv-LV" sz="1800" dirty="0">
                <a:cs typeface="Arial" panose="020B0604020202020204" pitchFamily="34" charset="0"/>
              </a:rPr>
              <a:t>:</a:t>
            </a:r>
          </a:p>
          <a:p>
            <a:pPr lvl="2" algn="just" eaLnBrk="1" hangingPunct="1">
              <a:lnSpc>
                <a:spcPct val="90000"/>
              </a:lnSpc>
            </a:pPr>
            <a:r>
              <a:rPr lang="lv-LV" altLang="lv-LV" sz="1800" dirty="0">
                <a:cs typeface="Arial" panose="020B0604020202020204" pitchFamily="34" charset="0"/>
              </a:rPr>
              <a:t>Kontaktpersonu izmeklēšana uz patogēno </a:t>
            </a:r>
            <a:r>
              <a:rPr lang="lv-LV" altLang="lv-LV" sz="1800" dirty="0" err="1">
                <a:cs typeface="Arial" panose="020B0604020202020204" pitchFamily="34" charset="0"/>
              </a:rPr>
              <a:t>mikrofloru</a:t>
            </a:r>
            <a:endParaRPr lang="ru-RU" altLang="lv-LV" sz="1800" dirty="0">
              <a:cs typeface="Arial" panose="020B0604020202020204" pitchFamily="34" charset="0"/>
            </a:endParaRPr>
          </a:p>
          <a:p>
            <a:pPr lvl="1" algn="just" eaLnBrk="1" hangingPunct="1">
              <a:lnSpc>
                <a:spcPct val="90000"/>
              </a:lnSpc>
            </a:pPr>
            <a:r>
              <a:rPr lang="lv-LV" altLang="lv-LV" sz="1800" dirty="0">
                <a:cs typeface="Arial" panose="020B0604020202020204" pitchFamily="34" charset="0"/>
              </a:rPr>
              <a:t>Ārējās vides objektu izmeklējumi infekciju perēkļu vietās </a:t>
            </a:r>
            <a:r>
              <a:rPr lang="ru-RU" altLang="lv-LV" sz="1800" dirty="0">
                <a:cs typeface="Arial" panose="020B0604020202020204" pitchFamily="34" charset="0"/>
              </a:rPr>
              <a:t>(</a:t>
            </a:r>
            <a:r>
              <a:rPr lang="lv-LV" altLang="lv-LV" sz="1800" dirty="0">
                <a:cs typeface="Arial" panose="020B0604020202020204" pitchFamily="34" charset="0"/>
              </a:rPr>
              <a:t>ūdens</a:t>
            </a:r>
            <a:r>
              <a:rPr lang="ru-RU" altLang="lv-LV" sz="1800" dirty="0">
                <a:cs typeface="Arial" panose="020B0604020202020204" pitchFamily="34" charset="0"/>
              </a:rPr>
              <a:t>, </a:t>
            </a:r>
            <a:r>
              <a:rPr lang="lv-LV" altLang="lv-LV" sz="1800" dirty="0">
                <a:cs typeface="Arial" panose="020B0604020202020204" pitchFamily="34" charset="0"/>
              </a:rPr>
              <a:t>produkti</a:t>
            </a:r>
            <a:r>
              <a:rPr lang="ru-RU" altLang="lv-LV" sz="1800" dirty="0">
                <a:cs typeface="Arial" panose="020B0604020202020204" pitchFamily="34" charset="0"/>
              </a:rPr>
              <a:t>, </a:t>
            </a:r>
            <a:r>
              <a:rPr lang="lv-LV" altLang="lv-LV" sz="1800" dirty="0">
                <a:cs typeface="Arial" panose="020B0604020202020204" pitchFamily="34" charset="0"/>
              </a:rPr>
              <a:t>nomazgājumi</a:t>
            </a:r>
            <a:r>
              <a:rPr lang="ru-RU" altLang="lv-LV" sz="1800" dirty="0">
                <a:cs typeface="Arial" panose="020B0604020202020204" pitchFamily="34" charset="0"/>
              </a:rPr>
              <a:t>)</a:t>
            </a:r>
            <a:endParaRPr lang="lv-LV" altLang="lv-LV" sz="1800" dirty="0">
              <a:cs typeface="Arial" panose="020B0604020202020204" pitchFamily="34" charset="0"/>
            </a:endParaRPr>
          </a:p>
          <a:p>
            <a:pPr lvl="1" algn="just" eaLnBrk="1" hangingPunct="1">
              <a:lnSpc>
                <a:spcPct val="90000"/>
              </a:lnSpc>
              <a:buFontTx/>
              <a:buNone/>
            </a:pPr>
            <a:endParaRPr lang="ru-RU" altLang="lv-LV" sz="1800" dirty="0">
              <a:cs typeface="Arial" panose="020B0604020202020204" pitchFamily="34" charset="0"/>
            </a:endParaRPr>
          </a:p>
          <a:p>
            <a:pPr algn="just" eaLnBrk="1" hangingPunct="1">
              <a:lnSpc>
                <a:spcPct val="90000"/>
              </a:lnSpc>
            </a:pPr>
            <a:r>
              <a:rPr lang="lv-LV" altLang="lv-LV" sz="1800" b="1" dirty="0">
                <a:cs typeface="Arial" panose="020B0604020202020204" pitchFamily="34" charset="0"/>
              </a:rPr>
              <a:t>Ārējās vides monitoringa programmas</a:t>
            </a:r>
            <a:r>
              <a:rPr lang="ru-RU" altLang="lv-LV" sz="1800" b="1" dirty="0">
                <a:cs typeface="Arial" panose="020B0604020202020204" pitchFamily="34" charset="0"/>
              </a:rPr>
              <a:t> </a:t>
            </a:r>
            <a:r>
              <a:rPr lang="ru-RU" altLang="lv-LV" sz="1800" dirty="0">
                <a:cs typeface="Arial" panose="020B0604020202020204" pitchFamily="34" charset="0"/>
              </a:rPr>
              <a:t>(</a:t>
            </a:r>
            <a:r>
              <a:rPr lang="lv-LV" altLang="lv-LV" sz="1800" dirty="0">
                <a:cs typeface="Arial" panose="020B0604020202020204" pitchFamily="34" charset="0"/>
              </a:rPr>
              <a:t>Sibīrijas mēris; Mēris; Holēras </a:t>
            </a:r>
            <a:r>
              <a:rPr lang="lv-LV" altLang="lv-LV" sz="1800" dirty="0" err="1">
                <a:cs typeface="Arial" panose="020B0604020202020204" pitchFamily="34" charset="0"/>
              </a:rPr>
              <a:t>vibrions</a:t>
            </a:r>
            <a:r>
              <a:rPr lang="ru-RU" altLang="lv-LV" sz="1800" dirty="0">
                <a:cs typeface="Arial" panose="020B0604020202020204" pitchFamily="34" charset="0"/>
              </a:rPr>
              <a:t>)</a:t>
            </a:r>
            <a:endParaRPr lang="lv-LV" altLang="lv-LV" sz="1800" dirty="0">
              <a:cs typeface="Arial" panose="020B0604020202020204" pitchFamily="34" charset="0"/>
            </a:endParaRPr>
          </a:p>
          <a:p>
            <a:pPr algn="just" eaLnBrk="1" hangingPunct="1">
              <a:lnSpc>
                <a:spcPct val="90000"/>
              </a:lnSpc>
              <a:buFont typeface="Wingdings" panose="05000000000000000000" pitchFamily="2" charset="2"/>
              <a:buNone/>
            </a:pPr>
            <a:endParaRPr lang="ru-RU" altLang="lv-LV" sz="1800" dirty="0">
              <a:cs typeface="Arial" panose="020B0604020202020204" pitchFamily="34" charset="0"/>
            </a:endParaRPr>
          </a:p>
          <a:p>
            <a:pPr algn="just" eaLnBrk="1" hangingPunct="1">
              <a:lnSpc>
                <a:spcPct val="90000"/>
              </a:lnSpc>
            </a:pPr>
            <a:r>
              <a:rPr lang="lv-LV" altLang="lv-LV" sz="1800" b="1" dirty="0">
                <a:cs typeface="Arial" panose="020B0604020202020204" pitchFamily="34" charset="0"/>
              </a:rPr>
              <a:t>Klīniski diagnostiskie izmeklējumi</a:t>
            </a:r>
            <a:endParaRPr lang="ru-RU" altLang="lv-LV" sz="1800" b="1" dirty="0">
              <a:cs typeface="Arial" panose="020B0604020202020204" pitchFamily="34" charset="0"/>
            </a:endParaRPr>
          </a:p>
          <a:p>
            <a:pPr lvl="2" algn="just" eaLnBrk="1" hangingPunct="1">
              <a:lnSpc>
                <a:spcPct val="90000"/>
              </a:lnSpc>
            </a:pPr>
            <a:r>
              <a:rPr lang="lv-LV" altLang="lv-LV" sz="1800" dirty="0">
                <a:cs typeface="Arial" panose="020B0604020202020204" pitchFamily="34" charset="0"/>
              </a:rPr>
              <a:t>Noņemtā materiāla izmeklējumi, ar mērķi noteikt diagnozi, kā arī definēt jūtīgumu pret antibiotikām</a:t>
            </a:r>
          </a:p>
          <a:p>
            <a:pPr lvl="2" algn="just" eaLnBrk="1" hangingPunct="1">
              <a:lnSpc>
                <a:spcPct val="90000"/>
              </a:lnSpc>
              <a:buFont typeface="Times New Roman" panose="02020603050405020304" pitchFamily="18" charset="0"/>
              <a:buNone/>
            </a:pPr>
            <a:endParaRPr lang="ru-RU" altLang="lv-LV" sz="1800" dirty="0">
              <a:cs typeface="Arial" panose="020B0604020202020204" pitchFamily="34" charset="0"/>
            </a:endParaRPr>
          </a:p>
          <a:p>
            <a:pPr algn="just" eaLnBrk="1" hangingPunct="1">
              <a:lnSpc>
                <a:spcPct val="90000"/>
              </a:lnSpc>
            </a:pPr>
            <a:r>
              <a:rPr lang="lv-LV" altLang="lv-LV" sz="1800" b="1" dirty="0">
                <a:cs typeface="Arial" panose="020B0604020202020204" pitchFamily="34" charset="0"/>
              </a:rPr>
              <a:t>Seroloģiskie izmeklējumi</a:t>
            </a:r>
            <a:endParaRPr lang="ru-RU" altLang="lv-LV" sz="1800" dirty="0">
              <a:cs typeface="Arial" panose="020B0604020202020204" pitchFamily="34" charset="0"/>
            </a:endParaRPr>
          </a:p>
          <a:p>
            <a:pPr lvl="2" algn="just" eaLnBrk="1" hangingPunct="1">
              <a:lnSpc>
                <a:spcPct val="90000"/>
              </a:lnSpc>
            </a:pPr>
            <a:r>
              <a:rPr lang="lv-LV" altLang="lv-LV" sz="1800" dirty="0">
                <a:cs typeface="Arial" panose="020B0604020202020204" pitchFamily="34" charset="0"/>
              </a:rPr>
              <a:t>Antivielu daudzuma noteikšana pēc vakcinācijas </a:t>
            </a:r>
            <a:r>
              <a:rPr lang="ru-RU" altLang="lv-LV" sz="1800" dirty="0">
                <a:cs typeface="Arial" panose="020B0604020202020204" pitchFamily="34" charset="0"/>
              </a:rPr>
              <a:t>(</a:t>
            </a:r>
            <a:r>
              <a:rPr lang="lv-LV" altLang="lv-LV" sz="1800" dirty="0">
                <a:cs typeface="Arial" panose="020B0604020202020204" pitchFamily="34" charset="0"/>
              </a:rPr>
              <a:t>difterija</a:t>
            </a:r>
            <a:r>
              <a:rPr lang="ru-RU" altLang="lv-LV" sz="1800" dirty="0">
                <a:cs typeface="Arial" panose="020B0604020202020204" pitchFamily="34" charset="0"/>
              </a:rPr>
              <a:t>; </a:t>
            </a:r>
            <a:r>
              <a:rPr lang="lv-LV" altLang="lv-LV" sz="1800" dirty="0">
                <a:cs typeface="Arial" panose="020B0604020202020204" pitchFamily="34" charset="0"/>
              </a:rPr>
              <a:t>stinguma krampji utt.)</a:t>
            </a:r>
            <a:endParaRPr lang="ru-RU" altLang="lv-LV" sz="1800" dirty="0">
              <a:cs typeface="Arial" panose="020B0604020202020204" pitchFamily="34" charset="0"/>
            </a:endParaRPr>
          </a:p>
          <a:p>
            <a:pPr lvl="2" algn="just" eaLnBrk="1" hangingPunct="1">
              <a:lnSpc>
                <a:spcPct val="90000"/>
              </a:lnSpc>
            </a:pPr>
            <a:r>
              <a:rPr lang="lv-LV" altLang="lv-LV" sz="1800" dirty="0">
                <a:cs typeface="Arial" panose="020B0604020202020204" pitchFamily="34" charset="0"/>
              </a:rPr>
              <a:t>Diagnostiski seroloģiskie izmeklējumi</a:t>
            </a:r>
            <a:endParaRPr lang="ru-RU" altLang="lv-LV" sz="1800" dirty="0">
              <a:cs typeface="Arial" panose="020B0604020202020204" pitchFamily="34" charset="0"/>
            </a:endParaRPr>
          </a:p>
          <a:p>
            <a:pPr marL="0" lvl="1" indent="0" eaLnBrk="1" hangingPunct="1">
              <a:lnSpc>
                <a:spcPct val="90000"/>
              </a:lnSpc>
              <a:buNone/>
              <a:defRPr/>
            </a:pPr>
            <a:endParaRPr lang="en-US" sz="1800" dirty="0">
              <a:cs typeface="Arial" pitchFamily="34" charset="0"/>
            </a:endParaRPr>
          </a:p>
          <a:p>
            <a:pPr lvl="0"/>
            <a:endParaRPr lang="lv-LV" dirty="0"/>
          </a:p>
        </p:txBody>
      </p:sp>
      <p:sp>
        <p:nvSpPr>
          <p:cNvPr id="4" name="Datuma vietturis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fld id="{0181C482-77FD-4FD5-BFDF-75F142EA0E23}" type="datetime1">
              <a:rPr lang="lv-LV" smtClean="0"/>
              <a:t>28.02.2020</a:t>
            </a:fld>
            <a:endParaRPr lang="lv-LV" dirty="0"/>
          </a:p>
        </p:txBody>
      </p:sp>
      <p:sp>
        <p:nvSpPr>
          <p:cNvPr id="5" name="Kājenes vietturis 4"/>
          <p:cNvSpPr>
            <a:spLocks noGrp="1"/>
          </p:cNvSpPr>
          <p:nvPr>
            <p:ph type="ftr" sz="quarter" idx="3"/>
          </p:nvPr>
        </p:nvSpPr>
        <p:spPr>
          <a:xfrm>
            <a:off x="2864768" y="6356350"/>
            <a:ext cx="4176464"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endParaRPr lang="lv-LV" dirty="0"/>
          </a:p>
        </p:txBody>
      </p:sp>
      <p:sp>
        <p:nvSpPr>
          <p:cNvPr id="6" name="Slaida numura vietturis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rgbClr val="006265"/>
                </a:solidFill>
                <a:latin typeface="Myriad Pro" pitchFamily="34" charset="0"/>
              </a:defRPr>
            </a:lvl1pPr>
          </a:lstStyle>
          <a:p>
            <a:fld id="{0065DBD3-65C1-409C-9CB6-61B0246E811C}" type="slidenum">
              <a:rPr lang="lv-LV" smtClean="0"/>
              <a:pPr/>
              <a:t>‹#›</a:t>
            </a:fld>
            <a:endParaRPr lang="lv-LV" dirty="0"/>
          </a:p>
        </p:txBody>
      </p:sp>
    </p:spTree>
    <p:extLst>
      <p:ext uri="{BB962C8B-B14F-4D97-AF65-F5344CB8AC3E}">
        <p14:creationId xmlns:p14="http://schemas.microsoft.com/office/powerpoint/2010/main" val="170881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iga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8" name="Attēls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464" y="1116"/>
            <a:ext cx="3545170" cy="1379393"/>
          </a:xfrm>
          <a:prstGeom prst="rect">
            <a:avLst/>
          </a:prstGeom>
        </p:spPr>
      </p:pic>
      <p:sp>
        <p:nvSpPr>
          <p:cNvPr id="12" name="Taisnstūris 11"/>
          <p:cNvSpPr/>
          <p:nvPr userDrawn="1"/>
        </p:nvSpPr>
        <p:spPr>
          <a:xfrm>
            <a:off x="2864768" y="5549127"/>
            <a:ext cx="4953000" cy="954107"/>
          </a:xfrm>
          <a:prstGeom prst="rect">
            <a:avLst/>
          </a:prstGeom>
        </p:spPr>
        <p:txBody>
          <a:bodyPr>
            <a:spAutoFit/>
          </a:bodyPr>
          <a:lstStyle/>
          <a:p>
            <a:endParaRPr lang="lv-LV" sz="1400" b="0" i="0" u="none" strike="noStrike" kern="1200" baseline="0" dirty="0">
              <a:solidFill>
                <a:schemeClr val="bg1"/>
              </a:solidFill>
              <a:latin typeface="Myriad Pro" pitchFamily="34" charset="0"/>
              <a:ea typeface="+mn-ea"/>
              <a:cs typeface="+mn-cs"/>
            </a:endParaRPr>
          </a:p>
          <a:p>
            <a:r>
              <a:rPr lang="lv-LV" sz="1400" b="0" i="0" u="none" strike="noStrike" kern="1200" baseline="0" dirty="0">
                <a:solidFill>
                  <a:schemeClr val="bg1"/>
                </a:solidFill>
                <a:latin typeface="Myriad Pro" pitchFamily="34" charset="0"/>
                <a:ea typeface="+mn-ea"/>
                <a:cs typeface="+mn-cs"/>
              </a:rPr>
              <a:t>                        </a:t>
            </a:r>
            <a:r>
              <a:rPr lang="lv-LV" sz="1400" b="0" i="0" u="none" strike="noStrike" kern="1200" baseline="0" dirty="0" err="1">
                <a:solidFill>
                  <a:schemeClr val="bg1"/>
                </a:solidFill>
                <a:latin typeface="Myriad Pro" pitchFamily="34" charset="0"/>
                <a:ea typeface="+mn-ea"/>
                <a:cs typeface="+mn-cs"/>
              </a:rPr>
              <a:t>w.bior.lv</a:t>
            </a:r>
            <a:endParaRPr lang="lv-LV" sz="1400" b="0" i="0" u="none" strike="noStrike" kern="1200" baseline="0" dirty="0">
              <a:solidFill>
                <a:schemeClr val="bg1"/>
              </a:solidFill>
              <a:latin typeface="Myriad Pro" pitchFamily="34" charset="0"/>
              <a:ea typeface="+mn-ea"/>
              <a:cs typeface="+mn-cs"/>
            </a:endParaRPr>
          </a:p>
          <a:p>
            <a:endParaRPr lang="lv-LV" sz="1400" b="0" i="0" u="none" strike="noStrike" kern="1200" baseline="0" dirty="0">
              <a:solidFill>
                <a:schemeClr val="bg1"/>
              </a:solidFill>
              <a:latin typeface="Myriad Pro" pitchFamily="34" charset="0"/>
              <a:ea typeface="+mn-ea"/>
              <a:cs typeface="+mn-cs"/>
            </a:endParaRPr>
          </a:p>
          <a:p>
            <a:r>
              <a:rPr lang="lv-LV" sz="1400" b="0" i="0" u="none" strike="noStrike" kern="1200" baseline="0" dirty="0" err="1">
                <a:solidFill>
                  <a:schemeClr val="bg1"/>
                </a:solidFill>
                <a:latin typeface="Myriad Pro" pitchFamily="34" charset="0"/>
                <a:ea typeface="+mn-ea"/>
                <a:cs typeface="+mn-cs"/>
              </a:rPr>
              <a:t>Lejupes</a:t>
            </a:r>
            <a:r>
              <a:rPr lang="lv-LV" sz="1400" b="0" i="0" u="none" strike="noStrike" kern="1200" baseline="0" dirty="0">
                <a:solidFill>
                  <a:schemeClr val="bg1"/>
                </a:solidFill>
                <a:latin typeface="Myriad Pro" pitchFamily="34" charset="0"/>
                <a:ea typeface="+mn-ea"/>
                <a:cs typeface="+mn-cs"/>
              </a:rPr>
              <a:t> iela 3, </a:t>
            </a:r>
            <a:r>
              <a:rPr lang="lv-LV" sz="1400" b="0" i="0" u="none" strike="noStrike" kern="1200" baseline="0" dirty="0" err="1">
                <a:solidFill>
                  <a:schemeClr val="bg1"/>
                </a:solidFill>
                <a:latin typeface="Myriad Pro" pitchFamily="34" charset="0"/>
                <a:ea typeface="+mn-ea"/>
                <a:cs typeface="+mn-cs"/>
              </a:rPr>
              <a:t>Riga</a:t>
            </a:r>
            <a:r>
              <a:rPr lang="lv-LV" sz="1400" b="0" i="0" u="none" strike="noStrike" kern="1200" baseline="0" dirty="0">
                <a:solidFill>
                  <a:schemeClr val="bg1"/>
                </a:solidFill>
                <a:latin typeface="Myriad Pro" pitchFamily="34" charset="0"/>
                <a:ea typeface="+mn-ea"/>
                <a:cs typeface="+mn-cs"/>
              </a:rPr>
              <a:t>, Latvija, LV-1076</a:t>
            </a:r>
            <a:endParaRPr lang="lv-LV" sz="1400" dirty="0">
              <a:solidFill>
                <a:schemeClr val="bg1"/>
              </a:solidFill>
              <a:latin typeface="Myriad Pro" pitchFamily="34" charset="0"/>
            </a:endParaRPr>
          </a:p>
        </p:txBody>
      </p:sp>
      <p:sp>
        <p:nvSpPr>
          <p:cNvPr id="3" name="Satura vietturis 2"/>
          <p:cNvSpPr>
            <a:spLocks noGrp="1"/>
          </p:cNvSpPr>
          <p:nvPr>
            <p:ph sz="quarter" idx="14" hasCustomPrompt="1"/>
          </p:nvPr>
        </p:nvSpPr>
        <p:spPr>
          <a:xfrm>
            <a:off x="2504728" y="3140968"/>
            <a:ext cx="4953000" cy="647700"/>
          </a:xfrm>
          <a:prstGeom prst="rect">
            <a:avLst/>
          </a:prstGeom>
        </p:spPr>
        <p:txBody>
          <a:bodyPr/>
          <a:lstStyle>
            <a:lvl1pPr marL="0" indent="0">
              <a:buNone/>
              <a:defRPr sz="3200" b="1" baseline="0">
                <a:solidFill>
                  <a:schemeClr val="tx2"/>
                </a:solidFill>
                <a:latin typeface="Myriad Pro" pitchFamily="34" charset="0"/>
              </a:defRPr>
            </a:lvl1pPr>
          </a:lstStyle>
          <a:p>
            <a:pPr lvl="0"/>
            <a:r>
              <a:rPr lang="lv-LV" dirty="0"/>
              <a:t>Paldies par uzmanību!</a:t>
            </a:r>
          </a:p>
        </p:txBody>
      </p:sp>
    </p:spTree>
    <p:extLst>
      <p:ext uri="{BB962C8B-B14F-4D97-AF65-F5344CB8AC3E}">
        <p14:creationId xmlns:p14="http://schemas.microsoft.com/office/powerpoint/2010/main" val="366215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matslaids tumš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Apakšvirsraksts 2"/>
          <p:cNvSpPr>
            <a:spLocks noGrp="1"/>
          </p:cNvSpPr>
          <p:nvPr>
            <p:ph type="subTitle" idx="1"/>
          </p:nvPr>
        </p:nvSpPr>
        <p:spPr>
          <a:xfrm>
            <a:off x="488950" y="1268760"/>
            <a:ext cx="8928546" cy="5040560"/>
          </a:xfrm>
          <a:prstGeom prst="rect">
            <a:avLst/>
          </a:prstGeom>
        </p:spPr>
        <p:txBody>
          <a:bodyPr/>
          <a:lstStyle>
            <a:lvl1pPr marL="0" indent="0" algn="just" eaLnBrk="1" hangingPunct="1">
              <a:lnSpc>
                <a:spcPct val="120000"/>
              </a:lnSpc>
              <a:buFont typeface="Wingdings" panose="05000000000000000000" pitchFamily="2" charset="2"/>
              <a:buNone/>
              <a:defRPr sz="1800">
                <a:solidFill>
                  <a:schemeClr val="bg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just" eaLnBrk="1" hangingPunct="1">
              <a:lnSpc>
                <a:spcPct val="120000"/>
              </a:lnSpc>
            </a:pPr>
            <a:endParaRPr lang="lv-LV" altLang="lv-LV" sz="1600" dirty="0">
              <a:cs typeface="Arial" panose="020B0604020202020204" pitchFamily="34" charset="0"/>
            </a:endParaRPr>
          </a:p>
          <a:p>
            <a:pPr algn="just" eaLnBrk="1" hangingPunct="1">
              <a:lnSpc>
                <a:spcPct val="120000"/>
              </a:lnSpc>
            </a:pPr>
            <a:r>
              <a:rPr lang="lv-LV" altLang="lv-LV" sz="1600" dirty="0">
                <a:cs typeface="Arial" panose="020B0604020202020204" pitchFamily="34" charset="0"/>
              </a:rPr>
              <a:t>Laboratorija savu darbību sākusi 1940. gadā, pirmā atrašanās vieta – Rīga, Ormaņu iela 32</a:t>
            </a:r>
          </a:p>
          <a:p>
            <a:pPr algn="just" eaLnBrk="1" hangingPunct="1">
              <a:lnSpc>
                <a:spcPct val="120000"/>
              </a:lnSpc>
              <a:buFont typeface="Wingdings" panose="05000000000000000000" pitchFamily="2" charset="2"/>
              <a:buNone/>
            </a:pPr>
            <a:endParaRPr lang="lv-LV" altLang="lv-LV" sz="1600" dirty="0">
              <a:cs typeface="Arial" panose="020B0604020202020204" pitchFamily="34" charset="0"/>
            </a:endParaRPr>
          </a:p>
          <a:p>
            <a:pPr algn="just" eaLnBrk="1" hangingPunct="1">
              <a:lnSpc>
                <a:spcPct val="120000"/>
              </a:lnSpc>
            </a:pPr>
            <a:r>
              <a:rPr lang="lv-LV" altLang="lv-LV" sz="1600" dirty="0">
                <a:cs typeface="Arial" panose="020B0604020202020204" pitchFamily="34" charset="0"/>
              </a:rPr>
              <a:t>1944. gadā saskaņā ar Latvijas PSR Tautas komisāru padomes 1944. gada 14. novembra lēmumu Nr. 234, tiek atsākta Republikāniskās veterināri - bakterioloģiskās laboratorijas darbība </a:t>
            </a:r>
          </a:p>
          <a:p>
            <a:pPr algn="just" eaLnBrk="1" hangingPunct="1">
              <a:lnSpc>
                <a:spcPct val="120000"/>
              </a:lnSpc>
            </a:pPr>
            <a:endParaRPr lang="lv-LV" altLang="lv-LV" sz="1600" dirty="0">
              <a:cs typeface="Arial" panose="020B0604020202020204" pitchFamily="34" charset="0"/>
            </a:endParaRPr>
          </a:p>
        </p:txBody>
      </p:sp>
      <p:sp>
        <p:nvSpPr>
          <p:cNvPr id="4" name="Virsraksts 1"/>
          <p:cNvSpPr>
            <a:spLocks noGrp="1"/>
          </p:cNvSpPr>
          <p:nvPr>
            <p:ph type="title" hasCustomPrompt="1"/>
          </p:nvPr>
        </p:nvSpPr>
        <p:spPr>
          <a:xfrm>
            <a:off x="495300" y="274638"/>
            <a:ext cx="8915400" cy="777875"/>
          </a:xfrm>
          <a:prstGeom prst="rect">
            <a:avLst/>
          </a:prstGeom>
        </p:spPr>
        <p:txBody>
          <a:bodyPr/>
          <a:lstStyle>
            <a:lvl1pPr algn="l">
              <a:defRPr sz="3000" cap="all" baseline="0">
                <a:solidFill>
                  <a:schemeClr val="bg1"/>
                </a:solidFill>
                <a:latin typeface="Myriad Pro Cond" pitchFamily="34" charset="0"/>
              </a:defRPr>
            </a:lvl1pPr>
          </a:lstStyle>
          <a:p>
            <a:r>
              <a:rPr lang="lv-LV" dirty="0"/>
              <a:t>Ieskats Vēsturē</a:t>
            </a:r>
          </a:p>
        </p:txBody>
      </p:sp>
      <p:sp>
        <p:nvSpPr>
          <p:cNvPr id="5" name="Datuma vietturis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fld id="{695A70E6-2A8E-4CC9-B003-C2A656DDCA96}" type="datetime1">
              <a:rPr lang="lv-LV" smtClean="0"/>
              <a:t>28.02.2020</a:t>
            </a:fld>
            <a:endParaRPr lang="lv-LV" dirty="0"/>
          </a:p>
        </p:txBody>
      </p:sp>
      <p:sp>
        <p:nvSpPr>
          <p:cNvPr id="6" name="Kājenes vietturis 4"/>
          <p:cNvSpPr>
            <a:spLocks noGrp="1"/>
          </p:cNvSpPr>
          <p:nvPr>
            <p:ph type="ftr" sz="quarter" idx="3"/>
          </p:nvPr>
        </p:nvSpPr>
        <p:spPr>
          <a:xfrm>
            <a:off x="2864768" y="6356350"/>
            <a:ext cx="4176464"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endParaRPr lang="lv-LV" dirty="0"/>
          </a:p>
        </p:txBody>
      </p:sp>
    </p:spTree>
    <p:extLst>
      <p:ext uri="{BB962C8B-B14F-4D97-AF65-F5344CB8AC3E}">
        <p14:creationId xmlns:p14="http://schemas.microsoft.com/office/powerpoint/2010/main" val="2189449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matslaids gaiš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Apakšvirsraksts 2"/>
          <p:cNvSpPr>
            <a:spLocks noGrp="1"/>
          </p:cNvSpPr>
          <p:nvPr>
            <p:ph type="subTitle" idx="1" hasCustomPrompt="1"/>
          </p:nvPr>
        </p:nvSpPr>
        <p:spPr>
          <a:xfrm>
            <a:off x="488950" y="1268760"/>
            <a:ext cx="8928546" cy="5040560"/>
          </a:xfrm>
          <a:prstGeom prst="rect">
            <a:avLst/>
          </a:prstGeom>
        </p:spPr>
        <p:txBody>
          <a:bodyPr/>
          <a:lstStyle>
            <a:lvl1pPr marL="0" indent="0" algn="l" eaLnBrk="1" hangingPunct="1">
              <a:lnSpc>
                <a:spcPct val="90000"/>
              </a:lnSpc>
              <a:buFont typeface="Wingdings" panose="05000000000000000000" pitchFamily="2" charset="2"/>
              <a:buNone/>
              <a:tabLst>
                <a:tab pos="1168400" algn="l"/>
              </a:tabLst>
              <a:defRPr sz="1800">
                <a:solidFill>
                  <a:srgbClr val="006265"/>
                </a:solidFill>
                <a:latin typeface="Myriad Pro" pitchFamily="34" charset="0"/>
              </a:defRPr>
            </a:lvl1pPr>
            <a:lvl2pPr marL="1158875" indent="-260350" algn="ctr" eaLnBrk="1" hangingPunct="1">
              <a:lnSpc>
                <a:spcPct val="90000"/>
              </a:lnSpc>
              <a:buFont typeface="Arial" panose="020B0604020202020204" pitchFamily="34" charset="0"/>
              <a:buChar char="+"/>
              <a:tabLst>
                <a:tab pos="1168400" algn="l"/>
              </a:tabLst>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hangingPunct="1">
              <a:lnSpc>
                <a:spcPct val="90000"/>
              </a:lnSpc>
              <a:tabLst>
                <a:tab pos="1168400" algn="l"/>
              </a:tabLst>
            </a:pPr>
            <a:r>
              <a:rPr lang="lv-LV" altLang="lv-LV" sz="1600" dirty="0">
                <a:cs typeface="Arial" panose="020B0604020202020204" pitchFamily="34" charset="0"/>
              </a:rPr>
              <a:t>1944. gads – REPUBLIKĀNISKĀ VETERINĀRĀ LABORATORIJA:</a:t>
            </a:r>
          </a:p>
          <a:p>
            <a:pPr marL="1158875" lvl="1" indent="-260350" eaLnBrk="1" hangingPunct="1">
              <a:lnSpc>
                <a:spcPct val="90000"/>
              </a:lnSpc>
              <a:tabLst>
                <a:tab pos="1168400" algn="l"/>
              </a:tabLst>
            </a:pPr>
            <a:r>
              <a:rPr lang="lv-LV" altLang="lv-LV" sz="1600" dirty="0">
                <a:cs typeface="Arial" panose="020B0604020202020204" pitchFamily="34" charset="0"/>
              </a:rPr>
              <a:t>dzīvnieku slimību laboratoriskā diagnostika</a:t>
            </a:r>
          </a:p>
          <a:p>
            <a:pPr marL="1158875" lvl="1" indent="-260350" eaLnBrk="1" hangingPunct="1">
              <a:lnSpc>
                <a:spcPct val="90000"/>
              </a:lnSpc>
              <a:tabLst>
                <a:tab pos="1168400" algn="l"/>
              </a:tabLst>
            </a:pPr>
            <a:r>
              <a:rPr lang="lv-LV" altLang="lv-LV" sz="1600" dirty="0">
                <a:cs typeface="Arial" panose="020B0604020202020204" pitchFamily="34" charset="0"/>
              </a:rPr>
              <a:t>dzīvnieku barības kvalitātes izmeklējumi</a:t>
            </a:r>
          </a:p>
          <a:p>
            <a:pPr marL="1158875" lvl="1" indent="-260350" eaLnBrk="1" hangingPunct="1">
              <a:lnSpc>
                <a:spcPct val="90000"/>
              </a:lnSpc>
              <a:tabLst>
                <a:tab pos="1168400" algn="l"/>
              </a:tabLst>
            </a:pPr>
            <a:endParaRPr lang="lv-LV" altLang="lv-LV" sz="1600" dirty="0">
              <a:cs typeface="Arial" panose="020B0604020202020204" pitchFamily="34" charset="0"/>
            </a:endParaRPr>
          </a:p>
          <a:p>
            <a:pPr eaLnBrk="1" hangingPunct="1">
              <a:lnSpc>
                <a:spcPct val="90000"/>
              </a:lnSpc>
              <a:tabLst>
                <a:tab pos="1168400" algn="l"/>
              </a:tabLst>
            </a:pPr>
            <a:r>
              <a:rPr lang="lv-LV" altLang="lv-LV" sz="1600" dirty="0">
                <a:cs typeface="Arial" panose="020B0604020202020204" pitchFamily="34" charset="0"/>
              </a:rPr>
              <a:t>1992. gads – VALSTS VETERINĀRMEDICĪNAS DIAGNOSTIKAS CENTRS :</a:t>
            </a:r>
          </a:p>
          <a:p>
            <a:pPr marL="1158875" lvl="1" indent="-260350" eaLnBrk="1" hangingPunct="1">
              <a:lnSpc>
                <a:spcPct val="90000"/>
              </a:lnSpc>
              <a:buFont typeface="Arial" panose="020B0604020202020204" pitchFamily="34" charset="0"/>
              <a:buChar char="+"/>
              <a:tabLst>
                <a:tab pos="1168400" algn="l"/>
              </a:tabLst>
            </a:pPr>
            <a:r>
              <a:rPr lang="lv-LV" altLang="lv-LV" sz="1600" dirty="0">
                <a:cs typeface="Arial" panose="020B0604020202020204" pitchFamily="34" charset="0"/>
              </a:rPr>
              <a:t>pārtikas kvalitātes un nekaitīguma izmeklējumi</a:t>
            </a:r>
          </a:p>
          <a:p>
            <a:pPr marL="1158875" lvl="1" indent="-260350" eaLnBrk="1" hangingPunct="1">
              <a:lnSpc>
                <a:spcPct val="90000"/>
              </a:lnSpc>
              <a:buFont typeface="Arial" panose="020B0604020202020204" pitchFamily="34" charset="0"/>
              <a:buChar char="+"/>
              <a:tabLst>
                <a:tab pos="1168400" algn="l"/>
              </a:tabLst>
            </a:pPr>
            <a:r>
              <a:rPr lang="lv-LV" altLang="lv-LV" sz="1600" dirty="0">
                <a:cs typeface="Arial" panose="020B0604020202020204" pitchFamily="34" charset="0"/>
              </a:rPr>
              <a:t>vides sanitāri higiēniskie izmeklējumi</a:t>
            </a:r>
          </a:p>
          <a:p>
            <a:pPr eaLnBrk="1" hangingPunct="1">
              <a:lnSpc>
                <a:spcPct val="90000"/>
              </a:lnSpc>
              <a:buFont typeface="Wingdings" panose="05000000000000000000" pitchFamily="2" charset="2"/>
              <a:buNone/>
              <a:tabLst>
                <a:tab pos="1168400" algn="l"/>
              </a:tabLst>
            </a:pPr>
            <a:endParaRPr lang="lv-LV" altLang="lv-LV" sz="1600" dirty="0">
              <a:cs typeface="Arial" panose="020B0604020202020204" pitchFamily="34" charset="0"/>
            </a:endParaRPr>
          </a:p>
          <a:p>
            <a:pPr eaLnBrk="1" hangingPunct="1">
              <a:lnSpc>
                <a:spcPct val="90000"/>
              </a:lnSpc>
              <a:tabLst>
                <a:tab pos="1168400" algn="l"/>
              </a:tabLst>
            </a:pPr>
            <a:r>
              <a:rPr lang="lv-LV" altLang="lv-LV" sz="1600" dirty="0">
                <a:cs typeface="Arial" panose="020B0604020202020204" pitchFamily="34" charset="0"/>
              </a:rPr>
              <a:t>2006. gads – NACIONĀLAIS DIAGNOSTIKAS CENTRS:</a:t>
            </a:r>
          </a:p>
          <a:p>
            <a:pPr marL="1158875" lvl="1" indent="-260350" eaLnBrk="1" hangingPunct="1">
              <a:lnSpc>
                <a:spcPct val="90000"/>
              </a:lnSpc>
              <a:buFont typeface="Arial" panose="020B0604020202020204" pitchFamily="34" charset="0"/>
              <a:buChar char="+"/>
              <a:tabLst>
                <a:tab pos="1168400" algn="l"/>
              </a:tabLst>
            </a:pPr>
            <a:r>
              <a:rPr lang="lv-LV" altLang="lv-LV" sz="1600" dirty="0">
                <a:cs typeface="Arial" panose="020B0604020202020204" pitchFamily="34" charset="0"/>
              </a:rPr>
              <a:t>cilvēku klīniski bakterioloģiskie izmeklējumi</a:t>
            </a:r>
          </a:p>
          <a:p>
            <a:pPr marL="1158875" lvl="1" indent="-260350" eaLnBrk="1" hangingPunct="1">
              <a:lnSpc>
                <a:spcPct val="90000"/>
              </a:lnSpc>
              <a:buFont typeface="Arial" panose="020B0604020202020204" pitchFamily="34" charset="0"/>
              <a:buChar char="+"/>
              <a:tabLst>
                <a:tab pos="1168400" algn="l"/>
              </a:tabLst>
            </a:pPr>
            <a:r>
              <a:rPr lang="lv-LV" altLang="lv-LV" sz="1600" dirty="0">
                <a:cs typeface="Arial" panose="020B0604020202020204" pitchFamily="34" charset="0"/>
              </a:rPr>
              <a:t>Nodibināts Zinātniskais institūts</a:t>
            </a:r>
          </a:p>
          <a:p>
            <a:pPr marL="1158875" lvl="1" indent="-260350" eaLnBrk="1" hangingPunct="1">
              <a:lnSpc>
                <a:spcPct val="90000"/>
              </a:lnSpc>
              <a:buFont typeface="Times New Roman" panose="02020603050405020304" pitchFamily="18" charset="0"/>
              <a:buChar char="–"/>
              <a:tabLst>
                <a:tab pos="1168400" algn="l"/>
              </a:tabLst>
            </a:pPr>
            <a:endParaRPr lang="lv-LV" altLang="lv-LV" sz="1600" dirty="0">
              <a:cs typeface="Arial" panose="020B0604020202020204" pitchFamily="34" charset="0"/>
            </a:endParaRPr>
          </a:p>
          <a:p>
            <a:pPr eaLnBrk="1" hangingPunct="1">
              <a:lnSpc>
                <a:spcPct val="90000"/>
              </a:lnSpc>
              <a:tabLst>
                <a:tab pos="1168400" algn="l"/>
              </a:tabLst>
            </a:pPr>
            <a:r>
              <a:rPr lang="lv-LV" altLang="lv-LV" sz="1600" dirty="0">
                <a:cs typeface="Arial" panose="020B0604020202020204" pitchFamily="34" charset="0"/>
              </a:rPr>
              <a:t>2010. gads – PĀRTIKAS DROŠĪBAS, DZĪVNIEKU VESELĪBAS UN VIDES ZINĀTNISKAIS INSTITŪTS “BIOR”</a:t>
            </a:r>
          </a:p>
          <a:p>
            <a:pPr marL="1158875" lvl="1" indent="-260350" eaLnBrk="1" hangingPunct="1">
              <a:lnSpc>
                <a:spcPct val="90000"/>
              </a:lnSpc>
              <a:buFont typeface="Arial" panose="020B0604020202020204" pitchFamily="34" charset="0"/>
              <a:buChar char="+"/>
              <a:tabLst>
                <a:tab pos="1168400" algn="l"/>
              </a:tabLst>
            </a:pPr>
            <a:r>
              <a:rPr lang="lv-LV" altLang="lv-LV" sz="1600" dirty="0">
                <a:cs typeface="Arial" panose="020B0604020202020204" pitchFamily="34" charset="0"/>
              </a:rPr>
              <a:t>Zivju resursu pētniecības departaments</a:t>
            </a:r>
          </a:p>
          <a:p>
            <a:pPr marL="1158875" lvl="1" indent="-260350" eaLnBrk="1" hangingPunct="1">
              <a:lnSpc>
                <a:spcPct val="90000"/>
              </a:lnSpc>
              <a:buFont typeface="Arial" panose="020B0604020202020204" pitchFamily="34" charset="0"/>
              <a:buChar char="+"/>
              <a:tabLst>
                <a:tab pos="1168400" algn="l"/>
              </a:tabLst>
            </a:pPr>
            <a:r>
              <a:rPr lang="lv-LV" altLang="lv-LV" sz="1600" dirty="0">
                <a:cs typeface="Arial" panose="020B0604020202020204" pitchFamily="34" charset="0"/>
              </a:rPr>
              <a:t>5 zivju audzētavas</a:t>
            </a:r>
          </a:p>
          <a:p>
            <a:endParaRPr lang="lv-LV" dirty="0"/>
          </a:p>
        </p:txBody>
      </p:sp>
      <p:sp>
        <p:nvSpPr>
          <p:cNvPr id="7" name="Virsraksts 1"/>
          <p:cNvSpPr>
            <a:spLocks noGrp="1"/>
          </p:cNvSpPr>
          <p:nvPr>
            <p:ph type="title" hasCustomPrompt="1"/>
          </p:nvPr>
        </p:nvSpPr>
        <p:spPr>
          <a:xfrm>
            <a:off x="495300" y="274638"/>
            <a:ext cx="8915400" cy="778098"/>
          </a:xfrm>
          <a:prstGeom prst="rect">
            <a:avLst/>
          </a:prstGeom>
        </p:spPr>
        <p:txBody>
          <a:bodyPr/>
          <a:lstStyle>
            <a:lvl1pPr algn="l">
              <a:defRPr sz="3000" cap="all" baseline="0">
                <a:solidFill>
                  <a:srgbClr val="006265"/>
                </a:solidFill>
                <a:latin typeface="Myriad Pro Cond" pitchFamily="34" charset="0"/>
              </a:defRPr>
            </a:lvl1pPr>
          </a:lstStyle>
          <a:p>
            <a:r>
              <a:rPr lang="lv-LV" dirty="0"/>
              <a:t>Vēsturiski fakti</a:t>
            </a:r>
          </a:p>
        </p:txBody>
      </p:sp>
      <p:sp>
        <p:nvSpPr>
          <p:cNvPr id="4" name="Datuma vietturis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fld id="{A02AA2BD-E93F-4777-AB26-CFAA8CC20446}" type="datetime1">
              <a:rPr lang="lv-LV" smtClean="0"/>
              <a:t>28.02.2020</a:t>
            </a:fld>
            <a:endParaRPr lang="lv-LV" dirty="0"/>
          </a:p>
        </p:txBody>
      </p:sp>
      <p:sp>
        <p:nvSpPr>
          <p:cNvPr id="5" name="Kājenes vietturis 4"/>
          <p:cNvSpPr>
            <a:spLocks noGrp="1"/>
          </p:cNvSpPr>
          <p:nvPr>
            <p:ph type="ftr" sz="quarter" idx="3"/>
          </p:nvPr>
        </p:nvSpPr>
        <p:spPr>
          <a:xfrm>
            <a:off x="2864768" y="6356350"/>
            <a:ext cx="4176464"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endParaRPr lang="lv-LV" dirty="0"/>
          </a:p>
        </p:txBody>
      </p:sp>
      <p:sp>
        <p:nvSpPr>
          <p:cNvPr id="6" name="Slaida numura vietturis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rgbClr val="006265"/>
                </a:solidFill>
                <a:latin typeface="Myriad Pro" pitchFamily="34" charset="0"/>
              </a:defRPr>
            </a:lvl1pPr>
          </a:lstStyle>
          <a:p>
            <a:fld id="{0065DBD3-65C1-409C-9CB6-61B0246E811C}" type="slidenum">
              <a:rPr lang="lv-LV" smtClean="0"/>
              <a:pPr/>
              <a:t>‹#›</a:t>
            </a:fld>
            <a:endParaRPr lang="lv-LV" dirty="0"/>
          </a:p>
        </p:txBody>
      </p:sp>
    </p:spTree>
    <p:extLst>
      <p:ext uri="{BB962C8B-B14F-4D97-AF65-F5344CB8AC3E}">
        <p14:creationId xmlns:p14="http://schemas.microsoft.com/office/powerpoint/2010/main" val="82350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matslaids gaiš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Apakšvirsraksts 2"/>
          <p:cNvSpPr>
            <a:spLocks noGrp="1"/>
          </p:cNvSpPr>
          <p:nvPr>
            <p:ph type="subTitle" idx="1" hasCustomPrompt="1"/>
          </p:nvPr>
        </p:nvSpPr>
        <p:spPr>
          <a:xfrm>
            <a:off x="488950" y="1268760"/>
            <a:ext cx="8928546" cy="5040560"/>
          </a:xfrm>
          <a:prstGeom prst="rect">
            <a:avLst/>
          </a:prstGeom>
        </p:spPr>
        <p:txBody>
          <a:bodyPr/>
          <a:lstStyle>
            <a:lvl1pPr marL="0" indent="0" algn="l" eaLnBrk="1" hangingPunct="1">
              <a:buNone/>
              <a:defRPr sz="1800">
                <a:solidFill>
                  <a:srgbClr val="006265"/>
                </a:solidFill>
                <a:latin typeface="Myriad Pro" pitchFamily="34" charset="0"/>
              </a:defRPr>
            </a:lvl1pPr>
            <a:lvl2pPr marL="457200" indent="0" algn="ctr" eaLnBrk="1" hangingPunct="1">
              <a:buFontTx/>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hangingPunct="1"/>
            <a:r>
              <a:rPr lang="lv-LV" altLang="lv-LV" sz="1800" b="1" dirty="0">
                <a:cs typeface="Arial" panose="020B0604020202020204" pitchFamily="34" charset="0"/>
              </a:rPr>
              <a:t>1921.gadā </a:t>
            </a:r>
            <a:r>
              <a:rPr lang="lv-LV" altLang="lv-LV" sz="1600" dirty="0">
                <a:cs typeface="Arial" panose="020B0604020202020204" pitchFamily="34" charset="0"/>
              </a:rPr>
              <a:t>Nodibināta Zemkopības ministrijas Zvejniecības un zivkopības nodaļas,	Hidrobioloģiskā laboratorija </a:t>
            </a:r>
          </a:p>
          <a:p>
            <a:pPr eaLnBrk="1" hangingPunct="1"/>
            <a:r>
              <a:rPr lang="lv-LV" altLang="lv-LV" sz="1800" b="1" dirty="0">
                <a:cs typeface="Arial" panose="020B0604020202020204" pitchFamily="34" charset="0"/>
              </a:rPr>
              <a:t>1929.gadā </a:t>
            </a:r>
            <a:r>
              <a:rPr lang="lv-LV" altLang="lv-LV" sz="1600" dirty="0">
                <a:cs typeface="Arial" panose="020B0604020202020204" pitchFamily="34" charset="0"/>
              </a:rPr>
              <a:t>Zemkopības ministrijas Zvejniecības un zivkopības nodaļā tika izveidota Zvejniecības laboratorija</a:t>
            </a:r>
          </a:p>
          <a:p>
            <a:pPr eaLnBrk="1" hangingPunct="1"/>
            <a:r>
              <a:rPr lang="lv-LV" altLang="lv-LV" sz="1800" b="1" dirty="0">
                <a:cs typeface="Arial" panose="020B0604020202020204" pitchFamily="34" charset="0"/>
              </a:rPr>
              <a:t>1945. - 1959.g. </a:t>
            </a:r>
            <a:r>
              <a:rPr lang="lv-LV" altLang="lv-LV" sz="1600" dirty="0">
                <a:cs typeface="Arial" panose="020B0604020202020204" pitchFamily="34" charset="0"/>
              </a:rPr>
              <a:t>Vissavienības zivsaimniecības un okeanogrāfijas </a:t>
            </a:r>
            <a:br>
              <a:rPr lang="lv-LV" altLang="lv-LV" sz="1600" dirty="0">
                <a:cs typeface="Arial" panose="020B0604020202020204" pitchFamily="34" charset="0"/>
              </a:rPr>
            </a:br>
            <a:r>
              <a:rPr lang="lv-LV" altLang="lv-LV" sz="1600" dirty="0">
                <a:cs typeface="Arial" panose="020B0604020202020204" pitchFamily="34" charset="0"/>
              </a:rPr>
              <a:t>zinātniskās pētniecības institūts (VNIRO), Latvijas nodaļa</a:t>
            </a:r>
          </a:p>
          <a:p>
            <a:pPr eaLnBrk="1" hangingPunct="1"/>
            <a:r>
              <a:rPr lang="lv-LV" altLang="lv-LV" sz="1800" b="1" dirty="0">
                <a:cs typeface="Arial" panose="020B0604020202020204" pitchFamily="34" charset="0"/>
              </a:rPr>
              <a:t>1959. - 1962.g.</a:t>
            </a:r>
            <a:r>
              <a:rPr lang="lv-LV" altLang="lv-LV" sz="1600" dirty="0">
                <a:cs typeface="Arial" panose="020B0604020202020204" pitchFamily="34" charset="0"/>
              </a:rPr>
              <a:t>Zivsaimniecības zinātniskās pētniecības institūts (NIIRH)</a:t>
            </a:r>
          </a:p>
          <a:p>
            <a:pPr eaLnBrk="1" hangingPunct="1"/>
            <a:r>
              <a:rPr lang="lv-LV" altLang="lv-LV" sz="1800" b="1" dirty="0">
                <a:cs typeface="Arial" panose="020B0604020202020204" pitchFamily="34" charset="0"/>
              </a:rPr>
              <a:t>1962. - 1991.g. </a:t>
            </a:r>
            <a:r>
              <a:rPr lang="lv-LV" altLang="lv-LV" sz="1600" dirty="0">
                <a:cs typeface="Arial" panose="020B0604020202020204" pitchFamily="34" charset="0"/>
              </a:rPr>
              <a:t>Baltijas Zivsaimniecības zinātniskās pētniecības institūts (</a:t>
            </a:r>
            <a:r>
              <a:rPr lang="lv-LV" altLang="lv-LV" sz="1600" dirty="0" err="1">
                <a:cs typeface="Arial" panose="020B0604020202020204" pitchFamily="34" charset="0"/>
              </a:rPr>
              <a:t>BaltNIIRH</a:t>
            </a:r>
            <a:r>
              <a:rPr lang="lv-LV" altLang="lv-LV" sz="1600" dirty="0">
                <a:cs typeface="Arial" panose="020B0604020202020204" pitchFamily="34" charset="0"/>
              </a:rPr>
              <a:t>)</a:t>
            </a:r>
          </a:p>
          <a:p>
            <a:pPr eaLnBrk="1" hangingPunct="1"/>
            <a:r>
              <a:rPr lang="lv-LV" altLang="lv-LV" sz="1800" b="1" dirty="0">
                <a:cs typeface="Arial" panose="020B0604020202020204" pitchFamily="34" charset="0"/>
              </a:rPr>
              <a:t>1991. - 2004.g. </a:t>
            </a:r>
            <a:r>
              <a:rPr lang="lv-LV" altLang="lv-LV" sz="1600" dirty="0">
                <a:cs typeface="Arial" panose="020B0604020202020204" pitchFamily="34" charset="0"/>
              </a:rPr>
              <a:t>Latvijas Zivsaimniecības pētniecības institūts (LZPI)</a:t>
            </a:r>
          </a:p>
          <a:p>
            <a:pPr eaLnBrk="1" hangingPunct="1"/>
            <a:r>
              <a:rPr lang="lv-LV" altLang="lv-LV" sz="1800" b="1" dirty="0">
                <a:cs typeface="Arial" panose="020B0604020202020204" pitchFamily="34" charset="0"/>
              </a:rPr>
              <a:t>2004. gadā </a:t>
            </a:r>
            <a:r>
              <a:rPr lang="lv-LV" altLang="lv-LV" sz="1600" dirty="0">
                <a:cs typeface="Arial" panose="020B0604020202020204" pitchFamily="34" charset="0"/>
              </a:rPr>
              <a:t>Izveidota Valsts aģentūra "Latvijas Zivju resursu aģentūra" (LZRA)</a:t>
            </a:r>
            <a:endParaRPr lang="lv-LV" dirty="0"/>
          </a:p>
        </p:txBody>
      </p:sp>
      <p:sp>
        <p:nvSpPr>
          <p:cNvPr id="7" name="Virsraksts 1"/>
          <p:cNvSpPr>
            <a:spLocks noGrp="1"/>
          </p:cNvSpPr>
          <p:nvPr>
            <p:ph type="title" hasCustomPrompt="1"/>
          </p:nvPr>
        </p:nvSpPr>
        <p:spPr>
          <a:xfrm>
            <a:off x="495300" y="274638"/>
            <a:ext cx="8915400" cy="778098"/>
          </a:xfrm>
          <a:prstGeom prst="rect">
            <a:avLst/>
          </a:prstGeom>
        </p:spPr>
        <p:txBody>
          <a:bodyPr/>
          <a:lstStyle>
            <a:lvl1pPr algn="l">
              <a:defRPr lang="lv-LV" sz="3200" b="1" baseline="0" smtClean="0">
                <a:solidFill>
                  <a:schemeClr val="tx2"/>
                </a:solidFill>
                <a:cs typeface="Arial" charset="0"/>
              </a:defRPr>
            </a:lvl1pPr>
          </a:lstStyle>
          <a:p>
            <a:r>
              <a:rPr lang="lv-LV" sz="2000" b="1" dirty="0">
                <a:solidFill>
                  <a:srgbClr val="001726"/>
                </a:solidFill>
                <a:latin typeface="+mn-lt"/>
                <a:cs typeface="Arial" charset="0"/>
              </a:rPr>
              <a:t>Latvijas Zivju resursu aģentūra – institūts ar senu vēsturi un stiprām zinātniskām tradīcijām</a:t>
            </a:r>
            <a:endParaRPr lang="lv-LV" dirty="0"/>
          </a:p>
        </p:txBody>
      </p:sp>
      <p:sp>
        <p:nvSpPr>
          <p:cNvPr id="4" name="Datuma vietturis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fld id="{427A7EDF-39E4-4867-8ADC-263039372CCE}" type="datetime1">
              <a:rPr lang="lv-LV" smtClean="0"/>
              <a:t>28.02.2020</a:t>
            </a:fld>
            <a:endParaRPr lang="lv-LV" dirty="0"/>
          </a:p>
        </p:txBody>
      </p:sp>
      <p:sp>
        <p:nvSpPr>
          <p:cNvPr id="5" name="Kājenes vietturis 4"/>
          <p:cNvSpPr>
            <a:spLocks noGrp="1"/>
          </p:cNvSpPr>
          <p:nvPr>
            <p:ph type="ftr" sz="quarter" idx="3"/>
          </p:nvPr>
        </p:nvSpPr>
        <p:spPr>
          <a:xfrm>
            <a:off x="2864768" y="6356350"/>
            <a:ext cx="4176464"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endParaRPr lang="lv-LV" dirty="0"/>
          </a:p>
        </p:txBody>
      </p:sp>
      <p:sp>
        <p:nvSpPr>
          <p:cNvPr id="6" name="Slaida numura vietturis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rgbClr val="006265"/>
                </a:solidFill>
                <a:latin typeface="Myriad Pro" pitchFamily="34" charset="0"/>
              </a:defRPr>
            </a:lvl1pPr>
          </a:lstStyle>
          <a:p>
            <a:fld id="{0065DBD3-65C1-409C-9CB6-61B0246E811C}" type="slidenum">
              <a:rPr lang="lv-LV" smtClean="0"/>
              <a:pPr/>
              <a:t>‹#›</a:t>
            </a:fld>
            <a:endParaRPr lang="lv-LV" dirty="0"/>
          </a:p>
        </p:txBody>
      </p:sp>
    </p:spTree>
    <p:extLst>
      <p:ext uri="{BB962C8B-B14F-4D97-AF65-F5344CB8AC3E}">
        <p14:creationId xmlns:p14="http://schemas.microsoft.com/office/powerpoint/2010/main" val="373837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amatslaids balts">
    <p:bg>
      <p:bgPr>
        <a:solidFill>
          <a:schemeClr val="bg1"/>
        </a:solidFill>
        <a:effectLst/>
      </p:bgPr>
    </p:bg>
    <p:spTree>
      <p:nvGrpSpPr>
        <p:cNvPr id="1" name=""/>
        <p:cNvGrpSpPr/>
        <p:nvPr/>
      </p:nvGrpSpPr>
      <p:grpSpPr>
        <a:xfrm>
          <a:off x="0" y="0"/>
          <a:ext cx="0" cy="0"/>
          <a:chOff x="0" y="0"/>
          <a:chExt cx="0" cy="0"/>
        </a:xfrm>
      </p:grpSpPr>
      <p:sp>
        <p:nvSpPr>
          <p:cNvPr id="3" name="Apakšvirsraksts 2"/>
          <p:cNvSpPr>
            <a:spLocks noGrp="1"/>
          </p:cNvSpPr>
          <p:nvPr>
            <p:ph type="subTitle" idx="1" hasCustomPrompt="1"/>
          </p:nvPr>
        </p:nvSpPr>
        <p:spPr>
          <a:xfrm>
            <a:off x="488950" y="1268760"/>
            <a:ext cx="8928546" cy="5040560"/>
          </a:xfrm>
          <a:prstGeom prst="rect">
            <a:avLst/>
          </a:prstGeom>
        </p:spPr>
        <p:txBody>
          <a:bodyPr/>
          <a:lstStyle>
            <a:lvl1pPr marL="285750" indent="-285750" algn="l" eaLnBrk="1" hangingPunct="1">
              <a:lnSpc>
                <a:spcPct val="150000"/>
              </a:lnSpc>
              <a:buFont typeface="Wingdings" panose="05000000000000000000" pitchFamily="2" charset="2"/>
              <a:buChar char="§"/>
              <a:defRPr sz="1800">
                <a:solidFill>
                  <a:srgbClr val="006265"/>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hangingPunct="1">
              <a:lnSpc>
                <a:spcPct val="150000"/>
              </a:lnSpc>
            </a:pPr>
            <a:r>
              <a:rPr lang="lv-LV" altLang="lv-LV" dirty="0">
                <a:cs typeface="Arial" panose="020B0604020202020204" pitchFamily="34" charset="0"/>
              </a:rPr>
              <a:t>Veikt zinātnisko darbību, īstenot pētījumu projektus un sniegt zinātnisko pamatojumu</a:t>
            </a:r>
          </a:p>
          <a:p>
            <a:pPr eaLnBrk="1" hangingPunct="1">
              <a:lnSpc>
                <a:spcPct val="150000"/>
              </a:lnSpc>
            </a:pPr>
            <a:r>
              <a:rPr lang="lv-LV" altLang="lv-LV" dirty="0">
                <a:cs typeface="Arial" panose="020B0604020202020204" pitchFamily="34" charset="0"/>
              </a:rPr>
              <a:t>Pildīt references laboratorijas funkcijas</a:t>
            </a:r>
          </a:p>
          <a:p>
            <a:pPr eaLnBrk="1" hangingPunct="1">
              <a:lnSpc>
                <a:spcPct val="150000"/>
              </a:lnSpc>
            </a:pPr>
            <a:r>
              <a:rPr lang="lv-LV" altLang="lv-LV" dirty="0">
                <a:cs typeface="Arial" panose="020B0604020202020204" pitchFamily="34" charset="0"/>
              </a:rPr>
              <a:t>Veikt laboratoriskos un diagnostiskos izmeklējumus</a:t>
            </a:r>
          </a:p>
          <a:p>
            <a:pPr eaLnBrk="1" hangingPunct="1">
              <a:lnSpc>
                <a:spcPct val="150000"/>
              </a:lnSpc>
            </a:pPr>
            <a:r>
              <a:rPr lang="lv-LV" altLang="lv-LV" dirty="0">
                <a:cs typeface="Arial" panose="020B0604020202020204" pitchFamily="34" charset="0"/>
              </a:rPr>
              <a:t>Īstenot valsts politiku zivju krājumu atražošanas jomā</a:t>
            </a:r>
          </a:p>
          <a:p>
            <a:pPr eaLnBrk="1" hangingPunct="1">
              <a:lnSpc>
                <a:spcPct val="150000"/>
              </a:lnSpc>
            </a:pPr>
            <a:r>
              <a:rPr lang="lv-LV" altLang="lv-LV" dirty="0">
                <a:cs typeface="Arial" panose="020B0604020202020204" pitchFamily="34" charset="0"/>
              </a:rPr>
              <a:t>Informēt sabiedrību un sniegt konsultācijas</a:t>
            </a:r>
            <a:endParaRPr lang="lv-LV" dirty="0"/>
          </a:p>
        </p:txBody>
      </p:sp>
      <p:sp>
        <p:nvSpPr>
          <p:cNvPr id="7" name="Virsraksts 1"/>
          <p:cNvSpPr>
            <a:spLocks noGrp="1"/>
          </p:cNvSpPr>
          <p:nvPr>
            <p:ph type="title" hasCustomPrompt="1"/>
          </p:nvPr>
        </p:nvSpPr>
        <p:spPr>
          <a:xfrm>
            <a:off x="495300" y="274638"/>
            <a:ext cx="8915400" cy="778098"/>
          </a:xfrm>
          <a:prstGeom prst="rect">
            <a:avLst/>
          </a:prstGeom>
        </p:spPr>
        <p:txBody>
          <a:bodyPr/>
          <a:lstStyle>
            <a:lvl1pPr algn="l">
              <a:defRPr sz="3000" cap="all" baseline="0">
                <a:solidFill>
                  <a:srgbClr val="006265"/>
                </a:solidFill>
                <a:latin typeface="Myriad Pro Cond" pitchFamily="34" charset="0"/>
              </a:defRPr>
            </a:lvl1pPr>
          </a:lstStyle>
          <a:p>
            <a:r>
              <a:rPr lang="lv-LV" dirty="0"/>
              <a:t>Institūta galvenās funkcijas</a:t>
            </a:r>
          </a:p>
        </p:txBody>
      </p:sp>
      <p:sp>
        <p:nvSpPr>
          <p:cNvPr id="4" name="Datuma vietturis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fld id="{5C5661CA-75C8-44EF-99C1-445261E1DF5E}" type="datetime1">
              <a:rPr lang="lv-LV" smtClean="0"/>
              <a:t>28.02.2020</a:t>
            </a:fld>
            <a:endParaRPr lang="lv-LV" dirty="0"/>
          </a:p>
        </p:txBody>
      </p:sp>
      <p:sp>
        <p:nvSpPr>
          <p:cNvPr id="5" name="Kājenes vietturis 4"/>
          <p:cNvSpPr>
            <a:spLocks noGrp="1"/>
          </p:cNvSpPr>
          <p:nvPr>
            <p:ph type="ftr" sz="quarter" idx="3"/>
          </p:nvPr>
        </p:nvSpPr>
        <p:spPr>
          <a:xfrm>
            <a:off x="2864768" y="6356350"/>
            <a:ext cx="4176464"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endParaRPr lang="lv-LV" dirty="0"/>
          </a:p>
        </p:txBody>
      </p:sp>
      <p:sp>
        <p:nvSpPr>
          <p:cNvPr id="6" name="Slaida numura vietturis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rgbClr val="006265"/>
                </a:solidFill>
                <a:latin typeface="Myriad Pro" pitchFamily="34" charset="0"/>
              </a:defRPr>
            </a:lvl1pPr>
          </a:lstStyle>
          <a:p>
            <a:fld id="{0065DBD3-65C1-409C-9CB6-61B0246E811C}" type="slidenum">
              <a:rPr lang="lv-LV" smtClean="0"/>
              <a:pPr/>
              <a:t>‹#›</a:t>
            </a:fld>
            <a:endParaRPr lang="lv-LV" dirty="0"/>
          </a:p>
        </p:txBody>
      </p:sp>
    </p:spTree>
    <p:extLst>
      <p:ext uri="{BB962C8B-B14F-4D97-AF65-F5344CB8AC3E}">
        <p14:creationId xmlns:p14="http://schemas.microsoft.com/office/powerpoint/2010/main" val="328040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aturs tumšs">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495300" y="274638"/>
            <a:ext cx="8915400" cy="777875"/>
          </a:xfrm>
          <a:prstGeom prst="rect">
            <a:avLst/>
          </a:prstGeom>
        </p:spPr>
        <p:txBody>
          <a:bodyPr/>
          <a:lstStyle>
            <a:lvl1pPr algn="l">
              <a:defRPr sz="3000" cap="all" baseline="0">
                <a:solidFill>
                  <a:schemeClr val="bg1"/>
                </a:solidFill>
                <a:latin typeface="Myriad Pro Cond" pitchFamily="34" charset="0"/>
              </a:defRPr>
            </a:lvl1pPr>
          </a:lstStyle>
          <a:p>
            <a:r>
              <a:rPr lang="lv-LV" dirty="0"/>
              <a:t>Institūta galvenās darbības jomas</a:t>
            </a:r>
          </a:p>
        </p:txBody>
      </p:sp>
      <p:sp>
        <p:nvSpPr>
          <p:cNvPr id="3" name="Satura vietturis 2"/>
          <p:cNvSpPr>
            <a:spLocks noGrp="1"/>
          </p:cNvSpPr>
          <p:nvPr>
            <p:ph idx="1" hasCustomPrompt="1"/>
          </p:nvPr>
        </p:nvSpPr>
        <p:spPr>
          <a:xfrm>
            <a:off x="495300" y="1268761"/>
            <a:ext cx="8915400" cy="4857404"/>
          </a:xfrm>
          <a:prstGeom prst="rect">
            <a:avLst/>
          </a:prstGeom>
        </p:spPr>
        <p:txBody>
          <a:bodyPr/>
          <a:lstStyle>
            <a:lvl1pPr marL="342900" marR="0" indent="-342900" algn="just" defTabSz="914400" rtl="0" eaLnBrk="1" fontAlgn="auto" latinLnBrk="0" hangingPunct="1">
              <a:lnSpc>
                <a:spcPct val="80000"/>
              </a:lnSpc>
              <a:spcBef>
                <a:spcPct val="20000"/>
              </a:spcBef>
              <a:spcAft>
                <a:spcPts val="600"/>
              </a:spcAft>
              <a:buClrTx/>
              <a:buSzTx/>
              <a:buFont typeface="Wingdings" panose="05000000000000000000" pitchFamily="2" charset="2"/>
              <a:buNone/>
              <a:tabLst/>
              <a:defRPr sz="1800" b="0" baseline="0">
                <a:solidFill>
                  <a:schemeClr val="bg1"/>
                </a:solidFill>
                <a:latin typeface="+mn-lt"/>
                <a:cs typeface="LilyUPC" panose="020B0604020202020204" pitchFamily="34" charset="-34"/>
              </a:defRPr>
            </a:lvl1pPr>
            <a:lvl2pPr>
              <a:defRPr sz="2000">
                <a:solidFill>
                  <a:schemeClr val="bg1"/>
                </a:solidFill>
                <a:latin typeface="Myriad Pro" pitchFamily="34" charset="0"/>
              </a:defRPr>
            </a:lvl2pPr>
            <a:lvl3pPr>
              <a:defRPr sz="1800">
                <a:solidFill>
                  <a:schemeClr val="bg1"/>
                </a:solidFill>
                <a:latin typeface="Myriad Pro" pitchFamily="34" charset="0"/>
              </a:defRPr>
            </a:lvl3pPr>
            <a:lvl4pPr>
              <a:defRPr sz="1600">
                <a:solidFill>
                  <a:schemeClr val="bg1"/>
                </a:solidFill>
                <a:latin typeface="Myriad Pro" pitchFamily="34" charset="0"/>
              </a:defRPr>
            </a:lvl4pPr>
            <a:lvl5pPr marL="1828800" indent="0">
              <a:buNone/>
              <a:defRPr sz="1400">
                <a:solidFill>
                  <a:schemeClr val="bg1"/>
                </a:solidFill>
                <a:latin typeface="Myriad Pro" pitchFamily="34" charset="0"/>
              </a:defRPr>
            </a:lvl5pPr>
          </a:lstStyle>
          <a:p>
            <a:pPr eaLnBrk="1" hangingPunct="1">
              <a:lnSpc>
                <a:spcPct val="80000"/>
              </a:lnSpc>
              <a:buFont typeface="Wingdings" panose="05000000000000000000" pitchFamily="2" charset="2"/>
              <a:buNone/>
            </a:pPr>
            <a:r>
              <a:rPr lang="lv-LV" altLang="lv-LV" b="1" dirty="0">
                <a:cs typeface="Arial" panose="020B0604020202020204" pitchFamily="34" charset="0"/>
              </a:rPr>
              <a:t>Laboratorisko materiālu sagatavošana un izplatīšana</a:t>
            </a:r>
            <a:endParaRPr lang="lv-LV" sz="1800" b="1" dirty="0">
              <a:cs typeface="Arial" pitchFamily="34" charset="0"/>
            </a:endParaRPr>
          </a:p>
          <a:p>
            <a:pPr eaLnBrk="1" hangingPunct="1">
              <a:lnSpc>
                <a:spcPct val="80000"/>
              </a:lnSpc>
              <a:buFont typeface="Wingdings" panose="05000000000000000000" pitchFamily="2" charset="2"/>
              <a:buNone/>
            </a:pPr>
            <a:r>
              <a:rPr lang="lv-LV" sz="1800" b="1" dirty="0">
                <a:cs typeface="Arial" pitchFamily="34" charset="0"/>
              </a:rPr>
              <a:t>Zivju resursu pētniecība</a:t>
            </a:r>
          </a:p>
          <a:p>
            <a:pPr eaLnBrk="1" hangingPunct="1">
              <a:lnSpc>
                <a:spcPct val="80000"/>
              </a:lnSpc>
              <a:buFont typeface="Wingdings" panose="05000000000000000000" pitchFamily="2" charset="2"/>
              <a:buNone/>
            </a:pPr>
            <a:r>
              <a:rPr lang="lv-LV" sz="1800" b="1" dirty="0">
                <a:cs typeface="Arial" pitchFamily="34" charset="0"/>
              </a:rPr>
              <a:t>Zivju resursu atražošana</a:t>
            </a:r>
          </a:p>
          <a:p>
            <a:pPr eaLnBrk="1" hangingPunct="1">
              <a:lnSpc>
                <a:spcPct val="80000"/>
              </a:lnSpc>
              <a:buFont typeface="Wingdings" panose="05000000000000000000" pitchFamily="2" charset="2"/>
              <a:buNone/>
            </a:pPr>
            <a:r>
              <a:rPr lang="lv-LV" altLang="lv-LV" b="1" dirty="0">
                <a:cs typeface="Arial" panose="020B0604020202020204" pitchFamily="34" charset="0"/>
              </a:rPr>
              <a:t>Personāla apmācības</a:t>
            </a:r>
          </a:p>
          <a:p>
            <a:pPr eaLnBrk="1" hangingPunct="1">
              <a:lnSpc>
                <a:spcPct val="80000"/>
              </a:lnSpc>
              <a:buFont typeface="Wingdings" panose="05000000000000000000" pitchFamily="2" charset="2"/>
              <a:buNone/>
            </a:pPr>
            <a:r>
              <a:rPr lang="lv-LV" altLang="lv-LV" b="1" dirty="0">
                <a:cs typeface="Arial" panose="020B0604020202020204" pitchFamily="34" charset="0"/>
              </a:rPr>
              <a:t>Metroloģija</a:t>
            </a:r>
          </a:p>
          <a:p>
            <a:pPr eaLnBrk="1" hangingPunct="1">
              <a:lnSpc>
                <a:spcPct val="80000"/>
              </a:lnSpc>
              <a:buFont typeface="Wingdings" panose="05000000000000000000" pitchFamily="2" charset="2"/>
              <a:buNone/>
            </a:pPr>
            <a:r>
              <a:rPr lang="lv-LV" altLang="lv-LV" dirty="0">
                <a:cs typeface="Arial" panose="020B0604020202020204" pitchFamily="34" charset="0"/>
              </a:rPr>
              <a:t>Citi pakalpojumi:</a:t>
            </a:r>
          </a:p>
          <a:p>
            <a:pPr algn="just" eaLnBrk="1" hangingPunct="1">
              <a:lnSpc>
                <a:spcPct val="80000"/>
              </a:lnSpc>
              <a:spcAft>
                <a:spcPts val="600"/>
              </a:spcAft>
            </a:pPr>
            <a:r>
              <a:rPr lang="lv-LV" altLang="lv-LV" dirty="0">
                <a:cs typeface="Arial" panose="020B0604020202020204" pitchFamily="34" charset="0"/>
              </a:rPr>
              <a:t>starplaboratoriju salīdzinošās testēšanas un prasmes pārbaužu organizēšana</a:t>
            </a:r>
          </a:p>
          <a:p>
            <a:pPr algn="just" eaLnBrk="1" hangingPunct="1">
              <a:lnSpc>
                <a:spcPct val="80000"/>
              </a:lnSpc>
              <a:spcAft>
                <a:spcPts val="600"/>
              </a:spcAft>
            </a:pPr>
            <a:r>
              <a:rPr lang="lv-LV" altLang="lv-LV" dirty="0">
                <a:cs typeface="Arial" panose="020B0604020202020204" pitchFamily="34" charset="0"/>
              </a:rPr>
              <a:t>augstāko un vidējo mācību iestāžu studentu laboratoriju prakšu nodrošināšana</a:t>
            </a:r>
          </a:p>
          <a:p>
            <a:pPr algn="just" eaLnBrk="1" hangingPunct="1">
              <a:lnSpc>
                <a:spcPct val="80000"/>
              </a:lnSpc>
              <a:spcAft>
                <a:spcPts val="600"/>
              </a:spcAft>
            </a:pPr>
            <a:r>
              <a:rPr lang="lv-LV" altLang="lv-LV" dirty="0">
                <a:cs typeface="Arial" panose="020B0604020202020204" pitchFamily="34" charset="0"/>
              </a:rPr>
              <a:t>dažādu sugu zivju mazuļu audzēšana</a:t>
            </a:r>
          </a:p>
          <a:p>
            <a:pPr algn="just" eaLnBrk="1" hangingPunct="1">
              <a:lnSpc>
                <a:spcPct val="80000"/>
              </a:lnSpc>
              <a:spcAft>
                <a:spcPts val="600"/>
              </a:spcAft>
            </a:pPr>
            <a:r>
              <a:rPr lang="lv-LV" altLang="lv-LV" dirty="0">
                <a:cs typeface="Arial" panose="020B0604020202020204" pitchFamily="34" charset="0"/>
              </a:rPr>
              <a:t>laboratoriju audits</a:t>
            </a:r>
          </a:p>
          <a:p>
            <a:pPr algn="just" eaLnBrk="1" hangingPunct="1">
              <a:lnSpc>
                <a:spcPct val="80000"/>
              </a:lnSpc>
              <a:spcAft>
                <a:spcPts val="600"/>
              </a:spcAft>
            </a:pPr>
            <a:r>
              <a:rPr lang="lv-LV" altLang="lv-LV" dirty="0">
                <a:cs typeface="Arial" panose="020B0604020202020204" pitchFamily="34" charset="0"/>
              </a:rPr>
              <a:t>paraugu ņemšana</a:t>
            </a:r>
          </a:p>
          <a:p>
            <a:pPr algn="just" eaLnBrk="1" hangingPunct="1">
              <a:lnSpc>
                <a:spcPct val="80000"/>
              </a:lnSpc>
              <a:spcAft>
                <a:spcPts val="600"/>
              </a:spcAft>
            </a:pPr>
            <a:r>
              <a:rPr lang="lv-LV" altLang="lv-LV" dirty="0">
                <a:cs typeface="Arial" panose="020B0604020202020204" pitchFamily="34" charset="0"/>
              </a:rPr>
              <a:t>pārtikas produktu derīguma termiņu noteikšana</a:t>
            </a:r>
          </a:p>
          <a:p>
            <a:pPr algn="just" eaLnBrk="1" hangingPunct="1">
              <a:lnSpc>
                <a:spcPct val="80000"/>
              </a:lnSpc>
              <a:spcAft>
                <a:spcPts val="600"/>
              </a:spcAft>
            </a:pPr>
            <a:r>
              <a:rPr lang="lv-LV" altLang="lv-LV" dirty="0">
                <a:cs typeface="Arial" panose="020B0604020202020204" pitchFamily="34" charset="0"/>
              </a:rPr>
              <a:t>sterilizācijas režīmu izstrāde zivju konserviem</a:t>
            </a:r>
          </a:p>
          <a:p>
            <a:pPr algn="just" eaLnBrk="1" hangingPunct="1">
              <a:lnSpc>
                <a:spcPct val="80000"/>
              </a:lnSpc>
              <a:spcAft>
                <a:spcPts val="600"/>
              </a:spcAft>
            </a:pPr>
            <a:r>
              <a:rPr lang="lv-LV" altLang="lv-LV" dirty="0">
                <a:cs typeface="Arial" panose="020B0604020202020204" pitchFamily="34" charset="0"/>
              </a:rPr>
              <a:t>ekspertu konsultācijas </a:t>
            </a:r>
          </a:p>
          <a:p>
            <a:pPr eaLnBrk="1" hangingPunct="1">
              <a:lnSpc>
                <a:spcPct val="80000"/>
              </a:lnSpc>
              <a:buFont typeface="Wingdings" panose="05000000000000000000" pitchFamily="2" charset="2"/>
              <a:buNone/>
            </a:pPr>
            <a:endParaRPr lang="lv-LV" altLang="lv-LV" dirty="0">
              <a:cs typeface="Arial" panose="020B0604020202020204" pitchFamily="34" charset="0"/>
            </a:endParaRPr>
          </a:p>
          <a:p>
            <a:pPr eaLnBrk="1" hangingPunct="1">
              <a:lnSpc>
                <a:spcPct val="80000"/>
              </a:lnSpc>
              <a:buFont typeface="Wingdings" panose="05000000000000000000" pitchFamily="2" charset="2"/>
              <a:buNone/>
            </a:pPr>
            <a:endParaRPr lang="lv-LV" altLang="lv-LV" dirty="0">
              <a:cs typeface="Arial" panose="020B0604020202020204" pitchFamily="34" charset="0"/>
            </a:endParaRPr>
          </a:p>
          <a:p>
            <a:pPr eaLnBrk="1" hangingPunct="1">
              <a:lnSpc>
                <a:spcPct val="80000"/>
              </a:lnSpc>
              <a:buFont typeface="Wingdings" panose="05000000000000000000" pitchFamily="2" charset="2"/>
              <a:buNone/>
            </a:pPr>
            <a:endParaRPr lang="lv-LV" altLang="lv-LV" dirty="0">
              <a:cs typeface="Arial" panose="020B0604020202020204" pitchFamily="34" charset="0"/>
            </a:endParaRPr>
          </a:p>
          <a:p>
            <a:pPr eaLnBrk="1" hangingPunct="1">
              <a:lnSpc>
                <a:spcPct val="80000"/>
              </a:lnSpc>
              <a:buFont typeface="Wingdings" panose="05000000000000000000" pitchFamily="2" charset="2"/>
              <a:buNone/>
            </a:pPr>
            <a:endParaRPr lang="lv-LV" altLang="lv-LV" dirty="0">
              <a:cs typeface="Arial" panose="020B0604020202020204" pitchFamily="34" charset="0"/>
            </a:endParaRPr>
          </a:p>
          <a:p>
            <a:pPr lvl="4"/>
            <a:endParaRPr lang="lv-LV" dirty="0"/>
          </a:p>
        </p:txBody>
      </p:sp>
      <p:sp>
        <p:nvSpPr>
          <p:cNvPr id="4" name="Datuma vietturis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fld id="{0E20C563-57D3-4DD3-908B-76429DA9FC00}" type="datetime1">
              <a:rPr lang="lv-LV" smtClean="0"/>
              <a:t>28.02.2020</a:t>
            </a:fld>
            <a:endParaRPr lang="lv-LV" dirty="0"/>
          </a:p>
        </p:txBody>
      </p:sp>
      <p:sp>
        <p:nvSpPr>
          <p:cNvPr id="5" name="Kājenes vietturis 4"/>
          <p:cNvSpPr>
            <a:spLocks noGrp="1"/>
          </p:cNvSpPr>
          <p:nvPr>
            <p:ph type="ftr" sz="quarter" idx="3"/>
          </p:nvPr>
        </p:nvSpPr>
        <p:spPr>
          <a:xfrm>
            <a:off x="2864768" y="6356350"/>
            <a:ext cx="4176464"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endParaRPr lang="lv-LV" dirty="0"/>
          </a:p>
        </p:txBody>
      </p:sp>
      <p:sp>
        <p:nvSpPr>
          <p:cNvPr id="6" name="Slaida numura vietturis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rgbClr val="006265"/>
                </a:solidFill>
                <a:latin typeface="Myriad Pro" pitchFamily="34" charset="0"/>
              </a:defRPr>
            </a:lvl1pPr>
          </a:lstStyle>
          <a:p>
            <a:fld id="{0065DBD3-65C1-409C-9CB6-61B0246E811C}" type="slidenum">
              <a:rPr lang="lv-LV" smtClean="0"/>
              <a:pPr/>
              <a:t>‹#›</a:t>
            </a:fld>
            <a:endParaRPr lang="lv-LV" dirty="0"/>
          </a:p>
        </p:txBody>
      </p:sp>
    </p:spTree>
    <p:extLst>
      <p:ext uri="{BB962C8B-B14F-4D97-AF65-F5344CB8AC3E}">
        <p14:creationId xmlns:p14="http://schemas.microsoft.com/office/powerpoint/2010/main" val="133136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aturs gaiš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495300" y="274638"/>
            <a:ext cx="8915400" cy="778098"/>
          </a:xfrm>
          <a:prstGeom prst="rect">
            <a:avLst/>
          </a:prstGeom>
        </p:spPr>
        <p:txBody>
          <a:bodyPr/>
          <a:lstStyle>
            <a:lvl1pPr algn="l">
              <a:defRPr sz="3000" cap="all" baseline="0">
                <a:solidFill>
                  <a:srgbClr val="006265"/>
                </a:solidFill>
                <a:latin typeface="Myriad Pro Cond" pitchFamily="34" charset="0"/>
              </a:defRPr>
            </a:lvl1pPr>
          </a:lstStyle>
          <a:p>
            <a:r>
              <a:rPr lang="lv-LV" dirty="0"/>
              <a:t>References laboratorijas jomas</a:t>
            </a:r>
          </a:p>
        </p:txBody>
      </p:sp>
      <p:sp>
        <p:nvSpPr>
          <p:cNvPr id="3" name="Satura vietturis 2"/>
          <p:cNvSpPr>
            <a:spLocks noGrp="1"/>
          </p:cNvSpPr>
          <p:nvPr>
            <p:ph idx="1" hasCustomPrompt="1"/>
          </p:nvPr>
        </p:nvSpPr>
        <p:spPr>
          <a:xfrm>
            <a:off x="495300" y="1268761"/>
            <a:ext cx="8915400" cy="4857404"/>
          </a:xfrm>
          <a:prstGeom prst="rect">
            <a:avLst/>
          </a:prstGeom>
        </p:spPr>
        <p:txBody>
          <a:bodyPr/>
          <a:lstStyle>
            <a:lvl1pPr marL="285750" indent="-285750" algn="just" eaLnBrk="1" hangingPunct="1">
              <a:buFont typeface="Wingdings" panose="05000000000000000000" pitchFamily="2" charset="2"/>
              <a:buChar char="§"/>
              <a:tabLst>
                <a:tab pos="808038" algn="l"/>
              </a:tabLst>
              <a:defRPr sz="2400">
                <a:latin typeface="Myriad Pro" pitchFamily="34" charset="0"/>
              </a:defRPr>
            </a:lvl1pPr>
            <a:lvl2pPr>
              <a:defRPr sz="2000">
                <a:latin typeface="Myriad Pro" pitchFamily="34" charset="0"/>
              </a:defRPr>
            </a:lvl2pPr>
            <a:lvl3pPr algn="just" eaLnBrk="1" hangingPunct="1">
              <a:buFont typeface="Arial" panose="020B0604020202020204" pitchFamily="34" charset="0"/>
              <a:buChar char="•"/>
              <a:tabLst>
                <a:tab pos="808038" algn="l"/>
              </a:tabLst>
              <a:defRPr sz="1800">
                <a:latin typeface="Myriad Pro" pitchFamily="34" charset="0"/>
              </a:defRPr>
            </a:lvl3pPr>
            <a:lvl4pPr marL="1701800" indent="-261938" algn="just" eaLnBrk="1" hangingPunct="1">
              <a:buFont typeface="Courier New" panose="02070309020205020404" pitchFamily="49" charset="0"/>
              <a:buChar char="o"/>
              <a:tabLst>
                <a:tab pos="808038" algn="l"/>
              </a:tabLst>
              <a:defRPr sz="1600">
                <a:latin typeface="Myriad Pro" pitchFamily="34" charset="0"/>
              </a:defRPr>
            </a:lvl4pPr>
            <a:lvl5pPr>
              <a:defRPr sz="1400">
                <a:latin typeface="Myriad Pro" pitchFamily="34" charset="0"/>
              </a:defRPr>
            </a:lvl5pPr>
          </a:lstStyle>
          <a:p>
            <a:pPr algn="just" eaLnBrk="1" hangingPunct="1">
              <a:tabLst>
                <a:tab pos="808038" algn="l"/>
              </a:tabLst>
            </a:pPr>
            <a:r>
              <a:rPr lang="lv-LV" altLang="lv-LV" sz="1800" dirty="0">
                <a:cs typeface="Arial" panose="020B0604020202020204" pitchFamily="34" charset="0"/>
              </a:rPr>
              <a:t>BIOR ir nominēts kā Nacionālā references laboratorija sekojošās jomās:</a:t>
            </a:r>
          </a:p>
          <a:p>
            <a:pPr algn="just" eaLnBrk="1" hangingPunct="1">
              <a:buFont typeface="Wingdings" panose="05000000000000000000" pitchFamily="2" charset="2"/>
              <a:buNone/>
              <a:tabLst>
                <a:tab pos="808038" algn="l"/>
              </a:tabLst>
            </a:pPr>
            <a:r>
              <a:rPr lang="lv-LV" altLang="lv-LV" sz="1800" dirty="0">
                <a:cs typeface="Arial" panose="020B0604020202020204" pitchFamily="34" charset="0"/>
              </a:rPr>
              <a:t>Pārtikas un dzīvnieku barības izmeklējumu jomā:</a:t>
            </a:r>
          </a:p>
          <a:p>
            <a:pPr algn="just" eaLnBrk="1" hangingPunct="1">
              <a:buFont typeface="Wingdings" panose="05000000000000000000" pitchFamily="2" charset="2"/>
              <a:buNone/>
              <a:tabLst>
                <a:tab pos="808038" algn="l"/>
              </a:tabLst>
            </a:pPr>
            <a:r>
              <a:rPr lang="lv-LV" altLang="lv-LV" sz="1600" dirty="0">
                <a:cs typeface="Arial" panose="020B0604020202020204" pitchFamily="34" charset="0"/>
              </a:rPr>
              <a:t>Vairāk kā 28 jomās (zoonozes, </a:t>
            </a:r>
            <a:r>
              <a:rPr lang="lv-LV" altLang="lv-LV" sz="1600" dirty="0" err="1">
                <a:cs typeface="Arial" panose="020B0604020202020204" pitchFamily="34" charset="0"/>
              </a:rPr>
              <a:t>listērijas</a:t>
            </a:r>
            <a:r>
              <a:rPr lang="lv-LV" altLang="lv-LV" sz="1600" dirty="0">
                <a:cs typeface="Arial" panose="020B0604020202020204" pitchFamily="34" charset="0"/>
              </a:rPr>
              <a:t>, stafilokoki, </a:t>
            </a:r>
            <a:r>
              <a:rPr lang="lv-LV" altLang="lv-LV" sz="1600" i="1" dirty="0" err="1">
                <a:cs typeface="Arial" panose="020B0604020202020204" pitchFamily="34" charset="0"/>
              </a:rPr>
              <a:t>E.coli</a:t>
            </a:r>
            <a:r>
              <a:rPr lang="lv-LV" altLang="lv-LV" sz="1600" dirty="0">
                <a:cs typeface="Arial" panose="020B0604020202020204" pitchFamily="34" charset="0"/>
              </a:rPr>
              <a:t>, </a:t>
            </a:r>
            <a:r>
              <a:rPr lang="lv-LV" altLang="lv-LV" sz="1600" dirty="0" err="1">
                <a:cs typeface="Arial" panose="020B0604020202020204" pitchFamily="34" charset="0"/>
              </a:rPr>
              <a:t>kampilobaktērijas</a:t>
            </a:r>
            <a:r>
              <a:rPr lang="lv-LV" altLang="lv-LV" sz="1600" dirty="0">
                <a:cs typeface="Arial" panose="020B0604020202020204" pitchFamily="34" charset="0"/>
              </a:rPr>
              <a:t>, parazīti, </a:t>
            </a:r>
            <a:r>
              <a:rPr lang="lv-LV" altLang="lv-LV" sz="1600" dirty="0" err="1">
                <a:cs typeface="Arial" panose="020B0604020202020204" pitchFamily="34" charset="0"/>
              </a:rPr>
              <a:t>antimikrobiālā</a:t>
            </a:r>
            <a:r>
              <a:rPr lang="lv-LV" altLang="lv-LV" sz="1600" dirty="0">
                <a:cs typeface="Arial" panose="020B0604020202020204" pitchFamily="34" charset="0"/>
              </a:rPr>
              <a:t> rezistence, TSE, atliekvielas, pesticīdi, dioksīni, smagie metāli, materiāli, kas nonāk saskarsmē ar pārtiku, mikotoksīni u.c.);</a:t>
            </a:r>
          </a:p>
          <a:p>
            <a:pPr algn="just" eaLnBrk="1" hangingPunct="1">
              <a:buFont typeface="Wingdings" panose="05000000000000000000" pitchFamily="2" charset="2"/>
              <a:buNone/>
              <a:tabLst>
                <a:tab pos="808038" algn="l"/>
              </a:tabLst>
            </a:pPr>
            <a:r>
              <a:rPr lang="lv-LV" altLang="lv-LV" sz="1800" dirty="0">
                <a:cs typeface="Arial" panose="020B0604020202020204" pitchFamily="34" charset="0"/>
              </a:rPr>
              <a:t>Dzīvnieku slimību diagnostikas jomā:</a:t>
            </a:r>
          </a:p>
          <a:p>
            <a:pPr algn="just" eaLnBrk="1" hangingPunct="1">
              <a:buFont typeface="Wingdings" panose="05000000000000000000" pitchFamily="2" charset="2"/>
              <a:buNone/>
              <a:tabLst>
                <a:tab pos="808038" algn="l"/>
              </a:tabLst>
            </a:pPr>
            <a:r>
              <a:rPr lang="lv-LV" altLang="lv-LV" sz="1600" dirty="0">
                <a:cs typeface="Arial" panose="020B0604020202020204" pitchFamily="34" charset="0"/>
              </a:rPr>
              <a:t>Vairāk kā 29 slimībām (Klasiskais cūku mēris, putnu gripa, Ņūkāslas slimība, mutes un nagu sērga, Āfrikas zirgu mēris, govju mēris, zilās mēles slimība u.c.)</a:t>
            </a:r>
          </a:p>
          <a:p>
            <a:pPr algn="just" eaLnBrk="1" hangingPunct="1">
              <a:tabLst>
                <a:tab pos="808038" algn="l"/>
              </a:tabLst>
            </a:pPr>
            <a:r>
              <a:rPr lang="lv-LV" altLang="lv-LV" sz="1800" dirty="0">
                <a:cs typeface="Arial" panose="020B0604020202020204" pitchFamily="34" charset="0"/>
              </a:rPr>
              <a:t>Nacionālā references laboratorijas galvenie uzdevumi:  </a:t>
            </a:r>
          </a:p>
          <a:p>
            <a:pPr lvl="2" algn="just" eaLnBrk="1" hangingPunct="1">
              <a:buFont typeface="Arial" panose="020B0604020202020204" pitchFamily="34" charset="0"/>
              <a:buChar char="•"/>
              <a:tabLst>
                <a:tab pos="808038" algn="l"/>
              </a:tabLst>
            </a:pPr>
            <a:r>
              <a:rPr lang="lv-LV" altLang="lv-LV" sz="1800" dirty="0">
                <a:cs typeface="Arial" panose="020B0604020202020204" pitchFamily="34" charset="0"/>
              </a:rPr>
              <a:t>atzītu laboratoriju tīkla zinātniskā un tehniskā vadība: </a:t>
            </a:r>
          </a:p>
          <a:p>
            <a:pPr marL="1701800" lvl="3" indent="-261938" algn="just" eaLnBrk="1" hangingPunct="1">
              <a:buFont typeface="Courier New" panose="02070309020205020404" pitchFamily="49" charset="0"/>
              <a:buChar char="o"/>
              <a:tabLst>
                <a:tab pos="808038" algn="l"/>
              </a:tabLst>
            </a:pPr>
            <a:r>
              <a:rPr lang="lv-LV" altLang="lv-LV" sz="1600" dirty="0">
                <a:cs typeface="Arial" panose="020B0604020202020204" pitchFamily="34" charset="0"/>
              </a:rPr>
              <a:t>oficiālo metožu izplatīšana un validēšana</a:t>
            </a:r>
          </a:p>
          <a:p>
            <a:pPr marL="1701800" lvl="3" indent="-261938" algn="just" eaLnBrk="1" hangingPunct="1">
              <a:buFont typeface="Courier New" panose="02070309020205020404" pitchFamily="49" charset="0"/>
              <a:buChar char="o"/>
              <a:tabLst>
                <a:tab pos="808038" algn="l"/>
              </a:tabLst>
            </a:pPr>
            <a:r>
              <a:rPr lang="lv-LV" altLang="lv-LV" sz="1600" dirty="0">
                <a:cs typeface="Arial" panose="020B0604020202020204" pitchFamily="34" charset="0"/>
              </a:rPr>
              <a:t>personāla apmācības</a:t>
            </a:r>
          </a:p>
          <a:p>
            <a:pPr marL="1701800" lvl="3" indent="-261938" algn="just" eaLnBrk="1" hangingPunct="1">
              <a:buFont typeface="Courier New" panose="02070309020205020404" pitchFamily="49" charset="0"/>
              <a:buChar char="o"/>
              <a:tabLst>
                <a:tab pos="808038" algn="l"/>
              </a:tabLst>
            </a:pPr>
            <a:r>
              <a:rPr lang="lv-LV" altLang="lv-LV" sz="1600" dirty="0">
                <a:cs typeface="Arial" panose="020B0604020202020204" pitchFamily="34" charset="0"/>
              </a:rPr>
              <a:t>starplaboratoriju prasmes pārbaužu vadīšana</a:t>
            </a:r>
          </a:p>
          <a:p>
            <a:pPr lvl="2" algn="just" eaLnBrk="1" hangingPunct="1">
              <a:buFont typeface="Arial" panose="020B0604020202020204" pitchFamily="34" charset="0"/>
              <a:buChar char="•"/>
              <a:tabLst>
                <a:tab pos="808038" algn="l"/>
              </a:tabLst>
            </a:pPr>
            <a:r>
              <a:rPr lang="lv-LV" altLang="lv-LV" sz="1800" dirty="0">
                <a:cs typeface="Arial" panose="020B0604020202020204" pitchFamily="34" charset="0"/>
              </a:rPr>
              <a:t>sadarbošanās ar ES references laboratorijām</a:t>
            </a:r>
          </a:p>
          <a:p>
            <a:pPr lvl="2" algn="just" eaLnBrk="1" hangingPunct="1">
              <a:buFont typeface="Arial" panose="020B0604020202020204" pitchFamily="34" charset="0"/>
              <a:buChar char="•"/>
              <a:tabLst>
                <a:tab pos="808038" algn="l"/>
              </a:tabLst>
            </a:pPr>
            <a:r>
              <a:rPr lang="lv-LV" altLang="lv-LV" sz="1800" dirty="0">
                <a:cs typeface="Arial" panose="020B0604020202020204" pitchFamily="34" charset="0"/>
              </a:rPr>
              <a:t>kompetences jomas tehniskās attīstības pārraudzīšana</a:t>
            </a:r>
          </a:p>
          <a:p>
            <a:pPr lvl="2" algn="just" eaLnBrk="1" hangingPunct="1">
              <a:buFont typeface="Arial" panose="020B0604020202020204" pitchFamily="34" charset="0"/>
              <a:buChar char="•"/>
              <a:tabLst>
                <a:tab pos="808038" algn="l"/>
              </a:tabLst>
            </a:pPr>
            <a:r>
              <a:rPr lang="lv-LV" altLang="lv-LV" sz="1800" dirty="0">
                <a:cs typeface="Arial" panose="020B0604020202020204" pitchFamily="34" charset="0"/>
              </a:rPr>
              <a:t>zinātniskās un tehniskās ekspertīzes sniegšana</a:t>
            </a:r>
          </a:p>
          <a:p>
            <a:pPr lvl="0"/>
            <a:endParaRPr lang="lv-LV" dirty="0"/>
          </a:p>
        </p:txBody>
      </p:sp>
      <p:sp>
        <p:nvSpPr>
          <p:cNvPr id="4" name="Datuma vietturis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fld id="{E8443769-B7E2-42E1-92E8-7D6D17C38C62}" type="datetime1">
              <a:rPr lang="lv-LV" smtClean="0"/>
              <a:t>28.02.2020</a:t>
            </a:fld>
            <a:endParaRPr lang="lv-LV" dirty="0"/>
          </a:p>
        </p:txBody>
      </p:sp>
      <p:sp>
        <p:nvSpPr>
          <p:cNvPr id="5" name="Kājenes vietturis 4"/>
          <p:cNvSpPr>
            <a:spLocks noGrp="1"/>
          </p:cNvSpPr>
          <p:nvPr>
            <p:ph type="ftr" sz="quarter" idx="3"/>
          </p:nvPr>
        </p:nvSpPr>
        <p:spPr>
          <a:xfrm>
            <a:off x="2864768" y="6356350"/>
            <a:ext cx="4176464"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endParaRPr lang="lv-LV" dirty="0"/>
          </a:p>
        </p:txBody>
      </p:sp>
      <p:sp>
        <p:nvSpPr>
          <p:cNvPr id="6" name="Slaida numura vietturis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rgbClr val="006265"/>
                </a:solidFill>
                <a:latin typeface="Myriad Pro" pitchFamily="34" charset="0"/>
              </a:defRPr>
            </a:lvl1pPr>
          </a:lstStyle>
          <a:p>
            <a:fld id="{0065DBD3-65C1-409C-9CB6-61B0246E811C}" type="slidenum">
              <a:rPr lang="lv-LV" smtClean="0"/>
              <a:pPr/>
              <a:t>‹#›</a:t>
            </a:fld>
            <a:endParaRPr lang="lv-LV" dirty="0"/>
          </a:p>
        </p:txBody>
      </p:sp>
    </p:spTree>
    <p:extLst>
      <p:ext uri="{BB962C8B-B14F-4D97-AF65-F5344CB8AC3E}">
        <p14:creationId xmlns:p14="http://schemas.microsoft.com/office/powerpoint/2010/main" val="311197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Saturs gaiš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495300" y="274638"/>
            <a:ext cx="8915400" cy="778098"/>
          </a:xfrm>
          <a:prstGeom prst="rect">
            <a:avLst/>
          </a:prstGeom>
        </p:spPr>
        <p:txBody>
          <a:bodyPr/>
          <a:lstStyle>
            <a:lvl1pPr algn="l">
              <a:defRPr sz="2400" b="1" cap="all" baseline="0">
                <a:solidFill>
                  <a:srgbClr val="006265"/>
                </a:solidFill>
                <a:latin typeface="Myriad Pro Cond" pitchFamily="34" charset="0"/>
              </a:defRPr>
            </a:lvl1pPr>
          </a:lstStyle>
          <a:p>
            <a:r>
              <a:rPr lang="lv-LV" dirty="0"/>
              <a:t>Pārtikas un vides izmeklējumu laboratorija</a:t>
            </a:r>
          </a:p>
        </p:txBody>
      </p:sp>
      <p:sp>
        <p:nvSpPr>
          <p:cNvPr id="3" name="Satura vietturis 2"/>
          <p:cNvSpPr>
            <a:spLocks noGrp="1"/>
          </p:cNvSpPr>
          <p:nvPr>
            <p:ph idx="1" hasCustomPrompt="1"/>
          </p:nvPr>
        </p:nvSpPr>
        <p:spPr>
          <a:xfrm>
            <a:off x="495300" y="1268761"/>
            <a:ext cx="8915400" cy="4857404"/>
          </a:xfrm>
          <a:prstGeom prst="rect">
            <a:avLst/>
          </a:prstGeom>
        </p:spPr>
        <p:txBody>
          <a:bodyPr/>
          <a:lstStyle>
            <a:lvl1pPr marL="0" indent="0" algn="just" eaLnBrk="1" hangingPunct="1">
              <a:lnSpc>
                <a:spcPct val="90000"/>
              </a:lnSpc>
              <a:buFont typeface="Wingdings" panose="05000000000000000000" pitchFamily="2" charset="2"/>
              <a:buNone/>
              <a:defRPr sz="16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400">
                <a:latin typeface="Myriad Pro" pitchFamily="34" charset="0"/>
              </a:defRPr>
            </a:lvl5pPr>
          </a:lstStyle>
          <a:p>
            <a:pPr algn="just" eaLnBrk="1" hangingPunct="1">
              <a:lnSpc>
                <a:spcPct val="90000"/>
              </a:lnSpc>
            </a:pPr>
            <a:r>
              <a:rPr lang="lv-LV" altLang="lv-LV" sz="1800" b="1" dirty="0">
                <a:cs typeface="Arial" panose="020B0604020202020204" pitchFamily="34" charset="0"/>
              </a:rPr>
              <a:t>Mikrobioloģiskie izmeklējumi</a:t>
            </a:r>
            <a:r>
              <a:rPr lang="en-US" altLang="lv-LV" sz="1800" dirty="0">
                <a:cs typeface="Arial" panose="020B0604020202020204" pitchFamily="34" charset="0"/>
              </a:rPr>
              <a:t> (</a:t>
            </a:r>
            <a:r>
              <a:rPr lang="lv-LV" altLang="lv-LV" sz="1800" dirty="0">
                <a:cs typeface="Arial" panose="020B0604020202020204" pitchFamily="34" charset="0"/>
              </a:rPr>
              <a:t>augu un dzīvnieku valsts produkti</a:t>
            </a:r>
            <a:r>
              <a:rPr lang="ru-RU" altLang="lv-LV" sz="1800" dirty="0">
                <a:cs typeface="Arial" panose="020B0604020202020204" pitchFamily="34" charset="0"/>
              </a:rPr>
              <a:t>, </a:t>
            </a:r>
            <a:r>
              <a:rPr lang="lv-LV" altLang="lv-LV" sz="1800" dirty="0">
                <a:cs typeface="Arial" panose="020B0604020202020204" pitchFamily="34" charset="0"/>
              </a:rPr>
              <a:t>dzeramais ūdens</a:t>
            </a:r>
            <a:r>
              <a:rPr lang="en-US" altLang="lv-LV" sz="1800" dirty="0">
                <a:cs typeface="Arial" panose="020B0604020202020204" pitchFamily="34" charset="0"/>
              </a:rPr>
              <a:t>; </a:t>
            </a:r>
            <a:r>
              <a:rPr lang="lv-LV" altLang="lv-LV" sz="1800" dirty="0">
                <a:cs typeface="Arial" panose="020B0604020202020204" pitchFamily="34" charset="0"/>
              </a:rPr>
              <a:t>sanitāri higiēniskā kontrole</a:t>
            </a:r>
            <a:r>
              <a:rPr lang="en-US" altLang="lv-LV" sz="1800" dirty="0">
                <a:cs typeface="Arial" panose="020B0604020202020204" pitchFamily="34" charset="0"/>
              </a:rPr>
              <a:t>)</a:t>
            </a:r>
            <a:endParaRPr lang="lv-LV" altLang="lv-LV" sz="1800" dirty="0">
              <a:cs typeface="Arial" panose="020B0604020202020204" pitchFamily="34" charset="0"/>
            </a:endParaRPr>
          </a:p>
          <a:p>
            <a:pPr algn="just" eaLnBrk="1" hangingPunct="1">
              <a:lnSpc>
                <a:spcPct val="90000"/>
              </a:lnSpc>
              <a:buFont typeface="Wingdings" panose="05000000000000000000" pitchFamily="2" charset="2"/>
              <a:buNone/>
            </a:pPr>
            <a:endParaRPr lang="en-US" altLang="lv-LV" sz="1800" dirty="0">
              <a:cs typeface="Arial" panose="020B0604020202020204" pitchFamily="34" charset="0"/>
            </a:endParaRPr>
          </a:p>
          <a:p>
            <a:pPr algn="just" eaLnBrk="1" hangingPunct="1">
              <a:lnSpc>
                <a:spcPct val="90000"/>
              </a:lnSpc>
            </a:pPr>
            <a:r>
              <a:rPr lang="lv-LV" altLang="lv-LV" sz="1800" b="1" dirty="0">
                <a:cs typeface="Arial" panose="020B0604020202020204" pitchFamily="34" charset="0"/>
              </a:rPr>
              <a:t>Ķīmiskie izmeklējumi</a:t>
            </a:r>
            <a:r>
              <a:rPr lang="en-US" altLang="lv-LV" sz="1800" dirty="0">
                <a:cs typeface="Arial" panose="020B0604020202020204" pitchFamily="34" charset="0"/>
              </a:rPr>
              <a:t> (</a:t>
            </a:r>
            <a:r>
              <a:rPr lang="lv-LV" altLang="lv-LV" sz="1800" dirty="0">
                <a:cs typeface="Arial" panose="020B0604020202020204" pitchFamily="34" charset="0"/>
              </a:rPr>
              <a:t>augu un dzīvnieku valsts produktu</a:t>
            </a:r>
            <a:r>
              <a:rPr lang="en-US" altLang="lv-LV" sz="1800" dirty="0">
                <a:cs typeface="Arial" panose="020B0604020202020204" pitchFamily="34" charset="0"/>
              </a:rPr>
              <a:t> </a:t>
            </a:r>
            <a:r>
              <a:rPr lang="lv-LV" altLang="lv-LV" sz="1800" dirty="0">
                <a:cs typeface="Arial" panose="020B0604020202020204" pitchFamily="34" charset="0"/>
              </a:rPr>
              <a:t>fizikāli ķīmiskās un ķīmiskās analīzes</a:t>
            </a:r>
            <a:r>
              <a:rPr lang="en-US" altLang="lv-LV" sz="1800" dirty="0">
                <a:cs typeface="Arial" panose="020B0604020202020204" pitchFamily="34" charset="0"/>
              </a:rPr>
              <a:t>, </a:t>
            </a:r>
            <a:r>
              <a:rPr lang="lv-LV" altLang="lv-LV" sz="1800" dirty="0">
                <a:cs typeface="Arial" panose="020B0604020202020204" pitchFamily="34" charset="0"/>
              </a:rPr>
              <a:t>dzeramais ūdens</a:t>
            </a:r>
            <a:r>
              <a:rPr lang="ru-RU" altLang="lv-LV" sz="1800" dirty="0">
                <a:cs typeface="Arial" panose="020B0604020202020204" pitchFamily="34" charset="0"/>
              </a:rPr>
              <a:t>,</a:t>
            </a:r>
            <a:r>
              <a:rPr lang="en-US" altLang="lv-LV" sz="1800" dirty="0">
                <a:cs typeface="Arial" panose="020B0604020202020204" pitchFamily="34" charset="0"/>
              </a:rPr>
              <a:t> </a:t>
            </a:r>
            <a:r>
              <a:rPr lang="lv-LV" altLang="lv-LV" sz="1800" dirty="0">
                <a:cs typeface="Arial" panose="020B0604020202020204" pitchFamily="34" charset="0"/>
              </a:rPr>
              <a:t>medus, dzīvnieku barība</a:t>
            </a:r>
            <a:r>
              <a:rPr lang="ru-RU" altLang="lv-LV" sz="1800" dirty="0">
                <a:cs typeface="Arial" panose="020B0604020202020204" pitchFamily="34" charset="0"/>
              </a:rPr>
              <a:t>, </a:t>
            </a:r>
            <a:r>
              <a:rPr lang="lv-LV" altLang="lv-LV" sz="1800" dirty="0">
                <a:cs typeface="Arial" panose="020B0604020202020204" pitchFamily="34" charset="0"/>
              </a:rPr>
              <a:t>kosmētika</a:t>
            </a:r>
            <a:r>
              <a:rPr lang="en-US" altLang="lv-LV" sz="1800" dirty="0">
                <a:cs typeface="Arial" panose="020B0604020202020204" pitchFamily="34" charset="0"/>
              </a:rPr>
              <a:t>)</a:t>
            </a:r>
            <a:endParaRPr lang="lv-LV" altLang="lv-LV" sz="1800" dirty="0">
              <a:cs typeface="Arial" panose="020B0604020202020204" pitchFamily="34" charset="0"/>
            </a:endParaRPr>
          </a:p>
          <a:p>
            <a:pPr algn="just" eaLnBrk="1" hangingPunct="1">
              <a:lnSpc>
                <a:spcPct val="90000"/>
              </a:lnSpc>
              <a:buFont typeface="Wingdings" panose="05000000000000000000" pitchFamily="2" charset="2"/>
              <a:buNone/>
            </a:pPr>
            <a:endParaRPr lang="en-US" altLang="lv-LV" sz="1800" dirty="0">
              <a:cs typeface="Arial" panose="020B0604020202020204" pitchFamily="34" charset="0"/>
            </a:endParaRPr>
          </a:p>
          <a:p>
            <a:pPr algn="just" eaLnBrk="1" hangingPunct="1">
              <a:lnSpc>
                <a:spcPct val="90000"/>
              </a:lnSpc>
            </a:pPr>
            <a:r>
              <a:rPr lang="lv-LV" altLang="lv-LV" sz="1800" b="1" dirty="0">
                <a:cs typeface="Arial" panose="020B0604020202020204" pitchFamily="34" charset="0"/>
              </a:rPr>
              <a:t>Parazitoloģiskie izmeklējumi </a:t>
            </a:r>
            <a:r>
              <a:rPr lang="lv-LV" altLang="lv-LV" sz="1800" dirty="0">
                <a:cs typeface="Arial" panose="020B0604020202020204" pitchFamily="34" charset="0"/>
              </a:rPr>
              <a:t>(jūras un saldūdens zivīs,</a:t>
            </a:r>
            <a:r>
              <a:rPr lang="ru-RU" altLang="lv-LV" sz="1800" dirty="0">
                <a:cs typeface="Arial" panose="020B0604020202020204" pitchFamily="34" charset="0"/>
              </a:rPr>
              <a:t> </a:t>
            </a:r>
            <a:r>
              <a:rPr lang="lv-LV" altLang="lv-LV" sz="1800" dirty="0">
                <a:cs typeface="Arial" panose="020B0604020202020204" pitchFamily="34" charset="0"/>
              </a:rPr>
              <a:t>gaļā un gaļas produktos)</a:t>
            </a:r>
          </a:p>
          <a:p>
            <a:pPr algn="just" eaLnBrk="1" hangingPunct="1">
              <a:lnSpc>
                <a:spcPct val="90000"/>
              </a:lnSpc>
              <a:buFont typeface="Wingdings" panose="05000000000000000000" pitchFamily="2" charset="2"/>
              <a:buNone/>
            </a:pPr>
            <a:endParaRPr lang="lv-LV" altLang="lv-LV" sz="1800" dirty="0">
              <a:cs typeface="Arial" panose="020B0604020202020204" pitchFamily="34" charset="0"/>
            </a:endParaRPr>
          </a:p>
          <a:p>
            <a:pPr eaLnBrk="1" hangingPunct="1">
              <a:lnSpc>
                <a:spcPct val="90000"/>
              </a:lnSpc>
            </a:pPr>
            <a:r>
              <a:rPr lang="lv-LV" altLang="lv-LV" sz="1800" b="1" dirty="0">
                <a:cs typeface="Arial" panose="020B0604020202020204" pitchFamily="34" charset="0"/>
              </a:rPr>
              <a:t>Vides un riska faktoru izmeklējumi</a:t>
            </a:r>
            <a:r>
              <a:rPr lang="ru-RU" altLang="lv-LV" sz="1800" b="1" dirty="0">
                <a:cs typeface="Arial" panose="020B0604020202020204" pitchFamily="34" charset="0"/>
              </a:rPr>
              <a:t> </a:t>
            </a:r>
            <a:r>
              <a:rPr lang="ru-RU" altLang="lv-LV" sz="1800" dirty="0">
                <a:cs typeface="Arial" panose="020B0604020202020204" pitchFamily="34" charset="0"/>
              </a:rPr>
              <a:t>(</a:t>
            </a:r>
            <a:r>
              <a:rPr lang="lv-LV" altLang="lv-LV" sz="1800" dirty="0">
                <a:cs typeface="Arial" panose="020B0604020202020204" pitchFamily="34" charset="0"/>
              </a:rPr>
              <a:t>trokšņa līmenis</a:t>
            </a:r>
            <a:r>
              <a:rPr lang="ru-RU" altLang="lv-LV" sz="1800" dirty="0">
                <a:cs typeface="Arial" panose="020B0604020202020204" pitchFamily="34" charset="0"/>
              </a:rPr>
              <a:t>, </a:t>
            </a:r>
            <a:r>
              <a:rPr lang="lv-LV" altLang="lv-LV" sz="1800" dirty="0">
                <a:cs typeface="Arial" panose="020B0604020202020204" pitchFamily="34" charset="0"/>
              </a:rPr>
              <a:t>vibrācija</a:t>
            </a:r>
            <a:r>
              <a:rPr lang="ru-RU" altLang="lv-LV" sz="1800" dirty="0">
                <a:cs typeface="Arial" panose="020B0604020202020204" pitchFamily="34" charset="0"/>
              </a:rPr>
              <a:t>, </a:t>
            </a:r>
            <a:r>
              <a:rPr lang="lv-LV" altLang="lv-LV" sz="1800" dirty="0">
                <a:cs typeface="Arial" panose="020B0604020202020204" pitchFamily="34" charset="0"/>
              </a:rPr>
              <a:t>apgaismojums, elektromagnētiskais starojums</a:t>
            </a:r>
            <a:r>
              <a:rPr lang="en-US" altLang="lv-LV" sz="1800" dirty="0">
                <a:cs typeface="Arial" panose="020B0604020202020204" pitchFamily="34" charset="0"/>
              </a:rPr>
              <a:t>)</a:t>
            </a:r>
            <a:r>
              <a:rPr lang="ru-RU" altLang="lv-LV" sz="1800" dirty="0">
                <a:cs typeface="Arial" panose="020B0604020202020204" pitchFamily="34" charset="0"/>
              </a:rPr>
              <a:t> </a:t>
            </a:r>
            <a:endParaRPr lang="lv-LV" altLang="lv-LV" sz="1800" dirty="0">
              <a:cs typeface="Arial" panose="020B0604020202020204" pitchFamily="34" charset="0"/>
            </a:endParaRPr>
          </a:p>
          <a:p>
            <a:pPr algn="just" eaLnBrk="1" hangingPunct="1">
              <a:lnSpc>
                <a:spcPct val="90000"/>
              </a:lnSpc>
              <a:buFont typeface="Wingdings" panose="05000000000000000000" pitchFamily="2" charset="2"/>
              <a:buNone/>
            </a:pPr>
            <a:endParaRPr lang="lv-LV" altLang="lv-LV" sz="1800" b="1" dirty="0">
              <a:cs typeface="Arial" panose="020B0604020202020204" pitchFamily="34" charset="0"/>
            </a:endParaRPr>
          </a:p>
          <a:p>
            <a:pPr algn="just" eaLnBrk="1" hangingPunct="1">
              <a:lnSpc>
                <a:spcPct val="90000"/>
              </a:lnSpc>
            </a:pPr>
            <a:r>
              <a:rPr lang="lv-LV" altLang="lv-LV" sz="1800" b="1" dirty="0">
                <a:cs typeface="Arial" panose="020B0604020202020204" pitchFamily="34" charset="0"/>
              </a:rPr>
              <a:t>Pārtikas produktu sensoriskā vērtēšana</a:t>
            </a:r>
          </a:p>
          <a:p>
            <a:pPr algn="just" eaLnBrk="1" hangingPunct="1">
              <a:lnSpc>
                <a:spcPct val="90000"/>
              </a:lnSpc>
            </a:pPr>
            <a:endParaRPr lang="ru-RU" altLang="lv-LV" sz="1800" b="1" dirty="0">
              <a:cs typeface="Arial" panose="020B0604020202020204" pitchFamily="34" charset="0"/>
            </a:endParaRPr>
          </a:p>
          <a:p>
            <a:pPr algn="just" eaLnBrk="1" hangingPunct="1">
              <a:lnSpc>
                <a:spcPct val="90000"/>
              </a:lnSpc>
            </a:pPr>
            <a:r>
              <a:rPr lang="lv-LV" altLang="lv-LV" sz="1800" b="1" dirty="0">
                <a:cs typeface="Arial" panose="020B0604020202020204" pitchFamily="34" charset="0"/>
              </a:rPr>
              <a:t>Radioloģiskie izmeklējumi</a:t>
            </a:r>
            <a:r>
              <a:rPr lang="en-US" altLang="lv-LV" sz="1800" dirty="0">
                <a:cs typeface="Arial" panose="020B0604020202020204" pitchFamily="34" charset="0"/>
              </a:rPr>
              <a:t> (137Cs, 90Sr, </a:t>
            </a:r>
            <a:endParaRPr lang="lv-LV" altLang="lv-LV" sz="1800" dirty="0">
              <a:cs typeface="Arial" panose="020B0604020202020204" pitchFamily="34" charset="0"/>
            </a:endParaRPr>
          </a:p>
          <a:p>
            <a:pPr algn="just" eaLnBrk="1" hangingPunct="1">
              <a:lnSpc>
                <a:spcPct val="90000"/>
              </a:lnSpc>
              <a:buFont typeface="Wingdings" panose="05000000000000000000" pitchFamily="2" charset="2"/>
              <a:buNone/>
            </a:pPr>
            <a:r>
              <a:rPr lang="lv-LV" altLang="lv-LV" sz="1800" dirty="0">
                <a:cs typeface="Arial" panose="020B0604020202020204" pitchFamily="34" charset="0"/>
              </a:rPr>
              <a:t>     </a:t>
            </a:r>
            <a:r>
              <a:rPr lang="en-US" altLang="lv-LV" sz="1800" dirty="0">
                <a:cs typeface="Arial" panose="020B0604020202020204" pitchFamily="34" charset="0"/>
              </a:rPr>
              <a:t>106Ru, 40K</a:t>
            </a:r>
            <a:r>
              <a:rPr lang="lv-LV" altLang="lv-LV" sz="1800" dirty="0">
                <a:cs typeface="Arial" panose="020B0604020202020204" pitchFamily="34" charset="0"/>
              </a:rPr>
              <a:t> un citu radionuklīdu noteikšana augu </a:t>
            </a:r>
          </a:p>
          <a:p>
            <a:pPr algn="just" eaLnBrk="1" hangingPunct="1">
              <a:lnSpc>
                <a:spcPct val="90000"/>
              </a:lnSpc>
              <a:buFont typeface="Wingdings" panose="05000000000000000000" pitchFamily="2" charset="2"/>
              <a:buNone/>
            </a:pPr>
            <a:r>
              <a:rPr lang="lv-LV" altLang="lv-LV" sz="1800" dirty="0">
                <a:cs typeface="Arial" panose="020B0604020202020204" pitchFamily="34" charset="0"/>
              </a:rPr>
              <a:t>     un dzīvnieku valsts produktos, </a:t>
            </a:r>
          </a:p>
          <a:p>
            <a:pPr algn="just" eaLnBrk="1" hangingPunct="1">
              <a:lnSpc>
                <a:spcPct val="90000"/>
              </a:lnSpc>
              <a:buFont typeface="Wingdings" panose="05000000000000000000" pitchFamily="2" charset="2"/>
              <a:buNone/>
            </a:pPr>
            <a:r>
              <a:rPr lang="lv-LV" altLang="lv-LV" sz="1800" dirty="0">
                <a:cs typeface="Arial" panose="020B0604020202020204" pitchFamily="34" charset="0"/>
              </a:rPr>
              <a:t>     dzīvnieku barībā un citos bioloģiskos objektos</a:t>
            </a:r>
            <a:r>
              <a:rPr lang="en-US" altLang="lv-LV" sz="1800" dirty="0">
                <a:cs typeface="Arial" panose="020B0604020202020204" pitchFamily="34" charset="0"/>
              </a:rPr>
              <a:t>)</a:t>
            </a:r>
            <a:endParaRPr lang="lv-LV" altLang="lv-LV" sz="1800" dirty="0">
              <a:cs typeface="Arial" panose="020B0604020202020204" pitchFamily="34" charset="0"/>
            </a:endParaRPr>
          </a:p>
          <a:p>
            <a:pPr lvl="0"/>
            <a:endParaRPr lang="lv-LV" dirty="0"/>
          </a:p>
        </p:txBody>
      </p:sp>
      <p:sp>
        <p:nvSpPr>
          <p:cNvPr id="4" name="Datuma vietturis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fld id="{37F16B54-FA2F-4568-8A12-BD4F6D6F8BB6}" type="datetime1">
              <a:rPr lang="lv-LV" smtClean="0"/>
              <a:t>28.02.2020</a:t>
            </a:fld>
            <a:endParaRPr lang="lv-LV" dirty="0"/>
          </a:p>
        </p:txBody>
      </p:sp>
      <p:sp>
        <p:nvSpPr>
          <p:cNvPr id="5" name="Kājenes vietturis 4"/>
          <p:cNvSpPr>
            <a:spLocks noGrp="1"/>
          </p:cNvSpPr>
          <p:nvPr>
            <p:ph type="ftr" sz="quarter" idx="3"/>
          </p:nvPr>
        </p:nvSpPr>
        <p:spPr>
          <a:xfrm>
            <a:off x="2864768" y="6356350"/>
            <a:ext cx="4176464"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endParaRPr lang="lv-LV" dirty="0"/>
          </a:p>
        </p:txBody>
      </p:sp>
      <p:sp>
        <p:nvSpPr>
          <p:cNvPr id="6" name="Slaida numura vietturis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rgbClr val="006265"/>
                </a:solidFill>
                <a:latin typeface="Myriad Pro" pitchFamily="34" charset="0"/>
              </a:defRPr>
            </a:lvl1pPr>
          </a:lstStyle>
          <a:p>
            <a:fld id="{0065DBD3-65C1-409C-9CB6-61B0246E811C}" type="slidenum">
              <a:rPr lang="lv-LV" smtClean="0"/>
              <a:pPr/>
              <a:t>‹#›</a:t>
            </a:fld>
            <a:endParaRPr lang="lv-LV" dirty="0"/>
          </a:p>
        </p:txBody>
      </p:sp>
    </p:spTree>
    <p:extLst>
      <p:ext uri="{BB962C8B-B14F-4D97-AF65-F5344CB8AC3E}">
        <p14:creationId xmlns:p14="http://schemas.microsoft.com/office/powerpoint/2010/main" val="296719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aturs balts">
    <p:bg>
      <p:bgPr>
        <a:solidFill>
          <a:schemeClr val="bg1"/>
        </a:solidFill>
        <a:effectLst/>
      </p:bgPr>
    </p:bg>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495300" y="274638"/>
            <a:ext cx="8915400" cy="778098"/>
          </a:xfrm>
          <a:prstGeom prst="rect">
            <a:avLst/>
          </a:prstGeom>
        </p:spPr>
        <p:txBody>
          <a:bodyPr/>
          <a:lstStyle>
            <a:lvl1pPr algn="l">
              <a:defRPr sz="2400" b="1" cap="all" baseline="0">
                <a:solidFill>
                  <a:srgbClr val="006265"/>
                </a:solidFill>
                <a:latin typeface="Myriad Pro Cond" pitchFamily="34" charset="0"/>
              </a:defRPr>
            </a:lvl1pPr>
          </a:lstStyle>
          <a:p>
            <a:r>
              <a:rPr lang="lv-LV" dirty="0"/>
              <a:t>Dzīvnieku slimību diagnostikas laboratorija</a:t>
            </a:r>
          </a:p>
        </p:txBody>
      </p:sp>
      <p:sp>
        <p:nvSpPr>
          <p:cNvPr id="3" name="Satura vietturis 2"/>
          <p:cNvSpPr>
            <a:spLocks noGrp="1"/>
          </p:cNvSpPr>
          <p:nvPr>
            <p:ph idx="1" hasCustomPrompt="1"/>
          </p:nvPr>
        </p:nvSpPr>
        <p:spPr>
          <a:xfrm>
            <a:off x="495300" y="1268761"/>
            <a:ext cx="8915400" cy="4857404"/>
          </a:xfrm>
          <a:prstGeom prst="rect">
            <a:avLst/>
          </a:prstGeom>
        </p:spPr>
        <p:txBody>
          <a:bodyPr/>
          <a:lstStyle>
            <a:lvl1pPr marL="0" indent="0" eaLnBrk="1" hangingPunct="1">
              <a:lnSpc>
                <a:spcPct val="90000"/>
              </a:lnSpc>
              <a:buFontTx/>
              <a:buNone/>
              <a:defRPr sz="2400">
                <a:latin typeface="Myriad Pro" pitchFamily="34" charset="0"/>
              </a:defRPr>
            </a:lvl1pPr>
            <a:lvl2pPr marL="522288" indent="11113" eaLnBrk="1" hangingPunct="1">
              <a:lnSpc>
                <a:spcPct val="90000"/>
              </a:lnSpc>
              <a:buFontTx/>
              <a:buNone/>
              <a:defRPr sz="2200">
                <a:latin typeface="Myriad Pro" pitchFamily="34" charset="0"/>
              </a:defRPr>
            </a:lvl2pPr>
            <a:lvl3pPr>
              <a:defRPr sz="1800">
                <a:latin typeface="Myriad Pro" pitchFamily="34" charset="0"/>
              </a:defRPr>
            </a:lvl3pPr>
            <a:lvl4pPr>
              <a:defRPr sz="1600">
                <a:latin typeface="Myriad Pro" pitchFamily="34" charset="0"/>
              </a:defRPr>
            </a:lvl4pPr>
            <a:lvl5pPr>
              <a:defRPr sz="1400">
                <a:latin typeface="Myriad Pro" pitchFamily="34" charset="0"/>
              </a:defRPr>
            </a:lvl5pPr>
          </a:lstStyle>
          <a:p>
            <a:pPr marL="0" lvl="1" indent="0" eaLnBrk="1" hangingPunct="1">
              <a:lnSpc>
                <a:spcPct val="90000"/>
              </a:lnSpc>
              <a:buNone/>
              <a:defRPr/>
            </a:pPr>
            <a:r>
              <a:rPr lang="lv-LV" sz="1800" dirty="0">
                <a:cs typeface="Arial" pitchFamily="34" charset="0"/>
              </a:rPr>
              <a:t>Klīniskā un patoloģiskā materiāla izmeklējumi</a:t>
            </a:r>
            <a:r>
              <a:rPr lang="ru-RU" sz="1800" dirty="0">
                <a:cs typeface="Arial" pitchFamily="34" charset="0"/>
              </a:rPr>
              <a:t>:</a:t>
            </a:r>
            <a:endParaRPr lang="lv-LV" sz="1800" dirty="0">
              <a:cs typeface="Arial" pitchFamily="34" charset="0"/>
            </a:endParaRPr>
          </a:p>
          <a:p>
            <a:pPr marL="622300" lvl="1" indent="-261938" eaLnBrk="1" hangingPunct="1">
              <a:lnSpc>
                <a:spcPct val="90000"/>
              </a:lnSpc>
              <a:defRPr/>
            </a:pPr>
            <a:endParaRPr lang="lv-LV" sz="1800" dirty="0">
              <a:cs typeface="Arial" pitchFamily="34" charset="0"/>
            </a:endParaRPr>
          </a:p>
          <a:p>
            <a:pPr marL="622300" lvl="1" indent="-261938" eaLnBrk="1" hangingPunct="1">
              <a:lnSpc>
                <a:spcPct val="90000"/>
              </a:lnSpc>
              <a:defRPr/>
            </a:pPr>
            <a:r>
              <a:rPr lang="ru-RU" sz="1800" dirty="0">
                <a:cs typeface="Arial" pitchFamily="34" charset="0"/>
              </a:rPr>
              <a:t> </a:t>
            </a:r>
            <a:r>
              <a:rPr lang="lv-LV" sz="1800" dirty="0">
                <a:cs typeface="Arial" pitchFamily="34" charset="0"/>
              </a:rPr>
              <a:t>patologanatomiski</a:t>
            </a:r>
            <a:endParaRPr lang="ru-RU" sz="1800" dirty="0">
              <a:cs typeface="Arial" pitchFamily="34" charset="0"/>
            </a:endParaRPr>
          </a:p>
          <a:p>
            <a:pPr marL="622300" lvl="1" indent="-261938" eaLnBrk="1" hangingPunct="1">
              <a:lnSpc>
                <a:spcPct val="90000"/>
              </a:lnSpc>
              <a:defRPr/>
            </a:pPr>
            <a:r>
              <a:rPr lang="ru-RU" sz="1800" dirty="0">
                <a:cs typeface="Arial" pitchFamily="34" charset="0"/>
              </a:rPr>
              <a:t> </a:t>
            </a:r>
            <a:r>
              <a:rPr lang="lv-LV" sz="1800" dirty="0">
                <a:cs typeface="Arial" pitchFamily="34" charset="0"/>
              </a:rPr>
              <a:t>morfoloģiski, </a:t>
            </a:r>
            <a:r>
              <a:rPr lang="lv-LV" sz="1800" dirty="0" err="1">
                <a:cs typeface="Arial" pitchFamily="34" charset="0"/>
              </a:rPr>
              <a:t>histoķīmiski</a:t>
            </a:r>
            <a:endParaRPr lang="ru-RU" sz="1800" dirty="0">
              <a:cs typeface="Arial" pitchFamily="34" charset="0"/>
            </a:endParaRPr>
          </a:p>
          <a:p>
            <a:pPr marL="622300" lvl="1" indent="-261938" eaLnBrk="1" hangingPunct="1">
              <a:lnSpc>
                <a:spcPct val="90000"/>
              </a:lnSpc>
              <a:defRPr/>
            </a:pPr>
            <a:r>
              <a:rPr lang="ru-RU" sz="1800" dirty="0">
                <a:cs typeface="Arial" pitchFamily="34" charset="0"/>
              </a:rPr>
              <a:t> </a:t>
            </a:r>
            <a:r>
              <a:rPr lang="lv-LV" sz="1800" dirty="0">
                <a:cs typeface="Arial" pitchFamily="34" charset="0"/>
              </a:rPr>
              <a:t>bioķīmiski</a:t>
            </a:r>
            <a:endParaRPr lang="ru-RU" sz="1800" dirty="0">
              <a:cs typeface="Arial" pitchFamily="34" charset="0"/>
            </a:endParaRPr>
          </a:p>
          <a:p>
            <a:pPr marL="622300" lvl="1" indent="-261938" eaLnBrk="1" hangingPunct="1">
              <a:lnSpc>
                <a:spcPct val="90000"/>
              </a:lnSpc>
              <a:defRPr/>
            </a:pPr>
            <a:r>
              <a:rPr lang="ru-RU" sz="1800" dirty="0">
                <a:cs typeface="Arial" pitchFamily="34" charset="0"/>
              </a:rPr>
              <a:t> </a:t>
            </a:r>
            <a:r>
              <a:rPr lang="lv-LV" sz="1800" dirty="0">
                <a:cs typeface="Arial" pitchFamily="34" charset="0"/>
              </a:rPr>
              <a:t>bakterioloģiski</a:t>
            </a:r>
            <a:endParaRPr lang="en-US" sz="1800" dirty="0">
              <a:cs typeface="Arial" pitchFamily="34" charset="0"/>
            </a:endParaRPr>
          </a:p>
          <a:p>
            <a:pPr marL="622300" lvl="1" indent="-261938" eaLnBrk="1" hangingPunct="1">
              <a:lnSpc>
                <a:spcPct val="90000"/>
              </a:lnSpc>
              <a:defRPr/>
            </a:pPr>
            <a:r>
              <a:rPr lang="ru-RU" sz="1800" dirty="0">
                <a:cs typeface="Arial" pitchFamily="34" charset="0"/>
              </a:rPr>
              <a:t> </a:t>
            </a:r>
            <a:r>
              <a:rPr lang="lv-LV" sz="1800" dirty="0">
                <a:cs typeface="Arial" pitchFamily="34" charset="0"/>
              </a:rPr>
              <a:t>virusoloģiski</a:t>
            </a:r>
            <a:endParaRPr lang="en-US" sz="1800" dirty="0">
              <a:cs typeface="Arial" pitchFamily="34" charset="0"/>
            </a:endParaRPr>
          </a:p>
          <a:p>
            <a:pPr marL="622300" lvl="1" indent="-261938" eaLnBrk="1" hangingPunct="1">
              <a:lnSpc>
                <a:spcPct val="90000"/>
              </a:lnSpc>
              <a:defRPr/>
            </a:pPr>
            <a:r>
              <a:rPr lang="ru-RU" sz="1800" dirty="0">
                <a:cs typeface="Arial" pitchFamily="34" charset="0"/>
              </a:rPr>
              <a:t> </a:t>
            </a:r>
            <a:r>
              <a:rPr lang="lv-LV" sz="1800" dirty="0" err="1">
                <a:cs typeface="Arial" pitchFamily="34" charset="0"/>
              </a:rPr>
              <a:t>mikoloģiski</a:t>
            </a:r>
            <a:endParaRPr lang="en-US" sz="1800" dirty="0">
              <a:cs typeface="Arial" pitchFamily="34" charset="0"/>
            </a:endParaRPr>
          </a:p>
          <a:p>
            <a:pPr marL="622300" lvl="1" indent="-261938" eaLnBrk="1" hangingPunct="1">
              <a:lnSpc>
                <a:spcPct val="90000"/>
              </a:lnSpc>
              <a:defRPr/>
            </a:pPr>
            <a:r>
              <a:rPr lang="ru-RU" sz="1800" dirty="0">
                <a:cs typeface="Arial" pitchFamily="34" charset="0"/>
              </a:rPr>
              <a:t> </a:t>
            </a:r>
            <a:r>
              <a:rPr lang="lv-LV" sz="1800" dirty="0">
                <a:cs typeface="Arial" pitchFamily="34" charset="0"/>
              </a:rPr>
              <a:t>parazitoloģiski</a:t>
            </a:r>
            <a:endParaRPr lang="en-US" sz="1800" dirty="0">
              <a:cs typeface="Arial" pitchFamily="34" charset="0"/>
            </a:endParaRPr>
          </a:p>
          <a:p>
            <a:pPr marL="622300" lvl="1" indent="-261938" eaLnBrk="1" hangingPunct="1">
              <a:lnSpc>
                <a:spcPct val="90000"/>
              </a:lnSpc>
              <a:defRPr/>
            </a:pPr>
            <a:r>
              <a:rPr lang="ru-RU" sz="1800" dirty="0">
                <a:cs typeface="Arial" pitchFamily="34" charset="0"/>
              </a:rPr>
              <a:t> </a:t>
            </a:r>
            <a:r>
              <a:rPr lang="lv-LV" sz="1800" dirty="0">
                <a:cs typeface="Arial" pitchFamily="34" charset="0"/>
              </a:rPr>
              <a:t>seroloģiski</a:t>
            </a:r>
            <a:endParaRPr lang="en-US" sz="1800" dirty="0">
              <a:cs typeface="Arial" pitchFamily="34" charset="0"/>
            </a:endParaRPr>
          </a:p>
          <a:p>
            <a:pPr marL="622300" lvl="1" indent="-261938" eaLnBrk="1" hangingPunct="1">
              <a:lnSpc>
                <a:spcPct val="90000"/>
              </a:lnSpc>
              <a:defRPr/>
            </a:pPr>
            <a:r>
              <a:rPr lang="ru-RU" sz="1800" dirty="0">
                <a:cs typeface="Arial" pitchFamily="34" charset="0"/>
              </a:rPr>
              <a:t> </a:t>
            </a:r>
            <a:r>
              <a:rPr lang="lv-LV" sz="1800" dirty="0">
                <a:cs typeface="Arial" pitchFamily="34" charset="0"/>
              </a:rPr>
              <a:t>molekulāri - bioloģiski	</a:t>
            </a:r>
            <a:endParaRPr lang="ru-RU" sz="1800" dirty="0">
              <a:cs typeface="Arial" pitchFamily="34" charset="0"/>
            </a:endParaRPr>
          </a:p>
          <a:p>
            <a:pPr marL="522288" lvl="1" indent="11113" eaLnBrk="1" hangingPunct="1">
              <a:lnSpc>
                <a:spcPct val="90000"/>
              </a:lnSpc>
              <a:buFontTx/>
              <a:buNone/>
              <a:defRPr/>
            </a:pPr>
            <a:r>
              <a:rPr lang="lv-LV" sz="1800" dirty="0">
                <a:cs typeface="Arial" pitchFamily="34" charset="0"/>
              </a:rPr>
              <a:t>       </a:t>
            </a:r>
            <a:endParaRPr lang="ru-RU" sz="1800" dirty="0">
              <a:cs typeface="Arial" pitchFamily="34" charset="0"/>
            </a:endParaRPr>
          </a:p>
          <a:p>
            <a:pPr marL="0" indent="0" eaLnBrk="1" hangingPunct="1">
              <a:lnSpc>
                <a:spcPct val="90000"/>
              </a:lnSpc>
              <a:buNone/>
              <a:defRPr/>
            </a:pPr>
            <a:r>
              <a:rPr lang="lv-LV" sz="1800" dirty="0">
                <a:cs typeface="Arial" pitchFamily="34" charset="0"/>
              </a:rPr>
              <a:t>Sanitāri – </a:t>
            </a:r>
            <a:r>
              <a:rPr lang="lv-LV" sz="1800" dirty="0" err="1">
                <a:cs typeface="Arial" pitchFamily="34" charset="0"/>
              </a:rPr>
              <a:t>zoohigiēniskie</a:t>
            </a:r>
            <a:r>
              <a:rPr lang="lv-LV" sz="1800" dirty="0">
                <a:cs typeface="Arial" pitchFamily="34" charset="0"/>
              </a:rPr>
              <a:t> izmeklējumi</a:t>
            </a:r>
          </a:p>
          <a:p>
            <a:pPr marL="0" indent="0" eaLnBrk="1" hangingPunct="1">
              <a:lnSpc>
                <a:spcPct val="90000"/>
              </a:lnSpc>
              <a:buNone/>
              <a:defRPr/>
            </a:pPr>
            <a:r>
              <a:rPr lang="lv-LV" sz="1800" dirty="0">
                <a:cs typeface="Arial" pitchFamily="34" charset="0"/>
              </a:rPr>
              <a:t>Dzīvnieku barības kvalitātes izmeklējumi</a:t>
            </a:r>
            <a:r>
              <a:rPr lang="ru-RU" sz="1800" dirty="0">
                <a:cs typeface="Arial" pitchFamily="34" charset="0"/>
              </a:rPr>
              <a:t>.</a:t>
            </a:r>
            <a:endParaRPr lang="en-US" sz="1800" dirty="0">
              <a:cs typeface="Arial" pitchFamily="34" charset="0"/>
            </a:endParaRPr>
          </a:p>
          <a:p>
            <a:pPr lvl="0"/>
            <a:endParaRPr lang="lv-LV" dirty="0"/>
          </a:p>
        </p:txBody>
      </p:sp>
      <p:sp>
        <p:nvSpPr>
          <p:cNvPr id="4" name="Datuma vietturis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fld id="{B74B35CF-A2ED-4278-A309-6EC88CBD7D9F}" type="datetime1">
              <a:rPr lang="lv-LV" smtClean="0"/>
              <a:t>28.02.2020</a:t>
            </a:fld>
            <a:endParaRPr lang="lv-LV" dirty="0"/>
          </a:p>
        </p:txBody>
      </p:sp>
      <p:sp>
        <p:nvSpPr>
          <p:cNvPr id="5" name="Kājenes vietturis 4"/>
          <p:cNvSpPr>
            <a:spLocks noGrp="1"/>
          </p:cNvSpPr>
          <p:nvPr>
            <p:ph type="ftr" sz="quarter" idx="3"/>
          </p:nvPr>
        </p:nvSpPr>
        <p:spPr>
          <a:xfrm>
            <a:off x="2864768" y="6356350"/>
            <a:ext cx="4176464" cy="365125"/>
          </a:xfrm>
          <a:prstGeom prst="rect">
            <a:avLst/>
          </a:prstGeom>
        </p:spPr>
        <p:txBody>
          <a:bodyPr vert="horz" lIns="91440" tIns="45720" rIns="91440" bIns="45720" rtlCol="0" anchor="ctr"/>
          <a:lstStyle>
            <a:lvl1pPr algn="l">
              <a:defRPr sz="1200">
                <a:solidFill>
                  <a:srgbClr val="006265"/>
                </a:solidFill>
                <a:latin typeface="Myriad Pro" pitchFamily="34" charset="0"/>
              </a:defRPr>
            </a:lvl1pPr>
          </a:lstStyle>
          <a:p>
            <a:endParaRPr lang="lv-LV" dirty="0"/>
          </a:p>
        </p:txBody>
      </p:sp>
      <p:sp>
        <p:nvSpPr>
          <p:cNvPr id="6" name="Slaida numura vietturis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rgbClr val="006265"/>
                </a:solidFill>
                <a:latin typeface="Myriad Pro" pitchFamily="34" charset="0"/>
              </a:defRPr>
            </a:lvl1pPr>
          </a:lstStyle>
          <a:p>
            <a:fld id="{0065DBD3-65C1-409C-9CB6-61B0246E811C}" type="slidenum">
              <a:rPr lang="lv-LV" smtClean="0"/>
              <a:pPr/>
              <a:t>‹#›</a:t>
            </a:fld>
            <a:endParaRPr lang="lv-LV" dirty="0"/>
          </a:p>
        </p:txBody>
      </p:sp>
    </p:spTree>
    <p:extLst>
      <p:ext uri="{BB962C8B-B14F-4D97-AF65-F5344CB8AC3E}">
        <p14:creationId xmlns:p14="http://schemas.microsoft.com/office/powerpoint/2010/main" val="212848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536071"/>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49" r:id="rId3"/>
    <p:sldLayoutId id="2147483658" r:id="rId4"/>
    <p:sldLayoutId id="2147483675" r:id="rId5"/>
    <p:sldLayoutId id="2147483656" r:id="rId6"/>
    <p:sldLayoutId id="2147483650" r:id="rId7"/>
    <p:sldLayoutId id="2147483659" r:id="rId8"/>
    <p:sldLayoutId id="2147483674" r:id="rId9"/>
    <p:sldLayoutId id="2147483698" r:id="rId10"/>
    <p:sldLayoutId id="214748365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hyperlink" Target="http://www.vm.gov.lv/lv/tava_veseliba/veseligs_uzturs/"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globalnutritionreport.org/resources/nutrition-profiles/europe/northern-europe/latvia/" TargetMode="External"/><Relationship Id="rId2" Type="http://schemas.openxmlformats.org/officeDocument/2006/relationships/hyperlink" Target="https://www.who.int/news-room/fact-sheets/detail/malnutritio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albertahealthservices.ca/assets/info/nutrition/if-nfs-methodology-for-implementation-of-the-nnfb-in-ab.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48544" y="2766708"/>
            <a:ext cx="8420100" cy="896811"/>
          </a:xfrm>
          <a:prstGeom prst="rect">
            <a:avLst/>
          </a:prstGeom>
        </p:spPr>
        <p:txBody>
          <a:bodyPr>
            <a:noAutofit/>
          </a:bodyPr>
          <a:lstStyle/>
          <a:p>
            <a:pPr lvl="0" algn="ctr">
              <a:lnSpc>
                <a:spcPts val="4100"/>
              </a:lnSpc>
              <a:spcBef>
                <a:spcPct val="0"/>
              </a:spcBef>
              <a:defRPr/>
            </a:pPr>
            <a:r>
              <a:rPr lang="lv-LV" sz="3200" i="1" cap="all" dirty="0">
                <a:solidFill>
                  <a:schemeClr val="bg1"/>
                </a:solidFill>
                <a:latin typeface="Myriad Pro Cond" pitchFamily="34" charset="0"/>
                <a:ea typeface="+mj-ea"/>
                <a:cs typeface="+mj-cs"/>
              </a:rPr>
              <a:t>Pārtikas groza un uztura plānu izstrāde PĀRTIKAS GROZA IZSTRĀDE </a:t>
            </a:r>
          </a:p>
          <a:p>
            <a:pPr lvl="0" algn="ctr">
              <a:lnSpc>
                <a:spcPts val="4100"/>
              </a:lnSpc>
              <a:spcBef>
                <a:spcPct val="0"/>
              </a:spcBef>
              <a:defRPr/>
            </a:pPr>
            <a:r>
              <a:rPr lang="lv-LV" sz="1600" i="1" cap="all" dirty="0">
                <a:solidFill>
                  <a:schemeClr val="bg1"/>
                </a:solidFill>
                <a:latin typeface="Myriad Pro Cond" pitchFamily="34" charset="0"/>
                <a:ea typeface="+mj-ea"/>
                <a:cs typeface="+mj-cs"/>
              </a:rPr>
              <a:t>PĒTĪJUMA “JAUNAS METODOLOĢIJAS IZSTRĀDE IZTIKAS MINIMUMA PATĒRIŅA PREČU UN PAKALPOJUMU GROZA NOTEIKŠANAI UN TĀS APROBĀCIJA (IZMĒĢINĀJUMPROJEKTI)” IETVAROS</a:t>
            </a:r>
          </a:p>
          <a:p>
            <a:pPr marL="0" marR="0" lvl="0" indent="0" algn="ctr" defTabSz="914400" rtl="0" eaLnBrk="1" fontAlgn="auto" latinLnBrk="0" hangingPunct="1">
              <a:lnSpc>
                <a:spcPts val="4100"/>
              </a:lnSpc>
              <a:spcBef>
                <a:spcPct val="0"/>
              </a:spcBef>
              <a:spcAft>
                <a:spcPts val="0"/>
              </a:spcAft>
              <a:buClrTx/>
              <a:buSzTx/>
              <a:buFontTx/>
              <a:buNone/>
              <a:tabLst/>
              <a:defRPr/>
            </a:pPr>
            <a:endParaRPr kumimoji="0" lang="lv-LV" sz="3600" i="1" u="none" strike="noStrike" kern="1200" cap="all" spc="0" normalizeH="0" noProof="0" dirty="0">
              <a:ln>
                <a:noFill/>
              </a:ln>
              <a:solidFill>
                <a:schemeClr val="bg1"/>
              </a:solidFill>
              <a:effectLst/>
              <a:uLnTx/>
              <a:uFillTx/>
              <a:latin typeface="Myriad Pro Cond" pitchFamily="34" charset="0"/>
              <a:ea typeface="+mj-ea"/>
              <a:cs typeface="+mj-cs"/>
            </a:endParaRPr>
          </a:p>
        </p:txBody>
      </p:sp>
      <p:sp>
        <p:nvSpPr>
          <p:cNvPr id="6" name="Subtitle 2"/>
          <p:cNvSpPr txBox="1">
            <a:spLocks/>
          </p:cNvSpPr>
          <p:nvPr/>
        </p:nvSpPr>
        <p:spPr>
          <a:xfrm>
            <a:off x="3872880" y="5301208"/>
            <a:ext cx="5871180" cy="1113882"/>
          </a:xfrm>
          <a:prstGeom prst="rect">
            <a:avLst/>
          </a:prstGeom>
        </p:spPr>
        <p:txBody>
          <a:bodyPr>
            <a:normAutofit/>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lv-LV" b="1" i="1" u="none" strike="noStrike" kern="1200" cap="none" spc="0" normalizeH="0" baseline="0" noProof="0" dirty="0">
                <a:ln>
                  <a:noFill/>
                </a:ln>
                <a:solidFill>
                  <a:schemeClr val="tx1"/>
                </a:solidFill>
                <a:effectLst/>
                <a:uLnTx/>
                <a:uFillTx/>
                <a:latin typeface="+mn-lt"/>
                <a:ea typeface="+mn-ea"/>
                <a:cs typeface="+mn-cs"/>
              </a:rPr>
              <a:t>Inese Siksna</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lv-LV" b="0" i="0" u="none" strike="noStrike" kern="1200" cap="none" spc="0" normalizeH="0" baseline="0" noProof="0" dirty="0">
                <a:ln>
                  <a:noFill/>
                </a:ln>
                <a:solidFill>
                  <a:schemeClr val="tx1"/>
                </a:solidFill>
                <a:effectLst/>
                <a:uLnTx/>
                <a:uFillTx/>
              </a:rPr>
              <a:t>Riska novērtēšanas un epidemioloģijas nodaļas </a:t>
            </a:r>
          </a:p>
          <a:p>
            <a:pPr marL="342900" marR="0" lvl="0" indent="-342900" algn="r" defTabSz="914400" rtl="0" eaLnBrk="1" fontAlgn="auto" latinLnBrk="0" hangingPunct="1">
              <a:lnSpc>
                <a:spcPct val="100000"/>
              </a:lnSpc>
              <a:spcBef>
                <a:spcPct val="20000"/>
              </a:spcBef>
              <a:spcAft>
                <a:spcPts val="0"/>
              </a:spcAft>
              <a:buClrTx/>
              <a:buSzTx/>
              <a:tabLst/>
              <a:defRPr/>
            </a:pPr>
            <a:r>
              <a:rPr lang="lv-LV" dirty="0"/>
              <a:t>v</a:t>
            </a:r>
            <a:r>
              <a:rPr kumimoji="0" lang="lv-LV" b="0" i="0" u="none" strike="noStrike" kern="1200" cap="none" spc="0" normalizeH="0" baseline="0" noProof="0" dirty="0">
                <a:ln>
                  <a:noFill/>
                </a:ln>
                <a:solidFill>
                  <a:schemeClr val="tx1"/>
                </a:solidFill>
                <a:effectLst/>
                <a:uLnTx/>
                <a:uFillTx/>
              </a:rPr>
              <a:t>ecākā</a:t>
            </a:r>
            <a:r>
              <a:rPr kumimoji="0" lang="lv-LV" b="0" i="0" u="none" strike="noStrike" kern="1200" cap="none" spc="0" normalizeH="0" noProof="0" dirty="0">
                <a:ln>
                  <a:noFill/>
                </a:ln>
                <a:solidFill>
                  <a:schemeClr val="tx1"/>
                </a:solidFill>
                <a:effectLst/>
                <a:uLnTx/>
                <a:uFillTx/>
              </a:rPr>
              <a:t> eksperte, sertificēta uztura speciāliste</a:t>
            </a:r>
            <a:endParaRPr kumimoji="0" lang="lv-LV" b="0" i="0" u="none" strike="noStrike" kern="1200" cap="none" spc="0" normalizeH="0" baseline="0" noProof="0" dirty="0">
              <a:ln>
                <a:noFill/>
              </a:ln>
              <a:solidFill>
                <a:schemeClr val="tx1"/>
              </a:solidFill>
              <a:effectLst/>
              <a:uLnTx/>
              <a:uFillTx/>
            </a:endParaRPr>
          </a:p>
        </p:txBody>
      </p:sp>
      <p:pic>
        <p:nvPicPr>
          <p:cNvPr id="2" name="Picture 1">
            <a:extLst>
              <a:ext uri="{FF2B5EF4-FFF2-40B4-BE49-F238E27FC236}">
                <a16:creationId xmlns:a16="http://schemas.microsoft.com/office/drawing/2014/main" id="{F6D2F329-3186-4BE7-97F3-AEAF704ADDBA}"/>
              </a:ext>
            </a:extLst>
          </p:cNvPr>
          <p:cNvPicPr>
            <a:picLocks noChangeAspect="1"/>
          </p:cNvPicPr>
          <p:nvPr/>
        </p:nvPicPr>
        <p:blipFill>
          <a:blip r:embed="rId2"/>
          <a:stretch>
            <a:fillRect/>
          </a:stretch>
        </p:blipFill>
        <p:spPr>
          <a:xfrm>
            <a:off x="4304928" y="775313"/>
            <a:ext cx="5529064" cy="1003683"/>
          </a:xfrm>
          <a:prstGeom prst="rect">
            <a:avLst/>
          </a:prstGeom>
        </p:spPr>
      </p:pic>
      <p:sp>
        <p:nvSpPr>
          <p:cNvPr id="8" name="TextBox 7">
            <a:extLst>
              <a:ext uri="{FF2B5EF4-FFF2-40B4-BE49-F238E27FC236}">
                <a16:creationId xmlns:a16="http://schemas.microsoft.com/office/drawing/2014/main" id="{FD41BDDC-AD19-4E49-A1D7-3E4AFAC051EE}"/>
              </a:ext>
            </a:extLst>
          </p:cNvPr>
          <p:cNvSpPr txBox="1"/>
          <p:nvPr/>
        </p:nvSpPr>
        <p:spPr>
          <a:xfrm>
            <a:off x="1280592" y="1894464"/>
            <a:ext cx="8896864" cy="523220"/>
          </a:xfrm>
          <a:prstGeom prst="rect">
            <a:avLst/>
          </a:prstGeom>
          <a:noFill/>
        </p:spPr>
        <p:txBody>
          <a:bodyPr wrap="square" rtlCol="0">
            <a:spAutoFit/>
          </a:bodyPr>
          <a:lstStyle/>
          <a:p>
            <a:pPr algn="ctr"/>
            <a:r>
              <a:rPr lang="lv-LV" sz="1400" dirty="0">
                <a:solidFill>
                  <a:schemeClr val="bg1"/>
                </a:solidFill>
              </a:rPr>
              <a:t>Pētījums veikts ESF projekta Nr.9.2.1.2/15/I/001 “Iekļaujoša darba tirgus un</a:t>
            </a:r>
            <a:endParaRPr lang="en-US" sz="1400" dirty="0">
              <a:solidFill>
                <a:schemeClr val="bg1"/>
              </a:solidFill>
            </a:endParaRPr>
          </a:p>
          <a:p>
            <a:pPr algn="ctr"/>
            <a:r>
              <a:rPr lang="lv-LV" sz="1400" dirty="0">
                <a:solidFill>
                  <a:schemeClr val="bg1"/>
                </a:solidFill>
              </a:rPr>
              <a:t>nabadzības risku pētījumi un monitorings” ietvaros</a:t>
            </a:r>
            <a:endParaRPr lang="en-US" sz="1400" dirty="0">
              <a:solidFill>
                <a:schemeClr val="bg1"/>
              </a:solidFill>
            </a:endParaRPr>
          </a:p>
        </p:txBody>
      </p:sp>
    </p:spTree>
    <p:extLst>
      <p:ext uri="{BB962C8B-B14F-4D97-AF65-F5344CB8AC3E}">
        <p14:creationId xmlns:p14="http://schemas.microsoft.com/office/powerpoint/2010/main" val="178374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824BEE-9C77-482E-9529-9AE713DE141D}"/>
              </a:ext>
            </a:extLst>
          </p:cNvPr>
          <p:cNvSpPr>
            <a:spLocks noGrp="1"/>
          </p:cNvSpPr>
          <p:nvPr>
            <p:ph type="subTitle" idx="1"/>
          </p:nvPr>
        </p:nvSpPr>
        <p:spPr/>
        <p:txBody>
          <a:bodyPr/>
          <a:lstStyle/>
          <a:p>
            <a:r>
              <a:rPr lang="lv-LV" dirty="0"/>
              <a:t>Aprēķinos tiks izmantotas enerģijas vajadzības, kas atbilst vidējam aktivitātes līmenim, tādējādi nodrošinot pietiekamu enerģijas daudzumu gan vīriešiem, gan sievietēm, atsevišķi dzimumu griezumā aprēķinus neveicot</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r>
              <a:rPr lang="lv-LV" dirty="0"/>
              <a:t>Plānojot ikdienas uzturu gan produktu uzturvērtībā, gan produktu daudzumos pieļaujamas atšķirības no rekomendācijām</a:t>
            </a:r>
          </a:p>
          <a:p>
            <a:r>
              <a:rPr lang="lv-LV" dirty="0"/>
              <a:t>Pārtikas groza un uztura karšu aprēķinos tiek ņemts vērā, ka olbaltumvielas pieļaujamas 10-20% robežās no kopējās enerģijas, tauki – 25-30%, ogļhidrāti 45-60%.</a:t>
            </a:r>
            <a:endParaRPr lang="en-GB" dirty="0"/>
          </a:p>
        </p:txBody>
      </p:sp>
      <p:sp>
        <p:nvSpPr>
          <p:cNvPr id="3" name="Title 2">
            <a:extLst>
              <a:ext uri="{FF2B5EF4-FFF2-40B4-BE49-F238E27FC236}">
                <a16:creationId xmlns:a16="http://schemas.microsoft.com/office/drawing/2014/main" id="{43A8BCC6-93CE-4A25-8351-9619BF281C60}"/>
              </a:ext>
            </a:extLst>
          </p:cNvPr>
          <p:cNvSpPr>
            <a:spLocks noGrp="1"/>
          </p:cNvSpPr>
          <p:nvPr>
            <p:ph type="title"/>
          </p:nvPr>
        </p:nvSpPr>
        <p:spPr/>
        <p:txBody>
          <a:bodyPr/>
          <a:lstStyle/>
          <a:p>
            <a:r>
              <a:rPr lang="lv-LV" dirty="0"/>
              <a:t>Nepieciešamais Enerģijas un uzturvielu daudzums- pieaugušie</a:t>
            </a:r>
            <a:endParaRPr lang="en-GB" dirty="0"/>
          </a:p>
        </p:txBody>
      </p:sp>
      <p:sp>
        <p:nvSpPr>
          <p:cNvPr id="4" name="Date Placeholder 3">
            <a:extLst>
              <a:ext uri="{FF2B5EF4-FFF2-40B4-BE49-F238E27FC236}">
                <a16:creationId xmlns:a16="http://schemas.microsoft.com/office/drawing/2014/main" id="{539B6B88-4272-4B6B-B80E-5ACB194972CC}"/>
              </a:ext>
            </a:extLst>
          </p:cNvPr>
          <p:cNvSpPr>
            <a:spLocks noGrp="1"/>
          </p:cNvSpPr>
          <p:nvPr>
            <p:ph type="dt" sz="half" idx="2"/>
          </p:nvPr>
        </p:nvSpPr>
        <p:spPr/>
        <p:txBody>
          <a:bodyPr/>
          <a:lstStyle/>
          <a:p>
            <a:fld id="{A02AA2BD-E93F-4777-AB26-CFAA8CC20446}" type="datetime1">
              <a:rPr lang="lv-LV" smtClean="0"/>
              <a:t>28.02.2020</a:t>
            </a:fld>
            <a:endParaRPr lang="lv-LV" dirty="0"/>
          </a:p>
        </p:txBody>
      </p:sp>
      <p:sp>
        <p:nvSpPr>
          <p:cNvPr id="5" name="Slide Number Placeholder 4">
            <a:extLst>
              <a:ext uri="{FF2B5EF4-FFF2-40B4-BE49-F238E27FC236}">
                <a16:creationId xmlns:a16="http://schemas.microsoft.com/office/drawing/2014/main" id="{6231BF48-8816-4D8E-84A0-CC988B1D9F18}"/>
              </a:ext>
            </a:extLst>
          </p:cNvPr>
          <p:cNvSpPr>
            <a:spLocks noGrp="1"/>
          </p:cNvSpPr>
          <p:nvPr>
            <p:ph type="sldNum" sz="quarter" idx="4"/>
          </p:nvPr>
        </p:nvSpPr>
        <p:spPr/>
        <p:txBody>
          <a:bodyPr/>
          <a:lstStyle/>
          <a:p>
            <a:fld id="{0065DBD3-65C1-409C-9CB6-61B0246E811C}" type="slidenum">
              <a:rPr lang="lv-LV" smtClean="0"/>
              <a:pPr/>
              <a:t>10</a:t>
            </a:fld>
            <a:endParaRPr lang="lv-LV" dirty="0"/>
          </a:p>
        </p:txBody>
      </p:sp>
      <p:graphicFrame>
        <p:nvGraphicFramePr>
          <p:cNvPr id="6" name="Table 5">
            <a:extLst>
              <a:ext uri="{FF2B5EF4-FFF2-40B4-BE49-F238E27FC236}">
                <a16:creationId xmlns:a16="http://schemas.microsoft.com/office/drawing/2014/main" id="{5DFBF243-A135-4DC5-BCD0-5A7174AD27DA}"/>
              </a:ext>
            </a:extLst>
          </p:cNvPr>
          <p:cNvGraphicFramePr>
            <a:graphicFrameLocks noGrp="1"/>
          </p:cNvGraphicFramePr>
          <p:nvPr>
            <p:extLst>
              <p:ext uri="{D42A27DB-BD31-4B8C-83A1-F6EECF244321}">
                <p14:modId xmlns:p14="http://schemas.microsoft.com/office/powerpoint/2010/main" val="608338065"/>
              </p:ext>
            </p:extLst>
          </p:nvPr>
        </p:nvGraphicFramePr>
        <p:xfrm>
          <a:off x="1424608" y="2276872"/>
          <a:ext cx="7272808" cy="2208349"/>
        </p:xfrm>
        <a:graphic>
          <a:graphicData uri="http://schemas.openxmlformats.org/drawingml/2006/table">
            <a:tbl>
              <a:tblPr firstRow="1" firstCol="1" bandRow="1"/>
              <a:tblGrid>
                <a:gridCol w="1255377">
                  <a:extLst>
                    <a:ext uri="{9D8B030D-6E8A-4147-A177-3AD203B41FA5}">
                      <a16:colId xmlns:a16="http://schemas.microsoft.com/office/drawing/2014/main" val="1103884685"/>
                    </a:ext>
                  </a:extLst>
                </a:gridCol>
                <a:gridCol w="1467292">
                  <a:extLst>
                    <a:ext uri="{9D8B030D-6E8A-4147-A177-3AD203B41FA5}">
                      <a16:colId xmlns:a16="http://schemas.microsoft.com/office/drawing/2014/main" val="247661649"/>
                    </a:ext>
                  </a:extLst>
                </a:gridCol>
                <a:gridCol w="1636503">
                  <a:extLst>
                    <a:ext uri="{9D8B030D-6E8A-4147-A177-3AD203B41FA5}">
                      <a16:colId xmlns:a16="http://schemas.microsoft.com/office/drawing/2014/main" val="1777106643"/>
                    </a:ext>
                  </a:extLst>
                </a:gridCol>
                <a:gridCol w="1400415">
                  <a:extLst>
                    <a:ext uri="{9D8B030D-6E8A-4147-A177-3AD203B41FA5}">
                      <a16:colId xmlns:a16="http://schemas.microsoft.com/office/drawing/2014/main" val="3881788714"/>
                    </a:ext>
                  </a:extLst>
                </a:gridCol>
                <a:gridCol w="1513221">
                  <a:extLst>
                    <a:ext uri="{9D8B030D-6E8A-4147-A177-3AD203B41FA5}">
                      <a16:colId xmlns:a16="http://schemas.microsoft.com/office/drawing/2014/main" val="2254336580"/>
                    </a:ext>
                  </a:extLst>
                </a:gridCol>
              </a:tblGrid>
              <a:tr h="792088">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Aktivitātes līmenis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Enerģija, kcal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Olbaltumvielas,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Tauki,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Ogļhidrāti,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656445723"/>
                  </a:ext>
                </a:extLst>
              </a:tr>
              <a:tr h="555995">
                <a:tc>
                  <a:txBody>
                    <a:bodyPr/>
                    <a:lstStyle/>
                    <a:p>
                      <a:pPr algn="ctr">
                        <a:lnSpc>
                          <a:spcPct val="150000"/>
                        </a:lnSpc>
                        <a:spcAft>
                          <a:spcPts val="0"/>
                        </a:spcAft>
                      </a:pPr>
                      <a:r>
                        <a:rPr lang="lv-LV" sz="1800" b="1">
                          <a:effectLst/>
                          <a:latin typeface="Calibri" panose="020F0502020204030204" pitchFamily="34" charset="0"/>
                          <a:ea typeface="Calibri" panose="020F0502020204030204" pitchFamily="34" charset="0"/>
                          <a:cs typeface="Times New Roman" panose="02020603050405020304" pitchFamily="18" charset="0"/>
                        </a:rPr>
                        <a:t>Vidējs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a:effectLst/>
                          <a:latin typeface="Calibri" panose="020F0502020204030204" pitchFamily="34" charset="0"/>
                          <a:ea typeface="Calibri" panose="020F0502020204030204" pitchFamily="34" charset="0"/>
                          <a:cs typeface="Times New Roman" panose="02020603050405020304" pitchFamily="18" charset="0"/>
                        </a:rPr>
                        <a:t>2335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a:effectLst/>
                          <a:latin typeface="Calibri" panose="020F0502020204030204" pitchFamily="34" charset="0"/>
                          <a:ea typeface="Calibri" panose="020F0502020204030204" pitchFamily="34" charset="0"/>
                          <a:cs typeface="Times New Roman" panose="02020603050405020304" pitchFamily="18" charset="0"/>
                        </a:rPr>
                        <a:t>88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a:effectLst/>
                          <a:latin typeface="Calibri" panose="020F0502020204030204" pitchFamily="34" charset="0"/>
                          <a:ea typeface="Calibri" panose="020F0502020204030204" pitchFamily="34" charset="0"/>
                          <a:cs typeface="Times New Roman" panose="02020603050405020304" pitchFamily="18" charset="0"/>
                        </a:rPr>
                        <a:t>71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335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220391343"/>
                  </a:ext>
                </a:extLst>
              </a:tr>
              <a:tr h="860266">
                <a:tc>
                  <a:txBody>
                    <a:bodyPr/>
                    <a:lstStyle/>
                    <a:p>
                      <a:pPr algn="ctr">
                        <a:lnSpc>
                          <a:spcPct val="150000"/>
                        </a:lnSpc>
                        <a:spcAft>
                          <a:spcPts val="0"/>
                        </a:spcAft>
                      </a:pPr>
                      <a:r>
                        <a:rPr lang="lv-LV" sz="1800" b="1" dirty="0">
                          <a:effectLst/>
                          <a:latin typeface="Calibri" panose="020F0502020204030204" pitchFamily="34" charset="0"/>
                          <a:ea typeface="Calibri" panose="020F0502020204030204" pitchFamily="34" charset="0"/>
                          <a:cs typeface="Times New Roman" panose="02020603050405020304" pitchFamily="18" charset="0"/>
                        </a:rPr>
                        <a:t>Seniori (&gt;61 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2125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65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305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600123286"/>
                  </a:ext>
                </a:extLst>
              </a:tr>
            </a:tbl>
          </a:graphicData>
        </a:graphic>
      </p:graphicFrame>
    </p:spTree>
    <p:extLst>
      <p:ext uri="{BB962C8B-B14F-4D97-AF65-F5344CB8AC3E}">
        <p14:creationId xmlns:p14="http://schemas.microsoft.com/office/powerpoint/2010/main" val="174590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BE7A45D-489F-4A56-A4D4-84A0DFCDF731}"/>
              </a:ext>
            </a:extLst>
          </p:cNvPr>
          <p:cNvSpPr>
            <a:spLocks noGrp="1"/>
          </p:cNvSpPr>
          <p:nvPr>
            <p:ph type="subTitle" idx="1"/>
          </p:nvPr>
        </p:nvSpPr>
        <p:spPr/>
        <p:txBody>
          <a:bodyPr/>
          <a:lstStyle/>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r>
              <a:rPr lang="lv-LV" dirty="0"/>
              <a:t>Ņemot vērā specifiskās uztura vajadzības bērniem līdz 2 gadu vecumam, šai vecuma grupai izmaksu aprēķinam izmantos 2-6 gadus vecu bērnu pārtikas groza izmaksas</a:t>
            </a:r>
            <a:endParaRPr lang="en-GB" dirty="0"/>
          </a:p>
        </p:txBody>
      </p:sp>
      <p:sp>
        <p:nvSpPr>
          <p:cNvPr id="3" name="Title 2">
            <a:extLst>
              <a:ext uri="{FF2B5EF4-FFF2-40B4-BE49-F238E27FC236}">
                <a16:creationId xmlns:a16="http://schemas.microsoft.com/office/drawing/2014/main" id="{E3BB2D8D-F590-4D6A-A995-200377188D20}"/>
              </a:ext>
            </a:extLst>
          </p:cNvPr>
          <p:cNvSpPr>
            <a:spLocks noGrp="1"/>
          </p:cNvSpPr>
          <p:nvPr>
            <p:ph type="title"/>
          </p:nvPr>
        </p:nvSpPr>
        <p:spPr/>
        <p:txBody>
          <a:bodyPr/>
          <a:lstStyle/>
          <a:p>
            <a:r>
              <a:rPr lang="lv-LV" dirty="0"/>
              <a:t>Nepieciešamais Enerģijas un uzturvielu daudzums- Bērni</a:t>
            </a:r>
            <a:endParaRPr lang="en-GB" dirty="0"/>
          </a:p>
        </p:txBody>
      </p:sp>
      <p:sp>
        <p:nvSpPr>
          <p:cNvPr id="4" name="Date Placeholder 3">
            <a:extLst>
              <a:ext uri="{FF2B5EF4-FFF2-40B4-BE49-F238E27FC236}">
                <a16:creationId xmlns:a16="http://schemas.microsoft.com/office/drawing/2014/main" id="{4CA11F2F-2337-4950-852C-FCE0CCB0428C}"/>
              </a:ext>
            </a:extLst>
          </p:cNvPr>
          <p:cNvSpPr>
            <a:spLocks noGrp="1"/>
          </p:cNvSpPr>
          <p:nvPr>
            <p:ph type="dt" sz="half" idx="2"/>
          </p:nvPr>
        </p:nvSpPr>
        <p:spPr/>
        <p:txBody>
          <a:bodyPr/>
          <a:lstStyle/>
          <a:p>
            <a:fld id="{A02AA2BD-E93F-4777-AB26-CFAA8CC20446}" type="datetime1">
              <a:rPr lang="lv-LV" smtClean="0"/>
              <a:t>28.02.2020</a:t>
            </a:fld>
            <a:endParaRPr lang="lv-LV" dirty="0"/>
          </a:p>
        </p:txBody>
      </p:sp>
      <p:sp>
        <p:nvSpPr>
          <p:cNvPr id="5" name="Slide Number Placeholder 4">
            <a:extLst>
              <a:ext uri="{FF2B5EF4-FFF2-40B4-BE49-F238E27FC236}">
                <a16:creationId xmlns:a16="http://schemas.microsoft.com/office/drawing/2014/main" id="{AD6D4BCF-4B8A-4C23-A605-F1DC30D35B9A}"/>
              </a:ext>
            </a:extLst>
          </p:cNvPr>
          <p:cNvSpPr>
            <a:spLocks noGrp="1"/>
          </p:cNvSpPr>
          <p:nvPr>
            <p:ph type="sldNum" sz="quarter" idx="4"/>
          </p:nvPr>
        </p:nvSpPr>
        <p:spPr/>
        <p:txBody>
          <a:bodyPr/>
          <a:lstStyle/>
          <a:p>
            <a:fld id="{0065DBD3-65C1-409C-9CB6-61B0246E811C}" type="slidenum">
              <a:rPr lang="lv-LV" smtClean="0"/>
              <a:pPr/>
              <a:t>11</a:t>
            </a:fld>
            <a:endParaRPr lang="lv-LV" dirty="0"/>
          </a:p>
        </p:txBody>
      </p:sp>
      <p:graphicFrame>
        <p:nvGraphicFramePr>
          <p:cNvPr id="6" name="Table 5">
            <a:extLst>
              <a:ext uri="{FF2B5EF4-FFF2-40B4-BE49-F238E27FC236}">
                <a16:creationId xmlns:a16="http://schemas.microsoft.com/office/drawing/2014/main" id="{6352464D-C14A-4C5A-A107-3855AE71E697}"/>
              </a:ext>
            </a:extLst>
          </p:cNvPr>
          <p:cNvGraphicFramePr>
            <a:graphicFrameLocks noGrp="1"/>
          </p:cNvGraphicFramePr>
          <p:nvPr>
            <p:extLst>
              <p:ext uri="{D42A27DB-BD31-4B8C-83A1-F6EECF244321}">
                <p14:modId xmlns:p14="http://schemas.microsoft.com/office/powerpoint/2010/main" val="1463494275"/>
              </p:ext>
            </p:extLst>
          </p:nvPr>
        </p:nvGraphicFramePr>
        <p:xfrm>
          <a:off x="776536" y="1988840"/>
          <a:ext cx="8352926" cy="2223112"/>
        </p:xfrm>
        <a:graphic>
          <a:graphicData uri="http://schemas.openxmlformats.org/drawingml/2006/table">
            <a:tbl>
              <a:tblPr firstRow="1" firstCol="1" bandRow="1"/>
              <a:tblGrid>
                <a:gridCol w="1670400">
                  <a:extLst>
                    <a:ext uri="{9D8B030D-6E8A-4147-A177-3AD203B41FA5}">
                      <a16:colId xmlns:a16="http://schemas.microsoft.com/office/drawing/2014/main" val="2512773894"/>
                    </a:ext>
                  </a:extLst>
                </a:gridCol>
                <a:gridCol w="1670400">
                  <a:extLst>
                    <a:ext uri="{9D8B030D-6E8A-4147-A177-3AD203B41FA5}">
                      <a16:colId xmlns:a16="http://schemas.microsoft.com/office/drawing/2014/main" val="2921846276"/>
                    </a:ext>
                  </a:extLst>
                </a:gridCol>
                <a:gridCol w="1670400">
                  <a:extLst>
                    <a:ext uri="{9D8B030D-6E8A-4147-A177-3AD203B41FA5}">
                      <a16:colId xmlns:a16="http://schemas.microsoft.com/office/drawing/2014/main" val="2798984714"/>
                    </a:ext>
                  </a:extLst>
                </a:gridCol>
                <a:gridCol w="1670400">
                  <a:extLst>
                    <a:ext uri="{9D8B030D-6E8A-4147-A177-3AD203B41FA5}">
                      <a16:colId xmlns:a16="http://schemas.microsoft.com/office/drawing/2014/main" val="2684143511"/>
                    </a:ext>
                  </a:extLst>
                </a:gridCol>
                <a:gridCol w="1671326">
                  <a:extLst>
                    <a:ext uri="{9D8B030D-6E8A-4147-A177-3AD203B41FA5}">
                      <a16:colId xmlns:a16="http://schemas.microsoft.com/office/drawing/2014/main" val="3318798637"/>
                    </a:ext>
                  </a:extLst>
                </a:gridCol>
              </a:tblGrid>
              <a:tr h="576064">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Vecuma grupa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Enerģija kcal/d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Olbaltumvielas,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Tauki,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a:effectLst/>
                          <a:latin typeface="Calibri" panose="020F0502020204030204" pitchFamily="34" charset="0"/>
                          <a:ea typeface="Calibri" panose="020F0502020204030204" pitchFamily="34" charset="0"/>
                          <a:cs typeface="Times New Roman" panose="02020603050405020304" pitchFamily="18" charset="0"/>
                        </a:rPr>
                        <a:t>Ogļhidrāti, g</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088846243"/>
                  </a:ext>
                </a:extLst>
              </a:tr>
              <a:tr h="549016">
                <a:tc>
                  <a:txBody>
                    <a:bodyPr/>
                    <a:lstStyle/>
                    <a:p>
                      <a:pPr algn="ctr">
                        <a:lnSpc>
                          <a:spcPct val="150000"/>
                        </a:lnSpc>
                        <a:spcAft>
                          <a:spcPts val="0"/>
                        </a:spcAft>
                      </a:pPr>
                      <a:r>
                        <a:rPr lang="lv-LV" sz="1600" b="1">
                          <a:effectLst/>
                          <a:latin typeface="Calibri" panose="020F0502020204030204" pitchFamily="34" charset="0"/>
                          <a:ea typeface="Calibri" panose="020F0502020204030204" pitchFamily="34" charset="0"/>
                          <a:cs typeface="Times New Roman" panose="02020603050405020304" pitchFamily="18" charset="0"/>
                        </a:rPr>
                        <a:t>2-6 gadi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1280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50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168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719473508"/>
                  </a:ext>
                </a:extLst>
              </a:tr>
              <a:tr h="549016">
                <a:tc>
                  <a:txBody>
                    <a:bodyPr/>
                    <a:lstStyle/>
                    <a:p>
                      <a:pPr algn="ctr">
                        <a:lnSpc>
                          <a:spcPct val="150000"/>
                        </a:lnSpc>
                        <a:spcAft>
                          <a:spcPts val="0"/>
                        </a:spcAft>
                      </a:pPr>
                      <a:r>
                        <a:rPr lang="lv-LV" sz="1600" b="1">
                          <a:effectLst/>
                          <a:latin typeface="Calibri" panose="020F0502020204030204" pitchFamily="34" charset="0"/>
                          <a:ea typeface="Calibri" panose="020F0502020204030204" pitchFamily="34" charset="0"/>
                          <a:cs typeface="Times New Roman" panose="02020603050405020304" pitchFamily="18" charset="0"/>
                        </a:rPr>
                        <a:t>7-14 gadi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2056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77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74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270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730329061"/>
                  </a:ext>
                </a:extLst>
              </a:tr>
              <a:tr h="549016">
                <a:tc>
                  <a:txBody>
                    <a:bodyPr/>
                    <a:lstStyle/>
                    <a:p>
                      <a:pPr algn="ctr">
                        <a:lnSpc>
                          <a:spcPct val="150000"/>
                        </a:lnSpc>
                        <a:spcAft>
                          <a:spcPts val="0"/>
                        </a:spcAft>
                      </a:pPr>
                      <a:r>
                        <a:rPr lang="lv-LV" sz="1600" b="1">
                          <a:effectLst/>
                          <a:latin typeface="Calibri" panose="020F0502020204030204" pitchFamily="34" charset="0"/>
                          <a:ea typeface="Calibri" panose="020F0502020204030204" pitchFamily="34" charset="0"/>
                          <a:cs typeface="Times New Roman" panose="02020603050405020304" pitchFamily="18" charset="0"/>
                        </a:rPr>
                        <a:t>15-18 gadi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2665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100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96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350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8019837"/>
                  </a:ext>
                </a:extLst>
              </a:tr>
            </a:tbl>
          </a:graphicData>
        </a:graphic>
      </p:graphicFrame>
    </p:spTree>
    <p:extLst>
      <p:ext uri="{BB962C8B-B14F-4D97-AF65-F5344CB8AC3E}">
        <p14:creationId xmlns:p14="http://schemas.microsoft.com/office/powerpoint/2010/main" val="335124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37B3EE-1992-4C8A-AF96-AFE31B20C78E}"/>
              </a:ext>
            </a:extLst>
          </p:cNvPr>
          <p:cNvSpPr>
            <a:spLocks noGrp="1"/>
          </p:cNvSpPr>
          <p:nvPr>
            <p:ph type="subTitle" idx="1"/>
          </p:nvPr>
        </p:nvSpPr>
        <p:spPr/>
        <p:txBody>
          <a:bodyPr/>
          <a:lstStyle/>
          <a:p>
            <a:pPr>
              <a:lnSpc>
                <a:spcPct val="150000"/>
              </a:lnSpc>
            </a:pPr>
            <a:r>
              <a:rPr lang="lv-LV" sz="1600" dirty="0"/>
              <a:t>Pārtikas groza izstrādes metodoloģiju un ieteiktos uzturvielu un produktu daudzumus tika lūgts komentēt uztura jomas ekspertiem no:</a:t>
            </a:r>
          </a:p>
          <a:p>
            <a:pPr>
              <a:lnSpc>
                <a:spcPct val="150000"/>
              </a:lnSpc>
            </a:pPr>
            <a:r>
              <a:rPr lang="lv-LV" sz="1600" dirty="0"/>
              <a:t>Veselības ministrijas, Latvijas Diētas un Uztura speciālistu asociācijas, Latvijas Diētas ārstu asociācijas, Latvijas Lauksaimniecības universitātes, 	Latvijas universitātes, Rīgas Stradiņa universitātes, Slimību profilakses un kontroles centra un Bērnu klīniskās universitātes slimnīcas. </a:t>
            </a:r>
          </a:p>
          <a:p>
            <a:pPr>
              <a:lnSpc>
                <a:spcPct val="150000"/>
              </a:lnSpc>
            </a:pPr>
            <a:r>
              <a:rPr lang="lv-LV" sz="1600" dirty="0"/>
              <a:t>No ekspertu komentāriem aktualizējās šādi jautājumi:</a:t>
            </a:r>
          </a:p>
          <a:p>
            <a:pPr marL="914400" indent="-404813">
              <a:lnSpc>
                <a:spcPct val="150000"/>
              </a:lnSpc>
              <a:buFont typeface="Arial" panose="020B0604020202020204" pitchFamily="34" charset="0"/>
              <a:buChar char="•"/>
              <a:tabLst>
                <a:tab pos="52388" algn="l"/>
              </a:tabLst>
            </a:pPr>
            <a:r>
              <a:rPr lang="lv-LV" sz="1400" dirty="0"/>
              <a:t>šobrīd tiek pārskatītas rekomendācijas par ieteikto graudaugu daudzumu ēdienkartē – plānots samazināt no 800 uz 550 vai 650,</a:t>
            </a:r>
          </a:p>
          <a:p>
            <a:pPr marL="914400" indent="-404813">
              <a:lnSpc>
                <a:spcPct val="150000"/>
              </a:lnSpc>
              <a:buFont typeface="Arial" panose="020B0604020202020204" pitchFamily="34" charset="0"/>
              <a:buChar char="•"/>
              <a:tabLst>
                <a:tab pos="52388" algn="l"/>
              </a:tabLst>
            </a:pPr>
            <a:r>
              <a:rPr lang="lv-LV" sz="1400" dirty="0"/>
              <a:t>rekomendācijas iekļaut pārtikas grozā vairāk sezonālos un vietējos produktus (piem. plūmes, dzērvenes, sēklas, </a:t>
            </a:r>
          </a:p>
          <a:p>
            <a:pPr marL="914400" indent="-404813">
              <a:lnSpc>
                <a:spcPct val="150000"/>
              </a:lnSpc>
              <a:buFont typeface="Arial" panose="020B0604020202020204" pitchFamily="34" charset="0"/>
              <a:buChar char="•"/>
              <a:tabLst>
                <a:tab pos="52388" algn="l"/>
              </a:tabLst>
            </a:pPr>
            <a:r>
              <a:rPr lang="lv-LV" sz="1400" dirty="0"/>
              <a:t>pārtikas grozs jāveido izmantojot enerģijas un uzturvielu daudzumus, kas  nepieciešami cilvēkiem ar vidēju aktivitātes līmeni,</a:t>
            </a:r>
          </a:p>
          <a:p>
            <a:pPr marL="914400" indent="-404813">
              <a:lnSpc>
                <a:spcPct val="150000"/>
              </a:lnSpc>
              <a:buFont typeface="Arial" panose="020B0604020202020204" pitchFamily="34" charset="0"/>
              <a:buChar char="•"/>
              <a:tabLst>
                <a:tab pos="52388" algn="l"/>
              </a:tabLst>
            </a:pPr>
            <a:r>
              <a:rPr lang="lv-LV" sz="1400" dirty="0"/>
              <a:t>jaunāko bērnu vecuma grupā jāiekļauj bērni no 2-6 gadu vecumam.</a:t>
            </a:r>
          </a:p>
          <a:p>
            <a:pPr marL="285750" indent="-285750">
              <a:lnSpc>
                <a:spcPct val="150000"/>
              </a:lnSpc>
              <a:buFont typeface="Arial" panose="020B0604020202020204" pitchFamily="34" charset="0"/>
              <a:buChar char="•"/>
            </a:pPr>
            <a:endParaRPr lang="lv-LV" sz="1600" dirty="0"/>
          </a:p>
          <a:p>
            <a:pPr marL="285750" indent="-285750">
              <a:lnSpc>
                <a:spcPct val="150000"/>
              </a:lnSpc>
              <a:buFont typeface="Arial" panose="020B0604020202020204" pitchFamily="34" charset="0"/>
              <a:buChar char="•"/>
            </a:pPr>
            <a:endParaRPr lang="lv-LV" sz="1600" dirty="0"/>
          </a:p>
          <a:p>
            <a:pPr marL="285750" indent="-285750">
              <a:lnSpc>
                <a:spcPct val="150000"/>
              </a:lnSpc>
              <a:buFont typeface="Arial" panose="020B0604020202020204" pitchFamily="34" charset="0"/>
              <a:buChar char="•"/>
            </a:pPr>
            <a:endParaRPr lang="lv-LV" dirty="0"/>
          </a:p>
        </p:txBody>
      </p:sp>
      <p:sp>
        <p:nvSpPr>
          <p:cNvPr id="3" name="Title 2">
            <a:extLst>
              <a:ext uri="{FF2B5EF4-FFF2-40B4-BE49-F238E27FC236}">
                <a16:creationId xmlns:a16="http://schemas.microsoft.com/office/drawing/2014/main" id="{812BAA8F-01A5-4622-B4A5-258205910175}"/>
              </a:ext>
            </a:extLst>
          </p:cNvPr>
          <p:cNvSpPr>
            <a:spLocks noGrp="1"/>
          </p:cNvSpPr>
          <p:nvPr>
            <p:ph type="title"/>
          </p:nvPr>
        </p:nvSpPr>
        <p:spPr/>
        <p:txBody>
          <a:bodyPr/>
          <a:lstStyle/>
          <a:p>
            <a:r>
              <a:rPr lang="lv-LV" dirty="0"/>
              <a:t>Konsultācijas ar uztura jomas ekspertiem</a:t>
            </a:r>
            <a:endParaRPr lang="en-GB" dirty="0"/>
          </a:p>
        </p:txBody>
      </p:sp>
      <p:sp>
        <p:nvSpPr>
          <p:cNvPr id="4" name="Date Placeholder 3">
            <a:extLst>
              <a:ext uri="{FF2B5EF4-FFF2-40B4-BE49-F238E27FC236}">
                <a16:creationId xmlns:a16="http://schemas.microsoft.com/office/drawing/2014/main" id="{BF50A1C4-DF72-44EA-8CF9-8014CEB805BD}"/>
              </a:ext>
            </a:extLst>
          </p:cNvPr>
          <p:cNvSpPr>
            <a:spLocks noGrp="1"/>
          </p:cNvSpPr>
          <p:nvPr>
            <p:ph type="dt" sz="half" idx="2"/>
          </p:nvPr>
        </p:nvSpPr>
        <p:spPr/>
        <p:txBody>
          <a:bodyPr/>
          <a:lstStyle/>
          <a:p>
            <a:fld id="{A02AA2BD-E93F-4777-AB26-CFAA8CC20446}" type="datetime1">
              <a:rPr lang="lv-LV" smtClean="0"/>
              <a:t>28.02.2020</a:t>
            </a:fld>
            <a:endParaRPr lang="lv-LV" dirty="0"/>
          </a:p>
        </p:txBody>
      </p:sp>
      <p:sp>
        <p:nvSpPr>
          <p:cNvPr id="5" name="Slide Number Placeholder 4">
            <a:extLst>
              <a:ext uri="{FF2B5EF4-FFF2-40B4-BE49-F238E27FC236}">
                <a16:creationId xmlns:a16="http://schemas.microsoft.com/office/drawing/2014/main" id="{8DE615F0-3E45-4048-A9A7-4C68945015AC}"/>
              </a:ext>
            </a:extLst>
          </p:cNvPr>
          <p:cNvSpPr>
            <a:spLocks noGrp="1"/>
          </p:cNvSpPr>
          <p:nvPr>
            <p:ph type="sldNum" sz="quarter" idx="4"/>
          </p:nvPr>
        </p:nvSpPr>
        <p:spPr/>
        <p:txBody>
          <a:bodyPr/>
          <a:lstStyle/>
          <a:p>
            <a:fld id="{0065DBD3-65C1-409C-9CB6-61B0246E811C}" type="slidenum">
              <a:rPr lang="lv-LV" smtClean="0"/>
              <a:pPr/>
              <a:t>12</a:t>
            </a:fld>
            <a:endParaRPr lang="lv-LV" dirty="0"/>
          </a:p>
        </p:txBody>
      </p:sp>
    </p:spTree>
    <p:extLst>
      <p:ext uri="{BB962C8B-B14F-4D97-AF65-F5344CB8AC3E}">
        <p14:creationId xmlns:p14="http://schemas.microsoft.com/office/powerpoint/2010/main" val="234687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ECE2A1-DF42-476C-B049-F83907680E3A}"/>
              </a:ext>
            </a:extLst>
          </p:cNvPr>
          <p:cNvSpPr>
            <a:spLocks noGrp="1"/>
          </p:cNvSpPr>
          <p:nvPr>
            <p:ph type="title"/>
          </p:nvPr>
        </p:nvSpPr>
        <p:spPr/>
        <p:txBody>
          <a:bodyPr/>
          <a:lstStyle/>
          <a:p>
            <a:r>
              <a:rPr lang="lv-LV" dirty="0"/>
              <a:t>Plānotais produktu daudzums salīdzinājumā ar Faktisko patēriņu</a:t>
            </a:r>
            <a:endParaRPr lang="en-GB" dirty="0"/>
          </a:p>
        </p:txBody>
      </p:sp>
      <p:sp>
        <p:nvSpPr>
          <p:cNvPr id="4" name="Date Placeholder 3">
            <a:extLst>
              <a:ext uri="{FF2B5EF4-FFF2-40B4-BE49-F238E27FC236}">
                <a16:creationId xmlns:a16="http://schemas.microsoft.com/office/drawing/2014/main" id="{44E0B803-3EC9-4EAA-8DE7-9CEB5951A351}"/>
              </a:ext>
            </a:extLst>
          </p:cNvPr>
          <p:cNvSpPr>
            <a:spLocks noGrp="1"/>
          </p:cNvSpPr>
          <p:nvPr>
            <p:ph type="dt" sz="half" idx="2"/>
          </p:nvPr>
        </p:nvSpPr>
        <p:spPr/>
        <p:txBody>
          <a:bodyPr/>
          <a:lstStyle/>
          <a:p>
            <a:fld id="{A02AA2BD-E93F-4777-AB26-CFAA8CC20446}" type="datetime1">
              <a:rPr lang="lv-LV" smtClean="0"/>
              <a:t>28.02.2020</a:t>
            </a:fld>
            <a:endParaRPr lang="lv-LV" dirty="0"/>
          </a:p>
        </p:txBody>
      </p:sp>
      <p:sp>
        <p:nvSpPr>
          <p:cNvPr id="5" name="Slide Number Placeholder 4">
            <a:extLst>
              <a:ext uri="{FF2B5EF4-FFF2-40B4-BE49-F238E27FC236}">
                <a16:creationId xmlns:a16="http://schemas.microsoft.com/office/drawing/2014/main" id="{4C1DDE06-31B1-476C-8023-A643936463D3}"/>
              </a:ext>
            </a:extLst>
          </p:cNvPr>
          <p:cNvSpPr>
            <a:spLocks noGrp="1"/>
          </p:cNvSpPr>
          <p:nvPr>
            <p:ph type="sldNum" sz="quarter" idx="4"/>
          </p:nvPr>
        </p:nvSpPr>
        <p:spPr/>
        <p:txBody>
          <a:bodyPr/>
          <a:lstStyle/>
          <a:p>
            <a:fld id="{0065DBD3-65C1-409C-9CB6-61B0246E811C}" type="slidenum">
              <a:rPr lang="lv-LV" smtClean="0"/>
              <a:pPr/>
              <a:t>13</a:t>
            </a:fld>
            <a:endParaRPr lang="lv-LV" dirty="0"/>
          </a:p>
        </p:txBody>
      </p:sp>
      <p:graphicFrame>
        <p:nvGraphicFramePr>
          <p:cNvPr id="8" name="Table 7">
            <a:extLst>
              <a:ext uri="{FF2B5EF4-FFF2-40B4-BE49-F238E27FC236}">
                <a16:creationId xmlns:a16="http://schemas.microsoft.com/office/drawing/2014/main" id="{406BF159-D741-4DED-BB44-098602159CF6}"/>
              </a:ext>
            </a:extLst>
          </p:cNvPr>
          <p:cNvGraphicFramePr>
            <a:graphicFrameLocks noGrp="1"/>
          </p:cNvGraphicFramePr>
          <p:nvPr>
            <p:extLst>
              <p:ext uri="{D42A27DB-BD31-4B8C-83A1-F6EECF244321}">
                <p14:modId xmlns:p14="http://schemas.microsoft.com/office/powerpoint/2010/main" val="1406727335"/>
              </p:ext>
            </p:extLst>
          </p:nvPr>
        </p:nvGraphicFramePr>
        <p:xfrm>
          <a:off x="934304" y="1916832"/>
          <a:ext cx="7344816" cy="2590407"/>
        </p:xfrm>
        <a:graphic>
          <a:graphicData uri="http://schemas.openxmlformats.org/drawingml/2006/table">
            <a:tbl>
              <a:tblPr firstRow="1" firstCol="1" bandRow="1">
                <a:tableStyleId>{D7AC3CCA-C797-4891-BE02-D94E43425B78}</a:tableStyleId>
              </a:tblPr>
              <a:tblGrid>
                <a:gridCol w="2626586">
                  <a:extLst>
                    <a:ext uri="{9D8B030D-6E8A-4147-A177-3AD203B41FA5}">
                      <a16:colId xmlns:a16="http://schemas.microsoft.com/office/drawing/2014/main" val="3948281012"/>
                    </a:ext>
                  </a:extLst>
                </a:gridCol>
                <a:gridCol w="2359115">
                  <a:extLst>
                    <a:ext uri="{9D8B030D-6E8A-4147-A177-3AD203B41FA5}">
                      <a16:colId xmlns:a16="http://schemas.microsoft.com/office/drawing/2014/main" val="2613940691"/>
                    </a:ext>
                  </a:extLst>
                </a:gridCol>
                <a:gridCol w="2359115">
                  <a:extLst>
                    <a:ext uri="{9D8B030D-6E8A-4147-A177-3AD203B41FA5}">
                      <a16:colId xmlns:a16="http://schemas.microsoft.com/office/drawing/2014/main" val="762347641"/>
                    </a:ext>
                  </a:extLst>
                </a:gridCol>
              </a:tblGrid>
              <a:tr h="489283">
                <a:tc>
                  <a:txBody>
                    <a:bodyPr/>
                    <a:lstStyle/>
                    <a:p>
                      <a:pPr marL="0" marR="0" algn="just">
                        <a:lnSpc>
                          <a:spcPct val="150000"/>
                        </a:lnSpc>
                        <a:spcBef>
                          <a:spcPts val="0"/>
                        </a:spcBef>
                        <a:spcAft>
                          <a:spcPts val="0"/>
                        </a:spcAft>
                      </a:pPr>
                      <a:r>
                        <a:rPr lang="lv-LV" sz="1600" cap="all" dirty="0">
                          <a:effectLst/>
                        </a:rPr>
                        <a:t>Produktu grupa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lv-LV" sz="1600" cap="all" dirty="0">
                          <a:effectLst/>
                        </a:rPr>
                        <a:t>Daudzums Dienā (g)</a:t>
                      </a:r>
                    </a:p>
                    <a:p>
                      <a:pPr marL="0" marR="0" algn="ctr">
                        <a:lnSpc>
                          <a:spcPct val="100000"/>
                        </a:lnSpc>
                        <a:spcBef>
                          <a:spcPts val="0"/>
                        </a:spcBef>
                        <a:spcAft>
                          <a:spcPts val="0"/>
                        </a:spcAft>
                      </a:pPr>
                      <a:r>
                        <a:rPr lang="lv-LV" sz="1600" cap="all" dirty="0">
                          <a:effectLst/>
                          <a:latin typeface="Calibri" panose="020F0502020204030204" pitchFamily="34" charset="0"/>
                          <a:ea typeface="Calibri" panose="020F0502020204030204" pitchFamily="34" charset="0"/>
                          <a:cs typeface="Times New Roman" panose="02020603050405020304" pitchFamily="18" charset="0"/>
                        </a:rPr>
                        <a:t>(VM, 2008)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cap="all" dirty="0">
                          <a:effectLst/>
                        </a:rPr>
                        <a:t>Daudzums Dienā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(Patēriņa dati, 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7874223"/>
                  </a:ext>
                </a:extLst>
              </a:tr>
              <a:tr h="633275">
                <a:tc>
                  <a:txBody>
                    <a:bodyPr/>
                    <a:lstStyle/>
                    <a:p>
                      <a:pPr marL="0" marR="0" algn="l">
                        <a:lnSpc>
                          <a:spcPct val="107000"/>
                        </a:lnSpc>
                        <a:spcBef>
                          <a:spcPts val="0"/>
                        </a:spcBef>
                        <a:spcAft>
                          <a:spcPts val="0"/>
                        </a:spcAft>
                      </a:pPr>
                      <a:r>
                        <a:rPr lang="lv-LV" sz="1400" cap="none" baseline="0" dirty="0">
                          <a:effectLst/>
                        </a:rPr>
                        <a:t>Graudaugi </a:t>
                      </a:r>
                      <a:endParaRPr lang="en-US" sz="1400" cap="none" baseline="0" dirty="0">
                        <a:effectLst/>
                      </a:endParaRPr>
                    </a:p>
                    <a:p>
                      <a:pPr marL="0" marR="0" algn="l">
                        <a:lnSpc>
                          <a:spcPct val="107000"/>
                        </a:lnSpc>
                        <a:spcBef>
                          <a:spcPts val="0"/>
                        </a:spcBef>
                        <a:spcAft>
                          <a:spcPts val="0"/>
                        </a:spcAft>
                      </a:pPr>
                      <a:r>
                        <a:rPr lang="lv-LV" sz="1400" cap="none" baseline="0" dirty="0">
                          <a:effectLst/>
                        </a:rPr>
                        <a:t>(t.sk. maize, graudaugi, kartupeļi)</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800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356</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1463317"/>
                  </a:ext>
                </a:extLst>
              </a:tr>
              <a:tr h="489283">
                <a:tc>
                  <a:txBody>
                    <a:bodyPr/>
                    <a:lstStyle/>
                    <a:p>
                      <a:pPr marL="0" marR="0" algn="l">
                        <a:lnSpc>
                          <a:spcPct val="150000"/>
                        </a:lnSpc>
                        <a:spcBef>
                          <a:spcPts val="0"/>
                        </a:spcBef>
                        <a:spcAft>
                          <a:spcPts val="0"/>
                        </a:spcAft>
                      </a:pPr>
                      <a:r>
                        <a:rPr lang="lv-LV" sz="1400" cap="none" baseline="0">
                          <a:effectLst/>
                        </a:rPr>
                        <a:t>Augļi un dārzeņi</a:t>
                      </a:r>
                      <a:endParaRPr lang="en-US" sz="1400" cap="none"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400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358</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3850361"/>
                  </a:ext>
                </a:extLst>
              </a:tr>
              <a:tr h="489283">
                <a:tc>
                  <a:txBody>
                    <a:bodyPr/>
                    <a:lstStyle/>
                    <a:p>
                      <a:pPr marL="0" marR="0" algn="l">
                        <a:lnSpc>
                          <a:spcPct val="150000"/>
                        </a:lnSpc>
                        <a:spcBef>
                          <a:spcPts val="0"/>
                        </a:spcBef>
                        <a:spcAft>
                          <a:spcPts val="0"/>
                        </a:spcAft>
                      </a:pPr>
                      <a:r>
                        <a:rPr lang="lv-LV" sz="1400" cap="none" baseline="0">
                          <a:effectLst/>
                        </a:rPr>
                        <a:t>Piens un piena produkti</a:t>
                      </a:r>
                      <a:endParaRPr lang="en-US" sz="1400" cap="none"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500-750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192</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911874"/>
                  </a:ext>
                </a:extLst>
              </a:tr>
              <a:tr h="489283">
                <a:tc>
                  <a:txBody>
                    <a:bodyPr/>
                    <a:lstStyle/>
                    <a:p>
                      <a:pPr marL="0" marR="0" algn="l">
                        <a:lnSpc>
                          <a:spcPct val="150000"/>
                        </a:lnSpc>
                        <a:spcBef>
                          <a:spcPts val="0"/>
                        </a:spcBef>
                        <a:spcAft>
                          <a:spcPts val="0"/>
                        </a:spcAft>
                      </a:pPr>
                      <a:r>
                        <a:rPr lang="lv-LV" sz="1400" cap="none" baseline="0" dirty="0">
                          <a:effectLst/>
                        </a:rPr>
                        <a:t>Liesa gaļa, zivis</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43-86 (300-600 nedēļā)</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202</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0426929"/>
                  </a:ext>
                </a:extLst>
              </a:tr>
            </a:tbl>
          </a:graphicData>
        </a:graphic>
      </p:graphicFrame>
    </p:spTree>
    <p:extLst>
      <p:ext uri="{BB962C8B-B14F-4D97-AF65-F5344CB8AC3E}">
        <p14:creationId xmlns:p14="http://schemas.microsoft.com/office/powerpoint/2010/main" val="1478744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B250317-6396-4EFD-A0EC-8C73490E4C9F}"/>
              </a:ext>
            </a:extLst>
          </p:cNvPr>
          <p:cNvSpPr>
            <a:spLocks noGrp="1"/>
          </p:cNvSpPr>
          <p:nvPr>
            <p:ph type="subTitle" idx="1"/>
          </p:nvPr>
        </p:nvSpPr>
        <p:spPr/>
        <p:txBody>
          <a:bodyPr/>
          <a:lstStyle/>
          <a:p>
            <a:pPr algn="ctr"/>
            <a:r>
              <a:rPr lang="lv-LV" dirty="0"/>
              <a:t>Atbilstoši VM </a:t>
            </a:r>
            <a:r>
              <a:rPr lang="en-US" dirty="0" err="1"/>
              <a:t>Veselīga</a:t>
            </a:r>
            <a:r>
              <a:rPr lang="en-US" dirty="0"/>
              <a:t> </a:t>
            </a:r>
            <a:r>
              <a:rPr lang="en-US" dirty="0" err="1"/>
              <a:t>uztura</a:t>
            </a:r>
            <a:r>
              <a:rPr lang="en-US" dirty="0"/>
              <a:t> </a:t>
            </a:r>
            <a:r>
              <a:rPr lang="en-US" dirty="0" err="1"/>
              <a:t>ieteikumi</a:t>
            </a:r>
            <a:r>
              <a:rPr lang="lv-LV" dirty="0" err="1"/>
              <a:t>em</a:t>
            </a:r>
            <a:r>
              <a:rPr lang="en-US" dirty="0"/>
              <a:t> </a:t>
            </a:r>
            <a:r>
              <a:rPr lang="en-US" dirty="0" err="1"/>
              <a:t>pieaugušajie</a:t>
            </a:r>
            <a:r>
              <a:rPr lang="lv-LV" dirty="0"/>
              <a:t>m (2008),  </a:t>
            </a:r>
          </a:p>
          <a:p>
            <a:pPr algn="ctr"/>
            <a:r>
              <a:rPr lang="lv-LV" dirty="0"/>
              <a:t>Latvijas iedzīvotājiem uzturā jāiekļauj:</a:t>
            </a:r>
          </a:p>
          <a:p>
            <a:endParaRPr lang="en-US" dirty="0"/>
          </a:p>
        </p:txBody>
      </p:sp>
      <p:sp>
        <p:nvSpPr>
          <p:cNvPr id="3" name="Title 2">
            <a:extLst>
              <a:ext uri="{FF2B5EF4-FFF2-40B4-BE49-F238E27FC236}">
                <a16:creationId xmlns:a16="http://schemas.microsoft.com/office/drawing/2014/main" id="{511D3CD1-F863-4754-A4CB-AC6C72CB09CB}"/>
              </a:ext>
            </a:extLst>
          </p:cNvPr>
          <p:cNvSpPr>
            <a:spLocks noGrp="1"/>
          </p:cNvSpPr>
          <p:nvPr>
            <p:ph type="title"/>
          </p:nvPr>
        </p:nvSpPr>
        <p:spPr/>
        <p:txBody>
          <a:bodyPr/>
          <a:lstStyle/>
          <a:p>
            <a:r>
              <a:rPr lang="lv-LV" dirty="0"/>
              <a:t>Pārtikas groza izstrāde - produktu apjoma atbilstība rekomendācijām</a:t>
            </a:r>
            <a:endParaRPr lang="en-US" dirty="0"/>
          </a:p>
        </p:txBody>
      </p:sp>
      <p:sp>
        <p:nvSpPr>
          <p:cNvPr id="4" name="Date Placeholder 3">
            <a:extLst>
              <a:ext uri="{FF2B5EF4-FFF2-40B4-BE49-F238E27FC236}">
                <a16:creationId xmlns:a16="http://schemas.microsoft.com/office/drawing/2014/main" id="{6236575F-A80B-46A5-A3DC-A3A9D58369D2}"/>
              </a:ext>
            </a:extLst>
          </p:cNvPr>
          <p:cNvSpPr>
            <a:spLocks noGrp="1"/>
          </p:cNvSpPr>
          <p:nvPr>
            <p:ph type="dt" sz="half" idx="2"/>
          </p:nvPr>
        </p:nvSpPr>
        <p:spPr/>
        <p:txBody>
          <a:bodyPr/>
          <a:lstStyle/>
          <a:p>
            <a:fld id="{588E2F1D-5B05-4F77-AD32-7A07558CFC2E}" type="datetime1">
              <a:rPr lang="lv-LV" smtClean="0"/>
              <a:pPr/>
              <a:t>28.02.2020</a:t>
            </a:fld>
            <a:endParaRPr lang="lv-LV" dirty="0"/>
          </a:p>
        </p:txBody>
      </p:sp>
      <p:sp>
        <p:nvSpPr>
          <p:cNvPr id="6" name="Slide Number Placeholder 5">
            <a:extLst>
              <a:ext uri="{FF2B5EF4-FFF2-40B4-BE49-F238E27FC236}">
                <a16:creationId xmlns:a16="http://schemas.microsoft.com/office/drawing/2014/main" id="{A2CF3A0A-200F-48B3-8A9D-8C17A874D495}"/>
              </a:ext>
            </a:extLst>
          </p:cNvPr>
          <p:cNvSpPr>
            <a:spLocks noGrp="1"/>
          </p:cNvSpPr>
          <p:nvPr>
            <p:ph type="sldNum" sz="quarter" idx="4"/>
          </p:nvPr>
        </p:nvSpPr>
        <p:spPr/>
        <p:txBody>
          <a:bodyPr/>
          <a:lstStyle/>
          <a:p>
            <a:fld id="{0065DBD3-65C1-409C-9CB6-61B0246E811C}" type="slidenum">
              <a:rPr lang="lv-LV" smtClean="0"/>
              <a:pPr/>
              <a:t>14</a:t>
            </a:fld>
            <a:endParaRPr lang="lv-LV" dirty="0"/>
          </a:p>
        </p:txBody>
      </p:sp>
      <p:graphicFrame>
        <p:nvGraphicFramePr>
          <p:cNvPr id="7" name="Table 6">
            <a:extLst>
              <a:ext uri="{FF2B5EF4-FFF2-40B4-BE49-F238E27FC236}">
                <a16:creationId xmlns:a16="http://schemas.microsoft.com/office/drawing/2014/main" id="{26CAFAE0-E2CC-42D0-8166-3A56A04AC97B}"/>
              </a:ext>
            </a:extLst>
          </p:cNvPr>
          <p:cNvGraphicFramePr>
            <a:graphicFrameLocks noGrp="1"/>
          </p:cNvGraphicFramePr>
          <p:nvPr/>
        </p:nvGraphicFramePr>
        <p:xfrm>
          <a:off x="829310" y="2090419"/>
          <a:ext cx="8247379" cy="2677161"/>
        </p:xfrm>
        <a:graphic>
          <a:graphicData uri="http://schemas.openxmlformats.org/drawingml/2006/table">
            <a:tbl>
              <a:tblPr firstRow="1" firstCol="1" bandRow="1">
                <a:tableStyleId>{D7AC3CCA-C797-4891-BE02-D94E43425B78}</a:tableStyleId>
              </a:tblPr>
              <a:tblGrid>
                <a:gridCol w="2477918">
                  <a:extLst>
                    <a:ext uri="{9D8B030D-6E8A-4147-A177-3AD203B41FA5}">
                      <a16:colId xmlns:a16="http://schemas.microsoft.com/office/drawing/2014/main" val="3948281012"/>
                    </a:ext>
                  </a:extLst>
                </a:gridCol>
                <a:gridCol w="2264261">
                  <a:extLst>
                    <a:ext uri="{9D8B030D-6E8A-4147-A177-3AD203B41FA5}">
                      <a16:colId xmlns:a16="http://schemas.microsoft.com/office/drawing/2014/main" val="495140995"/>
                    </a:ext>
                  </a:extLst>
                </a:gridCol>
                <a:gridCol w="3505200">
                  <a:extLst>
                    <a:ext uri="{9D8B030D-6E8A-4147-A177-3AD203B41FA5}">
                      <a16:colId xmlns:a16="http://schemas.microsoft.com/office/drawing/2014/main" val="2613940691"/>
                    </a:ext>
                  </a:extLst>
                </a:gridCol>
              </a:tblGrid>
              <a:tr h="489283">
                <a:tc>
                  <a:txBody>
                    <a:bodyPr/>
                    <a:lstStyle/>
                    <a:p>
                      <a:pPr marL="0" marR="0" algn="just">
                        <a:lnSpc>
                          <a:spcPct val="150000"/>
                        </a:lnSpc>
                        <a:spcBef>
                          <a:spcPts val="0"/>
                        </a:spcBef>
                        <a:spcAft>
                          <a:spcPts val="0"/>
                        </a:spcAft>
                      </a:pPr>
                      <a:r>
                        <a:rPr lang="lv-LV" sz="1600" cap="all" dirty="0">
                          <a:effectLst/>
                        </a:rPr>
                        <a:t>Produktu grupa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cap="all" dirty="0">
                          <a:effectLst/>
                        </a:rPr>
                        <a:t>Daudzums nedēļā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cap="all" dirty="0">
                          <a:effectLst/>
                        </a:rPr>
                        <a:t>Daudzums Dienā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7874223"/>
                  </a:ext>
                </a:extLst>
              </a:tr>
              <a:tr h="720029">
                <a:tc>
                  <a:txBody>
                    <a:bodyPr/>
                    <a:lstStyle/>
                    <a:p>
                      <a:pPr marL="0" marR="0" algn="l">
                        <a:lnSpc>
                          <a:spcPct val="107000"/>
                        </a:lnSpc>
                        <a:spcBef>
                          <a:spcPts val="0"/>
                        </a:spcBef>
                        <a:spcAft>
                          <a:spcPts val="0"/>
                        </a:spcAft>
                      </a:pPr>
                      <a:r>
                        <a:rPr lang="lv-LV" sz="1400" cap="none" baseline="0" dirty="0">
                          <a:effectLst/>
                        </a:rPr>
                        <a:t>Graudaugi </a:t>
                      </a:r>
                      <a:endParaRPr lang="en-US" sz="1400" cap="none" baseline="0" dirty="0">
                        <a:effectLst/>
                      </a:endParaRPr>
                    </a:p>
                    <a:p>
                      <a:pPr marL="0" marR="0" algn="l">
                        <a:lnSpc>
                          <a:spcPct val="107000"/>
                        </a:lnSpc>
                        <a:spcBef>
                          <a:spcPts val="0"/>
                        </a:spcBef>
                        <a:spcAft>
                          <a:spcPts val="0"/>
                        </a:spcAft>
                      </a:pPr>
                      <a:r>
                        <a:rPr lang="lv-LV" sz="1400" cap="none" baseline="0" dirty="0">
                          <a:effectLst/>
                        </a:rPr>
                        <a:t>(t.sk. maize, graudaugi, kartupeļi)</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5600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800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1463317"/>
                  </a:ext>
                </a:extLst>
              </a:tr>
              <a:tr h="489283">
                <a:tc>
                  <a:txBody>
                    <a:bodyPr/>
                    <a:lstStyle/>
                    <a:p>
                      <a:pPr marL="0" marR="0" algn="l">
                        <a:lnSpc>
                          <a:spcPct val="150000"/>
                        </a:lnSpc>
                        <a:spcBef>
                          <a:spcPts val="0"/>
                        </a:spcBef>
                        <a:spcAft>
                          <a:spcPts val="0"/>
                        </a:spcAft>
                      </a:pPr>
                      <a:r>
                        <a:rPr lang="lv-LV" sz="1400" cap="none" baseline="0">
                          <a:effectLst/>
                        </a:rPr>
                        <a:t>Augļi un dārzeņi</a:t>
                      </a:r>
                      <a:endParaRPr lang="en-US" sz="1400" cap="none"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2800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400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3850361"/>
                  </a:ext>
                </a:extLst>
              </a:tr>
              <a:tr h="489283">
                <a:tc>
                  <a:txBody>
                    <a:bodyPr/>
                    <a:lstStyle/>
                    <a:p>
                      <a:pPr marL="0" marR="0" algn="l">
                        <a:lnSpc>
                          <a:spcPct val="150000"/>
                        </a:lnSpc>
                        <a:spcBef>
                          <a:spcPts val="0"/>
                        </a:spcBef>
                        <a:spcAft>
                          <a:spcPts val="0"/>
                        </a:spcAft>
                      </a:pPr>
                      <a:r>
                        <a:rPr lang="lv-LV" sz="1400" cap="none" baseline="0">
                          <a:effectLst/>
                        </a:rPr>
                        <a:t>Piens un piena produkti</a:t>
                      </a:r>
                      <a:endParaRPr lang="en-US" sz="1400" cap="none"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3500-5250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500-750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911874"/>
                  </a:ext>
                </a:extLst>
              </a:tr>
              <a:tr h="489283">
                <a:tc>
                  <a:txBody>
                    <a:bodyPr/>
                    <a:lstStyle/>
                    <a:p>
                      <a:pPr marL="0" marR="0" algn="l">
                        <a:lnSpc>
                          <a:spcPct val="150000"/>
                        </a:lnSpc>
                        <a:spcBef>
                          <a:spcPts val="0"/>
                        </a:spcBef>
                        <a:spcAft>
                          <a:spcPts val="0"/>
                        </a:spcAft>
                      </a:pPr>
                      <a:r>
                        <a:rPr lang="lv-LV" sz="1400" cap="none" baseline="0" dirty="0">
                          <a:effectLst/>
                        </a:rPr>
                        <a:t>Liesa gaļa, zivis</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300-600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43-86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0426929"/>
                  </a:ext>
                </a:extLst>
              </a:tr>
            </a:tbl>
          </a:graphicData>
        </a:graphic>
      </p:graphicFrame>
    </p:spTree>
    <p:extLst>
      <p:ext uri="{BB962C8B-B14F-4D97-AF65-F5344CB8AC3E}">
        <p14:creationId xmlns:p14="http://schemas.microsoft.com/office/powerpoint/2010/main" val="152461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B250317-6396-4EFD-A0EC-8C73490E4C9F}"/>
              </a:ext>
            </a:extLst>
          </p:cNvPr>
          <p:cNvSpPr>
            <a:spLocks noGrp="1"/>
          </p:cNvSpPr>
          <p:nvPr>
            <p:ph type="subTitle" idx="1"/>
          </p:nvPr>
        </p:nvSpPr>
        <p:spPr/>
        <p:txBody>
          <a:bodyPr/>
          <a:lstStyle/>
          <a:p>
            <a:pPr algn="ctr"/>
            <a:r>
              <a:rPr lang="lv-LV" dirty="0"/>
              <a:t>Atbilstoši VM </a:t>
            </a:r>
            <a:r>
              <a:rPr lang="en-US" dirty="0" err="1"/>
              <a:t>Veselīga</a:t>
            </a:r>
            <a:r>
              <a:rPr lang="en-US" dirty="0"/>
              <a:t> </a:t>
            </a:r>
            <a:r>
              <a:rPr lang="en-US" dirty="0" err="1"/>
              <a:t>uztura</a:t>
            </a:r>
            <a:r>
              <a:rPr lang="en-US" dirty="0"/>
              <a:t> </a:t>
            </a:r>
            <a:r>
              <a:rPr lang="en-US" dirty="0" err="1"/>
              <a:t>ieteikumi</a:t>
            </a:r>
            <a:r>
              <a:rPr lang="lv-LV" dirty="0" err="1"/>
              <a:t>em</a:t>
            </a:r>
            <a:r>
              <a:rPr lang="en-US" dirty="0"/>
              <a:t> </a:t>
            </a:r>
            <a:r>
              <a:rPr lang="en-US" dirty="0" err="1"/>
              <a:t>pieaugušajie</a:t>
            </a:r>
            <a:r>
              <a:rPr lang="lv-LV" dirty="0"/>
              <a:t>m (2008),  </a:t>
            </a:r>
          </a:p>
          <a:p>
            <a:pPr algn="ctr"/>
            <a:r>
              <a:rPr lang="lv-LV" dirty="0"/>
              <a:t>Latvijas iedzīvotājiem uzturā jāiekļauj:</a:t>
            </a:r>
          </a:p>
          <a:p>
            <a:endParaRPr lang="en-US" dirty="0"/>
          </a:p>
        </p:txBody>
      </p:sp>
      <p:sp>
        <p:nvSpPr>
          <p:cNvPr id="3" name="Title 2">
            <a:extLst>
              <a:ext uri="{FF2B5EF4-FFF2-40B4-BE49-F238E27FC236}">
                <a16:creationId xmlns:a16="http://schemas.microsoft.com/office/drawing/2014/main" id="{511D3CD1-F863-4754-A4CB-AC6C72CB09CB}"/>
              </a:ext>
            </a:extLst>
          </p:cNvPr>
          <p:cNvSpPr>
            <a:spLocks noGrp="1"/>
          </p:cNvSpPr>
          <p:nvPr>
            <p:ph type="title"/>
          </p:nvPr>
        </p:nvSpPr>
        <p:spPr/>
        <p:txBody>
          <a:bodyPr/>
          <a:lstStyle/>
          <a:p>
            <a:r>
              <a:rPr lang="lv-LV" dirty="0"/>
              <a:t>Produktu apjoma atbilstība rekomendācijām</a:t>
            </a:r>
            <a:endParaRPr lang="en-US" dirty="0"/>
          </a:p>
        </p:txBody>
      </p:sp>
      <p:sp>
        <p:nvSpPr>
          <p:cNvPr id="4" name="Date Placeholder 3">
            <a:extLst>
              <a:ext uri="{FF2B5EF4-FFF2-40B4-BE49-F238E27FC236}">
                <a16:creationId xmlns:a16="http://schemas.microsoft.com/office/drawing/2014/main" id="{6236575F-A80B-46A5-A3DC-A3A9D58369D2}"/>
              </a:ext>
            </a:extLst>
          </p:cNvPr>
          <p:cNvSpPr>
            <a:spLocks noGrp="1"/>
          </p:cNvSpPr>
          <p:nvPr>
            <p:ph type="dt" sz="half" idx="2"/>
          </p:nvPr>
        </p:nvSpPr>
        <p:spPr/>
        <p:txBody>
          <a:bodyPr/>
          <a:lstStyle/>
          <a:p>
            <a:fld id="{588E2F1D-5B05-4F77-AD32-7A07558CFC2E}" type="datetime1">
              <a:rPr lang="lv-LV" smtClean="0"/>
              <a:pPr/>
              <a:t>28.02.2020</a:t>
            </a:fld>
            <a:endParaRPr lang="lv-LV" dirty="0"/>
          </a:p>
        </p:txBody>
      </p:sp>
      <p:sp>
        <p:nvSpPr>
          <p:cNvPr id="6" name="Slide Number Placeholder 5">
            <a:extLst>
              <a:ext uri="{FF2B5EF4-FFF2-40B4-BE49-F238E27FC236}">
                <a16:creationId xmlns:a16="http://schemas.microsoft.com/office/drawing/2014/main" id="{A2CF3A0A-200F-48B3-8A9D-8C17A874D495}"/>
              </a:ext>
            </a:extLst>
          </p:cNvPr>
          <p:cNvSpPr>
            <a:spLocks noGrp="1"/>
          </p:cNvSpPr>
          <p:nvPr>
            <p:ph type="sldNum" sz="quarter" idx="4"/>
          </p:nvPr>
        </p:nvSpPr>
        <p:spPr/>
        <p:txBody>
          <a:bodyPr/>
          <a:lstStyle/>
          <a:p>
            <a:fld id="{0065DBD3-65C1-409C-9CB6-61B0246E811C}" type="slidenum">
              <a:rPr lang="lv-LV" smtClean="0"/>
              <a:pPr/>
              <a:t>15</a:t>
            </a:fld>
            <a:endParaRPr lang="lv-LV" dirty="0"/>
          </a:p>
        </p:txBody>
      </p:sp>
      <p:graphicFrame>
        <p:nvGraphicFramePr>
          <p:cNvPr id="7" name="Table 6">
            <a:extLst>
              <a:ext uri="{FF2B5EF4-FFF2-40B4-BE49-F238E27FC236}">
                <a16:creationId xmlns:a16="http://schemas.microsoft.com/office/drawing/2014/main" id="{26CAFAE0-E2CC-42D0-8166-3A56A04AC97B}"/>
              </a:ext>
            </a:extLst>
          </p:cNvPr>
          <p:cNvGraphicFramePr>
            <a:graphicFrameLocks noGrp="1"/>
          </p:cNvGraphicFramePr>
          <p:nvPr/>
        </p:nvGraphicFramePr>
        <p:xfrm>
          <a:off x="829310" y="2090419"/>
          <a:ext cx="8247379" cy="4145010"/>
        </p:xfrm>
        <a:graphic>
          <a:graphicData uri="http://schemas.openxmlformats.org/drawingml/2006/table">
            <a:tbl>
              <a:tblPr firstRow="1" firstCol="1" bandRow="1">
                <a:tableStyleId>{D7AC3CCA-C797-4891-BE02-D94E43425B78}</a:tableStyleId>
              </a:tblPr>
              <a:tblGrid>
                <a:gridCol w="2477918">
                  <a:extLst>
                    <a:ext uri="{9D8B030D-6E8A-4147-A177-3AD203B41FA5}">
                      <a16:colId xmlns:a16="http://schemas.microsoft.com/office/drawing/2014/main" val="3948281012"/>
                    </a:ext>
                  </a:extLst>
                </a:gridCol>
                <a:gridCol w="2264261">
                  <a:extLst>
                    <a:ext uri="{9D8B030D-6E8A-4147-A177-3AD203B41FA5}">
                      <a16:colId xmlns:a16="http://schemas.microsoft.com/office/drawing/2014/main" val="495140995"/>
                    </a:ext>
                  </a:extLst>
                </a:gridCol>
                <a:gridCol w="3505200">
                  <a:extLst>
                    <a:ext uri="{9D8B030D-6E8A-4147-A177-3AD203B41FA5}">
                      <a16:colId xmlns:a16="http://schemas.microsoft.com/office/drawing/2014/main" val="2613940691"/>
                    </a:ext>
                  </a:extLst>
                </a:gridCol>
              </a:tblGrid>
              <a:tr h="489283">
                <a:tc>
                  <a:txBody>
                    <a:bodyPr/>
                    <a:lstStyle/>
                    <a:p>
                      <a:pPr marL="0" marR="0" algn="just">
                        <a:lnSpc>
                          <a:spcPct val="150000"/>
                        </a:lnSpc>
                        <a:spcBef>
                          <a:spcPts val="0"/>
                        </a:spcBef>
                        <a:spcAft>
                          <a:spcPts val="0"/>
                        </a:spcAft>
                      </a:pPr>
                      <a:r>
                        <a:rPr lang="lv-LV" sz="1600" cap="all" dirty="0">
                          <a:effectLst/>
                        </a:rPr>
                        <a:t>Produktu grupa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cap="all" dirty="0">
                          <a:effectLst/>
                        </a:rPr>
                        <a:t>Daudzums nedēļā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cap="all" dirty="0">
                          <a:effectLst/>
                        </a:rPr>
                        <a:t>PG iekļautais daudzums nedēļā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7874223"/>
                  </a:ext>
                </a:extLst>
              </a:tr>
              <a:tr h="720029">
                <a:tc>
                  <a:txBody>
                    <a:bodyPr/>
                    <a:lstStyle/>
                    <a:p>
                      <a:pPr marL="0" marR="0" algn="l">
                        <a:lnSpc>
                          <a:spcPct val="107000"/>
                        </a:lnSpc>
                        <a:spcBef>
                          <a:spcPts val="0"/>
                        </a:spcBef>
                        <a:spcAft>
                          <a:spcPts val="0"/>
                        </a:spcAft>
                      </a:pPr>
                      <a:r>
                        <a:rPr lang="lv-LV" sz="1400" cap="none" baseline="0" dirty="0">
                          <a:effectLst/>
                        </a:rPr>
                        <a:t>Graudaugi</a:t>
                      </a:r>
                      <a:endParaRPr lang="en-US" sz="1400" cap="none" baseline="0" dirty="0">
                        <a:effectLst/>
                      </a:endParaRPr>
                    </a:p>
                    <a:p>
                      <a:pPr marL="0" marR="0" algn="l">
                        <a:lnSpc>
                          <a:spcPct val="107000"/>
                        </a:lnSpc>
                        <a:spcBef>
                          <a:spcPts val="0"/>
                        </a:spcBef>
                        <a:spcAft>
                          <a:spcPts val="0"/>
                        </a:spcAft>
                      </a:pPr>
                      <a:r>
                        <a:rPr lang="lv-LV" sz="1400" cap="none" baseline="0" dirty="0">
                          <a:effectLst/>
                        </a:rPr>
                        <a:t>(t.sk. maize, graudaugi, kartupeļi)</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5600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5398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1463317"/>
                  </a:ext>
                </a:extLst>
              </a:tr>
              <a:tr h="489283">
                <a:tc>
                  <a:txBody>
                    <a:bodyPr/>
                    <a:lstStyle/>
                    <a:p>
                      <a:pPr marL="0" marR="0" algn="l">
                        <a:lnSpc>
                          <a:spcPct val="150000"/>
                        </a:lnSpc>
                        <a:spcBef>
                          <a:spcPts val="0"/>
                        </a:spcBef>
                        <a:spcAft>
                          <a:spcPts val="0"/>
                        </a:spcAft>
                      </a:pPr>
                      <a:r>
                        <a:rPr lang="lv-LV" sz="1400" cap="none" baseline="0" dirty="0">
                          <a:effectLst/>
                        </a:rPr>
                        <a:t>Augļi un dārzeņi</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2800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3500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3850361"/>
                  </a:ext>
                </a:extLst>
              </a:tr>
              <a:tr h="489283">
                <a:tc>
                  <a:txBody>
                    <a:bodyPr/>
                    <a:lstStyle/>
                    <a:p>
                      <a:pPr marL="0" marR="0" algn="l">
                        <a:lnSpc>
                          <a:spcPct val="150000"/>
                        </a:lnSpc>
                        <a:spcBef>
                          <a:spcPts val="0"/>
                        </a:spcBef>
                        <a:spcAft>
                          <a:spcPts val="0"/>
                        </a:spcAft>
                      </a:pPr>
                      <a:r>
                        <a:rPr lang="lv-LV" sz="1400" cap="none" baseline="0">
                          <a:effectLst/>
                        </a:rPr>
                        <a:t>Piens un piena produkti</a:t>
                      </a:r>
                      <a:endParaRPr lang="en-US" sz="1400" cap="none"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3500-5250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3920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911874"/>
                  </a:ext>
                </a:extLst>
              </a:tr>
              <a:tr h="489283">
                <a:tc>
                  <a:txBody>
                    <a:bodyPr/>
                    <a:lstStyle/>
                    <a:p>
                      <a:pPr marL="0" marR="0" algn="l">
                        <a:lnSpc>
                          <a:spcPct val="150000"/>
                        </a:lnSpc>
                        <a:spcBef>
                          <a:spcPts val="0"/>
                        </a:spcBef>
                        <a:spcAft>
                          <a:spcPts val="0"/>
                        </a:spcAft>
                      </a:pPr>
                      <a:r>
                        <a:rPr lang="lv-LV" sz="1400" cap="none" baseline="0" dirty="0">
                          <a:effectLst/>
                        </a:rPr>
                        <a:t>Liesa gaļa, zivis</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300-600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0426929"/>
                  </a:ext>
                </a:extLst>
              </a:tr>
              <a:tr h="489283">
                <a:tc>
                  <a:txBody>
                    <a:bodyPr/>
                    <a:lstStyle/>
                    <a:p>
                      <a:pPr marL="0" marR="0" algn="l">
                        <a:lnSpc>
                          <a:spcPct val="150000"/>
                        </a:lnSpc>
                        <a:spcBef>
                          <a:spcPts val="0"/>
                        </a:spcBef>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Olas, pākšaugi, rieksti, sēklas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710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1447549"/>
                  </a:ext>
                </a:extLst>
              </a:tr>
              <a:tr h="489283">
                <a:tc>
                  <a:txBody>
                    <a:bodyPr/>
                    <a:lstStyle/>
                    <a:p>
                      <a:pPr marL="0" marR="0" algn="l">
                        <a:lnSpc>
                          <a:spcPct val="150000"/>
                        </a:lnSpc>
                        <a:spcBef>
                          <a:spcPts val="0"/>
                        </a:spcBef>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Produkti gatavošanai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765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7841981"/>
                  </a:ext>
                </a:extLst>
              </a:tr>
              <a:tr h="489283">
                <a:tc>
                  <a:txBody>
                    <a:bodyPr/>
                    <a:lstStyle/>
                    <a:p>
                      <a:pPr marL="0" marR="0" algn="l">
                        <a:lnSpc>
                          <a:spcPct val="150000"/>
                        </a:lnSpc>
                        <a:spcBef>
                          <a:spcPts val="0"/>
                        </a:spcBef>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Kafija, tēja, kakao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102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4683712"/>
                  </a:ext>
                </a:extLst>
              </a:tr>
            </a:tbl>
          </a:graphicData>
        </a:graphic>
      </p:graphicFrame>
    </p:spTree>
    <p:extLst>
      <p:ext uri="{BB962C8B-B14F-4D97-AF65-F5344CB8AC3E}">
        <p14:creationId xmlns:p14="http://schemas.microsoft.com/office/powerpoint/2010/main" val="56908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EB9863-3981-465B-BA3D-A25FDAD316D4}"/>
              </a:ext>
            </a:extLst>
          </p:cNvPr>
          <p:cNvSpPr>
            <a:spLocks noGrp="1"/>
          </p:cNvSpPr>
          <p:nvPr>
            <p:ph type="title"/>
          </p:nvPr>
        </p:nvSpPr>
        <p:spPr/>
        <p:txBody>
          <a:bodyPr/>
          <a:lstStyle/>
          <a:p>
            <a:r>
              <a:rPr lang="lv-LV" dirty="0"/>
              <a:t>Pārtikas groza produktu grupās iekļautie produkti</a:t>
            </a:r>
            <a:endParaRPr lang="en-US" dirty="0"/>
          </a:p>
        </p:txBody>
      </p:sp>
      <p:sp>
        <p:nvSpPr>
          <p:cNvPr id="4" name="Date Placeholder 3">
            <a:extLst>
              <a:ext uri="{FF2B5EF4-FFF2-40B4-BE49-F238E27FC236}">
                <a16:creationId xmlns:a16="http://schemas.microsoft.com/office/drawing/2014/main" id="{2E9BC61C-F5C8-400F-ADD8-FBF1B73C785E}"/>
              </a:ext>
            </a:extLst>
          </p:cNvPr>
          <p:cNvSpPr>
            <a:spLocks noGrp="1"/>
          </p:cNvSpPr>
          <p:nvPr>
            <p:ph type="dt" sz="half" idx="2"/>
          </p:nvPr>
        </p:nvSpPr>
        <p:spPr/>
        <p:txBody>
          <a:bodyPr/>
          <a:lstStyle/>
          <a:p>
            <a:fld id="{427A7EDF-39E4-4867-8ADC-263039372CCE}" type="datetime1">
              <a:rPr lang="lv-LV" smtClean="0"/>
              <a:t>28.02.2020</a:t>
            </a:fld>
            <a:endParaRPr lang="lv-LV" dirty="0"/>
          </a:p>
        </p:txBody>
      </p:sp>
      <p:sp>
        <p:nvSpPr>
          <p:cNvPr id="5" name="Slide Number Placeholder 4">
            <a:extLst>
              <a:ext uri="{FF2B5EF4-FFF2-40B4-BE49-F238E27FC236}">
                <a16:creationId xmlns:a16="http://schemas.microsoft.com/office/drawing/2014/main" id="{24FA566E-33F6-414A-BAED-D4DAE9E9E89C}"/>
              </a:ext>
            </a:extLst>
          </p:cNvPr>
          <p:cNvSpPr>
            <a:spLocks noGrp="1"/>
          </p:cNvSpPr>
          <p:nvPr>
            <p:ph type="sldNum" sz="quarter" idx="4"/>
          </p:nvPr>
        </p:nvSpPr>
        <p:spPr/>
        <p:txBody>
          <a:bodyPr/>
          <a:lstStyle/>
          <a:p>
            <a:fld id="{0065DBD3-65C1-409C-9CB6-61B0246E811C}" type="slidenum">
              <a:rPr lang="lv-LV" smtClean="0"/>
              <a:pPr/>
              <a:t>16</a:t>
            </a:fld>
            <a:endParaRPr lang="lv-LV" dirty="0"/>
          </a:p>
        </p:txBody>
      </p:sp>
      <p:graphicFrame>
        <p:nvGraphicFramePr>
          <p:cNvPr id="6" name="Table 5">
            <a:extLst>
              <a:ext uri="{FF2B5EF4-FFF2-40B4-BE49-F238E27FC236}">
                <a16:creationId xmlns:a16="http://schemas.microsoft.com/office/drawing/2014/main" id="{4941B854-22D8-4371-ACC7-43CE542BFAEA}"/>
              </a:ext>
            </a:extLst>
          </p:cNvPr>
          <p:cNvGraphicFramePr>
            <a:graphicFrameLocks noGrp="1"/>
          </p:cNvGraphicFramePr>
          <p:nvPr>
            <p:extLst>
              <p:ext uri="{D42A27DB-BD31-4B8C-83A1-F6EECF244321}">
                <p14:modId xmlns:p14="http://schemas.microsoft.com/office/powerpoint/2010/main" val="1206353268"/>
              </p:ext>
            </p:extLst>
          </p:nvPr>
        </p:nvGraphicFramePr>
        <p:xfrm>
          <a:off x="200472" y="1412776"/>
          <a:ext cx="9505055" cy="3960440"/>
        </p:xfrm>
        <a:graphic>
          <a:graphicData uri="http://schemas.openxmlformats.org/drawingml/2006/table">
            <a:tbl>
              <a:tblPr>
                <a:tableStyleId>{9D7B26C5-4107-4FEC-AEDC-1716B250A1EF}</a:tableStyleId>
              </a:tblPr>
              <a:tblGrid>
                <a:gridCol w="1749459">
                  <a:extLst>
                    <a:ext uri="{9D8B030D-6E8A-4147-A177-3AD203B41FA5}">
                      <a16:colId xmlns:a16="http://schemas.microsoft.com/office/drawing/2014/main" val="1865158451"/>
                    </a:ext>
                  </a:extLst>
                </a:gridCol>
                <a:gridCol w="1346885">
                  <a:extLst>
                    <a:ext uri="{9D8B030D-6E8A-4147-A177-3AD203B41FA5}">
                      <a16:colId xmlns:a16="http://schemas.microsoft.com/office/drawing/2014/main" val="3152711909"/>
                    </a:ext>
                  </a:extLst>
                </a:gridCol>
                <a:gridCol w="1944216">
                  <a:extLst>
                    <a:ext uri="{9D8B030D-6E8A-4147-A177-3AD203B41FA5}">
                      <a16:colId xmlns:a16="http://schemas.microsoft.com/office/drawing/2014/main" val="3861838900"/>
                    </a:ext>
                  </a:extLst>
                </a:gridCol>
                <a:gridCol w="1392770">
                  <a:extLst>
                    <a:ext uri="{9D8B030D-6E8A-4147-A177-3AD203B41FA5}">
                      <a16:colId xmlns:a16="http://schemas.microsoft.com/office/drawing/2014/main" val="266400566"/>
                    </a:ext>
                  </a:extLst>
                </a:gridCol>
                <a:gridCol w="1199518">
                  <a:extLst>
                    <a:ext uri="{9D8B030D-6E8A-4147-A177-3AD203B41FA5}">
                      <a16:colId xmlns:a16="http://schemas.microsoft.com/office/drawing/2014/main" val="3842947405"/>
                    </a:ext>
                  </a:extLst>
                </a:gridCol>
                <a:gridCol w="1440160">
                  <a:extLst>
                    <a:ext uri="{9D8B030D-6E8A-4147-A177-3AD203B41FA5}">
                      <a16:colId xmlns:a16="http://schemas.microsoft.com/office/drawing/2014/main" val="3973449226"/>
                    </a:ext>
                  </a:extLst>
                </a:gridCol>
                <a:gridCol w="432047">
                  <a:extLst>
                    <a:ext uri="{9D8B030D-6E8A-4147-A177-3AD203B41FA5}">
                      <a16:colId xmlns:a16="http://schemas.microsoft.com/office/drawing/2014/main" val="821553991"/>
                    </a:ext>
                  </a:extLst>
                </a:gridCol>
              </a:tblGrid>
              <a:tr h="407119">
                <a:tc>
                  <a:txBody>
                    <a:bodyPr/>
                    <a:lstStyle/>
                    <a:p>
                      <a:pPr algn="ctr" fontAlgn="b"/>
                      <a:r>
                        <a:rPr lang="en-US" sz="1200" u="none" strike="noStrike" cap="all" baseline="0" dirty="0" err="1">
                          <a:effectLst/>
                        </a:rPr>
                        <a:t>Graudaugi</a:t>
                      </a:r>
                      <a:endParaRPr lang="en-US" sz="1200" b="1" i="0" u="none" strike="noStrike" cap="all" baseline="0" dirty="0">
                        <a:solidFill>
                          <a:srgbClr val="000000"/>
                        </a:solidFill>
                        <a:effectLst/>
                        <a:latin typeface="+mn-lt"/>
                      </a:endParaRPr>
                    </a:p>
                  </a:txBody>
                  <a:tcPr marL="6861" marR="6861" marT="6861" marB="0" anchor="ctr"/>
                </a:tc>
                <a:tc>
                  <a:txBody>
                    <a:bodyPr/>
                    <a:lstStyle/>
                    <a:p>
                      <a:pPr algn="ctr" fontAlgn="b"/>
                      <a:r>
                        <a:rPr lang="lv-LV" sz="1200" u="none" strike="noStrike" cap="all" baseline="0" dirty="0">
                          <a:effectLst/>
                        </a:rPr>
                        <a:t>Augļi</a:t>
                      </a:r>
                      <a:endParaRPr lang="lv-LV" sz="1200" b="1" i="0" u="none" strike="noStrike" cap="all" baseline="0" dirty="0">
                        <a:solidFill>
                          <a:srgbClr val="000000"/>
                        </a:solidFill>
                        <a:effectLst/>
                        <a:latin typeface="+mn-lt"/>
                      </a:endParaRPr>
                    </a:p>
                  </a:txBody>
                  <a:tcPr marL="6861" marR="6861" marT="6861" marB="0" anchor="ctr"/>
                </a:tc>
                <a:tc>
                  <a:txBody>
                    <a:bodyPr/>
                    <a:lstStyle/>
                    <a:p>
                      <a:pPr algn="ctr" fontAlgn="b"/>
                      <a:r>
                        <a:rPr lang="lv-LV" sz="1200" u="none" strike="noStrike" cap="all" baseline="0" dirty="0">
                          <a:effectLst/>
                        </a:rPr>
                        <a:t>Dārzeņi</a:t>
                      </a:r>
                      <a:endParaRPr lang="lv-LV" sz="1200" b="1" i="0" u="none" strike="noStrike" cap="all" baseline="0" dirty="0">
                        <a:solidFill>
                          <a:srgbClr val="000000"/>
                        </a:solidFill>
                        <a:effectLst/>
                        <a:latin typeface="+mn-lt"/>
                      </a:endParaRPr>
                    </a:p>
                  </a:txBody>
                  <a:tcPr marL="6861" marR="6861" marT="6861" marB="0" anchor="ctr"/>
                </a:tc>
                <a:tc>
                  <a:txBody>
                    <a:bodyPr/>
                    <a:lstStyle/>
                    <a:p>
                      <a:pPr algn="ctr" fontAlgn="b"/>
                      <a:r>
                        <a:rPr lang="lv-LV" sz="1200" u="none" strike="noStrike" cap="all" baseline="0" dirty="0">
                          <a:effectLst/>
                        </a:rPr>
                        <a:t>Gaļa, zivis, pākšaugi</a:t>
                      </a:r>
                      <a:endParaRPr lang="lv-LV" sz="1200" b="1" i="0" u="none" strike="noStrike" cap="all" baseline="0" dirty="0">
                        <a:solidFill>
                          <a:srgbClr val="000000"/>
                        </a:solidFill>
                        <a:effectLst/>
                        <a:latin typeface="+mn-lt"/>
                      </a:endParaRPr>
                    </a:p>
                  </a:txBody>
                  <a:tcPr marL="6861" marR="6861" marT="6861" marB="0" anchor="ctr"/>
                </a:tc>
                <a:tc>
                  <a:txBody>
                    <a:bodyPr/>
                    <a:lstStyle/>
                    <a:p>
                      <a:pPr algn="ctr" fontAlgn="b"/>
                      <a:r>
                        <a:rPr lang="en-US" sz="1200" u="none" strike="noStrike" cap="all" baseline="0" dirty="0" err="1">
                          <a:effectLst/>
                        </a:rPr>
                        <a:t>Piena</a:t>
                      </a:r>
                      <a:r>
                        <a:rPr lang="en-US" sz="1200" u="none" strike="noStrike" cap="all" baseline="0" dirty="0">
                          <a:effectLst/>
                        </a:rPr>
                        <a:t> </a:t>
                      </a:r>
                      <a:r>
                        <a:rPr lang="en-US" sz="1200" u="none" strike="noStrike" cap="all" baseline="0" dirty="0" err="1">
                          <a:effectLst/>
                        </a:rPr>
                        <a:t>produkti</a:t>
                      </a:r>
                      <a:endParaRPr lang="en-US" sz="1200" b="1" i="0" u="none" strike="noStrike" cap="all" baseline="0" dirty="0">
                        <a:solidFill>
                          <a:srgbClr val="000000"/>
                        </a:solidFill>
                        <a:effectLst/>
                        <a:latin typeface="+mn-lt"/>
                      </a:endParaRPr>
                    </a:p>
                  </a:txBody>
                  <a:tcPr marL="6861" marR="6861" marT="6861" marB="0" anchor="ctr"/>
                </a:tc>
                <a:tc>
                  <a:txBody>
                    <a:bodyPr/>
                    <a:lstStyle/>
                    <a:p>
                      <a:pPr algn="ctr" fontAlgn="b"/>
                      <a:r>
                        <a:rPr lang="en-US" sz="1200" u="none" strike="noStrike" cap="all" baseline="0" dirty="0" err="1">
                          <a:effectLst/>
                        </a:rPr>
                        <a:t>Produkti</a:t>
                      </a:r>
                      <a:r>
                        <a:rPr lang="en-US" sz="1200" u="none" strike="noStrike" cap="all" baseline="0" dirty="0">
                          <a:effectLst/>
                        </a:rPr>
                        <a:t> </a:t>
                      </a:r>
                      <a:r>
                        <a:rPr lang="en-US" sz="1200" u="none" strike="noStrike" cap="all" baseline="0" dirty="0" err="1">
                          <a:effectLst/>
                        </a:rPr>
                        <a:t>ēdienu</a:t>
                      </a:r>
                      <a:r>
                        <a:rPr lang="en-US" sz="1200" u="none" strike="noStrike" cap="all" baseline="0" dirty="0">
                          <a:effectLst/>
                        </a:rPr>
                        <a:t> </a:t>
                      </a:r>
                      <a:r>
                        <a:rPr lang="en-US" sz="1200" u="none" strike="noStrike" cap="all" baseline="0" dirty="0" err="1">
                          <a:effectLst/>
                        </a:rPr>
                        <a:t>pagatavošanai</a:t>
                      </a:r>
                      <a:endParaRPr lang="en-US" sz="1200" b="1" i="0" u="none" strike="noStrike" cap="all" baseline="0" dirty="0">
                        <a:solidFill>
                          <a:srgbClr val="000000"/>
                        </a:solidFill>
                        <a:effectLst/>
                        <a:latin typeface="+mn-lt"/>
                      </a:endParaRPr>
                    </a:p>
                  </a:txBody>
                  <a:tcPr marL="6861" marR="6861" marT="6861" marB="0" anchor="ctr"/>
                </a:tc>
                <a:tc>
                  <a:txBody>
                    <a:bodyPr/>
                    <a:lstStyle/>
                    <a:p>
                      <a:pPr algn="ctr" fontAlgn="b"/>
                      <a:endParaRPr lang="en-US" sz="1200" b="1" i="0" u="none" strike="noStrike" dirty="0">
                        <a:solidFill>
                          <a:srgbClr val="000000"/>
                        </a:solidFill>
                        <a:effectLst/>
                        <a:latin typeface="+mn-lt"/>
                      </a:endParaRPr>
                    </a:p>
                  </a:txBody>
                  <a:tcPr marL="6861" marR="6861" marT="6861" marB="0" anchor="ctr"/>
                </a:tc>
                <a:extLst>
                  <a:ext uri="{0D108BD9-81ED-4DB2-BD59-A6C34878D82A}">
                    <a16:rowId xmlns:a16="http://schemas.microsoft.com/office/drawing/2014/main" val="1142396335"/>
                  </a:ext>
                </a:extLst>
              </a:tr>
              <a:tr h="507316">
                <a:tc>
                  <a:txBody>
                    <a:bodyPr/>
                    <a:lstStyle/>
                    <a:p>
                      <a:pPr algn="l" fontAlgn="b"/>
                      <a:r>
                        <a:rPr lang="en-US" sz="1200" u="none" strike="noStrike">
                          <a:effectLst/>
                        </a:rPr>
                        <a:t>Rudzu rupjmaize</a:t>
                      </a:r>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Āboli</a:t>
                      </a:r>
                      <a:endParaRPr lang="en-US" sz="1200" b="0" i="0" u="none" strike="noStrike">
                        <a:solidFill>
                          <a:srgbClr val="000000"/>
                        </a:solidFill>
                        <a:effectLst/>
                        <a:latin typeface="+mn-lt"/>
                      </a:endParaRPr>
                    </a:p>
                  </a:txBody>
                  <a:tcPr marL="6861" marR="6861" marT="6861" marB="0" anchor="ctr"/>
                </a:tc>
                <a:tc>
                  <a:txBody>
                    <a:bodyPr/>
                    <a:lstStyle/>
                    <a:p>
                      <a:pPr algn="l" fontAlgn="b"/>
                      <a:r>
                        <a:rPr lang="lv-LV" sz="1200" u="none" strike="noStrike" dirty="0">
                          <a:effectLst/>
                        </a:rPr>
                        <a:t>Lapu salāti </a:t>
                      </a:r>
                      <a:endParaRPr lang="lv-LV" sz="1200" u="none" strike="noStrike" cap="all" baseline="0" dirty="0">
                        <a:effectLst/>
                      </a:endParaRPr>
                    </a:p>
                  </a:txBody>
                  <a:tcPr marL="6861" marR="6861" marT="6861" marB="0" anchor="ctr"/>
                </a:tc>
                <a:tc>
                  <a:txBody>
                    <a:bodyPr/>
                    <a:lstStyle/>
                    <a:p>
                      <a:pPr algn="l" fontAlgn="b"/>
                      <a:r>
                        <a:rPr lang="lv-LV" sz="1200" u="none" strike="noStrike">
                          <a:effectLst/>
                        </a:rPr>
                        <a:t>Vistas gaļa</a:t>
                      </a:r>
                      <a:endParaRPr lang="lv-LV"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Piens</a:t>
                      </a:r>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Cukurs</a:t>
                      </a:r>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Tēja</a:t>
                      </a:r>
                      <a:endParaRPr lang="en-US" sz="1200" b="0" i="0" u="none" strike="noStrike">
                        <a:solidFill>
                          <a:srgbClr val="000000"/>
                        </a:solidFill>
                        <a:effectLst/>
                        <a:latin typeface="+mn-lt"/>
                      </a:endParaRPr>
                    </a:p>
                  </a:txBody>
                  <a:tcPr marL="6861" marR="6861" marT="6861" marB="0" anchor="ctr"/>
                </a:tc>
                <a:extLst>
                  <a:ext uri="{0D108BD9-81ED-4DB2-BD59-A6C34878D82A}">
                    <a16:rowId xmlns:a16="http://schemas.microsoft.com/office/drawing/2014/main" val="1504098320"/>
                  </a:ext>
                </a:extLst>
              </a:tr>
              <a:tr h="230598">
                <a:tc>
                  <a:txBody>
                    <a:bodyPr/>
                    <a:lstStyle/>
                    <a:p>
                      <a:pPr algn="l" fontAlgn="b"/>
                      <a:r>
                        <a:rPr lang="en-US" sz="1200" u="none" strike="noStrike">
                          <a:effectLst/>
                        </a:rPr>
                        <a:t>Graudu/sēklu maize</a:t>
                      </a:r>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Bumbieri</a:t>
                      </a:r>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Tomāti</a:t>
                      </a:r>
                      <a:endParaRPr lang="en-US" sz="1200" b="0" i="0" u="none" strike="noStrike">
                        <a:solidFill>
                          <a:srgbClr val="000000"/>
                        </a:solidFill>
                        <a:effectLst/>
                        <a:latin typeface="+mn-lt"/>
                      </a:endParaRPr>
                    </a:p>
                  </a:txBody>
                  <a:tcPr marL="6861" marR="6861" marT="6861" marB="0" anchor="ctr"/>
                </a:tc>
                <a:tc>
                  <a:txBody>
                    <a:bodyPr/>
                    <a:lstStyle/>
                    <a:p>
                      <a:pPr algn="l" fontAlgn="b"/>
                      <a:r>
                        <a:rPr lang="lv-LV" sz="1200" u="none" strike="noStrike">
                          <a:effectLst/>
                        </a:rPr>
                        <a:t>Cūkgaļa</a:t>
                      </a:r>
                      <a:endParaRPr lang="lv-LV"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Kefīrs/jogurts</a:t>
                      </a:r>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Medus</a:t>
                      </a:r>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Kafija</a:t>
                      </a:r>
                      <a:endParaRPr lang="en-US" sz="1200" b="0" i="0" u="none" strike="noStrike">
                        <a:solidFill>
                          <a:srgbClr val="000000"/>
                        </a:solidFill>
                        <a:effectLst/>
                        <a:latin typeface="+mn-lt"/>
                      </a:endParaRPr>
                    </a:p>
                  </a:txBody>
                  <a:tcPr marL="6861" marR="6861" marT="6861" marB="0" anchor="ctr"/>
                </a:tc>
                <a:extLst>
                  <a:ext uri="{0D108BD9-81ED-4DB2-BD59-A6C34878D82A}">
                    <a16:rowId xmlns:a16="http://schemas.microsoft.com/office/drawing/2014/main" val="3496946664"/>
                  </a:ext>
                </a:extLst>
              </a:tr>
              <a:tr h="461197">
                <a:tc>
                  <a:txBody>
                    <a:bodyPr/>
                    <a:lstStyle/>
                    <a:p>
                      <a:pPr algn="l" fontAlgn="b"/>
                      <a:r>
                        <a:rPr lang="lv-LV" sz="1200" u="none" strike="noStrike">
                          <a:effectLst/>
                        </a:rPr>
                        <a:t>Griķi, vārīti</a:t>
                      </a:r>
                      <a:endParaRPr lang="lv-LV"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Banāni</a:t>
                      </a:r>
                      <a:endParaRPr lang="en-US" sz="1200" b="0" i="0" u="none" strike="noStrike">
                        <a:solidFill>
                          <a:srgbClr val="000000"/>
                        </a:solidFill>
                        <a:effectLst/>
                        <a:latin typeface="+mn-lt"/>
                      </a:endParaRPr>
                    </a:p>
                  </a:txBody>
                  <a:tcPr marL="6861" marR="6861" marT="6861" marB="0" anchor="ctr"/>
                </a:tc>
                <a:tc>
                  <a:txBody>
                    <a:bodyPr/>
                    <a:lstStyle/>
                    <a:p>
                      <a:pPr algn="l" fontAlgn="b"/>
                      <a:r>
                        <a:rPr lang="lv-LV" sz="1200" u="none" strike="noStrike">
                          <a:effectLst/>
                        </a:rPr>
                        <a:t>Gurķi</a:t>
                      </a:r>
                      <a:endParaRPr lang="lv-LV"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dirty="0" err="1">
                          <a:effectLst/>
                        </a:rPr>
                        <a:t>Zivis</a:t>
                      </a:r>
                      <a:endParaRPr lang="en-US" sz="1200" b="0" i="0" u="none" strike="noStrike" dirty="0">
                        <a:solidFill>
                          <a:srgbClr val="000000"/>
                        </a:solidFill>
                        <a:effectLst/>
                        <a:latin typeface="+mn-lt"/>
                      </a:endParaRPr>
                    </a:p>
                  </a:txBody>
                  <a:tcPr marL="6861" marR="6861" marT="6861" marB="0" anchor="ctr"/>
                </a:tc>
                <a:tc>
                  <a:txBody>
                    <a:bodyPr/>
                    <a:lstStyle/>
                    <a:p>
                      <a:pPr algn="l" fontAlgn="b"/>
                      <a:r>
                        <a:rPr lang="en-US" sz="1200" u="none" strike="noStrike">
                          <a:effectLst/>
                        </a:rPr>
                        <a:t>Biezpiens</a:t>
                      </a:r>
                      <a:endParaRPr lang="en-US" sz="1200" b="0" i="0" u="none" strike="noStrike">
                        <a:solidFill>
                          <a:srgbClr val="000000"/>
                        </a:solidFill>
                        <a:effectLst/>
                        <a:latin typeface="+mn-lt"/>
                      </a:endParaRPr>
                    </a:p>
                  </a:txBody>
                  <a:tcPr marL="6861" marR="6861" marT="6861" marB="0" anchor="ctr"/>
                </a:tc>
                <a:tc>
                  <a:txBody>
                    <a:bodyPr/>
                    <a:lstStyle/>
                    <a:p>
                      <a:pPr algn="l" fontAlgn="b"/>
                      <a:r>
                        <a:rPr lang="lv-LV" sz="1200" u="none" strike="noStrike">
                          <a:effectLst/>
                        </a:rPr>
                        <a:t>Ievārījums, augļu/ogu</a:t>
                      </a:r>
                      <a:endParaRPr lang="lv-LV"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dirty="0" err="1">
                          <a:effectLst/>
                        </a:rPr>
                        <a:t>Kakao</a:t>
                      </a:r>
                      <a:endParaRPr lang="en-US" sz="1200" b="0" i="0" u="none" strike="noStrike" dirty="0">
                        <a:solidFill>
                          <a:srgbClr val="000000"/>
                        </a:solidFill>
                        <a:effectLst/>
                        <a:latin typeface="+mn-lt"/>
                      </a:endParaRPr>
                    </a:p>
                  </a:txBody>
                  <a:tcPr marL="6861" marR="6861" marT="6861" marB="0" anchor="ctr"/>
                </a:tc>
                <a:extLst>
                  <a:ext uri="{0D108BD9-81ED-4DB2-BD59-A6C34878D82A}">
                    <a16:rowId xmlns:a16="http://schemas.microsoft.com/office/drawing/2014/main" val="3450560200"/>
                  </a:ext>
                </a:extLst>
              </a:tr>
              <a:tr h="461197">
                <a:tc>
                  <a:txBody>
                    <a:bodyPr/>
                    <a:lstStyle/>
                    <a:p>
                      <a:pPr algn="l" fontAlgn="b"/>
                      <a:r>
                        <a:rPr lang="en-US" sz="1200" u="none" strike="noStrike">
                          <a:effectLst/>
                        </a:rPr>
                        <a:t>Makaroni, pilngraudu</a:t>
                      </a:r>
                      <a:endParaRPr lang="en-US" sz="1200" b="0" i="0" u="none" strike="noStrike">
                        <a:solidFill>
                          <a:srgbClr val="000000"/>
                        </a:solidFill>
                        <a:effectLst/>
                        <a:latin typeface="+mn-lt"/>
                      </a:endParaRPr>
                    </a:p>
                  </a:txBody>
                  <a:tcPr marL="6861" marR="6861" marT="6861" marB="0" anchor="ctr"/>
                </a:tc>
                <a:tc>
                  <a:txBody>
                    <a:bodyPr/>
                    <a:lstStyle/>
                    <a:p>
                      <a:pPr algn="l" fontAlgn="b"/>
                      <a:r>
                        <a:rPr lang="lv-LV" sz="1200" u="none" strike="noStrike" dirty="0">
                          <a:effectLst/>
                        </a:rPr>
                        <a:t>Citrusaugļi</a:t>
                      </a:r>
                      <a:endParaRPr lang="lv-LV" sz="1200" b="0" i="0" u="none" strike="noStrike" dirty="0">
                        <a:solidFill>
                          <a:srgbClr val="000000"/>
                        </a:solidFill>
                        <a:effectLst/>
                        <a:latin typeface="+mn-lt"/>
                      </a:endParaRPr>
                    </a:p>
                  </a:txBody>
                  <a:tcPr marL="6861" marR="6861" marT="6861" marB="0" anchor="ctr"/>
                </a:tc>
                <a:tc>
                  <a:txBody>
                    <a:bodyPr/>
                    <a:lstStyle/>
                    <a:p>
                      <a:pPr algn="l" fontAlgn="b"/>
                      <a:r>
                        <a:rPr lang="en-US" sz="1200" u="none" strike="noStrike">
                          <a:effectLst/>
                        </a:rPr>
                        <a:t>Paprika</a:t>
                      </a:r>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Olas</a:t>
                      </a:r>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Krējums</a:t>
                      </a:r>
                      <a:endParaRPr lang="en-US" sz="1200" b="0" i="0" u="none" strike="noStrike">
                        <a:solidFill>
                          <a:srgbClr val="000000"/>
                        </a:solidFill>
                        <a:effectLst/>
                        <a:latin typeface="+mn-lt"/>
                      </a:endParaRPr>
                    </a:p>
                  </a:txBody>
                  <a:tcPr marL="6861" marR="6861" marT="6861" marB="0" anchor="ctr"/>
                </a:tc>
                <a:tc>
                  <a:txBody>
                    <a:bodyPr/>
                    <a:lstStyle/>
                    <a:p>
                      <a:pPr algn="l" fontAlgn="b"/>
                      <a:r>
                        <a:rPr lang="lv-LV" sz="1200" u="none" strike="noStrike">
                          <a:effectLst/>
                        </a:rPr>
                        <a:t>Augu eļļa</a:t>
                      </a:r>
                      <a:endParaRPr lang="lv-LV"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extLst>
                  <a:ext uri="{0D108BD9-81ED-4DB2-BD59-A6C34878D82A}">
                    <a16:rowId xmlns:a16="http://schemas.microsoft.com/office/drawing/2014/main" val="1804378870"/>
                  </a:ext>
                </a:extLst>
              </a:tr>
              <a:tr h="507316">
                <a:tc>
                  <a:txBody>
                    <a:bodyPr/>
                    <a:lstStyle/>
                    <a:p>
                      <a:pPr algn="l" fontAlgn="b"/>
                      <a:r>
                        <a:rPr lang="en-US" sz="1200" u="none" strike="noStrike" dirty="0" err="1">
                          <a:effectLst/>
                        </a:rPr>
                        <a:t>Auzu</a:t>
                      </a:r>
                      <a:r>
                        <a:rPr lang="en-US" sz="1200" u="none" strike="noStrike" dirty="0">
                          <a:effectLst/>
                        </a:rPr>
                        <a:t> </a:t>
                      </a:r>
                      <a:r>
                        <a:rPr lang="en-US" sz="1200" u="none" strike="noStrike" dirty="0" err="1">
                          <a:effectLst/>
                        </a:rPr>
                        <a:t>pārslas</a:t>
                      </a:r>
                      <a:endParaRPr lang="en-US" sz="1200" b="0" i="0" u="none" strike="noStrike" dirty="0">
                        <a:solidFill>
                          <a:srgbClr val="000000"/>
                        </a:solidFill>
                        <a:effectLst/>
                        <a:latin typeface="+mn-lt"/>
                      </a:endParaRPr>
                    </a:p>
                  </a:txBody>
                  <a:tcPr marL="6861" marR="6861" marT="6861" marB="0" anchor="ctr"/>
                </a:tc>
                <a:tc>
                  <a:txBody>
                    <a:bodyPr/>
                    <a:lstStyle/>
                    <a:p>
                      <a:pPr algn="l" fontAlgn="b"/>
                      <a:r>
                        <a:rPr lang="en-US" sz="1200" u="none" strike="noStrike" dirty="0" err="1">
                          <a:effectLst/>
                        </a:rPr>
                        <a:t>Ogas</a:t>
                      </a:r>
                      <a:r>
                        <a:rPr lang="en-US" sz="1200" u="none" strike="noStrike" dirty="0">
                          <a:effectLst/>
                        </a:rPr>
                        <a:t> </a:t>
                      </a:r>
                      <a:endParaRPr lang="en-US" sz="1200" b="0" i="0" u="none" strike="noStrike" dirty="0">
                        <a:solidFill>
                          <a:srgbClr val="000000"/>
                        </a:solidFill>
                        <a:effectLst/>
                        <a:latin typeface="+mn-lt"/>
                      </a:endParaRPr>
                    </a:p>
                  </a:txBody>
                  <a:tcPr marL="6861" marR="6861" marT="6861" marB="0" anchor="ctr"/>
                </a:tc>
                <a:tc>
                  <a:txBody>
                    <a:bodyPr/>
                    <a:lstStyle/>
                    <a:p>
                      <a:pPr algn="l" fontAlgn="b"/>
                      <a:r>
                        <a:rPr lang="lv-LV" sz="1200" u="none" strike="noStrike" dirty="0">
                          <a:effectLst/>
                        </a:rPr>
                        <a:t>Kāposti</a:t>
                      </a:r>
                      <a:endParaRPr lang="lv-LV" sz="1200" b="0" i="0" u="none" strike="noStrike" dirty="0">
                        <a:solidFill>
                          <a:srgbClr val="000000"/>
                        </a:solidFill>
                        <a:effectLst/>
                        <a:latin typeface="+mn-lt"/>
                      </a:endParaRPr>
                    </a:p>
                  </a:txBody>
                  <a:tcPr marL="6861" marR="6861" marT="6861" marB="0" anchor="ctr"/>
                </a:tc>
                <a:tc>
                  <a:txBody>
                    <a:bodyPr/>
                    <a:lstStyle/>
                    <a:p>
                      <a:pPr algn="l" fontAlgn="b"/>
                      <a:r>
                        <a:rPr lang="lv-LV" sz="1200" u="none" strike="noStrike">
                          <a:effectLst/>
                        </a:rPr>
                        <a:t>Pupas, zirņi, lēcas</a:t>
                      </a:r>
                      <a:endParaRPr lang="lv-LV"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Siers </a:t>
                      </a:r>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Sviests</a:t>
                      </a:r>
                      <a:endParaRPr lang="en-US"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extLst>
                  <a:ext uri="{0D108BD9-81ED-4DB2-BD59-A6C34878D82A}">
                    <a16:rowId xmlns:a16="http://schemas.microsoft.com/office/drawing/2014/main" val="4069951178"/>
                  </a:ext>
                </a:extLst>
              </a:tr>
              <a:tr h="463305">
                <a:tc>
                  <a:txBody>
                    <a:bodyPr/>
                    <a:lstStyle/>
                    <a:p>
                      <a:pPr algn="l" fontAlgn="b"/>
                      <a:r>
                        <a:rPr lang="lv-LV" sz="1200" u="none" strike="noStrike">
                          <a:effectLst/>
                        </a:rPr>
                        <a:t>Kartupeļi</a:t>
                      </a:r>
                      <a:endParaRPr lang="lv-LV"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r>
                        <a:rPr lang="lv-LV" sz="1200" u="none" strike="noStrike" dirty="0">
                          <a:effectLst/>
                        </a:rPr>
                        <a:t>Burkāni vai kāļi/kolrābji/redīsi</a:t>
                      </a:r>
                      <a:endParaRPr lang="lv-LV" sz="1200" b="0" i="0" u="none" strike="noStrike" dirty="0">
                        <a:solidFill>
                          <a:srgbClr val="000000"/>
                        </a:solidFill>
                        <a:effectLst/>
                        <a:latin typeface="+mn-lt"/>
                      </a:endParaRPr>
                    </a:p>
                  </a:txBody>
                  <a:tcPr marL="6861" marR="6861" marT="6861" marB="0" anchor="ctr"/>
                </a:tc>
                <a:tc>
                  <a:txBody>
                    <a:bodyPr/>
                    <a:lstStyle/>
                    <a:p>
                      <a:pPr algn="l" fontAlgn="b"/>
                      <a:r>
                        <a:rPr lang="en-US" sz="1200" u="none" strike="noStrike">
                          <a:effectLst/>
                        </a:rPr>
                        <a:t>Rieksti un sēklas</a:t>
                      </a:r>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Kausētais siers</a:t>
                      </a:r>
                      <a:endParaRPr lang="en-US" sz="1200" b="0" i="0" u="none" strike="noStrike">
                        <a:solidFill>
                          <a:srgbClr val="000000"/>
                        </a:solidFill>
                        <a:effectLst/>
                        <a:latin typeface="+mn-lt"/>
                      </a:endParaRPr>
                    </a:p>
                  </a:txBody>
                  <a:tcPr marL="6861" marR="6861" marT="6861" marB="0" anchor="ctr"/>
                </a:tc>
                <a:tc>
                  <a:txBody>
                    <a:bodyPr/>
                    <a:lstStyle/>
                    <a:p>
                      <a:pPr algn="l" fontAlgn="b"/>
                      <a:r>
                        <a:rPr lang="lv-LV" sz="1200" u="none" strike="noStrike">
                          <a:effectLst/>
                        </a:rPr>
                        <a:t>Žāvēti augļi</a:t>
                      </a:r>
                      <a:endParaRPr lang="lv-LV"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extLst>
                  <a:ext uri="{0D108BD9-81ED-4DB2-BD59-A6C34878D82A}">
                    <a16:rowId xmlns:a16="http://schemas.microsoft.com/office/drawing/2014/main" val="1923354571"/>
                  </a:ext>
                </a:extLst>
              </a:tr>
              <a:tr h="230598">
                <a:tc>
                  <a:txBody>
                    <a:bodyPr/>
                    <a:lstStyle/>
                    <a:p>
                      <a:pPr algn="l" fontAlgn="b"/>
                      <a:r>
                        <a:rPr lang="en-US" sz="1200" u="none" strike="noStrike">
                          <a:effectLst/>
                        </a:rPr>
                        <a:t>Rīsi, baltie</a:t>
                      </a:r>
                      <a:endParaRPr lang="en-US"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Ķirbji vai kabači/cukini</a:t>
                      </a:r>
                      <a:endParaRPr lang="en-US"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dirty="0" err="1">
                          <a:effectLst/>
                        </a:rPr>
                        <a:t>Sāls</a:t>
                      </a:r>
                      <a:endParaRPr lang="en-US" sz="1200" b="0" i="0" u="none" strike="noStrike" dirty="0">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extLst>
                  <a:ext uri="{0D108BD9-81ED-4DB2-BD59-A6C34878D82A}">
                    <a16:rowId xmlns:a16="http://schemas.microsoft.com/office/drawing/2014/main" val="1849762894"/>
                  </a:ext>
                </a:extLst>
              </a:tr>
              <a:tr h="230598">
                <a:tc>
                  <a:txBody>
                    <a:bodyPr/>
                    <a:lstStyle/>
                    <a:p>
                      <a:pPr algn="l" fontAlgn="b"/>
                      <a:r>
                        <a:rPr lang="en-US" sz="1200" u="none" strike="noStrike">
                          <a:effectLst/>
                        </a:rPr>
                        <a:t>Mieži, grūbas</a:t>
                      </a:r>
                      <a:endParaRPr lang="en-US"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dirty="0" err="1">
                          <a:effectLst/>
                        </a:rPr>
                        <a:t>Bietes</a:t>
                      </a:r>
                      <a:endParaRPr lang="en-US" sz="1200" b="0" i="0" u="none" strike="noStrike" dirty="0">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r>
                        <a:rPr lang="lv-LV" sz="1200" u="none" strike="noStrike" dirty="0">
                          <a:effectLst/>
                        </a:rPr>
                        <a:t>Garšvielas</a:t>
                      </a:r>
                      <a:endParaRPr lang="lv-LV" sz="1200" b="0" i="0" u="none" strike="noStrike" dirty="0">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extLst>
                  <a:ext uri="{0D108BD9-81ED-4DB2-BD59-A6C34878D82A}">
                    <a16:rowId xmlns:a16="http://schemas.microsoft.com/office/drawing/2014/main" val="2723361059"/>
                  </a:ext>
                </a:extLst>
              </a:tr>
              <a:tr h="230598">
                <a:tc>
                  <a:txBody>
                    <a:bodyPr/>
                    <a:lstStyle/>
                    <a:p>
                      <a:pPr algn="l" fontAlgn="b"/>
                      <a:r>
                        <a:rPr lang="en-US" sz="1200" u="none" strike="noStrike" dirty="0" err="1">
                          <a:effectLst/>
                        </a:rPr>
                        <a:t>Milti</a:t>
                      </a:r>
                      <a:r>
                        <a:rPr lang="en-US" sz="1200" u="none" strike="noStrike" dirty="0">
                          <a:effectLst/>
                        </a:rPr>
                        <a:t>, </a:t>
                      </a:r>
                      <a:r>
                        <a:rPr lang="en-US" sz="1200" u="none" strike="noStrike" dirty="0" err="1">
                          <a:effectLst/>
                        </a:rPr>
                        <a:t>kviešu</a:t>
                      </a:r>
                      <a:r>
                        <a:rPr lang="en-US" sz="1200" u="none" strike="noStrike" dirty="0">
                          <a:effectLst/>
                        </a:rPr>
                        <a:t>, </a:t>
                      </a:r>
                      <a:r>
                        <a:rPr lang="en-US" sz="1200" u="none" strike="noStrike" dirty="0" err="1">
                          <a:effectLst/>
                        </a:rPr>
                        <a:t>pilngraudu</a:t>
                      </a:r>
                      <a:endParaRPr lang="en-US" sz="1200" b="0" i="0" u="none" strike="noStrike" dirty="0">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r>
                        <a:rPr lang="en-US" sz="1200" u="none" strike="noStrike">
                          <a:effectLst/>
                        </a:rPr>
                        <a:t>Sīpoli</a:t>
                      </a:r>
                      <a:endParaRPr lang="en-US"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dirty="0">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extLst>
                  <a:ext uri="{0D108BD9-81ED-4DB2-BD59-A6C34878D82A}">
                    <a16:rowId xmlns:a16="http://schemas.microsoft.com/office/drawing/2014/main" val="3182594671"/>
                  </a:ext>
                </a:extLst>
              </a:tr>
              <a:tr h="230598">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r>
                        <a:rPr lang="lv-LV" sz="1200" u="none" strike="noStrike">
                          <a:effectLst/>
                        </a:rPr>
                        <a:t>Lociņi un dilles</a:t>
                      </a:r>
                      <a:endParaRPr lang="lv-LV"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a:solidFill>
                          <a:srgbClr val="000000"/>
                        </a:solidFill>
                        <a:effectLst/>
                        <a:latin typeface="+mn-lt"/>
                      </a:endParaRPr>
                    </a:p>
                  </a:txBody>
                  <a:tcPr marL="6861" marR="6861" marT="6861" marB="0" anchor="ctr"/>
                </a:tc>
                <a:tc>
                  <a:txBody>
                    <a:bodyPr/>
                    <a:lstStyle/>
                    <a:p>
                      <a:pPr algn="l" fontAlgn="b"/>
                      <a:endParaRPr lang="en-US" sz="1200" b="0" i="0" u="none" strike="noStrike" dirty="0">
                        <a:solidFill>
                          <a:srgbClr val="000000"/>
                        </a:solidFill>
                        <a:effectLst/>
                        <a:latin typeface="+mn-lt"/>
                      </a:endParaRPr>
                    </a:p>
                  </a:txBody>
                  <a:tcPr marL="6861" marR="6861" marT="6861" marB="0" anchor="ctr"/>
                </a:tc>
                <a:extLst>
                  <a:ext uri="{0D108BD9-81ED-4DB2-BD59-A6C34878D82A}">
                    <a16:rowId xmlns:a16="http://schemas.microsoft.com/office/drawing/2014/main" val="3011878893"/>
                  </a:ext>
                </a:extLst>
              </a:tr>
            </a:tbl>
          </a:graphicData>
        </a:graphic>
      </p:graphicFrame>
    </p:spTree>
    <p:extLst>
      <p:ext uri="{BB962C8B-B14F-4D97-AF65-F5344CB8AC3E}">
        <p14:creationId xmlns:p14="http://schemas.microsoft.com/office/powerpoint/2010/main" val="3250968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C821CCC-D4F1-44F1-87F5-F6F8A0D20D56}"/>
              </a:ext>
            </a:extLst>
          </p:cNvPr>
          <p:cNvSpPr>
            <a:spLocks noGrp="1"/>
          </p:cNvSpPr>
          <p:nvPr>
            <p:ph type="subTitle" idx="1"/>
          </p:nvPr>
        </p:nvSpPr>
        <p:spPr/>
        <p:txBody>
          <a:bodyPr/>
          <a:lstStyle/>
          <a:p>
            <a:r>
              <a:rPr lang="lv-LV" dirty="0"/>
              <a:t>Veidotas 7 dienām:</a:t>
            </a:r>
          </a:p>
          <a:p>
            <a:r>
              <a:rPr lang="lv-LV" dirty="0"/>
              <a:t>	pieaugušajiem arī 2 sezonām – vasarai un ziemai;</a:t>
            </a:r>
          </a:p>
          <a:p>
            <a:endParaRPr lang="lv-LV" dirty="0"/>
          </a:p>
          <a:p>
            <a:r>
              <a:rPr lang="lv-LV" dirty="0"/>
              <a:t>Uztura kartēs visām receptēm norādīts enerģijas un uzturvielu daudzums, ko tās nodrošina;</a:t>
            </a:r>
          </a:p>
          <a:p>
            <a:endParaRPr lang="lv-LV" dirty="0"/>
          </a:p>
          <a:p>
            <a:r>
              <a:rPr lang="lv-LV" dirty="0"/>
              <a:t>Katrā dienā iekļautas 3 pamatmalītes un 2 uzkodu reizes;</a:t>
            </a:r>
          </a:p>
          <a:p>
            <a:endParaRPr lang="lv-LV" dirty="0"/>
          </a:p>
          <a:p>
            <a:r>
              <a:rPr lang="lv-LV" dirty="0"/>
              <a:t>Uztura kartes veidotas rekomendējoši, pieļaujot iespēju vienu produktu aizstāt ar citu līdzīgu, kā arī mainot ēdienreizes vietām vai apvienojot tās, atbilstoši indivīda vajadzībām.</a:t>
            </a:r>
            <a:endParaRPr lang="en-GB" dirty="0"/>
          </a:p>
        </p:txBody>
      </p:sp>
      <p:sp>
        <p:nvSpPr>
          <p:cNvPr id="3" name="Title 2">
            <a:extLst>
              <a:ext uri="{FF2B5EF4-FFF2-40B4-BE49-F238E27FC236}">
                <a16:creationId xmlns:a16="http://schemas.microsoft.com/office/drawing/2014/main" id="{29EAAC09-D801-45DE-9D1B-6DC1DB74CC01}"/>
              </a:ext>
            </a:extLst>
          </p:cNvPr>
          <p:cNvSpPr>
            <a:spLocks noGrp="1"/>
          </p:cNvSpPr>
          <p:nvPr>
            <p:ph type="title"/>
          </p:nvPr>
        </p:nvSpPr>
        <p:spPr/>
        <p:txBody>
          <a:bodyPr/>
          <a:lstStyle/>
          <a:p>
            <a:r>
              <a:rPr lang="lv-LV" dirty="0"/>
              <a:t>Uztura karšu izstrāde</a:t>
            </a:r>
            <a:endParaRPr lang="en-GB" dirty="0"/>
          </a:p>
        </p:txBody>
      </p:sp>
      <p:sp>
        <p:nvSpPr>
          <p:cNvPr id="4" name="Date Placeholder 3">
            <a:extLst>
              <a:ext uri="{FF2B5EF4-FFF2-40B4-BE49-F238E27FC236}">
                <a16:creationId xmlns:a16="http://schemas.microsoft.com/office/drawing/2014/main" id="{F4A65146-FD24-48FA-AADE-0B18298A449D}"/>
              </a:ext>
            </a:extLst>
          </p:cNvPr>
          <p:cNvSpPr>
            <a:spLocks noGrp="1"/>
          </p:cNvSpPr>
          <p:nvPr>
            <p:ph type="dt" sz="half" idx="2"/>
          </p:nvPr>
        </p:nvSpPr>
        <p:spPr/>
        <p:txBody>
          <a:bodyPr/>
          <a:lstStyle/>
          <a:p>
            <a:fld id="{427A7EDF-39E4-4867-8ADC-263039372CCE}" type="datetime1">
              <a:rPr lang="lv-LV" smtClean="0"/>
              <a:t>28.02.2020</a:t>
            </a:fld>
            <a:endParaRPr lang="lv-LV" dirty="0"/>
          </a:p>
        </p:txBody>
      </p:sp>
      <p:sp>
        <p:nvSpPr>
          <p:cNvPr id="5" name="Slide Number Placeholder 4">
            <a:extLst>
              <a:ext uri="{FF2B5EF4-FFF2-40B4-BE49-F238E27FC236}">
                <a16:creationId xmlns:a16="http://schemas.microsoft.com/office/drawing/2014/main" id="{4E537BC9-DCDD-4B53-8782-35C41C25B3B8}"/>
              </a:ext>
            </a:extLst>
          </p:cNvPr>
          <p:cNvSpPr>
            <a:spLocks noGrp="1"/>
          </p:cNvSpPr>
          <p:nvPr>
            <p:ph type="sldNum" sz="quarter" idx="4"/>
          </p:nvPr>
        </p:nvSpPr>
        <p:spPr/>
        <p:txBody>
          <a:bodyPr/>
          <a:lstStyle/>
          <a:p>
            <a:fld id="{0065DBD3-65C1-409C-9CB6-61B0246E811C}" type="slidenum">
              <a:rPr lang="lv-LV" smtClean="0"/>
              <a:pPr/>
              <a:t>17</a:t>
            </a:fld>
            <a:endParaRPr lang="lv-LV" dirty="0"/>
          </a:p>
        </p:txBody>
      </p:sp>
    </p:spTree>
    <p:extLst>
      <p:ext uri="{BB962C8B-B14F-4D97-AF65-F5344CB8AC3E}">
        <p14:creationId xmlns:p14="http://schemas.microsoft.com/office/powerpoint/2010/main" val="411589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1016607-B43C-41D8-AD03-C5C0F92F4F1F}"/>
              </a:ext>
            </a:extLst>
          </p:cNvPr>
          <p:cNvGraphicFramePr>
            <a:graphicFrameLocks noGrp="1"/>
          </p:cNvGraphicFramePr>
          <p:nvPr/>
        </p:nvGraphicFramePr>
        <p:xfrm>
          <a:off x="228601" y="76200"/>
          <a:ext cx="9448798" cy="6756553"/>
        </p:xfrm>
        <a:graphic>
          <a:graphicData uri="http://schemas.openxmlformats.org/drawingml/2006/table">
            <a:tbl>
              <a:tblPr/>
              <a:tblGrid>
                <a:gridCol w="479866">
                  <a:extLst>
                    <a:ext uri="{9D8B030D-6E8A-4147-A177-3AD203B41FA5}">
                      <a16:colId xmlns:a16="http://schemas.microsoft.com/office/drawing/2014/main" val="1252721734"/>
                    </a:ext>
                  </a:extLst>
                </a:gridCol>
                <a:gridCol w="2949133">
                  <a:extLst>
                    <a:ext uri="{9D8B030D-6E8A-4147-A177-3AD203B41FA5}">
                      <a16:colId xmlns:a16="http://schemas.microsoft.com/office/drawing/2014/main" val="350073809"/>
                    </a:ext>
                  </a:extLst>
                </a:gridCol>
                <a:gridCol w="1371601">
                  <a:extLst>
                    <a:ext uri="{9D8B030D-6E8A-4147-A177-3AD203B41FA5}">
                      <a16:colId xmlns:a16="http://schemas.microsoft.com/office/drawing/2014/main" val="2783154757"/>
                    </a:ext>
                  </a:extLst>
                </a:gridCol>
                <a:gridCol w="990600">
                  <a:extLst>
                    <a:ext uri="{9D8B030D-6E8A-4147-A177-3AD203B41FA5}">
                      <a16:colId xmlns:a16="http://schemas.microsoft.com/office/drawing/2014/main" val="3924482156"/>
                    </a:ext>
                  </a:extLst>
                </a:gridCol>
                <a:gridCol w="685800">
                  <a:extLst>
                    <a:ext uri="{9D8B030D-6E8A-4147-A177-3AD203B41FA5}">
                      <a16:colId xmlns:a16="http://schemas.microsoft.com/office/drawing/2014/main" val="4056256429"/>
                    </a:ext>
                  </a:extLst>
                </a:gridCol>
                <a:gridCol w="595321">
                  <a:extLst>
                    <a:ext uri="{9D8B030D-6E8A-4147-A177-3AD203B41FA5}">
                      <a16:colId xmlns:a16="http://schemas.microsoft.com/office/drawing/2014/main" val="4071457501"/>
                    </a:ext>
                  </a:extLst>
                </a:gridCol>
                <a:gridCol w="799775">
                  <a:extLst>
                    <a:ext uri="{9D8B030D-6E8A-4147-A177-3AD203B41FA5}">
                      <a16:colId xmlns:a16="http://schemas.microsoft.com/office/drawing/2014/main" val="454466892"/>
                    </a:ext>
                  </a:extLst>
                </a:gridCol>
                <a:gridCol w="765500">
                  <a:extLst>
                    <a:ext uri="{9D8B030D-6E8A-4147-A177-3AD203B41FA5}">
                      <a16:colId xmlns:a16="http://schemas.microsoft.com/office/drawing/2014/main" val="3403349812"/>
                    </a:ext>
                  </a:extLst>
                </a:gridCol>
                <a:gridCol w="811202">
                  <a:extLst>
                    <a:ext uri="{9D8B030D-6E8A-4147-A177-3AD203B41FA5}">
                      <a16:colId xmlns:a16="http://schemas.microsoft.com/office/drawing/2014/main" val="935270180"/>
                    </a:ext>
                  </a:extLst>
                </a:gridCol>
              </a:tblGrid>
              <a:tr h="228600">
                <a:tc>
                  <a:txBody>
                    <a:bodyPr/>
                    <a:lstStyle/>
                    <a:p>
                      <a:pPr rtl="0" fontAlgn="ctr"/>
                      <a:endParaRPr lang="en-US" sz="110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a:solidFill>
                            <a:schemeClr val="accent5">
                              <a:lumMod val="50000"/>
                            </a:schemeClr>
                          </a:solidFill>
                          <a:effectLst/>
                        </a:rPr>
                        <a:t>Ēdiens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dirty="0" err="1">
                          <a:solidFill>
                            <a:schemeClr val="accent5">
                              <a:lumMod val="50000"/>
                            </a:schemeClr>
                          </a:solidFill>
                          <a:effectLst/>
                        </a:rPr>
                        <a:t>Produkts</a:t>
                      </a:r>
                      <a:endParaRPr lang="en-US" sz="1100" b="1"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a:solidFill>
                            <a:schemeClr val="accent5">
                              <a:lumMod val="50000"/>
                            </a:schemeClr>
                          </a:solidFill>
                          <a:effectLst/>
                        </a:rPr>
                        <a:t>Svarss, neto (g)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lv-LV" sz="1100" b="1" dirty="0" err="1">
                          <a:solidFill>
                            <a:schemeClr val="accent5">
                              <a:lumMod val="50000"/>
                            </a:schemeClr>
                          </a:solidFill>
                          <a:effectLst/>
                        </a:rPr>
                        <a:t>En</a:t>
                      </a:r>
                      <a:r>
                        <a:rPr lang="lv-LV" sz="1100" b="1" dirty="0">
                          <a:solidFill>
                            <a:schemeClr val="accent5">
                              <a:lumMod val="50000"/>
                            </a:schemeClr>
                          </a:solidFill>
                          <a:effectLst/>
                        </a:rPr>
                        <a:t>. v. (kcal)</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a:solidFill>
                            <a:schemeClr val="accent5">
                              <a:lumMod val="50000"/>
                            </a:schemeClr>
                          </a:solidFill>
                          <a:effectLst/>
                        </a:rPr>
                        <a:t>OBV (g)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a:solidFill>
                            <a:schemeClr val="accent5">
                              <a:lumMod val="50000"/>
                            </a:schemeClr>
                          </a:solidFill>
                          <a:effectLst/>
                        </a:rPr>
                        <a:t>Tauki (g)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a:solidFill>
                            <a:schemeClr val="accent5">
                              <a:lumMod val="50000"/>
                            </a:schemeClr>
                          </a:solidFill>
                          <a:effectLst/>
                        </a:rPr>
                        <a:t>OGH (g)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lv-LV" sz="1100" b="1">
                          <a:solidFill>
                            <a:schemeClr val="accent5">
                              <a:lumMod val="50000"/>
                            </a:schemeClr>
                          </a:solidFill>
                          <a:effectLst/>
                        </a:rPr>
                        <a:t>Šķiedrv. (g)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14441546"/>
                  </a:ext>
                </a:extLst>
              </a:tr>
              <a:tr h="228600">
                <a:tc rowSpan="3">
                  <a:txBody>
                    <a:bodyPr/>
                    <a:lstStyle/>
                    <a:p>
                      <a:pPr algn="ctr" rtl="0" fontAlgn="ctr"/>
                      <a:r>
                        <a:rPr lang="en-US" sz="1100">
                          <a:solidFill>
                            <a:schemeClr val="accent5">
                              <a:lumMod val="50000"/>
                            </a:schemeClr>
                          </a:solidFill>
                          <a:effectLst/>
                        </a:rPr>
                        <a:t>B</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ctr"/>
                      <a:r>
                        <a:rPr lang="lv-LV" sz="1100" b="1">
                          <a:solidFill>
                            <a:schemeClr val="accent5">
                              <a:lumMod val="50000"/>
                            </a:schemeClr>
                          </a:solidFill>
                          <a:effectLst/>
                        </a:rPr>
                        <a:t>Griķu pārslu biezputra ar grauzdētām sēklām</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ctr"/>
                      <a:r>
                        <a:rPr lang="lv-LV" sz="1000" dirty="0">
                          <a:solidFill>
                            <a:schemeClr val="accent5">
                              <a:lumMod val="50000"/>
                            </a:schemeClr>
                          </a:solidFill>
                          <a:effectLst/>
                        </a:rPr>
                        <a:t>Griķu pārslas, pagatavotas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ctr"/>
                      <a:r>
                        <a:rPr lang="en-US" sz="1100" dirty="0">
                          <a:solidFill>
                            <a:schemeClr val="accent5">
                              <a:lumMod val="50000"/>
                            </a:schemeClr>
                          </a:solidFill>
                          <a:effectLst/>
                        </a:rPr>
                        <a:t>180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a:solidFill>
                            <a:schemeClr val="accent5">
                              <a:lumMod val="50000"/>
                            </a:schemeClr>
                          </a:solidFill>
                          <a:effectLst/>
                        </a:rPr>
                        <a:t>292.0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a:solidFill>
                            <a:schemeClr val="accent5">
                              <a:lumMod val="50000"/>
                            </a:schemeClr>
                          </a:solidFill>
                          <a:effectLst/>
                        </a:rPr>
                        <a:t>9.3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a:solidFill>
                            <a:schemeClr val="accent5">
                              <a:lumMod val="50000"/>
                            </a:schemeClr>
                          </a:solidFill>
                          <a:effectLst/>
                        </a:rPr>
                        <a:t>10.0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a:solidFill>
                            <a:schemeClr val="accent5">
                              <a:lumMod val="50000"/>
                            </a:schemeClr>
                          </a:solidFill>
                          <a:effectLst/>
                        </a:rPr>
                        <a:t>40.3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a:solidFill>
                            <a:schemeClr val="accent5">
                              <a:lumMod val="50000"/>
                            </a:schemeClr>
                          </a:solidFill>
                          <a:effectLst/>
                        </a:rPr>
                        <a:t>2.3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extLst>
                  <a:ext uri="{0D108BD9-81ED-4DB2-BD59-A6C34878D82A}">
                    <a16:rowId xmlns:a16="http://schemas.microsoft.com/office/drawing/2014/main" val="203366374"/>
                  </a:ext>
                </a:extLst>
              </a:tr>
              <a:tr h="97809">
                <a:tc vMerge="1">
                  <a:txBody>
                    <a:bodyPr/>
                    <a:lstStyle/>
                    <a:p>
                      <a:endParaRPr lang="en-US"/>
                    </a:p>
                  </a:txBody>
                  <a:tcPr/>
                </a:tc>
                <a:tc rowSpan="2">
                  <a:txBody>
                    <a:bodyPr/>
                    <a:lstStyle/>
                    <a:p>
                      <a:pPr rtl="0" fontAlgn="ctr"/>
                      <a:r>
                        <a:rPr lang="lv-LV" sz="1100" dirty="0">
                          <a:solidFill>
                            <a:schemeClr val="accent5">
                              <a:lumMod val="50000"/>
                            </a:schemeClr>
                          </a:solidFill>
                          <a:effectLst/>
                        </a:rPr>
                        <a:t>Griķu pārslas vāra ūdenī, pēc garšas pievieno sāli vai garšaugus. Kad pārslas gatavas, pievieno sviestu. Pasniedzot pārkaisa ar grauzdētām sēklām.</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ctr"/>
                      <a:r>
                        <a:rPr lang="en-US" sz="1000" dirty="0" err="1">
                          <a:solidFill>
                            <a:schemeClr val="accent5">
                              <a:lumMod val="50000"/>
                            </a:schemeClr>
                          </a:solidFill>
                          <a:effectLst/>
                        </a:rPr>
                        <a:t>Sviests</a:t>
                      </a:r>
                      <a:endParaRPr lang="en-US" sz="10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ctr"/>
                      <a:r>
                        <a:rPr lang="en-US" sz="1100" dirty="0">
                          <a:solidFill>
                            <a:schemeClr val="accent5">
                              <a:lumMod val="50000"/>
                            </a:schemeClr>
                          </a:solidFill>
                          <a:effectLst/>
                        </a:rPr>
                        <a:t>5</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3900440"/>
                  </a:ext>
                </a:extLst>
              </a:tr>
              <a:tr h="355525">
                <a:tc vMerge="1">
                  <a:txBody>
                    <a:bodyPr/>
                    <a:lstStyle/>
                    <a:p>
                      <a:endParaRPr lang="en-US"/>
                    </a:p>
                  </a:txBody>
                  <a:tcPr/>
                </a:tc>
                <a:tc vMerge="1">
                  <a:txBody>
                    <a:bodyPr/>
                    <a:lstStyle/>
                    <a:p>
                      <a:endParaRPr lang="en-US"/>
                    </a:p>
                  </a:txBody>
                  <a:tcPr/>
                </a:tc>
                <a:tc>
                  <a:txBody>
                    <a:bodyPr/>
                    <a:lstStyle/>
                    <a:p>
                      <a:pPr rtl="0" fontAlgn="ctr"/>
                      <a:r>
                        <a:rPr lang="en-US" sz="1000" dirty="0" err="1">
                          <a:solidFill>
                            <a:schemeClr val="accent5">
                              <a:lumMod val="50000"/>
                            </a:schemeClr>
                          </a:solidFill>
                          <a:effectLst/>
                        </a:rPr>
                        <a:t>Sēklas</a:t>
                      </a:r>
                      <a:r>
                        <a:rPr lang="en-US" sz="1000" dirty="0">
                          <a:solidFill>
                            <a:schemeClr val="accent5">
                              <a:lumMod val="50000"/>
                            </a:schemeClr>
                          </a:solidFill>
                          <a:effectLst/>
                        </a:rPr>
                        <a:t>, g</a:t>
                      </a:r>
                      <a:r>
                        <a:rPr lang="lv-LV" sz="1000" dirty="0">
                          <a:solidFill>
                            <a:schemeClr val="accent5">
                              <a:lumMod val="50000"/>
                            </a:schemeClr>
                          </a:solidFill>
                          <a:effectLst/>
                        </a:rPr>
                        <a:t>r</a:t>
                      </a:r>
                      <a:r>
                        <a:rPr lang="en-US" sz="1000" dirty="0" err="1">
                          <a:solidFill>
                            <a:schemeClr val="accent5">
                              <a:lumMod val="50000"/>
                            </a:schemeClr>
                          </a:solidFill>
                          <a:effectLst/>
                        </a:rPr>
                        <a:t>auzdētas</a:t>
                      </a:r>
                      <a:endParaRPr lang="en-US" sz="10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ctr"/>
                      <a:r>
                        <a:rPr lang="en-US" sz="1100" dirty="0">
                          <a:solidFill>
                            <a:schemeClr val="accent5">
                              <a:lumMod val="50000"/>
                            </a:schemeClr>
                          </a:solidFill>
                          <a:effectLst/>
                        </a:rPr>
                        <a:t>10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26795748"/>
                  </a:ext>
                </a:extLst>
              </a:tr>
              <a:tr h="97809">
                <a:tc rowSpan="2">
                  <a:txBody>
                    <a:bodyPr/>
                    <a:lstStyle/>
                    <a:p>
                      <a:pPr algn="ctr" rtl="0" fontAlgn="ctr"/>
                      <a:r>
                        <a:rPr lang="en-US" sz="1100">
                          <a:solidFill>
                            <a:schemeClr val="accent5">
                              <a:lumMod val="50000"/>
                            </a:schemeClr>
                          </a:solidFill>
                          <a:effectLst/>
                        </a:rPr>
                        <a:t>U</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r>
                        <a:rPr lang="en-US" sz="1000" dirty="0" err="1">
                          <a:solidFill>
                            <a:schemeClr val="accent5">
                              <a:lumMod val="50000"/>
                            </a:schemeClr>
                          </a:solidFill>
                          <a:effectLst/>
                        </a:rPr>
                        <a:t>Ābols</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90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dirty="0">
                          <a:solidFill>
                            <a:schemeClr val="accent5">
                              <a:lumMod val="50000"/>
                            </a:schemeClr>
                          </a:solidFill>
                          <a:effectLst/>
                        </a:rPr>
                        <a:t>279.7</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a:solidFill>
                            <a:schemeClr val="accent5">
                              <a:lumMod val="50000"/>
                            </a:schemeClr>
                          </a:solidFill>
                          <a:effectLst/>
                        </a:rPr>
                        <a:t>1.9</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a:solidFill>
                            <a:schemeClr val="accent5">
                              <a:lumMod val="50000"/>
                            </a:schemeClr>
                          </a:solidFill>
                          <a:effectLst/>
                        </a:rPr>
                        <a:t>0.7</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a:solidFill>
                            <a:schemeClr val="accent5">
                              <a:lumMod val="50000"/>
                            </a:schemeClr>
                          </a:solidFill>
                          <a:effectLst/>
                        </a:rPr>
                        <a:t>63.2</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a:solidFill>
                            <a:schemeClr val="accent5">
                              <a:lumMod val="50000"/>
                            </a:schemeClr>
                          </a:solidFill>
                          <a:effectLst/>
                        </a:rPr>
                        <a:t>7.2</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21126723"/>
                  </a:ext>
                </a:extLst>
              </a:tr>
              <a:tr h="97809">
                <a:tc vMerge="1">
                  <a:txBody>
                    <a:bodyPr/>
                    <a:lstStyle/>
                    <a:p>
                      <a:endParaRPr lang="en-US"/>
                    </a:p>
                  </a:txBody>
                  <a:tcPr/>
                </a:tc>
                <a:tc vMerge="1">
                  <a:txBody>
                    <a:bodyPr/>
                    <a:lstStyle/>
                    <a:p>
                      <a:endParaRPr lang="en-US"/>
                    </a:p>
                  </a:txBody>
                  <a:tcPr/>
                </a:tc>
                <a:tc>
                  <a:txBody>
                    <a:bodyPr/>
                    <a:lstStyle/>
                    <a:p>
                      <a:pPr rtl="0" fontAlgn="b"/>
                      <a:r>
                        <a:rPr lang="lv-LV" sz="1000" dirty="0">
                          <a:solidFill>
                            <a:schemeClr val="accent5">
                              <a:lumMod val="50000"/>
                            </a:schemeClr>
                          </a:solidFill>
                          <a:effectLst/>
                        </a:rPr>
                        <a:t>Žāvēti augļi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80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09952301"/>
                  </a:ext>
                </a:extLst>
              </a:tr>
              <a:tr h="97809">
                <a:tc rowSpan="7">
                  <a:txBody>
                    <a:bodyPr/>
                    <a:lstStyle/>
                    <a:p>
                      <a:pPr algn="ctr" rtl="0" fontAlgn="ctr"/>
                      <a:r>
                        <a:rPr lang="en-US" sz="1100">
                          <a:solidFill>
                            <a:schemeClr val="accent5">
                              <a:lumMod val="50000"/>
                            </a:schemeClr>
                          </a:solidFill>
                          <a:effectLst/>
                        </a:rPr>
                        <a:t>P</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100" b="1">
                          <a:solidFill>
                            <a:schemeClr val="accent5">
                              <a:lumMod val="50000"/>
                            </a:schemeClr>
                          </a:solidFill>
                          <a:effectLst/>
                        </a:rPr>
                        <a:t>Griķi ar maltās gaļas mērci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dirty="0">
                          <a:solidFill>
                            <a:schemeClr val="accent5">
                              <a:lumMod val="50000"/>
                            </a:schemeClr>
                          </a:solidFill>
                          <a:effectLst/>
                        </a:rPr>
                        <a:t>Griķi, vārīti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a:solidFill>
                            <a:schemeClr val="accent5">
                              <a:lumMod val="50000"/>
                            </a:schemeClr>
                          </a:solidFill>
                          <a:effectLst/>
                        </a:rPr>
                        <a:t>250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dirty="0">
                          <a:solidFill>
                            <a:schemeClr val="accent5">
                              <a:lumMod val="50000"/>
                            </a:schemeClr>
                          </a:solidFill>
                          <a:effectLst/>
                        </a:rPr>
                        <a:t>668.3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a:solidFill>
                            <a:schemeClr val="accent5">
                              <a:lumMod val="50000"/>
                            </a:schemeClr>
                          </a:solidFill>
                          <a:effectLst/>
                        </a:rPr>
                        <a:t>30.2</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a:solidFill>
                            <a:schemeClr val="accent5">
                              <a:lumMod val="50000"/>
                            </a:schemeClr>
                          </a:solidFill>
                          <a:effectLst/>
                        </a:rPr>
                        <a:t>30.3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a:solidFill>
                            <a:schemeClr val="accent5">
                              <a:lumMod val="50000"/>
                            </a:schemeClr>
                          </a:solidFill>
                          <a:effectLst/>
                        </a:rPr>
                        <a:t>65.3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a:solidFill>
                            <a:schemeClr val="accent5">
                              <a:lumMod val="50000"/>
                            </a:schemeClr>
                          </a:solidFill>
                          <a:effectLst/>
                        </a:rPr>
                        <a:t>6.0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extLst>
                  <a:ext uri="{0D108BD9-81ED-4DB2-BD59-A6C34878D82A}">
                    <a16:rowId xmlns:a16="http://schemas.microsoft.com/office/drawing/2014/main" val="1185523762"/>
                  </a:ext>
                </a:extLst>
              </a:tr>
              <a:tr h="195618">
                <a:tc vMerge="1">
                  <a:txBody>
                    <a:bodyPr/>
                    <a:lstStyle/>
                    <a:p>
                      <a:endParaRPr lang="en-US"/>
                    </a:p>
                  </a:txBody>
                  <a:tcPr/>
                </a:tc>
                <a:tc rowSpan="3">
                  <a:txBody>
                    <a:bodyPr/>
                    <a:lstStyle/>
                    <a:p>
                      <a:pPr rtl="0" fontAlgn="ctr"/>
                      <a:r>
                        <a:rPr lang="lv-LV" sz="1100">
                          <a:solidFill>
                            <a:schemeClr val="accent5">
                              <a:lumMod val="50000"/>
                            </a:schemeClr>
                          </a:solidFill>
                          <a:effectLst/>
                        </a:rPr>
                        <a:t>Griķus vāra ūdenī. Uz pannas apcep sīpolu, pievieno malto gaļu, cep līdz gaļa gatava. Pievieno pienu un uzvāra.</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en-US" sz="1000" dirty="0" err="1">
                          <a:solidFill>
                            <a:schemeClr val="accent5">
                              <a:lumMod val="50000"/>
                            </a:schemeClr>
                          </a:solidFill>
                          <a:effectLst/>
                        </a:rPr>
                        <a:t>Cūkgala</a:t>
                      </a:r>
                      <a:r>
                        <a:rPr lang="en-US" sz="1000" dirty="0">
                          <a:solidFill>
                            <a:schemeClr val="accent5">
                              <a:lumMod val="50000"/>
                            </a:schemeClr>
                          </a:solidFill>
                          <a:effectLst/>
                        </a:rPr>
                        <a:t>, </a:t>
                      </a:r>
                      <a:r>
                        <a:rPr lang="en-US" sz="1000" dirty="0" err="1">
                          <a:solidFill>
                            <a:schemeClr val="accent5">
                              <a:lumMod val="50000"/>
                            </a:schemeClr>
                          </a:solidFill>
                          <a:effectLst/>
                        </a:rPr>
                        <a:t>malta</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80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36958514"/>
                  </a:ext>
                </a:extLst>
              </a:tr>
              <a:tr h="97809">
                <a:tc vMerge="1">
                  <a:txBody>
                    <a:bodyPr/>
                    <a:lstStyle/>
                    <a:p>
                      <a:endParaRPr lang="en-US"/>
                    </a:p>
                  </a:txBody>
                  <a:tcPr/>
                </a:tc>
                <a:tc vMerge="1">
                  <a:txBody>
                    <a:bodyPr/>
                    <a:lstStyle/>
                    <a:p>
                      <a:endParaRPr lang="en-US"/>
                    </a:p>
                  </a:txBody>
                  <a:tcPr/>
                </a:tc>
                <a:tc>
                  <a:txBody>
                    <a:bodyPr/>
                    <a:lstStyle/>
                    <a:p>
                      <a:pPr rtl="0" fontAlgn="b"/>
                      <a:r>
                        <a:rPr lang="en-US" sz="1000" dirty="0" err="1">
                          <a:solidFill>
                            <a:schemeClr val="accent5">
                              <a:lumMod val="50000"/>
                            </a:schemeClr>
                          </a:solidFill>
                          <a:effectLst/>
                        </a:rPr>
                        <a:t>Sīpoli</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08492216"/>
                  </a:ext>
                </a:extLst>
              </a:tr>
              <a:tr h="195618">
                <a:tc vMerge="1">
                  <a:txBody>
                    <a:bodyPr/>
                    <a:lstStyle/>
                    <a:p>
                      <a:endParaRPr lang="en-US"/>
                    </a:p>
                  </a:txBody>
                  <a:tcPr/>
                </a:tc>
                <a:tc vMerge="1">
                  <a:txBody>
                    <a:bodyPr/>
                    <a:lstStyle/>
                    <a:p>
                      <a:endParaRPr lang="en-US"/>
                    </a:p>
                  </a:txBody>
                  <a:tcPr/>
                </a:tc>
                <a:tc>
                  <a:txBody>
                    <a:bodyPr/>
                    <a:lstStyle/>
                    <a:p>
                      <a:pPr rtl="0" fontAlgn="b"/>
                      <a:r>
                        <a:rPr lang="en-US" sz="1000" dirty="0" err="1">
                          <a:solidFill>
                            <a:schemeClr val="accent5">
                              <a:lumMod val="50000"/>
                            </a:schemeClr>
                          </a:solidFill>
                          <a:effectLst/>
                        </a:rPr>
                        <a:t>Piens</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60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17577725"/>
                  </a:ext>
                </a:extLst>
              </a:tr>
              <a:tr h="195618">
                <a:tc vMerge="1">
                  <a:txBody>
                    <a:bodyPr/>
                    <a:lstStyle/>
                    <a:p>
                      <a:endParaRPr lang="en-US"/>
                    </a:p>
                  </a:txBody>
                  <a:tcPr/>
                </a:tc>
                <a:tc>
                  <a:txBody>
                    <a:bodyPr/>
                    <a:lstStyle/>
                    <a:p>
                      <a:pPr rtl="0" fontAlgn="b"/>
                      <a:r>
                        <a:rPr lang="en-US" sz="1100" b="1">
                          <a:solidFill>
                            <a:schemeClr val="accent5">
                              <a:lumMod val="50000"/>
                            </a:schemeClr>
                          </a:solidFill>
                          <a:effectLst/>
                        </a:rPr>
                        <a:t>Biešu salāti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en-US" sz="1000" dirty="0" err="1">
                          <a:solidFill>
                            <a:schemeClr val="accent5">
                              <a:lumMod val="50000"/>
                            </a:schemeClr>
                          </a:solidFill>
                          <a:effectLst/>
                        </a:rPr>
                        <a:t>Bietes</a:t>
                      </a:r>
                      <a:r>
                        <a:rPr lang="en-US" sz="1000" dirty="0">
                          <a:solidFill>
                            <a:schemeClr val="accent5">
                              <a:lumMod val="50000"/>
                            </a:schemeClr>
                          </a:solidFill>
                          <a:effectLst/>
                        </a:rPr>
                        <a:t>, </a:t>
                      </a:r>
                      <a:r>
                        <a:rPr lang="en-US" sz="1000" dirty="0" err="1">
                          <a:solidFill>
                            <a:schemeClr val="accent5">
                              <a:lumMod val="50000"/>
                            </a:schemeClr>
                          </a:solidFill>
                          <a:effectLst/>
                        </a:rPr>
                        <a:t>vārītas</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80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73873440"/>
                  </a:ext>
                </a:extLst>
              </a:tr>
              <a:tr h="97809">
                <a:tc vMerge="1">
                  <a:txBody>
                    <a:bodyPr/>
                    <a:lstStyle/>
                    <a:p>
                      <a:endParaRPr lang="en-US"/>
                    </a:p>
                  </a:txBody>
                  <a:tcPr/>
                </a:tc>
                <a:tc rowSpan="2">
                  <a:txBody>
                    <a:bodyPr/>
                    <a:lstStyle/>
                    <a:p>
                      <a:pPr rtl="0" fontAlgn="ctr"/>
                      <a:r>
                        <a:rPr lang="lv-LV" sz="1100">
                          <a:solidFill>
                            <a:schemeClr val="accent5">
                              <a:lumMod val="50000"/>
                            </a:schemeClr>
                          </a:solidFill>
                          <a:effectLst/>
                        </a:rPr>
                        <a:t>Bietes sarīvē, pievieno sagrieztus lociņus, eļļu un samaisa. </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dirty="0">
                          <a:solidFill>
                            <a:schemeClr val="accent5">
                              <a:lumMod val="50000"/>
                            </a:schemeClr>
                          </a:solidFill>
                          <a:effectLst/>
                        </a:rPr>
                        <a:t>Lociņi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a:solidFill>
                            <a:schemeClr val="accent5">
                              <a:lumMod val="50000"/>
                            </a:schemeClr>
                          </a:solidFill>
                          <a:effectLst/>
                        </a:rPr>
                        <a:t>10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0835711"/>
                  </a:ext>
                </a:extLst>
              </a:tr>
              <a:tr h="195618">
                <a:tc vMerge="1">
                  <a:txBody>
                    <a:bodyPr/>
                    <a:lstStyle/>
                    <a:p>
                      <a:endParaRPr lang="en-US"/>
                    </a:p>
                  </a:txBody>
                  <a:tcPr/>
                </a:tc>
                <a:tc vMerge="1">
                  <a:txBody>
                    <a:bodyPr/>
                    <a:lstStyle/>
                    <a:p>
                      <a:endParaRPr lang="en-US"/>
                    </a:p>
                  </a:txBody>
                  <a:tcPr/>
                </a:tc>
                <a:tc>
                  <a:txBody>
                    <a:bodyPr/>
                    <a:lstStyle/>
                    <a:p>
                      <a:pPr rtl="0" fontAlgn="b"/>
                      <a:r>
                        <a:rPr lang="lv-LV" sz="1000" dirty="0">
                          <a:solidFill>
                            <a:schemeClr val="accent5">
                              <a:lumMod val="50000"/>
                            </a:schemeClr>
                          </a:solidFill>
                          <a:effectLst/>
                        </a:rPr>
                        <a:t>Augu eļļa</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04144949"/>
                  </a:ext>
                </a:extLst>
              </a:tr>
              <a:tr h="195618">
                <a:tc rowSpan="7">
                  <a:txBody>
                    <a:bodyPr/>
                    <a:lstStyle/>
                    <a:p>
                      <a:pPr algn="ctr" rtl="0" fontAlgn="ctr"/>
                      <a:r>
                        <a:rPr lang="en-US" sz="1100">
                          <a:solidFill>
                            <a:schemeClr val="accent5">
                              <a:lumMod val="50000"/>
                            </a:schemeClr>
                          </a:solidFill>
                          <a:effectLst/>
                        </a:rPr>
                        <a:t>U</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r>
                        <a:rPr lang="en-US" sz="1100" b="1">
                          <a:solidFill>
                            <a:schemeClr val="accent5">
                              <a:lumMod val="50000"/>
                            </a:schemeClr>
                          </a:solidFill>
                          <a:effectLst/>
                        </a:rPr>
                        <a:t>Biezpiena plācenīši ar ogām</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r>
                        <a:rPr lang="en-US" sz="1000" dirty="0" err="1">
                          <a:solidFill>
                            <a:schemeClr val="accent5">
                              <a:lumMod val="50000"/>
                            </a:schemeClr>
                          </a:solidFill>
                          <a:effectLst/>
                        </a:rPr>
                        <a:t>Biezpiens</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125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a:solidFill>
                            <a:schemeClr val="accent5">
                              <a:lumMod val="50000"/>
                            </a:schemeClr>
                          </a:solidFill>
                          <a:effectLst/>
                        </a:rPr>
                        <a:t>460.2</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dirty="0">
                          <a:solidFill>
                            <a:schemeClr val="accent5">
                              <a:lumMod val="50000"/>
                            </a:schemeClr>
                          </a:solidFill>
                          <a:effectLst/>
                        </a:rPr>
                        <a:t>30.5</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a:solidFill>
                            <a:schemeClr val="accent5">
                              <a:lumMod val="50000"/>
                            </a:schemeClr>
                          </a:solidFill>
                          <a:effectLst/>
                        </a:rPr>
                        <a:t>15.4</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a:solidFill>
                            <a:schemeClr val="accent5">
                              <a:lumMod val="50000"/>
                            </a:schemeClr>
                          </a:solidFill>
                          <a:effectLst/>
                        </a:rPr>
                        <a:t>58.4</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a:solidFill>
                            <a:schemeClr val="accent5">
                              <a:lumMod val="50000"/>
                            </a:schemeClr>
                          </a:solidFill>
                          <a:effectLst/>
                        </a:rPr>
                        <a:t>7.3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24220264"/>
                  </a:ext>
                </a:extLst>
              </a:tr>
              <a:tr h="97809">
                <a:tc vMerge="1">
                  <a:txBody>
                    <a:bodyPr/>
                    <a:lstStyle/>
                    <a:p>
                      <a:endParaRPr lang="en-US"/>
                    </a:p>
                  </a:txBody>
                  <a:tcPr/>
                </a:tc>
                <a:tc rowSpan="6">
                  <a:txBody>
                    <a:bodyPr/>
                    <a:lstStyle/>
                    <a:p>
                      <a:pPr rtl="0" fontAlgn="ctr"/>
                      <a:r>
                        <a:rPr lang="lv-LV" sz="1100" dirty="0">
                          <a:solidFill>
                            <a:schemeClr val="accent5">
                              <a:lumMod val="50000"/>
                            </a:schemeClr>
                          </a:solidFill>
                          <a:effectLst/>
                        </a:rPr>
                        <a:t>Biezpienam pievieno olas, miltus, cukuru un cep uz pannas sakarsētā eļļā. Pasniedz ar ogām un ievārījumu.</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r>
                        <a:rPr lang="en-US" sz="1000" dirty="0" err="1">
                          <a:solidFill>
                            <a:schemeClr val="accent5">
                              <a:lumMod val="50000"/>
                            </a:schemeClr>
                          </a:solidFill>
                          <a:effectLst/>
                        </a:rPr>
                        <a:t>Olas</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30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02587995"/>
                  </a:ext>
                </a:extLst>
              </a:tr>
              <a:tr h="97809">
                <a:tc vMerge="1">
                  <a:txBody>
                    <a:bodyPr/>
                    <a:lstStyle/>
                    <a:p>
                      <a:endParaRPr lang="en-US"/>
                    </a:p>
                  </a:txBody>
                  <a:tcPr/>
                </a:tc>
                <a:tc vMerge="1">
                  <a:txBody>
                    <a:bodyPr/>
                    <a:lstStyle/>
                    <a:p>
                      <a:endParaRPr lang="en-US"/>
                    </a:p>
                  </a:txBody>
                  <a:tcPr/>
                </a:tc>
                <a:tc>
                  <a:txBody>
                    <a:bodyPr/>
                    <a:lstStyle/>
                    <a:p>
                      <a:pPr rtl="0" fontAlgn="b"/>
                      <a:r>
                        <a:rPr lang="en-US" sz="1000" dirty="0" err="1">
                          <a:solidFill>
                            <a:schemeClr val="accent5">
                              <a:lumMod val="50000"/>
                            </a:schemeClr>
                          </a:solidFill>
                          <a:effectLst/>
                        </a:rPr>
                        <a:t>Milti</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dirty="0">
                          <a:solidFill>
                            <a:schemeClr val="accent5">
                              <a:lumMod val="50000"/>
                            </a:schemeClr>
                          </a:solidFill>
                          <a:effectLst/>
                        </a:rPr>
                        <a:t>60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74927394"/>
                  </a:ext>
                </a:extLst>
              </a:tr>
              <a:tr h="97809">
                <a:tc vMerge="1">
                  <a:txBody>
                    <a:bodyPr/>
                    <a:lstStyle/>
                    <a:p>
                      <a:endParaRPr lang="en-US"/>
                    </a:p>
                  </a:txBody>
                  <a:tcPr/>
                </a:tc>
                <a:tc vMerge="1">
                  <a:txBody>
                    <a:bodyPr/>
                    <a:lstStyle/>
                    <a:p>
                      <a:endParaRPr lang="en-US"/>
                    </a:p>
                  </a:txBody>
                  <a:tcPr/>
                </a:tc>
                <a:tc>
                  <a:txBody>
                    <a:bodyPr/>
                    <a:lstStyle/>
                    <a:p>
                      <a:pPr rtl="0" fontAlgn="b"/>
                      <a:r>
                        <a:rPr lang="en-US" sz="1000" dirty="0" err="1">
                          <a:solidFill>
                            <a:schemeClr val="accent5">
                              <a:lumMod val="50000"/>
                            </a:schemeClr>
                          </a:solidFill>
                          <a:effectLst/>
                        </a:rPr>
                        <a:t>Cukurs</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10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41836751"/>
                  </a:ext>
                </a:extLst>
              </a:tr>
              <a:tr h="97809">
                <a:tc vMerge="1">
                  <a:txBody>
                    <a:bodyPr/>
                    <a:lstStyle/>
                    <a:p>
                      <a:endParaRPr lang="en-US"/>
                    </a:p>
                  </a:txBody>
                  <a:tcPr/>
                </a:tc>
                <a:tc vMerge="1">
                  <a:txBody>
                    <a:bodyPr/>
                    <a:lstStyle/>
                    <a:p>
                      <a:endParaRPr lang="en-US"/>
                    </a:p>
                  </a:txBody>
                  <a:tcPr/>
                </a:tc>
                <a:tc>
                  <a:txBody>
                    <a:bodyPr/>
                    <a:lstStyle/>
                    <a:p>
                      <a:pPr rtl="0" fontAlgn="b"/>
                      <a:r>
                        <a:rPr lang="lv-LV" sz="1000" dirty="0">
                          <a:solidFill>
                            <a:schemeClr val="accent5">
                              <a:lumMod val="50000"/>
                            </a:schemeClr>
                          </a:solidFill>
                          <a:effectLst/>
                        </a:rPr>
                        <a:t>Augu eļļa</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dirty="0">
                          <a:solidFill>
                            <a:schemeClr val="accent5">
                              <a:lumMod val="50000"/>
                            </a:schemeClr>
                          </a:solidFill>
                          <a:effectLst/>
                        </a:rPr>
                        <a:t>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82599988"/>
                  </a:ext>
                </a:extLst>
              </a:tr>
              <a:tr h="97809">
                <a:tc vMerge="1">
                  <a:txBody>
                    <a:bodyPr/>
                    <a:lstStyle/>
                    <a:p>
                      <a:endParaRPr lang="en-US"/>
                    </a:p>
                  </a:txBody>
                  <a:tcPr/>
                </a:tc>
                <a:tc vMerge="1">
                  <a:txBody>
                    <a:bodyPr/>
                    <a:lstStyle/>
                    <a:p>
                      <a:endParaRPr lang="en-US"/>
                    </a:p>
                  </a:txBody>
                  <a:tcPr/>
                </a:tc>
                <a:tc>
                  <a:txBody>
                    <a:bodyPr/>
                    <a:lstStyle/>
                    <a:p>
                      <a:pPr rtl="0" fontAlgn="b"/>
                      <a:r>
                        <a:rPr lang="en-US" sz="1000" dirty="0" err="1">
                          <a:solidFill>
                            <a:schemeClr val="accent5">
                              <a:lumMod val="50000"/>
                            </a:schemeClr>
                          </a:solidFill>
                          <a:effectLst/>
                        </a:rPr>
                        <a:t>Ogas</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50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45337569"/>
                  </a:ext>
                </a:extLst>
              </a:tr>
              <a:tr h="97809">
                <a:tc vMerge="1">
                  <a:txBody>
                    <a:bodyPr/>
                    <a:lstStyle/>
                    <a:p>
                      <a:endParaRPr lang="en-US"/>
                    </a:p>
                  </a:txBody>
                  <a:tcPr/>
                </a:tc>
                <a:tc vMerge="1">
                  <a:txBody>
                    <a:bodyPr/>
                    <a:lstStyle/>
                    <a:p>
                      <a:endParaRPr lang="en-US"/>
                    </a:p>
                  </a:txBody>
                  <a:tcPr/>
                </a:tc>
                <a:tc>
                  <a:txBody>
                    <a:bodyPr/>
                    <a:lstStyle/>
                    <a:p>
                      <a:pPr rtl="0" fontAlgn="b"/>
                      <a:r>
                        <a:rPr lang="en-US" sz="1000" dirty="0" err="1">
                          <a:solidFill>
                            <a:schemeClr val="accent5">
                              <a:lumMod val="50000"/>
                            </a:schemeClr>
                          </a:solidFill>
                          <a:effectLst/>
                        </a:rPr>
                        <a:t>Ievārījums</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dirty="0">
                          <a:solidFill>
                            <a:schemeClr val="accent5">
                              <a:lumMod val="50000"/>
                            </a:schemeClr>
                          </a:solidFill>
                          <a:effectLst/>
                        </a:rPr>
                        <a:t>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16640040"/>
                  </a:ext>
                </a:extLst>
              </a:tr>
              <a:tr h="195618">
                <a:tc rowSpan="13">
                  <a:txBody>
                    <a:bodyPr/>
                    <a:lstStyle/>
                    <a:p>
                      <a:pPr algn="ctr" rtl="0" fontAlgn="ctr"/>
                      <a:r>
                        <a:rPr lang="en-US" sz="1100">
                          <a:solidFill>
                            <a:schemeClr val="accent5">
                              <a:lumMod val="50000"/>
                            </a:schemeClr>
                          </a:solidFill>
                          <a:effectLst/>
                        </a:rPr>
                        <a:t>V</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100" b="1">
                          <a:solidFill>
                            <a:schemeClr val="accent5">
                              <a:lumMod val="50000"/>
                            </a:schemeClr>
                          </a:solidFill>
                          <a:effectLst/>
                        </a:rPr>
                        <a:t>Dārzeņu sautējums ar pupiņām un grūbām</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dirty="0">
                          <a:solidFill>
                            <a:schemeClr val="accent5">
                              <a:lumMod val="50000"/>
                            </a:schemeClr>
                          </a:solidFill>
                          <a:effectLst/>
                        </a:rPr>
                        <a:t>Pupiņas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a:solidFill>
                            <a:schemeClr val="accent5">
                              <a:lumMod val="50000"/>
                            </a:schemeClr>
                          </a:solidFill>
                          <a:effectLst/>
                        </a:rPr>
                        <a:t>120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a:solidFill>
                            <a:schemeClr val="accent5">
                              <a:lumMod val="50000"/>
                            </a:schemeClr>
                          </a:solidFill>
                          <a:effectLst/>
                        </a:rPr>
                        <a:t>745.7</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a:solidFill>
                            <a:schemeClr val="accent5">
                              <a:lumMod val="50000"/>
                            </a:schemeClr>
                          </a:solidFill>
                          <a:effectLst/>
                        </a:rPr>
                        <a:t>27.0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dirty="0">
                          <a:solidFill>
                            <a:schemeClr val="accent5">
                              <a:lumMod val="50000"/>
                            </a:schemeClr>
                          </a:solidFill>
                          <a:effectLst/>
                        </a:rPr>
                        <a:t>12.7</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a:solidFill>
                            <a:schemeClr val="accent5">
                              <a:lumMod val="50000"/>
                            </a:schemeClr>
                          </a:solidFill>
                          <a:effectLst/>
                        </a:rPr>
                        <a:t>112.1</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a:solidFill>
                            <a:schemeClr val="accent5">
                              <a:lumMod val="50000"/>
                            </a:schemeClr>
                          </a:solidFill>
                          <a:effectLst/>
                        </a:rPr>
                        <a:t>28.1</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extLst>
                  <a:ext uri="{0D108BD9-81ED-4DB2-BD59-A6C34878D82A}">
                    <a16:rowId xmlns:a16="http://schemas.microsoft.com/office/drawing/2014/main" val="2456661941"/>
                  </a:ext>
                </a:extLst>
              </a:tr>
              <a:tr h="97809">
                <a:tc vMerge="1">
                  <a:txBody>
                    <a:bodyPr/>
                    <a:lstStyle/>
                    <a:p>
                      <a:endParaRPr lang="en-US"/>
                    </a:p>
                  </a:txBody>
                  <a:tcPr/>
                </a:tc>
                <a:tc rowSpan="7">
                  <a:txBody>
                    <a:bodyPr/>
                    <a:lstStyle/>
                    <a:p>
                      <a:pPr rtl="0" fontAlgn="ctr"/>
                      <a:r>
                        <a:rPr lang="lv-LV" sz="1100" dirty="0">
                          <a:solidFill>
                            <a:schemeClr val="accent5">
                              <a:lumMod val="50000"/>
                            </a:schemeClr>
                          </a:solidFill>
                          <a:effectLst/>
                        </a:rPr>
                        <a:t>Pupiņas izmērcē 1-2 stundas un liek vārīties. Grūbas noskalo un liek vārīties. Dārzeņus notīra un sagriež. Uz pannas apcep burkānus un sīpolus. Pievieno kartupeļus, kāpostus un turpina sautēt. Ja nepieciešams, pielej nedaudz ūdens. Pievieno vārītās pupiņas, grūbas, tomātus un sautē vēl 5 minūtes.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en-US" sz="1000" dirty="0" err="1">
                          <a:solidFill>
                            <a:schemeClr val="accent5">
                              <a:lumMod val="50000"/>
                            </a:schemeClr>
                          </a:solidFill>
                          <a:effectLst/>
                        </a:rPr>
                        <a:t>Grūbas</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a:solidFill>
                            <a:schemeClr val="accent5">
                              <a:lumMod val="50000"/>
                            </a:schemeClr>
                          </a:solidFill>
                          <a:effectLst/>
                        </a:rPr>
                        <a:t>120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43840788"/>
                  </a:ext>
                </a:extLst>
              </a:tr>
              <a:tr h="195618">
                <a:tc vMerge="1">
                  <a:txBody>
                    <a:bodyPr/>
                    <a:lstStyle/>
                    <a:p>
                      <a:endParaRPr lang="en-US"/>
                    </a:p>
                  </a:txBody>
                  <a:tcPr/>
                </a:tc>
                <a:tc vMerge="1">
                  <a:txBody>
                    <a:bodyPr/>
                    <a:lstStyle/>
                    <a:p>
                      <a:endParaRPr lang="en-US"/>
                    </a:p>
                  </a:txBody>
                  <a:tcPr/>
                </a:tc>
                <a:tc>
                  <a:txBody>
                    <a:bodyPr/>
                    <a:lstStyle/>
                    <a:p>
                      <a:pPr rtl="0" fontAlgn="b"/>
                      <a:r>
                        <a:rPr lang="lv-LV" sz="1000" dirty="0">
                          <a:solidFill>
                            <a:schemeClr val="accent5">
                              <a:lumMod val="50000"/>
                            </a:schemeClr>
                          </a:solidFill>
                          <a:effectLst/>
                        </a:rPr>
                        <a:t>Kartupeļi, vārīti </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100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27142887"/>
                  </a:ext>
                </a:extLst>
              </a:tr>
              <a:tr h="97809">
                <a:tc vMerge="1">
                  <a:txBody>
                    <a:bodyPr/>
                    <a:lstStyle/>
                    <a:p>
                      <a:endParaRPr lang="en-US"/>
                    </a:p>
                  </a:txBody>
                  <a:tcPr/>
                </a:tc>
                <a:tc vMerge="1">
                  <a:txBody>
                    <a:bodyPr/>
                    <a:lstStyle/>
                    <a:p>
                      <a:endParaRPr lang="en-US"/>
                    </a:p>
                  </a:txBody>
                  <a:tcPr/>
                </a:tc>
                <a:tc>
                  <a:txBody>
                    <a:bodyPr/>
                    <a:lstStyle/>
                    <a:p>
                      <a:pPr rtl="0" fontAlgn="b"/>
                      <a:r>
                        <a:rPr lang="en-US" sz="1000" dirty="0">
                          <a:solidFill>
                            <a:schemeClr val="accent5">
                              <a:lumMod val="50000"/>
                            </a:schemeClr>
                          </a:solidFill>
                          <a:effectLst/>
                        </a:rPr>
                        <a:t>Paprika</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100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31277495"/>
                  </a:ext>
                </a:extLst>
              </a:tr>
              <a:tr h="97809">
                <a:tc vMerge="1">
                  <a:txBody>
                    <a:bodyPr/>
                    <a:lstStyle/>
                    <a:p>
                      <a:endParaRPr lang="en-US"/>
                    </a:p>
                  </a:txBody>
                  <a:tcPr/>
                </a:tc>
                <a:tc vMerge="1">
                  <a:txBody>
                    <a:bodyPr/>
                    <a:lstStyle/>
                    <a:p>
                      <a:endParaRPr lang="en-US"/>
                    </a:p>
                  </a:txBody>
                  <a:tcPr/>
                </a:tc>
                <a:tc>
                  <a:txBody>
                    <a:bodyPr/>
                    <a:lstStyle/>
                    <a:p>
                      <a:pPr rtl="0" fontAlgn="b"/>
                      <a:r>
                        <a:rPr lang="en-US" sz="1000" dirty="0" err="1">
                          <a:solidFill>
                            <a:schemeClr val="accent5">
                              <a:lumMod val="50000"/>
                            </a:schemeClr>
                          </a:solidFill>
                          <a:effectLst/>
                        </a:rPr>
                        <a:t>Burkāni</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40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74314161"/>
                  </a:ext>
                </a:extLst>
              </a:tr>
              <a:tr h="195618">
                <a:tc vMerge="1">
                  <a:txBody>
                    <a:bodyPr/>
                    <a:lstStyle/>
                    <a:p>
                      <a:endParaRPr lang="en-US"/>
                    </a:p>
                  </a:txBody>
                  <a:tcPr/>
                </a:tc>
                <a:tc vMerge="1">
                  <a:txBody>
                    <a:bodyPr/>
                    <a:lstStyle/>
                    <a:p>
                      <a:endParaRPr lang="en-US"/>
                    </a:p>
                  </a:txBody>
                  <a:tcPr/>
                </a:tc>
                <a:tc>
                  <a:txBody>
                    <a:bodyPr/>
                    <a:lstStyle/>
                    <a:p>
                      <a:pPr rtl="0" fontAlgn="b"/>
                      <a:r>
                        <a:rPr lang="lv-LV" sz="1000" dirty="0">
                          <a:solidFill>
                            <a:schemeClr val="accent5">
                              <a:lumMod val="50000"/>
                            </a:schemeClr>
                          </a:solidFill>
                          <a:effectLst/>
                        </a:rPr>
                        <a:t>Galviņkāposti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100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93051844"/>
                  </a:ext>
                </a:extLst>
              </a:tr>
              <a:tr h="97809">
                <a:tc vMerge="1">
                  <a:txBody>
                    <a:bodyPr/>
                    <a:lstStyle/>
                    <a:p>
                      <a:endParaRPr lang="en-US"/>
                    </a:p>
                  </a:txBody>
                  <a:tcPr/>
                </a:tc>
                <a:tc vMerge="1">
                  <a:txBody>
                    <a:bodyPr/>
                    <a:lstStyle/>
                    <a:p>
                      <a:endParaRPr lang="en-US"/>
                    </a:p>
                  </a:txBody>
                  <a:tcPr/>
                </a:tc>
                <a:tc>
                  <a:txBody>
                    <a:bodyPr/>
                    <a:lstStyle/>
                    <a:p>
                      <a:pPr rtl="0" fontAlgn="b"/>
                      <a:r>
                        <a:rPr lang="en-US" sz="1000" dirty="0" err="1">
                          <a:solidFill>
                            <a:schemeClr val="accent5">
                              <a:lumMod val="50000"/>
                            </a:schemeClr>
                          </a:solidFill>
                          <a:effectLst/>
                        </a:rPr>
                        <a:t>Tomāti</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40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29006015"/>
                  </a:ext>
                </a:extLst>
              </a:tr>
              <a:tr h="187656">
                <a:tc vMerge="1">
                  <a:txBody>
                    <a:bodyPr/>
                    <a:lstStyle/>
                    <a:p>
                      <a:endParaRPr lang="en-US"/>
                    </a:p>
                  </a:txBody>
                  <a:tcPr/>
                </a:tc>
                <a:tc vMerge="1">
                  <a:txBody>
                    <a:bodyPr/>
                    <a:lstStyle/>
                    <a:p>
                      <a:endParaRPr lang="en-US"/>
                    </a:p>
                  </a:txBody>
                  <a:tcPr/>
                </a:tc>
                <a:tc>
                  <a:txBody>
                    <a:bodyPr/>
                    <a:lstStyle/>
                    <a:p>
                      <a:pPr rtl="0" fontAlgn="b"/>
                      <a:r>
                        <a:rPr lang="en-US" sz="1000" dirty="0" err="1">
                          <a:solidFill>
                            <a:schemeClr val="accent5">
                              <a:lumMod val="50000"/>
                            </a:schemeClr>
                          </a:solidFill>
                          <a:effectLst/>
                        </a:rPr>
                        <a:t>Sīpoli</a:t>
                      </a:r>
                      <a:r>
                        <a:rPr lang="en-US" sz="1000" dirty="0">
                          <a:solidFill>
                            <a:schemeClr val="accent5">
                              <a:lumMod val="50000"/>
                            </a:schemeClr>
                          </a:solidFill>
                          <a:effectLst/>
                        </a:rPr>
                        <a:t>, </a:t>
                      </a:r>
                      <a:r>
                        <a:rPr lang="en-US" sz="1000" dirty="0" err="1">
                          <a:solidFill>
                            <a:schemeClr val="accent5">
                              <a:lumMod val="50000"/>
                            </a:schemeClr>
                          </a:solidFill>
                          <a:effectLst/>
                        </a:rPr>
                        <a:t>pagatavoti</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65008104"/>
                  </a:ext>
                </a:extLst>
              </a:tr>
              <a:tr h="195618">
                <a:tc vMerge="1">
                  <a:txBody>
                    <a:bodyPr/>
                    <a:lstStyle/>
                    <a:p>
                      <a:endParaRPr lang="en-US"/>
                    </a:p>
                  </a:txBody>
                  <a:tcPr/>
                </a:tc>
                <a:tc>
                  <a:txBody>
                    <a:bodyPr/>
                    <a:lstStyle/>
                    <a:p>
                      <a:pPr rtl="0" fontAlgn="b"/>
                      <a:r>
                        <a:rPr lang="lv-LV" sz="1100" b="1">
                          <a:solidFill>
                            <a:schemeClr val="accent5">
                              <a:lumMod val="50000"/>
                            </a:schemeClr>
                          </a:solidFill>
                          <a:effectLst/>
                        </a:rPr>
                        <a:t>Gurķu salāti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dirty="0">
                          <a:solidFill>
                            <a:schemeClr val="accent5">
                              <a:lumMod val="50000"/>
                            </a:schemeClr>
                          </a:solidFill>
                          <a:effectLst/>
                        </a:rPr>
                        <a:t>Gurķi, svaigi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60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23164115"/>
                  </a:ext>
                </a:extLst>
              </a:tr>
              <a:tr h="195618">
                <a:tc vMerge="1">
                  <a:txBody>
                    <a:bodyPr/>
                    <a:lstStyle/>
                    <a:p>
                      <a:endParaRPr lang="en-US"/>
                    </a:p>
                  </a:txBody>
                  <a:tcPr/>
                </a:tc>
                <a:tc rowSpan="2">
                  <a:txBody>
                    <a:bodyPr/>
                    <a:lstStyle/>
                    <a:p>
                      <a:pPr rtl="0" fontAlgn="ctr"/>
                      <a:r>
                        <a:rPr lang="lv-LV" sz="1100">
                          <a:solidFill>
                            <a:schemeClr val="accent5">
                              <a:lumMod val="50000"/>
                            </a:schemeClr>
                          </a:solidFill>
                          <a:effectLst/>
                        </a:rPr>
                        <a:t>Gurķus sagriež gabaliņos, sīpolus - smalkās ripiņās. Pievieno augu eļļu un samaisa.</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en-US" sz="1000" dirty="0" err="1">
                          <a:solidFill>
                            <a:schemeClr val="accent5">
                              <a:lumMod val="50000"/>
                            </a:schemeClr>
                          </a:solidFill>
                          <a:effectLst/>
                        </a:rPr>
                        <a:t>Sīpoli</a:t>
                      </a:r>
                      <a:r>
                        <a:rPr lang="en-US" sz="1000" dirty="0">
                          <a:solidFill>
                            <a:schemeClr val="accent5">
                              <a:lumMod val="50000"/>
                            </a:schemeClr>
                          </a:solidFill>
                          <a:effectLst/>
                        </a:rPr>
                        <a:t>, </a:t>
                      </a:r>
                      <a:r>
                        <a:rPr lang="en-US" sz="1000" dirty="0" err="1">
                          <a:solidFill>
                            <a:schemeClr val="accent5">
                              <a:lumMod val="50000"/>
                            </a:schemeClr>
                          </a:solidFill>
                          <a:effectLst/>
                        </a:rPr>
                        <a:t>svaigi</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8411372"/>
                  </a:ext>
                </a:extLst>
              </a:tr>
              <a:tr h="195618">
                <a:tc vMerge="1">
                  <a:txBody>
                    <a:bodyPr/>
                    <a:lstStyle/>
                    <a:p>
                      <a:endParaRPr lang="en-US"/>
                    </a:p>
                  </a:txBody>
                  <a:tcPr/>
                </a:tc>
                <a:tc vMerge="1">
                  <a:txBody>
                    <a:bodyPr/>
                    <a:lstStyle/>
                    <a:p>
                      <a:endParaRPr lang="en-US"/>
                    </a:p>
                  </a:txBody>
                  <a:tcPr/>
                </a:tc>
                <a:tc>
                  <a:txBody>
                    <a:bodyPr/>
                    <a:lstStyle/>
                    <a:p>
                      <a:pPr rtl="0" fontAlgn="b"/>
                      <a:r>
                        <a:rPr lang="lv-LV" sz="1000" dirty="0">
                          <a:solidFill>
                            <a:schemeClr val="accent5">
                              <a:lumMod val="50000"/>
                            </a:schemeClr>
                          </a:solidFill>
                          <a:effectLst/>
                        </a:rPr>
                        <a:t>Augu eļļa</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83680548"/>
                  </a:ext>
                </a:extLst>
              </a:tr>
              <a:tr h="195618">
                <a:tc vMerge="1">
                  <a:txBody>
                    <a:bodyPr/>
                    <a:lstStyle/>
                    <a:p>
                      <a:endParaRPr lang="en-US"/>
                    </a:p>
                  </a:txBody>
                  <a:tcPr/>
                </a:tc>
                <a:tc rowSpan="2">
                  <a:txBody>
                    <a:bodyPr/>
                    <a:lstStyle/>
                    <a:p>
                      <a:pP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en-US" sz="1000" dirty="0" err="1">
                          <a:solidFill>
                            <a:schemeClr val="accent5">
                              <a:lumMod val="50000"/>
                            </a:schemeClr>
                          </a:solidFill>
                          <a:effectLst/>
                        </a:rPr>
                        <a:t>Rudzu</a:t>
                      </a:r>
                      <a:r>
                        <a:rPr lang="en-US" sz="1000" dirty="0">
                          <a:solidFill>
                            <a:schemeClr val="accent5">
                              <a:lumMod val="50000"/>
                            </a:schemeClr>
                          </a:solidFill>
                          <a:effectLst/>
                        </a:rPr>
                        <a:t> </a:t>
                      </a:r>
                      <a:r>
                        <a:rPr lang="en-US" sz="1000" dirty="0" err="1">
                          <a:solidFill>
                            <a:schemeClr val="accent5">
                              <a:lumMod val="50000"/>
                            </a:schemeClr>
                          </a:solidFill>
                          <a:effectLst/>
                        </a:rPr>
                        <a:t>rupjmaize</a:t>
                      </a:r>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70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28575306"/>
                  </a:ext>
                </a:extLst>
              </a:tr>
              <a:tr h="97809">
                <a:tc vMerge="1">
                  <a:txBody>
                    <a:bodyPr/>
                    <a:lstStyle/>
                    <a:p>
                      <a:endParaRPr lang="en-US"/>
                    </a:p>
                  </a:txBody>
                  <a:tcPr/>
                </a:tc>
                <a:tc vMerge="1">
                  <a:txBody>
                    <a:bodyPr/>
                    <a:lstStyle/>
                    <a:p>
                      <a:endParaRPr lang="en-US"/>
                    </a:p>
                  </a:txBody>
                  <a:tcPr/>
                </a:tc>
                <a:tc>
                  <a:txBody>
                    <a:bodyPr/>
                    <a:lstStyle/>
                    <a:p>
                      <a:pPr rtl="0" fontAlgn="b"/>
                      <a:r>
                        <a:rPr lang="en-US" sz="1000" dirty="0" err="1">
                          <a:solidFill>
                            <a:schemeClr val="accent5">
                              <a:lumMod val="50000"/>
                            </a:schemeClr>
                          </a:solidFill>
                          <a:effectLst/>
                        </a:rPr>
                        <a:t>Kefīrs</a:t>
                      </a:r>
                      <a:r>
                        <a:rPr lang="en-US" sz="1000" dirty="0">
                          <a:solidFill>
                            <a:schemeClr val="accent5">
                              <a:lumMod val="50000"/>
                            </a:schemeClr>
                          </a:solidFill>
                          <a:effectLst/>
                        </a:rPr>
                        <a:t> </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220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88536674"/>
                  </a:ext>
                </a:extLst>
              </a:tr>
              <a:tr h="195618">
                <a:tc>
                  <a:txBody>
                    <a:bodyPr/>
                    <a:lstStyle/>
                    <a:p>
                      <a:pPr algn="r" rtl="0" fontAlgn="b"/>
                      <a:r>
                        <a:rPr lang="en-US" sz="1100" b="1">
                          <a:solidFill>
                            <a:schemeClr val="accent5">
                              <a:lumMod val="50000"/>
                            </a:schemeClr>
                          </a:solidFill>
                          <a:effectLst/>
                        </a:rPr>
                        <a:t>KOPĀ:</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2445.9</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98.9</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69.1</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339.3</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dirty="0">
                          <a:solidFill>
                            <a:schemeClr val="accent5">
                              <a:lumMod val="50000"/>
                            </a:schemeClr>
                          </a:solidFill>
                          <a:effectLst/>
                        </a:rPr>
                        <a:t>50.9</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08526307"/>
                  </a:ext>
                </a:extLst>
              </a:tr>
              <a:tr h="97809">
                <a:tc>
                  <a:txBody>
                    <a:bodyPr/>
                    <a:lstStyle/>
                    <a:p>
                      <a:pPr algn="r" rtl="0" fontAlgn="b"/>
                      <a:r>
                        <a:rPr lang="en-US" sz="1100" b="1">
                          <a:solidFill>
                            <a:schemeClr val="accent5">
                              <a:lumMod val="50000"/>
                            </a:schemeClr>
                          </a:solidFill>
                          <a:effectLst/>
                        </a:rPr>
                        <a:t>E%:</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16.2</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25.4</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55.5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83064861"/>
                  </a:ext>
                </a:extLst>
              </a:tr>
              <a:tr h="195618">
                <a:tc>
                  <a:txBody>
                    <a:bodyPr/>
                    <a:lstStyle/>
                    <a:p>
                      <a:pP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(10-20)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(25-30)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(45-60)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17968160"/>
                  </a:ext>
                </a:extLst>
              </a:tr>
            </a:tbl>
          </a:graphicData>
        </a:graphic>
      </p:graphicFrame>
    </p:spTree>
    <p:extLst>
      <p:ext uri="{BB962C8B-B14F-4D97-AF65-F5344CB8AC3E}">
        <p14:creationId xmlns:p14="http://schemas.microsoft.com/office/powerpoint/2010/main" val="3531128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5BE9730-25BB-4E8A-9211-0AAC305C3E36}"/>
              </a:ext>
            </a:extLst>
          </p:cNvPr>
          <p:cNvSpPr>
            <a:spLocks noGrp="1"/>
          </p:cNvSpPr>
          <p:nvPr>
            <p:ph type="subTitle" idx="1"/>
          </p:nvPr>
        </p:nvSpPr>
        <p:spPr/>
        <p:txBody>
          <a:bodyPr/>
          <a:lstStyle/>
          <a:p>
            <a:r>
              <a:rPr lang="lv-LV" dirty="0"/>
              <a:t>Diskusiju mērķis:</a:t>
            </a:r>
          </a:p>
          <a:p>
            <a:r>
              <a:rPr lang="lv-LV" dirty="0"/>
              <a:t>	novērtēt izstrādāto Pārtikas grozu atbilstību reālās dzīves vajadzībām, kā arī 	izveidoto Uztura karšu lietderību, lietošanas ērtumu, saprotamību, iekļauto 	produktu atbilstību tipiskai ēdienkartei.</a:t>
            </a:r>
          </a:p>
          <a:p>
            <a:endParaRPr lang="lv-LV" dirty="0"/>
          </a:p>
          <a:p>
            <a:r>
              <a:rPr lang="lv-LV" dirty="0"/>
              <a:t>Galvenie diskusijas secinājumi:</a:t>
            </a:r>
          </a:p>
          <a:p>
            <a:r>
              <a:rPr lang="lv-LV" dirty="0"/>
              <a:t>	iekļautais gaļas produktu daudzums dalībniekiem likās nepietiekams;</a:t>
            </a:r>
          </a:p>
          <a:p>
            <a:r>
              <a:rPr lang="lv-LV" dirty="0"/>
              <a:t>	graudaugu produktus dalībnieki nelieto tādā apjomā kā rekomendācijās;</a:t>
            </a:r>
          </a:p>
          <a:p>
            <a:r>
              <a:rPr lang="lv-LV" dirty="0"/>
              <a:t>	ēdiena gatavošanai plānotais laiks ir viens no būtiskākajiem 	priekšnosacījumiem, lai šādas rekomendācijas ievērotu;</a:t>
            </a:r>
          </a:p>
          <a:p>
            <a:r>
              <a:rPr lang="lv-LV" dirty="0"/>
              <a:t>	tika izrādīta vēlme iekļaut ēdienkartē saldumus vai mazāk vērtīgus našķus – 	emocionālas uzkodas;</a:t>
            </a:r>
          </a:p>
          <a:p>
            <a:r>
              <a:rPr lang="lv-LV" dirty="0"/>
              <a:t>	maltīšu lielums konkrētās ēdienreizēs ir individuāls un atkarīgs no dalībnieka 	dzīvesveida, tādēļ iespēja ēdienus savstarpēji mainīt vai aizstāt ar citiem 	līdzīgiem produktiem ir būtiska šādu uztura karšu izmantošanai .</a:t>
            </a:r>
            <a:endParaRPr lang="en-GB" dirty="0"/>
          </a:p>
        </p:txBody>
      </p:sp>
      <p:sp>
        <p:nvSpPr>
          <p:cNvPr id="3" name="Title 2">
            <a:extLst>
              <a:ext uri="{FF2B5EF4-FFF2-40B4-BE49-F238E27FC236}">
                <a16:creationId xmlns:a16="http://schemas.microsoft.com/office/drawing/2014/main" id="{6888B348-0083-44E7-89A3-33D7C0049946}"/>
              </a:ext>
            </a:extLst>
          </p:cNvPr>
          <p:cNvSpPr>
            <a:spLocks noGrp="1"/>
          </p:cNvSpPr>
          <p:nvPr>
            <p:ph type="title"/>
          </p:nvPr>
        </p:nvSpPr>
        <p:spPr/>
        <p:txBody>
          <a:bodyPr/>
          <a:lstStyle/>
          <a:p>
            <a:r>
              <a:rPr lang="lv-LV" dirty="0"/>
              <a:t>Uztura karšu apspriešana fokusgrupu diskusijās</a:t>
            </a:r>
            <a:endParaRPr lang="en-GB" dirty="0"/>
          </a:p>
        </p:txBody>
      </p:sp>
      <p:sp>
        <p:nvSpPr>
          <p:cNvPr id="4" name="Date Placeholder 3">
            <a:extLst>
              <a:ext uri="{FF2B5EF4-FFF2-40B4-BE49-F238E27FC236}">
                <a16:creationId xmlns:a16="http://schemas.microsoft.com/office/drawing/2014/main" id="{E39A5D5F-1017-4248-ABF0-D736F95B3F3D}"/>
              </a:ext>
            </a:extLst>
          </p:cNvPr>
          <p:cNvSpPr>
            <a:spLocks noGrp="1"/>
          </p:cNvSpPr>
          <p:nvPr>
            <p:ph type="dt" sz="half" idx="2"/>
          </p:nvPr>
        </p:nvSpPr>
        <p:spPr/>
        <p:txBody>
          <a:bodyPr/>
          <a:lstStyle/>
          <a:p>
            <a:fld id="{427A7EDF-39E4-4867-8ADC-263039372CCE}" type="datetime1">
              <a:rPr lang="lv-LV" smtClean="0"/>
              <a:t>28.02.2020</a:t>
            </a:fld>
            <a:endParaRPr lang="lv-LV" dirty="0"/>
          </a:p>
        </p:txBody>
      </p:sp>
      <p:sp>
        <p:nvSpPr>
          <p:cNvPr id="5" name="Slide Number Placeholder 4">
            <a:extLst>
              <a:ext uri="{FF2B5EF4-FFF2-40B4-BE49-F238E27FC236}">
                <a16:creationId xmlns:a16="http://schemas.microsoft.com/office/drawing/2014/main" id="{0C049896-5B32-42DA-B3F0-0C03C61CFBAA}"/>
              </a:ext>
            </a:extLst>
          </p:cNvPr>
          <p:cNvSpPr>
            <a:spLocks noGrp="1"/>
          </p:cNvSpPr>
          <p:nvPr>
            <p:ph type="sldNum" sz="quarter" idx="4"/>
          </p:nvPr>
        </p:nvSpPr>
        <p:spPr/>
        <p:txBody>
          <a:bodyPr/>
          <a:lstStyle/>
          <a:p>
            <a:fld id="{0065DBD3-65C1-409C-9CB6-61B0246E811C}" type="slidenum">
              <a:rPr lang="lv-LV" smtClean="0"/>
              <a:pPr/>
              <a:t>19</a:t>
            </a:fld>
            <a:endParaRPr lang="lv-LV" dirty="0"/>
          </a:p>
        </p:txBody>
      </p:sp>
    </p:spTree>
    <p:extLst>
      <p:ext uri="{BB962C8B-B14F-4D97-AF65-F5344CB8AC3E}">
        <p14:creationId xmlns:p14="http://schemas.microsoft.com/office/powerpoint/2010/main" val="403983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E3247D1-AFEB-4942-A25A-6081A2513DBC}"/>
              </a:ext>
            </a:extLst>
          </p:cNvPr>
          <p:cNvSpPr>
            <a:spLocks noGrp="1"/>
          </p:cNvSpPr>
          <p:nvPr>
            <p:ph type="subTitle" idx="1"/>
          </p:nvPr>
        </p:nvSpPr>
        <p:spPr/>
        <p:txBody>
          <a:bodyPr/>
          <a:lstStyle/>
          <a:p>
            <a:endParaRPr lang="lv-LV" sz="2400" dirty="0"/>
          </a:p>
          <a:p>
            <a:r>
              <a:rPr lang="lv-LV" sz="2400" dirty="0"/>
              <a:t>Atspoguļot iedzīvotāju minimālās vajadzības pēc pārtikas, raksturojot tādu pārtikas patēriņu, kas:</a:t>
            </a:r>
          </a:p>
          <a:p>
            <a:endParaRPr lang="lv-LV" sz="2400" dirty="0"/>
          </a:p>
          <a:p>
            <a:pPr marL="342900" indent="-342900">
              <a:buFont typeface="Wingdings" panose="05000000000000000000" pitchFamily="2" charset="2"/>
              <a:buChar char="ü"/>
            </a:pPr>
            <a:r>
              <a:rPr lang="lv-LV" sz="2400" dirty="0"/>
              <a:t> ļauj uzturēt veselību Latvijas iedzīvotājiem bez specifiskām saslimšanām, uztura alerģijām vai nepanesamībām, kuru gadījumā būtu piemērojama īpaša diēta vai atsevišķu produktu vai produktu grupu izslēgšana.</a:t>
            </a:r>
            <a:endParaRPr lang="en-GB" sz="2400" dirty="0"/>
          </a:p>
        </p:txBody>
      </p:sp>
      <p:sp>
        <p:nvSpPr>
          <p:cNvPr id="3" name="Title 2">
            <a:extLst>
              <a:ext uri="{FF2B5EF4-FFF2-40B4-BE49-F238E27FC236}">
                <a16:creationId xmlns:a16="http://schemas.microsoft.com/office/drawing/2014/main" id="{B17F9334-D2E7-4265-A89A-CA9C9E741A82}"/>
              </a:ext>
            </a:extLst>
          </p:cNvPr>
          <p:cNvSpPr>
            <a:spLocks noGrp="1"/>
          </p:cNvSpPr>
          <p:nvPr>
            <p:ph type="title"/>
          </p:nvPr>
        </p:nvSpPr>
        <p:spPr/>
        <p:txBody>
          <a:bodyPr/>
          <a:lstStyle/>
          <a:p>
            <a:r>
              <a:rPr lang="lv-LV" dirty="0"/>
              <a:t>Pārtikas groza izstrādes mērķis</a:t>
            </a:r>
            <a:endParaRPr lang="en-GB" dirty="0"/>
          </a:p>
        </p:txBody>
      </p:sp>
      <p:sp>
        <p:nvSpPr>
          <p:cNvPr id="4" name="Date Placeholder 3">
            <a:extLst>
              <a:ext uri="{FF2B5EF4-FFF2-40B4-BE49-F238E27FC236}">
                <a16:creationId xmlns:a16="http://schemas.microsoft.com/office/drawing/2014/main" id="{DE701115-328D-4173-B35B-DDACF6C4F376}"/>
              </a:ext>
            </a:extLst>
          </p:cNvPr>
          <p:cNvSpPr>
            <a:spLocks noGrp="1"/>
          </p:cNvSpPr>
          <p:nvPr>
            <p:ph type="dt" sz="half" idx="2"/>
          </p:nvPr>
        </p:nvSpPr>
        <p:spPr/>
        <p:txBody>
          <a:bodyPr/>
          <a:lstStyle/>
          <a:p>
            <a:fld id="{A02AA2BD-E93F-4777-AB26-CFAA8CC20446}" type="datetime1">
              <a:rPr lang="lv-LV" smtClean="0"/>
              <a:t>28.02.2020</a:t>
            </a:fld>
            <a:endParaRPr lang="lv-LV" dirty="0"/>
          </a:p>
        </p:txBody>
      </p:sp>
      <p:sp>
        <p:nvSpPr>
          <p:cNvPr id="5" name="Slide Number Placeholder 4">
            <a:extLst>
              <a:ext uri="{FF2B5EF4-FFF2-40B4-BE49-F238E27FC236}">
                <a16:creationId xmlns:a16="http://schemas.microsoft.com/office/drawing/2014/main" id="{A4E71C0A-75FD-4E94-A2B6-4CFD994126A3}"/>
              </a:ext>
            </a:extLst>
          </p:cNvPr>
          <p:cNvSpPr>
            <a:spLocks noGrp="1"/>
          </p:cNvSpPr>
          <p:nvPr>
            <p:ph type="sldNum" sz="quarter" idx="4"/>
          </p:nvPr>
        </p:nvSpPr>
        <p:spPr/>
        <p:txBody>
          <a:bodyPr/>
          <a:lstStyle/>
          <a:p>
            <a:fld id="{0065DBD3-65C1-409C-9CB6-61B0246E811C}" type="slidenum">
              <a:rPr lang="lv-LV" smtClean="0"/>
              <a:pPr/>
              <a:t>2</a:t>
            </a:fld>
            <a:endParaRPr lang="lv-LV" dirty="0"/>
          </a:p>
        </p:txBody>
      </p:sp>
    </p:spTree>
    <p:extLst>
      <p:ext uri="{BB962C8B-B14F-4D97-AF65-F5344CB8AC3E}">
        <p14:creationId xmlns:p14="http://schemas.microsoft.com/office/powerpoint/2010/main" val="2343059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835CA8-35AF-4FB6-949C-7A2C0747C70F}"/>
              </a:ext>
            </a:extLst>
          </p:cNvPr>
          <p:cNvSpPr>
            <a:spLocks noGrp="1"/>
          </p:cNvSpPr>
          <p:nvPr>
            <p:ph type="subTitle" idx="1"/>
          </p:nvPr>
        </p:nvSpPr>
        <p:spPr/>
        <p:txBody>
          <a:bodyPr/>
          <a:lstStyle/>
          <a:p>
            <a:pPr>
              <a:lnSpc>
                <a:spcPct val="150000"/>
              </a:lnSpc>
            </a:pPr>
            <a:r>
              <a:rPr lang="lv-LV" dirty="0"/>
              <a:t>Samazināts ievārījuma daudzums ēdienkartē;</a:t>
            </a:r>
          </a:p>
          <a:p>
            <a:pPr>
              <a:lnSpc>
                <a:spcPct val="150000"/>
              </a:lnSpc>
            </a:pPr>
            <a:r>
              <a:rPr lang="lv-LV" dirty="0"/>
              <a:t>Iekļauti tādi sezonāli, bet bieži lietoti dārzeņi kā redīsi, kāļi, kolrābji, paprika, daļa siera aizstāta ar kausēto sieru</a:t>
            </a:r>
          </a:p>
          <a:p>
            <a:pPr>
              <a:lnSpc>
                <a:spcPct val="150000"/>
              </a:lnSpc>
            </a:pPr>
            <a:r>
              <a:rPr lang="lv-LV" dirty="0"/>
              <a:t>Samazināts pākšaugu daudzums, lai varētu ēdienkartē ieplānot kādu olu ēdienu;</a:t>
            </a:r>
          </a:p>
          <a:p>
            <a:pPr>
              <a:lnSpc>
                <a:spcPct val="150000"/>
              </a:lnSpc>
            </a:pPr>
            <a:r>
              <a:rPr lang="lv-LV" dirty="0"/>
              <a:t>Zivis atstātas kā kopēja kategorija, jo dalībnieki šos produktus izvēlas pēc pieejamības un iespējām maz pievēršot uzmanību, vai tā ir jūras vai saldūdens zivs;</a:t>
            </a:r>
          </a:p>
          <a:p>
            <a:endParaRPr lang="lv-LV" dirty="0"/>
          </a:p>
          <a:p>
            <a:r>
              <a:rPr lang="lv-LV" dirty="0"/>
              <a:t>Kopumā dalībnieki izstrādātās Uztura kartes vērtēja pozitīvi un bija ieinteresēti tās izmantot, vairāk gan tikai orientējoši un recepšu idejām, nevis pilnīgai </a:t>
            </a:r>
            <a:r>
              <a:rPr lang="lv-LV"/>
              <a:t>maltīšu plānošanai.</a:t>
            </a:r>
            <a:endParaRPr lang="en-GB" dirty="0"/>
          </a:p>
        </p:txBody>
      </p:sp>
      <p:sp>
        <p:nvSpPr>
          <p:cNvPr id="3" name="Title 2">
            <a:extLst>
              <a:ext uri="{FF2B5EF4-FFF2-40B4-BE49-F238E27FC236}">
                <a16:creationId xmlns:a16="http://schemas.microsoft.com/office/drawing/2014/main" id="{45441158-1706-4A86-A1E7-CDF301E02956}"/>
              </a:ext>
            </a:extLst>
          </p:cNvPr>
          <p:cNvSpPr>
            <a:spLocks noGrp="1"/>
          </p:cNvSpPr>
          <p:nvPr>
            <p:ph type="title"/>
          </p:nvPr>
        </p:nvSpPr>
        <p:spPr/>
        <p:txBody>
          <a:bodyPr/>
          <a:lstStyle/>
          <a:p>
            <a:r>
              <a:rPr lang="lv-LV" dirty="0"/>
              <a:t>Izmaiņas Pārtikas grozā un Uztura kartēs pēc fokusgrupu diskusijām</a:t>
            </a:r>
            <a:endParaRPr lang="en-GB" dirty="0"/>
          </a:p>
        </p:txBody>
      </p:sp>
      <p:sp>
        <p:nvSpPr>
          <p:cNvPr id="4" name="Date Placeholder 3">
            <a:extLst>
              <a:ext uri="{FF2B5EF4-FFF2-40B4-BE49-F238E27FC236}">
                <a16:creationId xmlns:a16="http://schemas.microsoft.com/office/drawing/2014/main" id="{9014080B-6059-4B1B-87AC-0576FC6B71A6}"/>
              </a:ext>
            </a:extLst>
          </p:cNvPr>
          <p:cNvSpPr>
            <a:spLocks noGrp="1"/>
          </p:cNvSpPr>
          <p:nvPr>
            <p:ph type="dt" sz="half" idx="2"/>
          </p:nvPr>
        </p:nvSpPr>
        <p:spPr/>
        <p:txBody>
          <a:bodyPr/>
          <a:lstStyle/>
          <a:p>
            <a:fld id="{427A7EDF-39E4-4867-8ADC-263039372CCE}" type="datetime1">
              <a:rPr lang="lv-LV" smtClean="0"/>
              <a:t>28.02.2020</a:t>
            </a:fld>
            <a:endParaRPr lang="lv-LV" dirty="0"/>
          </a:p>
        </p:txBody>
      </p:sp>
      <p:sp>
        <p:nvSpPr>
          <p:cNvPr id="5" name="Slide Number Placeholder 4">
            <a:extLst>
              <a:ext uri="{FF2B5EF4-FFF2-40B4-BE49-F238E27FC236}">
                <a16:creationId xmlns:a16="http://schemas.microsoft.com/office/drawing/2014/main" id="{270688E7-6D35-4FF8-9B0A-312967F4F6AD}"/>
              </a:ext>
            </a:extLst>
          </p:cNvPr>
          <p:cNvSpPr>
            <a:spLocks noGrp="1"/>
          </p:cNvSpPr>
          <p:nvPr>
            <p:ph type="sldNum" sz="quarter" idx="4"/>
          </p:nvPr>
        </p:nvSpPr>
        <p:spPr/>
        <p:txBody>
          <a:bodyPr/>
          <a:lstStyle/>
          <a:p>
            <a:fld id="{0065DBD3-65C1-409C-9CB6-61B0246E811C}" type="slidenum">
              <a:rPr lang="lv-LV" smtClean="0"/>
              <a:pPr/>
              <a:t>20</a:t>
            </a:fld>
            <a:endParaRPr lang="lv-LV" dirty="0"/>
          </a:p>
        </p:txBody>
      </p:sp>
    </p:spTree>
    <p:extLst>
      <p:ext uri="{BB962C8B-B14F-4D97-AF65-F5344CB8AC3E}">
        <p14:creationId xmlns:p14="http://schemas.microsoft.com/office/powerpoint/2010/main" val="879657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44688" y="2852936"/>
            <a:ext cx="5472608" cy="3539430"/>
          </a:xfrm>
          <a:prstGeom prst="rect">
            <a:avLst/>
          </a:prstGeom>
          <a:noFill/>
        </p:spPr>
        <p:txBody>
          <a:bodyPr wrap="square" rtlCol="0">
            <a:spAutoFit/>
          </a:bodyPr>
          <a:lstStyle/>
          <a:p>
            <a:pPr algn="ctr"/>
            <a:r>
              <a:rPr lang="lv-LV" sz="4000" b="1" dirty="0">
                <a:solidFill>
                  <a:schemeClr val="bg1"/>
                </a:solidFill>
              </a:rPr>
              <a:t>Paldies par uzmanību!</a:t>
            </a:r>
          </a:p>
          <a:p>
            <a:pPr algn="ctr"/>
            <a:endParaRPr lang="lv-LV" sz="4000" b="1" dirty="0"/>
          </a:p>
          <a:p>
            <a:pPr algn="ctr"/>
            <a:endParaRPr lang="lv-LV" sz="4000" b="1" dirty="0"/>
          </a:p>
          <a:p>
            <a:pPr algn="ctr"/>
            <a:endParaRPr lang="lv-LV" sz="4000" b="1" dirty="0"/>
          </a:p>
          <a:p>
            <a:pPr algn="ctr"/>
            <a:endParaRPr lang="lv-LV" sz="4000" b="1" dirty="0"/>
          </a:p>
          <a:p>
            <a:pPr algn="ctr"/>
            <a:r>
              <a:rPr lang="lv-LV" sz="2400" b="1" dirty="0" err="1"/>
              <a:t>inese.siksna@bior.lv</a:t>
            </a:r>
            <a:endParaRPr lang="lv-LV" sz="2400" b="1" dirty="0"/>
          </a:p>
        </p:txBody>
      </p:sp>
    </p:spTree>
    <p:extLst>
      <p:ext uri="{BB962C8B-B14F-4D97-AF65-F5344CB8AC3E}">
        <p14:creationId xmlns:p14="http://schemas.microsoft.com/office/powerpoint/2010/main" val="98538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FB43D77-328A-42BF-8C02-3E16F8D857EC}"/>
              </a:ext>
            </a:extLst>
          </p:cNvPr>
          <p:cNvSpPr>
            <a:spLocks noGrp="1"/>
          </p:cNvSpPr>
          <p:nvPr>
            <p:ph type="subTitle" idx="1"/>
          </p:nvPr>
        </p:nvSpPr>
        <p:spPr/>
        <p:txBody>
          <a:bodyPr/>
          <a:lstStyle/>
          <a:p>
            <a:endParaRPr lang="en-GB" dirty="0"/>
          </a:p>
        </p:txBody>
      </p:sp>
      <p:sp>
        <p:nvSpPr>
          <p:cNvPr id="3" name="Title 2">
            <a:extLst>
              <a:ext uri="{FF2B5EF4-FFF2-40B4-BE49-F238E27FC236}">
                <a16:creationId xmlns:a16="http://schemas.microsoft.com/office/drawing/2014/main" id="{13EC1CBB-974D-40FF-B054-238DC19D1AA7}"/>
              </a:ext>
            </a:extLst>
          </p:cNvPr>
          <p:cNvSpPr>
            <a:spLocks noGrp="1"/>
          </p:cNvSpPr>
          <p:nvPr>
            <p:ph type="title"/>
          </p:nvPr>
        </p:nvSpPr>
        <p:spPr/>
        <p:txBody>
          <a:bodyPr/>
          <a:lstStyle/>
          <a:p>
            <a:r>
              <a:rPr lang="lv-LV" b="1" dirty="0"/>
              <a:t>Uztura loma cilvēka veselības un funkcionēšanas nodrošināšanā</a:t>
            </a:r>
            <a:br>
              <a:rPr lang="en-GB" b="1" dirty="0"/>
            </a:br>
            <a:r>
              <a:rPr lang="lv-LV" u="sng" cap="none" dirty="0">
                <a:latin typeface="+mn-lt"/>
              </a:rPr>
              <a:t>Enerģiju</a:t>
            </a:r>
            <a:r>
              <a:rPr lang="lv-LV" cap="none" dirty="0">
                <a:latin typeface="+mn-lt"/>
              </a:rPr>
              <a:t> cilvēks uzņem ar pārtikas produktos esošajām uzturvielām:</a:t>
            </a:r>
            <a:br>
              <a:rPr lang="lv-LV" cap="none" dirty="0">
                <a:latin typeface="+mn-lt"/>
              </a:rPr>
            </a:br>
            <a:r>
              <a:rPr lang="lv-LV" cap="none" dirty="0">
                <a:latin typeface="+mn-lt"/>
              </a:rPr>
              <a:t>	olbaltumvielām, taukiem, ogļhidrātiem.</a:t>
            </a:r>
            <a:br>
              <a:rPr lang="lv-LV" cap="none" dirty="0">
                <a:latin typeface="+mn-lt"/>
              </a:rPr>
            </a:br>
            <a:br>
              <a:rPr lang="lv-LV" cap="none" dirty="0">
                <a:latin typeface="+mn-lt"/>
              </a:rPr>
            </a:br>
            <a:r>
              <a:rPr lang="lv-LV" u="sng" cap="none" dirty="0">
                <a:latin typeface="+mn-lt"/>
              </a:rPr>
              <a:t>Bioķīmisko reakciju </a:t>
            </a:r>
            <a:r>
              <a:rPr lang="lv-LV" cap="none" dirty="0">
                <a:latin typeface="+mn-lt"/>
              </a:rPr>
              <a:t>(fermentu reakcija, nervu impulsu vadīšana u.c.) nodrošināšanai ar ikdienas uzturu ir nepieciešams uzņemt:</a:t>
            </a:r>
            <a:br>
              <a:rPr lang="lv-LV" cap="none" dirty="0">
                <a:latin typeface="+mn-lt"/>
              </a:rPr>
            </a:br>
            <a:r>
              <a:rPr lang="lv-LV" cap="none" dirty="0">
                <a:latin typeface="+mn-lt"/>
              </a:rPr>
              <a:t>	vitamīnus un minerālvielas.</a:t>
            </a:r>
            <a:endParaRPr lang="en-GB" cap="none" dirty="0">
              <a:latin typeface="+mn-lt"/>
            </a:endParaRPr>
          </a:p>
        </p:txBody>
      </p:sp>
      <p:sp>
        <p:nvSpPr>
          <p:cNvPr id="4" name="Date Placeholder 3">
            <a:extLst>
              <a:ext uri="{FF2B5EF4-FFF2-40B4-BE49-F238E27FC236}">
                <a16:creationId xmlns:a16="http://schemas.microsoft.com/office/drawing/2014/main" id="{D3548FD6-E2FE-43B0-9EFF-E80ED7C5B90C}"/>
              </a:ext>
            </a:extLst>
          </p:cNvPr>
          <p:cNvSpPr>
            <a:spLocks noGrp="1"/>
          </p:cNvSpPr>
          <p:nvPr>
            <p:ph type="dt" sz="half" idx="2"/>
          </p:nvPr>
        </p:nvSpPr>
        <p:spPr/>
        <p:txBody>
          <a:bodyPr/>
          <a:lstStyle/>
          <a:p>
            <a:fld id="{A02AA2BD-E93F-4777-AB26-CFAA8CC20446}" type="datetime1">
              <a:rPr lang="lv-LV" smtClean="0"/>
              <a:t>28.02.2020</a:t>
            </a:fld>
            <a:endParaRPr lang="lv-LV" dirty="0"/>
          </a:p>
        </p:txBody>
      </p:sp>
      <p:sp>
        <p:nvSpPr>
          <p:cNvPr id="5" name="Slide Number Placeholder 4">
            <a:extLst>
              <a:ext uri="{FF2B5EF4-FFF2-40B4-BE49-F238E27FC236}">
                <a16:creationId xmlns:a16="http://schemas.microsoft.com/office/drawing/2014/main" id="{4DB60BB4-D519-4E96-9BC8-032E92BAC8A9}"/>
              </a:ext>
            </a:extLst>
          </p:cNvPr>
          <p:cNvSpPr>
            <a:spLocks noGrp="1"/>
          </p:cNvSpPr>
          <p:nvPr>
            <p:ph type="sldNum" sz="quarter" idx="4"/>
          </p:nvPr>
        </p:nvSpPr>
        <p:spPr/>
        <p:txBody>
          <a:bodyPr/>
          <a:lstStyle/>
          <a:p>
            <a:fld id="{0065DBD3-65C1-409C-9CB6-61B0246E811C}" type="slidenum">
              <a:rPr lang="lv-LV" smtClean="0"/>
              <a:pPr/>
              <a:t>3</a:t>
            </a:fld>
            <a:endParaRPr lang="lv-LV" dirty="0"/>
          </a:p>
        </p:txBody>
      </p:sp>
    </p:spTree>
    <p:extLst>
      <p:ext uri="{BB962C8B-B14F-4D97-AF65-F5344CB8AC3E}">
        <p14:creationId xmlns:p14="http://schemas.microsoft.com/office/powerpoint/2010/main" val="130972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D48090E-E93D-4933-8833-301ADE88DB5E}"/>
              </a:ext>
            </a:extLst>
          </p:cNvPr>
          <p:cNvSpPr>
            <a:spLocks noGrp="1"/>
          </p:cNvSpPr>
          <p:nvPr>
            <p:ph type="subTitle" idx="1"/>
          </p:nvPr>
        </p:nvSpPr>
        <p:spPr/>
        <p:txBody>
          <a:bodyPr/>
          <a:lstStyle/>
          <a:p>
            <a:r>
              <a:rPr lang="lv-LV" dirty="0"/>
              <a:t>Katrā valstī ieteicamās enerģijas un uzturvielu devas lielākoties ir atšķirīgas.</a:t>
            </a:r>
          </a:p>
          <a:p>
            <a:endParaRPr lang="lv-LV" dirty="0"/>
          </a:p>
          <a:p>
            <a:r>
              <a:rPr lang="en-GB" dirty="0" err="1"/>
              <a:t>Rekomendācijas</a:t>
            </a:r>
            <a:r>
              <a:rPr lang="en-GB" dirty="0"/>
              <a:t> </a:t>
            </a:r>
            <a:r>
              <a:rPr lang="en-GB" dirty="0" err="1"/>
              <a:t>tiek</a:t>
            </a:r>
            <a:r>
              <a:rPr lang="en-GB" dirty="0"/>
              <a:t> </a:t>
            </a:r>
            <a:r>
              <a:rPr lang="en-GB" dirty="0" err="1"/>
              <a:t>balstītas</a:t>
            </a:r>
            <a:r>
              <a:rPr lang="en-GB" dirty="0"/>
              <a:t> </a:t>
            </a:r>
            <a:r>
              <a:rPr lang="en-GB" dirty="0" err="1"/>
              <a:t>uz</a:t>
            </a:r>
            <a:r>
              <a:rPr lang="en-GB" dirty="0"/>
              <a:t> </a:t>
            </a:r>
            <a:r>
              <a:rPr lang="en-GB" dirty="0" err="1"/>
              <a:t>jaunākajiem</a:t>
            </a:r>
            <a:r>
              <a:rPr lang="en-GB" dirty="0"/>
              <a:t> </a:t>
            </a:r>
            <a:r>
              <a:rPr lang="en-GB" dirty="0" err="1"/>
              <a:t>zinātniskajiem</a:t>
            </a:r>
            <a:r>
              <a:rPr lang="en-GB" dirty="0"/>
              <a:t> </a:t>
            </a:r>
            <a:r>
              <a:rPr lang="en-GB" dirty="0" err="1"/>
              <a:t>atzinumiem</a:t>
            </a:r>
            <a:r>
              <a:rPr lang="en-GB" dirty="0"/>
              <a:t> </a:t>
            </a:r>
            <a:r>
              <a:rPr lang="en-GB" dirty="0" err="1"/>
              <a:t>gan</a:t>
            </a:r>
            <a:r>
              <a:rPr lang="en-GB" dirty="0"/>
              <a:t> par </a:t>
            </a:r>
            <a:r>
              <a:rPr lang="en-GB" dirty="0" err="1"/>
              <a:t>konkrētu</a:t>
            </a:r>
            <a:r>
              <a:rPr lang="en-GB" dirty="0"/>
              <a:t> </a:t>
            </a:r>
            <a:r>
              <a:rPr lang="en-GB" dirty="0" err="1"/>
              <a:t>uzturvielu</a:t>
            </a:r>
            <a:r>
              <a:rPr lang="en-GB" dirty="0"/>
              <a:t> </a:t>
            </a:r>
            <a:r>
              <a:rPr lang="en-GB" dirty="0" err="1"/>
              <a:t>vajadzībām</a:t>
            </a:r>
            <a:r>
              <a:rPr lang="en-GB" dirty="0"/>
              <a:t>, </a:t>
            </a:r>
            <a:r>
              <a:rPr lang="en-GB" dirty="0" err="1"/>
              <a:t>gan</a:t>
            </a:r>
            <a:r>
              <a:rPr lang="en-GB" dirty="0"/>
              <a:t> </a:t>
            </a:r>
            <a:r>
              <a:rPr lang="en-GB" dirty="0" err="1"/>
              <a:t>arī</a:t>
            </a:r>
            <a:r>
              <a:rPr lang="en-GB" dirty="0"/>
              <a:t> </a:t>
            </a:r>
            <a:r>
              <a:rPr lang="en-GB" dirty="0" err="1"/>
              <a:t>uzturvielu</a:t>
            </a:r>
            <a:r>
              <a:rPr lang="en-GB" dirty="0"/>
              <a:t> </a:t>
            </a:r>
            <a:r>
              <a:rPr lang="en-GB" dirty="0" err="1"/>
              <a:t>uzsūkšanās</a:t>
            </a:r>
            <a:r>
              <a:rPr lang="en-GB" dirty="0"/>
              <a:t> </a:t>
            </a:r>
            <a:r>
              <a:rPr lang="en-GB" dirty="0" err="1"/>
              <a:t>spēju</a:t>
            </a:r>
            <a:r>
              <a:rPr lang="en-GB" dirty="0"/>
              <a:t> un </a:t>
            </a:r>
            <a:r>
              <a:rPr lang="en-GB" dirty="0" err="1"/>
              <a:t>iespējamiem</a:t>
            </a:r>
            <a:r>
              <a:rPr lang="en-GB" dirty="0"/>
              <a:t> </a:t>
            </a:r>
            <a:r>
              <a:rPr lang="en-GB" dirty="0" err="1"/>
              <a:t>uzturvielu</a:t>
            </a:r>
            <a:r>
              <a:rPr lang="en-GB" dirty="0"/>
              <a:t> </a:t>
            </a:r>
            <a:r>
              <a:rPr lang="en-GB" dirty="0" err="1"/>
              <a:t>trūkumiem</a:t>
            </a:r>
            <a:r>
              <a:rPr lang="en-GB" dirty="0"/>
              <a:t> </a:t>
            </a:r>
            <a:r>
              <a:rPr lang="en-GB" dirty="0" err="1"/>
              <a:t>sabiedrībā</a:t>
            </a:r>
            <a:r>
              <a:rPr lang="lv-LV" dirty="0"/>
              <a:t>.</a:t>
            </a:r>
          </a:p>
          <a:p>
            <a:endParaRPr lang="lv-LV" dirty="0"/>
          </a:p>
          <a:p>
            <a:r>
              <a:rPr lang="en-GB" dirty="0" err="1"/>
              <a:t>Ieteicamie</a:t>
            </a:r>
            <a:r>
              <a:rPr lang="en-GB" dirty="0"/>
              <a:t> </a:t>
            </a:r>
            <a:r>
              <a:rPr lang="en-GB" dirty="0" err="1"/>
              <a:t>uzturvielu</a:t>
            </a:r>
            <a:r>
              <a:rPr lang="en-GB" dirty="0"/>
              <a:t> </a:t>
            </a:r>
            <a:r>
              <a:rPr lang="en-GB" dirty="0" err="1"/>
              <a:t>daudzumi</a:t>
            </a:r>
            <a:r>
              <a:rPr lang="en-GB" dirty="0"/>
              <a:t> </a:t>
            </a:r>
            <a:r>
              <a:rPr lang="en-GB" dirty="0" err="1"/>
              <a:t>tiek</a:t>
            </a:r>
            <a:r>
              <a:rPr lang="en-GB" dirty="0"/>
              <a:t> </a:t>
            </a:r>
            <a:r>
              <a:rPr lang="en-GB" dirty="0" err="1"/>
              <a:t>grupēti</a:t>
            </a:r>
            <a:r>
              <a:rPr lang="en-GB" dirty="0"/>
              <a:t> pa </a:t>
            </a:r>
            <a:r>
              <a:rPr lang="en-GB" dirty="0" err="1"/>
              <a:t>vecuma</a:t>
            </a:r>
            <a:r>
              <a:rPr lang="en-GB" dirty="0"/>
              <a:t> un </a:t>
            </a:r>
            <a:r>
              <a:rPr lang="en-GB" dirty="0" err="1"/>
              <a:t>dzimuma</a:t>
            </a:r>
            <a:r>
              <a:rPr lang="en-GB" dirty="0"/>
              <a:t> </a:t>
            </a:r>
            <a:r>
              <a:rPr lang="en-GB" dirty="0" err="1"/>
              <a:t>grupām</a:t>
            </a:r>
            <a:r>
              <a:rPr lang="en-GB" dirty="0"/>
              <a:t> un </a:t>
            </a:r>
            <a:r>
              <a:rPr lang="en-GB" dirty="0" err="1"/>
              <a:t>tiek</a:t>
            </a:r>
            <a:r>
              <a:rPr lang="en-GB" dirty="0"/>
              <a:t> </a:t>
            </a:r>
            <a:r>
              <a:rPr lang="en-GB" dirty="0" err="1"/>
              <a:t>noteikti</a:t>
            </a:r>
            <a:r>
              <a:rPr lang="en-GB" dirty="0"/>
              <a:t> </a:t>
            </a:r>
            <a:r>
              <a:rPr lang="en-GB" dirty="0" err="1"/>
              <a:t>tādi</a:t>
            </a:r>
            <a:r>
              <a:rPr lang="en-GB" dirty="0"/>
              <a:t>, kas </a:t>
            </a:r>
            <a:r>
              <a:rPr lang="en-GB" dirty="0" err="1"/>
              <a:t>nodrošina</a:t>
            </a:r>
            <a:r>
              <a:rPr lang="en-GB" dirty="0"/>
              <a:t> </a:t>
            </a:r>
            <a:r>
              <a:rPr lang="en-GB" dirty="0" err="1"/>
              <a:t>pamatu</a:t>
            </a:r>
            <a:r>
              <a:rPr lang="en-GB" dirty="0"/>
              <a:t> </a:t>
            </a:r>
            <a:r>
              <a:rPr lang="en-GB" dirty="0" err="1"/>
              <a:t>konkrētās</a:t>
            </a:r>
            <a:r>
              <a:rPr lang="en-GB" dirty="0"/>
              <a:t> </a:t>
            </a:r>
            <a:r>
              <a:rPr lang="en-GB" dirty="0" err="1"/>
              <a:t>vecuma</a:t>
            </a:r>
            <a:r>
              <a:rPr lang="en-GB" dirty="0"/>
              <a:t> un </a:t>
            </a:r>
            <a:r>
              <a:rPr lang="en-GB" dirty="0" err="1"/>
              <a:t>dzimuma</a:t>
            </a:r>
            <a:r>
              <a:rPr lang="en-GB" dirty="0"/>
              <a:t> </a:t>
            </a:r>
            <a:r>
              <a:rPr lang="en-GB" dirty="0" err="1"/>
              <a:t>grupas</a:t>
            </a:r>
            <a:r>
              <a:rPr lang="en-GB" dirty="0"/>
              <a:t> </a:t>
            </a:r>
            <a:r>
              <a:rPr lang="en-GB" dirty="0" err="1"/>
              <a:t>organisma</a:t>
            </a:r>
            <a:r>
              <a:rPr lang="en-GB" dirty="0"/>
              <a:t> </a:t>
            </a:r>
            <a:r>
              <a:rPr lang="en-GB" dirty="0" err="1"/>
              <a:t>pamatfunkciju</a:t>
            </a:r>
            <a:r>
              <a:rPr lang="en-GB" dirty="0"/>
              <a:t> </a:t>
            </a:r>
            <a:r>
              <a:rPr lang="en-GB" dirty="0" err="1"/>
              <a:t>nodrošināšanai</a:t>
            </a:r>
            <a:r>
              <a:rPr lang="en-GB" dirty="0"/>
              <a:t> </a:t>
            </a:r>
            <a:r>
              <a:rPr lang="en-GB" dirty="0" err="1"/>
              <a:t>kopā</a:t>
            </a:r>
            <a:r>
              <a:rPr lang="en-GB" dirty="0"/>
              <a:t> </a:t>
            </a:r>
            <a:r>
              <a:rPr lang="en-GB" dirty="0" err="1"/>
              <a:t>ar</a:t>
            </a:r>
            <a:r>
              <a:rPr lang="en-GB" dirty="0"/>
              <a:t> </a:t>
            </a:r>
            <a:r>
              <a:rPr lang="en-GB" dirty="0" err="1"/>
              <a:t>ikdienas</a:t>
            </a:r>
            <a:r>
              <a:rPr lang="en-GB" dirty="0"/>
              <a:t> </a:t>
            </a:r>
            <a:r>
              <a:rPr lang="en-GB" dirty="0" err="1"/>
              <a:t>aktivitātēm</a:t>
            </a:r>
            <a:r>
              <a:rPr lang="lv-LV" dirty="0"/>
              <a:t>.</a:t>
            </a:r>
            <a:endParaRPr lang="en-GB" dirty="0"/>
          </a:p>
        </p:txBody>
      </p:sp>
      <p:sp>
        <p:nvSpPr>
          <p:cNvPr id="3" name="Title 2">
            <a:extLst>
              <a:ext uri="{FF2B5EF4-FFF2-40B4-BE49-F238E27FC236}">
                <a16:creationId xmlns:a16="http://schemas.microsoft.com/office/drawing/2014/main" id="{2D5ABFDA-16BD-4F22-B2A4-6585718681FF}"/>
              </a:ext>
            </a:extLst>
          </p:cNvPr>
          <p:cNvSpPr>
            <a:spLocks noGrp="1"/>
          </p:cNvSpPr>
          <p:nvPr>
            <p:ph type="title"/>
          </p:nvPr>
        </p:nvSpPr>
        <p:spPr/>
        <p:txBody>
          <a:bodyPr/>
          <a:lstStyle/>
          <a:p>
            <a:r>
              <a:rPr lang="lv-LV" dirty="0"/>
              <a:t>Ieteicamās Enerģijas un uzturvielu devas</a:t>
            </a:r>
            <a:endParaRPr lang="en-GB" dirty="0"/>
          </a:p>
        </p:txBody>
      </p:sp>
      <p:sp>
        <p:nvSpPr>
          <p:cNvPr id="4" name="Date Placeholder 3">
            <a:extLst>
              <a:ext uri="{FF2B5EF4-FFF2-40B4-BE49-F238E27FC236}">
                <a16:creationId xmlns:a16="http://schemas.microsoft.com/office/drawing/2014/main" id="{D01F62B5-E6A5-4084-8C59-E7270857522F}"/>
              </a:ext>
            </a:extLst>
          </p:cNvPr>
          <p:cNvSpPr>
            <a:spLocks noGrp="1"/>
          </p:cNvSpPr>
          <p:nvPr>
            <p:ph type="dt" sz="half" idx="2"/>
          </p:nvPr>
        </p:nvSpPr>
        <p:spPr/>
        <p:txBody>
          <a:bodyPr/>
          <a:lstStyle/>
          <a:p>
            <a:fld id="{A02AA2BD-E93F-4777-AB26-CFAA8CC20446}" type="datetime1">
              <a:rPr lang="lv-LV" smtClean="0"/>
              <a:t>28.02.2020</a:t>
            </a:fld>
            <a:endParaRPr lang="lv-LV" dirty="0"/>
          </a:p>
        </p:txBody>
      </p:sp>
      <p:sp>
        <p:nvSpPr>
          <p:cNvPr id="5" name="Slide Number Placeholder 4">
            <a:extLst>
              <a:ext uri="{FF2B5EF4-FFF2-40B4-BE49-F238E27FC236}">
                <a16:creationId xmlns:a16="http://schemas.microsoft.com/office/drawing/2014/main" id="{56926C38-FDBE-4B0C-8377-09F1DF089334}"/>
              </a:ext>
            </a:extLst>
          </p:cNvPr>
          <p:cNvSpPr>
            <a:spLocks noGrp="1"/>
          </p:cNvSpPr>
          <p:nvPr>
            <p:ph type="sldNum" sz="quarter" idx="4"/>
          </p:nvPr>
        </p:nvSpPr>
        <p:spPr/>
        <p:txBody>
          <a:bodyPr/>
          <a:lstStyle/>
          <a:p>
            <a:fld id="{0065DBD3-65C1-409C-9CB6-61B0246E811C}" type="slidenum">
              <a:rPr lang="lv-LV" smtClean="0"/>
              <a:pPr/>
              <a:t>4</a:t>
            </a:fld>
            <a:endParaRPr lang="lv-LV" dirty="0"/>
          </a:p>
        </p:txBody>
      </p:sp>
      <p:pic>
        <p:nvPicPr>
          <p:cNvPr id="6" name="Picture 5">
            <a:extLst>
              <a:ext uri="{FF2B5EF4-FFF2-40B4-BE49-F238E27FC236}">
                <a16:creationId xmlns:a16="http://schemas.microsoft.com/office/drawing/2014/main" id="{3F682EF1-D0A0-4C88-889C-CCC06BBDCA5E}"/>
              </a:ext>
            </a:extLst>
          </p:cNvPr>
          <p:cNvPicPr>
            <a:picLocks noChangeAspect="1"/>
          </p:cNvPicPr>
          <p:nvPr/>
        </p:nvPicPr>
        <p:blipFill rotWithShape="1">
          <a:blip r:embed="rId2"/>
          <a:srcRect l="31100" t="11618" r="31100" b="50000"/>
          <a:stretch/>
        </p:blipFill>
        <p:spPr>
          <a:xfrm>
            <a:off x="6450618" y="3771855"/>
            <a:ext cx="2783458" cy="2094470"/>
          </a:xfrm>
          <a:prstGeom prst="rect">
            <a:avLst/>
          </a:prstGeom>
        </p:spPr>
      </p:pic>
      <p:pic>
        <p:nvPicPr>
          <p:cNvPr id="7" name="Picture 6">
            <a:extLst>
              <a:ext uri="{FF2B5EF4-FFF2-40B4-BE49-F238E27FC236}">
                <a16:creationId xmlns:a16="http://schemas.microsoft.com/office/drawing/2014/main" id="{0DEB46A7-7F68-4D28-9661-9915FC8CA1D0}"/>
              </a:ext>
            </a:extLst>
          </p:cNvPr>
          <p:cNvPicPr>
            <a:picLocks noChangeAspect="1"/>
          </p:cNvPicPr>
          <p:nvPr/>
        </p:nvPicPr>
        <p:blipFill rotWithShape="1">
          <a:blip r:embed="rId3"/>
          <a:srcRect l="31012" t="15108" r="30462" b="25576"/>
          <a:stretch/>
        </p:blipFill>
        <p:spPr>
          <a:xfrm>
            <a:off x="3922896" y="4011568"/>
            <a:ext cx="2469451" cy="2376265"/>
          </a:xfrm>
          <a:prstGeom prst="rect">
            <a:avLst/>
          </a:prstGeom>
        </p:spPr>
      </p:pic>
      <p:pic>
        <p:nvPicPr>
          <p:cNvPr id="8" name="Picture 7">
            <a:extLst>
              <a:ext uri="{FF2B5EF4-FFF2-40B4-BE49-F238E27FC236}">
                <a16:creationId xmlns:a16="http://schemas.microsoft.com/office/drawing/2014/main" id="{8FC328D7-0E58-4DE6-AAA4-A7F4E85B8F1A}"/>
              </a:ext>
            </a:extLst>
          </p:cNvPr>
          <p:cNvPicPr>
            <a:picLocks noChangeAspect="1"/>
          </p:cNvPicPr>
          <p:nvPr/>
        </p:nvPicPr>
        <p:blipFill rotWithShape="1">
          <a:blip r:embed="rId4"/>
          <a:srcRect l="31100" t="6966" r="30429" b="3477"/>
          <a:stretch/>
        </p:blipFill>
        <p:spPr>
          <a:xfrm>
            <a:off x="1925911" y="3926866"/>
            <a:ext cx="1938714" cy="2820689"/>
          </a:xfrm>
          <a:prstGeom prst="rect">
            <a:avLst/>
          </a:prstGeom>
        </p:spPr>
      </p:pic>
      <p:sp>
        <p:nvSpPr>
          <p:cNvPr id="9" name="TextBox 8">
            <a:extLst>
              <a:ext uri="{FF2B5EF4-FFF2-40B4-BE49-F238E27FC236}">
                <a16:creationId xmlns:a16="http://schemas.microsoft.com/office/drawing/2014/main" id="{26C72402-BFCC-419D-AB8B-5808A539F25C}"/>
              </a:ext>
            </a:extLst>
          </p:cNvPr>
          <p:cNvSpPr txBox="1"/>
          <p:nvPr/>
        </p:nvSpPr>
        <p:spPr>
          <a:xfrm>
            <a:off x="4093341" y="6202178"/>
            <a:ext cx="6617151" cy="646331"/>
          </a:xfrm>
          <a:prstGeom prst="rect">
            <a:avLst/>
          </a:prstGeom>
          <a:noFill/>
        </p:spPr>
        <p:txBody>
          <a:bodyPr wrap="square" rtlCol="0">
            <a:spAutoFit/>
          </a:bodyPr>
          <a:lstStyle/>
          <a:p>
            <a:r>
              <a:rPr lang="lv-LV" dirty="0"/>
              <a:t>*LR  Veselības ministrija</a:t>
            </a:r>
          </a:p>
          <a:p>
            <a:r>
              <a:rPr lang="en-GB" dirty="0">
                <a:hlinkClick r:id="rId5"/>
              </a:rPr>
              <a:t>http://www.vm.gov.lv/lv/tava_veseliba/veseligs_uzturs/</a:t>
            </a:r>
            <a:endParaRPr lang="en-GB" dirty="0"/>
          </a:p>
        </p:txBody>
      </p:sp>
    </p:spTree>
    <p:extLst>
      <p:ext uri="{BB962C8B-B14F-4D97-AF65-F5344CB8AC3E}">
        <p14:creationId xmlns:p14="http://schemas.microsoft.com/office/powerpoint/2010/main" val="294714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D51E707-646D-461B-9CE0-78C456DC2584}"/>
              </a:ext>
            </a:extLst>
          </p:cNvPr>
          <p:cNvSpPr>
            <a:spLocks noGrp="1"/>
          </p:cNvSpPr>
          <p:nvPr>
            <p:ph type="subTitle" idx="1"/>
          </p:nvPr>
        </p:nvSpPr>
        <p:spPr>
          <a:xfrm>
            <a:off x="488950" y="1772816"/>
            <a:ext cx="8928546" cy="4536504"/>
          </a:xfrm>
        </p:spPr>
        <p:txBody>
          <a:bodyPr/>
          <a:lstStyle/>
          <a:p>
            <a:r>
              <a:rPr lang="lv-LV" dirty="0"/>
              <a:t>Ilgstoši nepietiekami uzņemta enerģija un uzturvielas organisma pamatfunkciju un fizisko aktivitāšu veikšanai tiek kompensēta no organisma rezervēm. Tā rezultātā cilvēks pakāpeniski zaudē ķermeņa masu, un ilgtermiņā var attīstīties dažādi veselības traucējumi.</a:t>
            </a:r>
          </a:p>
          <a:p>
            <a:endParaRPr lang="lv-LV" dirty="0"/>
          </a:p>
          <a:p>
            <a:r>
              <a:rPr lang="lv-LV" dirty="0"/>
              <a:t>Pastāvīgi uzņemts palielināts enerģijas daudzums cilvēkam var veicināt liekās ķermeņa masas un aptaukošanās attīstību. Ilgtermiņā liekā ķermeņa masa un aptaukošanās vienlaikus ar mazkustīgu dzīvesveidu izraisa dažādu hronisku neinfekciju saslimšanu attīstību, kā arī rada papildu slodzi skeleta un muskuļu sistēmai, mazina darba spējas un emocionālo labklājību*.</a:t>
            </a:r>
          </a:p>
          <a:p>
            <a:endParaRPr lang="lv-LV" dirty="0"/>
          </a:p>
          <a:p>
            <a:r>
              <a:rPr lang="en-GB" dirty="0"/>
              <a:t>Latvijas </a:t>
            </a:r>
            <a:r>
              <a:rPr lang="en-GB" dirty="0" err="1"/>
              <a:t>pieaugušie</a:t>
            </a:r>
            <a:r>
              <a:rPr lang="en-GB" dirty="0"/>
              <a:t> </a:t>
            </a:r>
            <a:r>
              <a:rPr lang="en-GB" dirty="0" err="1"/>
              <a:t>iedzīvotāji</a:t>
            </a:r>
            <a:r>
              <a:rPr lang="en-GB" dirty="0"/>
              <a:t> </a:t>
            </a:r>
            <a:r>
              <a:rPr lang="en-GB" dirty="0" err="1"/>
              <a:t>saskaras</a:t>
            </a:r>
            <a:r>
              <a:rPr lang="en-GB" dirty="0"/>
              <a:t> </a:t>
            </a:r>
            <a:r>
              <a:rPr lang="en-GB" dirty="0" err="1"/>
              <a:t>ar</a:t>
            </a:r>
            <a:r>
              <a:rPr lang="en-GB" dirty="0"/>
              <a:t> </a:t>
            </a:r>
            <a:r>
              <a:rPr lang="en-GB" dirty="0" err="1"/>
              <a:t>malnutrīcijas</a:t>
            </a:r>
            <a:r>
              <a:rPr lang="en-GB" dirty="0"/>
              <a:t> </a:t>
            </a:r>
            <a:r>
              <a:rPr lang="en-GB" dirty="0" err="1"/>
              <a:t>slogu</a:t>
            </a:r>
            <a:r>
              <a:rPr lang="en-GB" dirty="0"/>
              <a:t> - 25,1% </a:t>
            </a:r>
            <a:r>
              <a:rPr lang="en-GB" dirty="0" err="1"/>
              <a:t>sieviešu</a:t>
            </a:r>
            <a:r>
              <a:rPr lang="en-GB" dirty="0"/>
              <a:t> </a:t>
            </a:r>
            <a:r>
              <a:rPr lang="en-GB" dirty="0" err="1"/>
              <a:t>reproduktīvā</a:t>
            </a:r>
            <a:r>
              <a:rPr lang="en-GB" dirty="0"/>
              <a:t> </a:t>
            </a:r>
            <a:r>
              <a:rPr lang="en-GB" dirty="0" err="1"/>
              <a:t>vecumā</a:t>
            </a:r>
            <a:r>
              <a:rPr lang="en-GB" dirty="0"/>
              <a:t> </a:t>
            </a:r>
            <a:r>
              <a:rPr lang="en-GB" dirty="0" err="1"/>
              <a:t>ir</a:t>
            </a:r>
            <a:r>
              <a:rPr lang="en-GB" dirty="0"/>
              <a:t> </a:t>
            </a:r>
            <a:r>
              <a:rPr lang="en-GB" dirty="0" err="1"/>
              <a:t>anēmija</a:t>
            </a:r>
            <a:r>
              <a:rPr lang="en-GB" dirty="0"/>
              <a:t>, un 6,6% </a:t>
            </a:r>
            <a:r>
              <a:rPr lang="en-GB" dirty="0" err="1"/>
              <a:t>sieviešu</a:t>
            </a:r>
            <a:r>
              <a:rPr lang="en-GB" dirty="0"/>
              <a:t> un 7,8% </a:t>
            </a:r>
            <a:r>
              <a:rPr lang="en-GB" dirty="0" err="1"/>
              <a:t>pieaugušu</a:t>
            </a:r>
            <a:r>
              <a:rPr lang="en-GB" dirty="0"/>
              <a:t> </a:t>
            </a:r>
            <a:r>
              <a:rPr lang="en-GB" dirty="0" err="1"/>
              <a:t>vīriešu</a:t>
            </a:r>
            <a:r>
              <a:rPr lang="en-GB" dirty="0"/>
              <a:t> </a:t>
            </a:r>
            <a:r>
              <a:rPr lang="en-GB" dirty="0" err="1"/>
              <a:t>ir</a:t>
            </a:r>
            <a:r>
              <a:rPr lang="en-GB" dirty="0"/>
              <a:t> </a:t>
            </a:r>
            <a:r>
              <a:rPr lang="en-GB" dirty="0" err="1"/>
              <a:t>diabēts</a:t>
            </a:r>
            <a:r>
              <a:rPr lang="en-GB" dirty="0"/>
              <a:t>. </a:t>
            </a:r>
            <a:r>
              <a:rPr lang="en-GB" dirty="0" err="1"/>
              <a:t>Tikmēr</a:t>
            </a:r>
            <a:r>
              <a:rPr lang="en-GB" dirty="0"/>
              <a:t> 25,1% </a:t>
            </a:r>
            <a:r>
              <a:rPr lang="en-GB" dirty="0" err="1"/>
              <a:t>sieviešu</a:t>
            </a:r>
            <a:r>
              <a:rPr lang="en-GB" dirty="0"/>
              <a:t> un 21,6% </a:t>
            </a:r>
            <a:r>
              <a:rPr lang="en-GB" dirty="0" err="1"/>
              <a:t>vīriešu</a:t>
            </a:r>
            <a:r>
              <a:rPr lang="en-GB" dirty="0"/>
              <a:t> </a:t>
            </a:r>
            <a:r>
              <a:rPr lang="en-GB" dirty="0" err="1"/>
              <a:t>ir</a:t>
            </a:r>
            <a:r>
              <a:rPr lang="en-GB" dirty="0"/>
              <a:t> </a:t>
            </a:r>
            <a:r>
              <a:rPr lang="en-GB" dirty="0" err="1"/>
              <a:t>aptaukošanās</a:t>
            </a:r>
            <a:r>
              <a:rPr lang="lv-LV" dirty="0"/>
              <a:t>**.</a:t>
            </a:r>
            <a:endParaRPr lang="en-GB" dirty="0"/>
          </a:p>
        </p:txBody>
      </p:sp>
      <p:sp>
        <p:nvSpPr>
          <p:cNvPr id="3" name="Title 2">
            <a:extLst>
              <a:ext uri="{FF2B5EF4-FFF2-40B4-BE49-F238E27FC236}">
                <a16:creationId xmlns:a16="http://schemas.microsoft.com/office/drawing/2014/main" id="{016052DB-12BF-4F7A-8DCA-81D79EE2771C}"/>
              </a:ext>
            </a:extLst>
          </p:cNvPr>
          <p:cNvSpPr>
            <a:spLocks noGrp="1"/>
          </p:cNvSpPr>
          <p:nvPr>
            <p:ph type="title"/>
          </p:nvPr>
        </p:nvSpPr>
        <p:spPr/>
        <p:txBody>
          <a:bodyPr/>
          <a:lstStyle/>
          <a:p>
            <a:r>
              <a:rPr lang="lv-LV" dirty="0"/>
              <a:t>Malnutrīcija jeb nepietiekams uzturvielu nodrošinājums</a:t>
            </a:r>
            <a:endParaRPr lang="en-GB" dirty="0"/>
          </a:p>
        </p:txBody>
      </p:sp>
      <p:sp>
        <p:nvSpPr>
          <p:cNvPr id="4" name="Date Placeholder 3">
            <a:extLst>
              <a:ext uri="{FF2B5EF4-FFF2-40B4-BE49-F238E27FC236}">
                <a16:creationId xmlns:a16="http://schemas.microsoft.com/office/drawing/2014/main" id="{A164074D-8183-45EB-881B-4804D6C963A0}"/>
              </a:ext>
            </a:extLst>
          </p:cNvPr>
          <p:cNvSpPr>
            <a:spLocks noGrp="1"/>
          </p:cNvSpPr>
          <p:nvPr>
            <p:ph type="dt" sz="half" idx="2"/>
          </p:nvPr>
        </p:nvSpPr>
        <p:spPr/>
        <p:txBody>
          <a:bodyPr/>
          <a:lstStyle/>
          <a:p>
            <a:fld id="{A02AA2BD-E93F-4777-AB26-CFAA8CC20446}" type="datetime1">
              <a:rPr lang="lv-LV" smtClean="0"/>
              <a:t>28.02.2020</a:t>
            </a:fld>
            <a:endParaRPr lang="lv-LV" dirty="0"/>
          </a:p>
        </p:txBody>
      </p:sp>
      <p:sp>
        <p:nvSpPr>
          <p:cNvPr id="5" name="Slide Number Placeholder 4">
            <a:extLst>
              <a:ext uri="{FF2B5EF4-FFF2-40B4-BE49-F238E27FC236}">
                <a16:creationId xmlns:a16="http://schemas.microsoft.com/office/drawing/2014/main" id="{F27D0575-DF46-4F36-8A74-E30887C1A3EA}"/>
              </a:ext>
            </a:extLst>
          </p:cNvPr>
          <p:cNvSpPr>
            <a:spLocks noGrp="1"/>
          </p:cNvSpPr>
          <p:nvPr>
            <p:ph type="sldNum" sz="quarter" idx="4"/>
          </p:nvPr>
        </p:nvSpPr>
        <p:spPr/>
        <p:txBody>
          <a:bodyPr/>
          <a:lstStyle/>
          <a:p>
            <a:fld id="{0065DBD3-65C1-409C-9CB6-61B0246E811C}" type="slidenum">
              <a:rPr lang="lv-LV" smtClean="0"/>
              <a:pPr/>
              <a:t>5</a:t>
            </a:fld>
            <a:endParaRPr lang="lv-LV" dirty="0"/>
          </a:p>
        </p:txBody>
      </p:sp>
      <p:sp>
        <p:nvSpPr>
          <p:cNvPr id="6" name="TextBox 5">
            <a:extLst>
              <a:ext uri="{FF2B5EF4-FFF2-40B4-BE49-F238E27FC236}">
                <a16:creationId xmlns:a16="http://schemas.microsoft.com/office/drawing/2014/main" id="{70BE3DB1-7004-4AD0-A625-5FC59C5B6549}"/>
              </a:ext>
            </a:extLst>
          </p:cNvPr>
          <p:cNvSpPr txBox="1"/>
          <p:nvPr/>
        </p:nvSpPr>
        <p:spPr>
          <a:xfrm>
            <a:off x="1651000" y="6261913"/>
            <a:ext cx="7992888" cy="553998"/>
          </a:xfrm>
          <a:prstGeom prst="rect">
            <a:avLst/>
          </a:prstGeom>
          <a:noFill/>
        </p:spPr>
        <p:txBody>
          <a:bodyPr wrap="square" rtlCol="0">
            <a:spAutoFit/>
          </a:bodyPr>
          <a:lstStyle/>
          <a:p>
            <a:r>
              <a:rPr lang="lv-LV" baseline="30000" dirty="0"/>
              <a:t>*Pasaules Veselības organizācija. </a:t>
            </a:r>
            <a:r>
              <a:rPr lang="lv-LV" u="sng" baseline="30000" dirty="0">
                <a:hlinkClick r:id="rId2"/>
              </a:rPr>
              <a:t>https://www.who.int/news-room/fact-sheets/detail/malnutrition</a:t>
            </a:r>
            <a:endParaRPr lang="lv-LV" u="sng" baseline="30000" dirty="0"/>
          </a:p>
          <a:p>
            <a:r>
              <a:rPr lang="lv-LV" baseline="30000" dirty="0"/>
              <a:t>**Global Nutrition Report. </a:t>
            </a:r>
            <a:r>
              <a:rPr lang="lv-LV" u="sng" baseline="30000" dirty="0">
                <a:hlinkClick r:id="rId3"/>
              </a:rPr>
              <a:t>https://globalnutritionreport.org/resources/nutrition-profiles/europe/northern-europe/latvia/</a:t>
            </a:r>
            <a:endParaRPr lang="en-GB" dirty="0"/>
          </a:p>
        </p:txBody>
      </p:sp>
    </p:spTree>
    <p:extLst>
      <p:ext uri="{BB962C8B-B14F-4D97-AF65-F5344CB8AC3E}">
        <p14:creationId xmlns:p14="http://schemas.microsoft.com/office/powerpoint/2010/main" val="83562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9B75531-4EAB-4B3A-BE0E-F94123C26A60}"/>
              </a:ext>
            </a:extLst>
          </p:cNvPr>
          <p:cNvSpPr>
            <a:spLocks noGrp="1"/>
          </p:cNvSpPr>
          <p:nvPr>
            <p:ph type="subTitle" idx="1"/>
          </p:nvPr>
        </p:nvSpPr>
        <p:spPr/>
        <p:txBody>
          <a:bodyPr/>
          <a:lstStyle/>
          <a:p>
            <a:pPr marL="285750" indent="-285750">
              <a:lnSpc>
                <a:spcPct val="150000"/>
              </a:lnSpc>
              <a:buFont typeface="Arial" panose="020B0604020202020204" pitchFamily="34" charset="0"/>
              <a:buChar char="•"/>
            </a:pPr>
            <a:r>
              <a:rPr lang="en-GB" dirty="0" err="1"/>
              <a:t>Nacionālo</a:t>
            </a:r>
            <a:r>
              <a:rPr lang="en-GB" dirty="0"/>
              <a:t> un </a:t>
            </a:r>
            <a:r>
              <a:rPr lang="en-GB" dirty="0" err="1"/>
              <a:t>starptautisko</a:t>
            </a:r>
            <a:r>
              <a:rPr lang="en-GB" dirty="0"/>
              <a:t> </a:t>
            </a:r>
            <a:r>
              <a:rPr lang="en-GB" dirty="0" err="1"/>
              <a:t>uzturvielu</a:t>
            </a:r>
            <a:r>
              <a:rPr lang="en-GB" dirty="0"/>
              <a:t> </a:t>
            </a:r>
            <a:r>
              <a:rPr lang="en-GB" dirty="0" err="1"/>
              <a:t>rekomendāciju</a:t>
            </a:r>
            <a:r>
              <a:rPr lang="en-GB" dirty="0"/>
              <a:t> </a:t>
            </a:r>
            <a:r>
              <a:rPr lang="en-GB" dirty="0" err="1"/>
              <a:t>analīze</a:t>
            </a:r>
            <a:r>
              <a:rPr lang="lv-LV" dirty="0"/>
              <a:t>;</a:t>
            </a:r>
            <a:endParaRPr lang="en-GB" dirty="0"/>
          </a:p>
          <a:p>
            <a:pPr marL="342900" indent="-342900">
              <a:lnSpc>
                <a:spcPct val="150000"/>
              </a:lnSpc>
              <a:buFont typeface="Arial" panose="020B0604020202020204" pitchFamily="34" charset="0"/>
              <a:buChar char="•"/>
            </a:pPr>
            <a:r>
              <a:rPr lang="lv-LV" dirty="0"/>
              <a:t>P</a:t>
            </a:r>
            <a:r>
              <a:rPr lang="en-GB" dirty="0" err="1"/>
              <a:t>ārtikas</a:t>
            </a:r>
            <a:r>
              <a:rPr lang="en-GB" dirty="0"/>
              <a:t> </a:t>
            </a:r>
            <a:r>
              <a:rPr lang="en-GB" dirty="0" err="1"/>
              <a:t>patēriņa</a:t>
            </a:r>
            <a:r>
              <a:rPr lang="en-GB" dirty="0"/>
              <a:t> </a:t>
            </a:r>
            <a:r>
              <a:rPr lang="en-GB" dirty="0" err="1"/>
              <a:t>datu</a:t>
            </a:r>
            <a:r>
              <a:rPr lang="en-GB" dirty="0"/>
              <a:t> </a:t>
            </a:r>
            <a:r>
              <a:rPr lang="en-GB" dirty="0" err="1"/>
              <a:t>analīze</a:t>
            </a:r>
            <a:r>
              <a:rPr lang="lv-LV" dirty="0"/>
              <a:t>;</a:t>
            </a:r>
            <a:endParaRPr lang="en-GB" dirty="0"/>
          </a:p>
          <a:p>
            <a:pPr marL="342900" indent="-342900">
              <a:lnSpc>
                <a:spcPct val="150000"/>
              </a:lnSpc>
              <a:buFont typeface="Arial" panose="020B0604020202020204" pitchFamily="34" charset="0"/>
              <a:buChar char="•"/>
            </a:pPr>
            <a:r>
              <a:rPr lang="en-GB" dirty="0" err="1"/>
              <a:t>Iepriekšējo</a:t>
            </a:r>
            <a:r>
              <a:rPr lang="en-GB" dirty="0"/>
              <a:t> </a:t>
            </a:r>
            <a:r>
              <a:rPr lang="en-GB" dirty="0" err="1"/>
              <a:t>projektu</a:t>
            </a:r>
            <a:r>
              <a:rPr lang="en-GB" dirty="0"/>
              <a:t> un </a:t>
            </a:r>
            <a:r>
              <a:rPr lang="en-GB" dirty="0" err="1"/>
              <a:t>citu</a:t>
            </a:r>
            <a:r>
              <a:rPr lang="en-GB" dirty="0"/>
              <a:t> </a:t>
            </a:r>
            <a:r>
              <a:rPr lang="en-GB" dirty="0" err="1"/>
              <a:t>valstu</a:t>
            </a:r>
            <a:r>
              <a:rPr lang="en-GB" dirty="0"/>
              <a:t> </a:t>
            </a:r>
            <a:r>
              <a:rPr lang="en-GB" dirty="0" err="1"/>
              <a:t>pieredze</a:t>
            </a:r>
            <a:r>
              <a:rPr lang="en-GB" dirty="0"/>
              <a:t> </a:t>
            </a:r>
            <a:r>
              <a:rPr lang="en-GB" dirty="0" err="1"/>
              <a:t>pārtikas</a:t>
            </a:r>
            <a:r>
              <a:rPr lang="en-GB" dirty="0"/>
              <a:t> </a:t>
            </a:r>
            <a:r>
              <a:rPr lang="en-GB" dirty="0" err="1"/>
              <a:t>groza</a:t>
            </a:r>
            <a:r>
              <a:rPr lang="en-GB" dirty="0"/>
              <a:t> </a:t>
            </a:r>
            <a:r>
              <a:rPr lang="en-GB" dirty="0" err="1"/>
              <a:t>izstrādē</a:t>
            </a:r>
            <a:r>
              <a:rPr lang="lv-LV" dirty="0"/>
              <a:t>:</a:t>
            </a:r>
            <a:endParaRPr lang="en-GB" dirty="0"/>
          </a:p>
          <a:p>
            <a:pPr>
              <a:lnSpc>
                <a:spcPct val="150000"/>
              </a:lnSpc>
            </a:pPr>
            <a:r>
              <a:rPr lang="en-GB" dirty="0"/>
              <a:t>	- </a:t>
            </a:r>
            <a:r>
              <a:rPr lang="en-GB" dirty="0" err="1"/>
              <a:t>uzturvielu</a:t>
            </a:r>
            <a:r>
              <a:rPr lang="en-GB" dirty="0"/>
              <a:t> </a:t>
            </a:r>
            <a:r>
              <a:rPr lang="en-GB" dirty="0" err="1"/>
              <a:t>minimālo</a:t>
            </a:r>
            <a:r>
              <a:rPr lang="en-GB" dirty="0"/>
              <a:t> </a:t>
            </a:r>
            <a:r>
              <a:rPr lang="en-GB" dirty="0" err="1"/>
              <a:t>devu</a:t>
            </a:r>
            <a:r>
              <a:rPr lang="en-GB" dirty="0"/>
              <a:t> </a:t>
            </a:r>
            <a:r>
              <a:rPr lang="en-GB" dirty="0" err="1"/>
              <a:t>aprēķins</a:t>
            </a:r>
            <a:r>
              <a:rPr lang="lv-LV" dirty="0"/>
              <a:t>;</a:t>
            </a:r>
            <a:endParaRPr lang="en-GB" dirty="0"/>
          </a:p>
          <a:p>
            <a:pPr>
              <a:lnSpc>
                <a:spcPct val="150000"/>
              </a:lnSpc>
            </a:pPr>
            <a:r>
              <a:rPr lang="en-GB" dirty="0"/>
              <a:t>	- </a:t>
            </a:r>
            <a:r>
              <a:rPr lang="en-GB" dirty="0" err="1"/>
              <a:t>svarīgāko</a:t>
            </a:r>
            <a:r>
              <a:rPr lang="en-GB" dirty="0"/>
              <a:t> </a:t>
            </a:r>
            <a:r>
              <a:rPr lang="en-GB" dirty="0" err="1"/>
              <a:t>uzturvielu</a:t>
            </a:r>
            <a:r>
              <a:rPr lang="en-GB" dirty="0"/>
              <a:t> </a:t>
            </a:r>
            <a:r>
              <a:rPr lang="en-GB" dirty="0" err="1"/>
              <a:t>definēšana</a:t>
            </a:r>
            <a:r>
              <a:rPr lang="lv-LV" dirty="0"/>
              <a:t>;</a:t>
            </a:r>
            <a:endParaRPr lang="en-GB" dirty="0"/>
          </a:p>
          <a:p>
            <a:pPr>
              <a:lnSpc>
                <a:spcPct val="150000"/>
              </a:lnSpc>
            </a:pPr>
            <a:r>
              <a:rPr lang="en-GB" dirty="0"/>
              <a:t>	- </a:t>
            </a:r>
            <a:r>
              <a:rPr lang="en-GB" dirty="0" err="1"/>
              <a:t>vajadzību</a:t>
            </a:r>
            <a:r>
              <a:rPr lang="en-GB" dirty="0"/>
              <a:t> un </a:t>
            </a:r>
            <a:r>
              <a:rPr lang="en-GB" dirty="0" err="1"/>
              <a:t>esošā</a:t>
            </a:r>
            <a:r>
              <a:rPr lang="en-GB" dirty="0"/>
              <a:t> </a:t>
            </a:r>
            <a:r>
              <a:rPr lang="en-GB" dirty="0" err="1"/>
              <a:t>patēri</a:t>
            </a:r>
            <a:r>
              <a:rPr lang="lv-LV" dirty="0"/>
              <a:t>ņ</a:t>
            </a:r>
            <a:r>
              <a:rPr lang="en-GB" dirty="0"/>
              <a:t>a </a:t>
            </a:r>
            <a:r>
              <a:rPr lang="en-GB" dirty="0" err="1"/>
              <a:t>sabalansēšana</a:t>
            </a:r>
            <a:r>
              <a:rPr lang="lv-LV" dirty="0"/>
              <a:t>;</a:t>
            </a:r>
            <a:endParaRPr lang="en-GB" dirty="0"/>
          </a:p>
          <a:p>
            <a:pPr>
              <a:lnSpc>
                <a:spcPct val="150000"/>
              </a:lnSpc>
            </a:pPr>
            <a:r>
              <a:rPr lang="en-GB" dirty="0"/>
              <a:t>	- </a:t>
            </a:r>
            <a:r>
              <a:rPr lang="en-GB" dirty="0" err="1"/>
              <a:t>fiziskās</a:t>
            </a:r>
            <a:r>
              <a:rPr lang="en-GB" dirty="0"/>
              <a:t> </a:t>
            </a:r>
            <a:r>
              <a:rPr lang="en-GB" dirty="0" err="1"/>
              <a:t>aktivitātes</a:t>
            </a:r>
            <a:r>
              <a:rPr lang="en-GB" dirty="0"/>
              <a:t> </a:t>
            </a:r>
            <a:r>
              <a:rPr lang="en-GB" dirty="0" err="1"/>
              <a:t>līme</a:t>
            </a:r>
            <a:r>
              <a:rPr lang="lv-LV" dirty="0"/>
              <a:t>ņ</a:t>
            </a:r>
            <a:r>
              <a:rPr lang="en-GB" dirty="0"/>
              <a:t>a </a:t>
            </a:r>
            <a:r>
              <a:rPr lang="en-GB" dirty="0" err="1"/>
              <a:t>novērtēšana</a:t>
            </a:r>
            <a:r>
              <a:rPr lang="lv-LV" dirty="0"/>
              <a:t>.</a:t>
            </a:r>
            <a:endParaRPr lang="en-GB" dirty="0"/>
          </a:p>
          <a:p>
            <a:endParaRPr lang="en-GB" dirty="0"/>
          </a:p>
        </p:txBody>
      </p:sp>
      <p:sp>
        <p:nvSpPr>
          <p:cNvPr id="3" name="Title 2">
            <a:extLst>
              <a:ext uri="{FF2B5EF4-FFF2-40B4-BE49-F238E27FC236}">
                <a16:creationId xmlns:a16="http://schemas.microsoft.com/office/drawing/2014/main" id="{EF0874A1-FBC7-46AD-8102-82F3EAA7F906}"/>
              </a:ext>
            </a:extLst>
          </p:cNvPr>
          <p:cNvSpPr>
            <a:spLocks noGrp="1"/>
          </p:cNvSpPr>
          <p:nvPr>
            <p:ph type="title"/>
          </p:nvPr>
        </p:nvSpPr>
        <p:spPr/>
        <p:txBody>
          <a:bodyPr/>
          <a:lstStyle/>
          <a:p>
            <a:r>
              <a:rPr lang="en-GB" dirty="0" err="1"/>
              <a:t>Pārtikas</a:t>
            </a:r>
            <a:r>
              <a:rPr lang="en-GB" dirty="0"/>
              <a:t> </a:t>
            </a:r>
            <a:r>
              <a:rPr lang="en-GB" dirty="0" err="1"/>
              <a:t>groza</a:t>
            </a:r>
            <a:r>
              <a:rPr lang="en-GB" dirty="0"/>
              <a:t> </a:t>
            </a:r>
            <a:r>
              <a:rPr lang="en-GB" dirty="0" err="1"/>
              <a:t>metodolo</a:t>
            </a:r>
            <a:r>
              <a:rPr lang="lv-LV" dirty="0"/>
              <a:t>ģ</a:t>
            </a:r>
            <a:r>
              <a:rPr lang="en-GB" dirty="0" err="1"/>
              <a:t>ijas</a:t>
            </a:r>
            <a:r>
              <a:rPr lang="lv-LV" dirty="0"/>
              <a:t> Izstrāde</a:t>
            </a:r>
          </a:p>
        </p:txBody>
      </p:sp>
      <p:sp>
        <p:nvSpPr>
          <p:cNvPr id="4" name="Date Placeholder 3">
            <a:extLst>
              <a:ext uri="{FF2B5EF4-FFF2-40B4-BE49-F238E27FC236}">
                <a16:creationId xmlns:a16="http://schemas.microsoft.com/office/drawing/2014/main" id="{76E0D513-627C-45F9-B2BB-05CFE8BBC260}"/>
              </a:ext>
            </a:extLst>
          </p:cNvPr>
          <p:cNvSpPr>
            <a:spLocks noGrp="1"/>
          </p:cNvSpPr>
          <p:nvPr>
            <p:ph type="dt" sz="half" idx="2"/>
          </p:nvPr>
        </p:nvSpPr>
        <p:spPr/>
        <p:txBody>
          <a:bodyPr/>
          <a:lstStyle/>
          <a:p>
            <a:fld id="{A02AA2BD-E93F-4777-AB26-CFAA8CC20446}" type="datetime1">
              <a:rPr lang="lv-LV" smtClean="0"/>
              <a:t>28.02.2020</a:t>
            </a:fld>
            <a:endParaRPr lang="lv-LV" dirty="0"/>
          </a:p>
        </p:txBody>
      </p:sp>
      <p:sp>
        <p:nvSpPr>
          <p:cNvPr id="5" name="Slide Number Placeholder 4">
            <a:extLst>
              <a:ext uri="{FF2B5EF4-FFF2-40B4-BE49-F238E27FC236}">
                <a16:creationId xmlns:a16="http://schemas.microsoft.com/office/drawing/2014/main" id="{9BA79506-D72D-4F55-AA38-DF93EEB7E8BF}"/>
              </a:ext>
            </a:extLst>
          </p:cNvPr>
          <p:cNvSpPr>
            <a:spLocks noGrp="1"/>
          </p:cNvSpPr>
          <p:nvPr>
            <p:ph type="sldNum" sz="quarter" idx="4"/>
          </p:nvPr>
        </p:nvSpPr>
        <p:spPr/>
        <p:txBody>
          <a:bodyPr/>
          <a:lstStyle/>
          <a:p>
            <a:fld id="{0065DBD3-65C1-409C-9CB6-61B0246E811C}" type="slidenum">
              <a:rPr lang="lv-LV" smtClean="0"/>
              <a:pPr/>
              <a:t>6</a:t>
            </a:fld>
            <a:endParaRPr lang="lv-LV" dirty="0"/>
          </a:p>
        </p:txBody>
      </p:sp>
    </p:spTree>
    <p:extLst>
      <p:ext uri="{BB962C8B-B14F-4D97-AF65-F5344CB8AC3E}">
        <p14:creationId xmlns:p14="http://schemas.microsoft.com/office/powerpoint/2010/main" val="205310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BCF919A-EC53-43E7-A806-B51650E5CE7A}"/>
              </a:ext>
            </a:extLst>
          </p:cNvPr>
          <p:cNvSpPr>
            <a:spLocks noGrp="1"/>
          </p:cNvSpPr>
          <p:nvPr>
            <p:ph type="subTitle" idx="1"/>
          </p:nvPr>
        </p:nvSpPr>
        <p:spPr>
          <a:xfrm>
            <a:off x="488950" y="1772816"/>
            <a:ext cx="8928546" cy="4536504"/>
          </a:xfrm>
        </p:spPr>
        <p:txBody>
          <a:bodyPr/>
          <a:lstStyle/>
          <a:p>
            <a:pPr marL="285750" indent="-285750">
              <a:lnSpc>
                <a:spcPct val="150000"/>
              </a:lnSpc>
              <a:buFont typeface="Arial" panose="020B0604020202020204" pitchFamily="34" charset="0"/>
              <a:buChar char="•"/>
            </a:pPr>
            <a:r>
              <a:rPr lang="lv-LV" dirty="0"/>
              <a:t>Tiek veidota ne tikai veselam cilvēkam, bet arī īpašām sabiedrības grupām, piem. grūtniecēm*.</a:t>
            </a:r>
          </a:p>
          <a:p>
            <a:pPr marL="285750" indent="-285750">
              <a:lnSpc>
                <a:spcPct val="150000"/>
              </a:lnSpc>
              <a:buFont typeface="Arial" panose="020B0604020202020204" pitchFamily="34" charset="0"/>
              <a:buChar char="•"/>
            </a:pPr>
            <a:r>
              <a:rPr lang="lv-LV" dirty="0"/>
              <a:t>Aprēķini arī “neveselīgā” groza izmaksām, kas balstījās uz pārtikas patēriņa datiem, kurā parādījās arī tādi produkti, kā saldumi, picas, kafija un citi. Iekļaujot Pārtikas grozā arī “neveselīgo” grozu, izmaksas vienas personas mājsaimniecībai palielinājās par 22 EUR**.</a:t>
            </a:r>
          </a:p>
          <a:p>
            <a:pPr marL="285750" indent="-285750">
              <a:lnSpc>
                <a:spcPct val="150000"/>
              </a:lnSpc>
              <a:buFont typeface="Arial" panose="020B0604020202020204" pitchFamily="34" charset="0"/>
              <a:buChar char="•"/>
            </a:pPr>
            <a:r>
              <a:rPr lang="lv-LV" dirty="0"/>
              <a:t>Lēmums par pārtiku kā s</a:t>
            </a:r>
            <a:r>
              <a:rPr lang="en-GB" dirty="0" err="1"/>
              <a:t>ociāl</a:t>
            </a:r>
            <a:r>
              <a:rPr lang="lv-LV" dirty="0"/>
              <a:t>o un </a:t>
            </a:r>
            <a:r>
              <a:rPr lang="en-GB" dirty="0" err="1"/>
              <a:t>kulturā</a:t>
            </a:r>
            <a:r>
              <a:rPr lang="lv-LV" dirty="0"/>
              <a:t>lo</a:t>
            </a:r>
            <a:r>
              <a:rPr lang="en-GB" dirty="0"/>
              <a:t> </a:t>
            </a:r>
            <a:r>
              <a:rPr lang="en-GB" dirty="0" err="1"/>
              <a:t>vajadzīb</a:t>
            </a:r>
            <a:r>
              <a:rPr lang="lv-LV" dirty="0"/>
              <a:t>u nodrošinātāju.</a:t>
            </a:r>
            <a:endParaRPr lang="en-GB" dirty="0"/>
          </a:p>
        </p:txBody>
      </p:sp>
      <p:sp>
        <p:nvSpPr>
          <p:cNvPr id="3" name="Title 2">
            <a:extLst>
              <a:ext uri="{FF2B5EF4-FFF2-40B4-BE49-F238E27FC236}">
                <a16:creationId xmlns:a16="http://schemas.microsoft.com/office/drawing/2014/main" id="{134AF6B0-D4E4-419E-B0EF-FF293F18198C}"/>
              </a:ext>
            </a:extLst>
          </p:cNvPr>
          <p:cNvSpPr>
            <a:spLocks noGrp="1"/>
          </p:cNvSpPr>
          <p:nvPr>
            <p:ph type="title"/>
          </p:nvPr>
        </p:nvSpPr>
        <p:spPr/>
        <p:txBody>
          <a:bodyPr/>
          <a:lstStyle/>
          <a:p>
            <a:r>
              <a:rPr lang="lv-LV" dirty="0"/>
              <a:t>Dažādu valstu pieredze minimālā pārtikas groza izstrādē</a:t>
            </a:r>
            <a:endParaRPr lang="en-GB" dirty="0"/>
          </a:p>
        </p:txBody>
      </p:sp>
      <p:sp>
        <p:nvSpPr>
          <p:cNvPr id="4" name="Date Placeholder 3">
            <a:extLst>
              <a:ext uri="{FF2B5EF4-FFF2-40B4-BE49-F238E27FC236}">
                <a16:creationId xmlns:a16="http://schemas.microsoft.com/office/drawing/2014/main" id="{9BB10A72-5A73-4842-8728-15B53AACF9D7}"/>
              </a:ext>
            </a:extLst>
          </p:cNvPr>
          <p:cNvSpPr>
            <a:spLocks noGrp="1"/>
          </p:cNvSpPr>
          <p:nvPr>
            <p:ph type="dt" sz="half" idx="2"/>
          </p:nvPr>
        </p:nvSpPr>
        <p:spPr/>
        <p:txBody>
          <a:bodyPr/>
          <a:lstStyle/>
          <a:p>
            <a:fld id="{A02AA2BD-E93F-4777-AB26-CFAA8CC20446}" type="datetime1">
              <a:rPr lang="lv-LV" smtClean="0"/>
              <a:t>28.02.2020</a:t>
            </a:fld>
            <a:endParaRPr lang="lv-LV" dirty="0"/>
          </a:p>
        </p:txBody>
      </p:sp>
      <p:sp>
        <p:nvSpPr>
          <p:cNvPr id="5" name="Slide Number Placeholder 4">
            <a:extLst>
              <a:ext uri="{FF2B5EF4-FFF2-40B4-BE49-F238E27FC236}">
                <a16:creationId xmlns:a16="http://schemas.microsoft.com/office/drawing/2014/main" id="{1F3B60F1-77DD-466D-9D00-87DF56859A8C}"/>
              </a:ext>
            </a:extLst>
          </p:cNvPr>
          <p:cNvSpPr>
            <a:spLocks noGrp="1"/>
          </p:cNvSpPr>
          <p:nvPr>
            <p:ph type="sldNum" sz="quarter" idx="4"/>
          </p:nvPr>
        </p:nvSpPr>
        <p:spPr/>
        <p:txBody>
          <a:bodyPr/>
          <a:lstStyle/>
          <a:p>
            <a:fld id="{0065DBD3-65C1-409C-9CB6-61B0246E811C}" type="slidenum">
              <a:rPr lang="lv-LV" smtClean="0"/>
              <a:pPr/>
              <a:t>7</a:t>
            </a:fld>
            <a:endParaRPr lang="lv-LV" dirty="0"/>
          </a:p>
        </p:txBody>
      </p:sp>
      <p:sp>
        <p:nvSpPr>
          <p:cNvPr id="6" name="TextBox 5">
            <a:extLst>
              <a:ext uri="{FF2B5EF4-FFF2-40B4-BE49-F238E27FC236}">
                <a16:creationId xmlns:a16="http://schemas.microsoft.com/office/drawing/2014/main" id="{D2175F05-3634-4882-8EEE-1E1B29F845CE}"/>
              </a:ext>
            </a:extLst>
          </p:cNvPr>
          <p:cNvSpPr txBox="1"/>
          <p:nvPr/>
        </p:nvSpPr>
        <p:spPr>
          <a:xfrm>
            <a:off x="416496" y="5800012"/>
            <a:ext cx="8280920" cy="738664"/>
          </a:xfrm>
          <a:prstGeom prst="rect">
            <a:avLst/>
          </a:prstGeom>
          <a:noFill/>
        </p:spPr>
        <p:txBody>
          <a:bodyPr wrap="square" rtlCol="0">
            <a:spAutoFit/>
          </a:bodyPr>
          <a:lstStyle/>
          <a:p>
            <a:r>
              <a:rPr lang="lv-LV" dirty="0"/>
              <a:t>*</a:t>
            </a:r>
            <a:r>
              <a:rPr lang="lv-LV" sz="1200" dirty="0"/>
              <a:t>Kanādas metodoloģija pārtikas groza izstrādē. </a:t>
            </a:r>
            <a:r>
              <a:rPr lang="lv-LV" sz="1200" u="sng" dirty="0">
                <a:hlinkClick r:id="rId2"/>
              </a:rPr>
              <a:t>https://www.albertahealthservices.ca/assets/info/nutrition/if-nfs-methodology-for-implementation-of-the-nnfb-in-ab.pdf</a:t>
            </a:r>
            <a:endParaRPr lang="lv-LV" sz="1200" u="sng" dirty="0"/>
          </a:p>
          <a:p>
            <a:r>
              <a:rPr lang="lv-LV" sz="1200" u="sng" dirty="0"/>
              <a:t>**Polijas pārtikas grozs</a:t>
            </a:r>
            <a:endParaRPr lang="en-GB" sz="1200" dirty="0"/>
          </a:p>
        </p:txBody>
      </p:sp>
    </p:spTree>
    <p:extLst>
      <p:ext uri="{BB962C8B-B14F-4D97-AF65-F5344CB8AC3E}">
        <p14:creationId xmlns:p14="http://schemas.microsoft.com/office/powerpoint/2010/main" val="249035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5F8D5BA-FEEC-4422-BD5A-6B27E2C68691}"/>
              </a:ext>
            </a:extLst>
          </p:cNvPr>
          <p:cNvSpPr>
            <a:spLocks noGrp="1"/>
          </p:cNvSpPr>
          <p:nvPr>
            <p:ph type="subTitle" idx="1"/>
          </p:nvPr>
        </p:nvSpPr>
        <p:spPr>
          <a:xfrm>
            <a:off x="411357" y="1340769"/>
            <a:ext cx="8928546" cy="5040560"/>
          </a:xfrm>
        </p:spPr>
        <p:txBody>
          <a:bodyPr/>
          <a:lstStyle/>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r>
              <a:rPr lang="lv-LV" dirty="0"/>
              <a:t>Sāli ieteicams uzņemt ne vairāk kā 5 g dienā</a:t>
            </a:r>
          </a:p>
          <a:p>
            <a:r>
              <a:rPr lang="lv-LV" dirty="0"/>
              <a:t>Cukurs: ne vairāk kā 10% no kopējās enerģijas, bet rekomendē samazināt līdz 5% no enerģijas. </a:t>
            </a:r>
          </a:p>
          <a:p>
            <a:r>
              <a:rPr lang="lv-LV" dirty="0"/>
              <a:t>Jāizvēlas tādi tauku avoti, kas nodrošinās vērtīgās taukskābes</a:t>
            </a:r>
          </a:p>
          <a:p>
            <a:r>
              <a:rPr lang="lv-LV" dirty="0"/>
              <a:t>Jāizvēlas dažādi produkti - </a:t>
            </a:r>
            <a:r>
              <a:rPr lang="en-GB" dirty="0" err="1"/>
              <a:t>viena</a:t>
            </a:r>
            <a:r>
              <a:rPr lang="en-GB" dirty="0"/>
              <a:t> </a:t>
            </a:r>
            <a:r>
              <a:rPr lang="en-GB" dirty="0" err="1"/>
              <a:t>veida</a:t>
            </a:r>
            <a:r>
              <a:rPr lang="en-GB" dirty="0"/>
              <a:t> </a:t>
            </a:r>
            <a:r>
              <a:rPr lang="en-GB" dirty="0" err="1"/>
              <a:t>produkts</a:t>
            </a:r>
            <a:r>
              <a:rPr lang="en-GB" dirty="0"/>
              <a:t> </a:t>
            </a:r>
            <a:r>
              <a:rPr lang="en-GB" dirty="0" err="1"/>
              <a:t>nevar</a:t>
            </a:r>
            <a:r>
              <a:rPr lang="en-GB" dirty="0"/>
              <a:t> </a:t>
            </a:r>
            <a:r>
              <a:rPr lang="en-GB" dirty="0" err="1"/>
              <a:t>nodrošināt</a:t>
            </a:r>
            <a:r>
              <a:rPr lang="en-GB" dirty="0"/>
              <a:t> </a:t>
            </a:r>
            <a:r>
              <a:rPr lang="en-GB" dirty="0" err="1"/>
              <a:t>visu</a:t>
            </a:r>
            <a:r>
              <a:rPr lang="en-GB" dirty="0"/>
              <a:t> </a:t>
            </a:r>
            <a:r>
              <a:rPr lang="en-GB" dirty="0" err="1"/>
              <a:t>nepieciešamo</a:t>
            </a:r>
            <a:r>
              <a:rPr lang="en-GB" dirty="0"/>
              <a:t> </a:t>
            </a:r>
            <a:r>
              <a:rPr lang="en-GB" dirty="0" err="1"/>
              <a:t>minerālvielu</a:t>
            </a:r>
            <a:r>
              <a:rPr lang="en-GB" dirty="0"/>
              <a:t> un </a:t>
            </a:r>
            <a:r>
              <a:rPr lang="en-GB" dirty="0" err="1"/>
              <a:t>vitamīnu</a:t>
            </a:r>
            <a:r>
              <a:rPr lang="en-GB" dirty="0"/>
              <a:t> </a:t>
            </a:r>
            <a:r>
              <a:rPr lang="en-GB" dirty="0" err="1"/>
              <a:t>daudzumu</a:t>
            </a:r>
            <a:r>
              <a:rPr lang="lv-LV" dirty="0"/>
              <a:t>.</a:t>
            </a:r>
            <a:endParaRPr lang="en-GB" dirty="0"/>
          </a:p>
        </p:txBody>
      </p:sp>
      <p:sp>
        <p:nvSpPr>
          <p:cNvPr id="3" name="Title 2">
            <a:extLst>
              <a:ext uri="{FF2B5EF4-FFF2-40B4-BE49-F238E27FC236}">
                <a16:creationId xmlns:a16="http://schemas.microsoft.com/office/drawing/2014/main" id="{A95B6654-7C1E-44B2-864F-4F17874ADE7E}"/>
              </a:ext>
            </a:extLst>
          </p:cNvPr>
          <p:cNvSpPr>
            <a:spLocks noGrp="1"/>
          </p:cNvSpPr>
          <p:nvPr>
            <p:ph type="title"/>
          </p:nvPr>
        </p:nvSpPr>
        <p:spPr/>
        <p:txBody>
          <a:bodyPr/>
          <a:lstStyle/>
          <a:p>
            <a:r>
              <a:rPr lang="en-GB" dirty="0" err="1"/>
              <a:t>Uz</a:t>
            </a:r>
            <a:r>
              <a:rPr lang="en-GB" dirty="0"/>
              <a:t> </a:t>
            </a:r>
            <a:r>
              <a:rPr lang="en-GB" dirty="0" err="1"/>
              <a:t>produktiem</a:t>
            </a:r>
            <a:r>
              <a:rPr lang="en-GB" dirty="0"/>
              <a:t> </a:t>
            </a:r>
            <a:r>
              <a:rPr lang="en-GB" dirty="0" err="1"/>
              <a:t>balstīti</a:t>
            </a:r>
            <a:r>
              <a:rPr lang="en-GB" dirty="0"/>
              <a:t> </a:t>
            </a:r>
            <a:r>
              <a:rPr lang="en-GB" dirty="0" err="1"/>
              <a:t>uztura</a:t>
            </a:r>
            <a:r>
              <a:rPr lang="en-GB" dirty="0"/>
              <a:t> </a:t>
            </a:r>
            <a:r>
              <a:rPr lang="en-GB" dirty="0" err="1"/>
              <a:t>ieteikumi</a:t>
            </a:r>
            <a:endParaRPr lang="en-GB" dirty="0"/>
          </a:p>
        </p:txBody>
      </p:sp>
      <p:sp>
        <p:nvSpPr>
          <p:cNvPr id="4" name="Date Placeholder 3">
            <a:extLst>
              <a:ext uri="{FF2B5EF4-FFF2-40B4-BE49-F238E27FC236}">
                <a16:creationId xmlns:a16="http://schemas.microsoft.com/office/drawing/2014/main" id="{947AAAA0-3C3A-4600-A12F-A417094D889A}"/>
              </a:ext>
            </a:extLst>
          </p:cNvPr>
          <p:cNvSpPr>
            <a:spLocks noGrp="1"/>
          </p:cNvSpPr>
          <p:nvPr>
            <p:ph type="dt" sz="half" idx="2"/>
          </p:nvPr>
        </p:nvSpPr>
        <p:spPr/>
        <p:txBody>
          <a:bodyPr/>
          <a:lstStyle/>
          <a:p>
            <a:fld id="{A02AA2BD-E93F-4777-AB26-CFAA8CC20446}" type="datetime1">
              <a:rPr lang="lv-LV" smtClean="0"/>
              <a:t>28.02.2020</a:t>
            </a:fld>
            <a:endParaRPr lang="lv-LV" dirty="0"/>
          </a:p>
        </p:txBody>
      </p:sp>
      <p:sp>
        <p:nvSpPr>
          <p:cNvPr id="5" name="Slide Number Placeholder 4">
            <a:extLst>
              <a:ext uri="{FF2B5EF4-FFF2-40B4-BE49-F238E27FC236}">
                <a16:creationId xmlns:a16="http://schemas.microsoft.com/office/drawing/2014/main" id="{4B5EEECA-D5A8-40D2-8287-D39482E75F0F}"/>
              </a:ext>
            </a:extLst>
          </p:cNvPr>
          <p:cNvSpPr>
            <a:spLocks noGrp="1"/>
          </p:cNvSpPr>
          <p:nvPr>
            <p:ph type="sldNum" sz="quarter" idx="4"/>
          </p:nvPr>
        </p:nvSpPr>
        <p:spPr/>
        <p:txBody>
          <a:bodyPr/>
          <a:lstStyle/>
          <a:p>
            <a:fld id="{0065DBD3-65C1-409C-9CB6-61B0246E811C}" type="slidenum">
              <a:rPr lang="lv-LV" smtClean="0"/>
              <a:pPr/>
              <a:t>8</a:t>
            </a:fld>
            <a:endParaRPr lang="lv-LV" dirty="0"/>
          </a:p>
        </p:txBody>
      </p:sp>
      <p:pic>
        <p:nvPicPr>
          <p:cNvPr id="6" name="Picture 5">
            <a:extLst>
              <a:ext uri="{FF2B5EF4-FFF2-40B4-BE49-F238E27FC236}">
                <a16:creationId xmlns:a16="http://schemas.microsoft.com/office/drawing/2014/main" id="{A8707603-DF1E-4261-9DC3-002654B28078}"/>
              </a:ext>
            </a:extLst>
          </p:cNvPr>
          <p:cNvPicPr>
            <a:picLocks noChangeAspect="1"/>
          </p:cNvPicPr>
          <p:nvPr/>
        </p:nvPicPr>
        <p:blipFill>
          <a:blip r:embed="rId2"/>
          <a:stretch>
            <a:fillRect/>
          </a:stretch>
        </p:blipFill>
        <p:spPr>
          <a:xfrm>
            <a:off x="6724669" y="1772816"/>
            <a:ext cx="2996403" cy="2168668"/>
          </a:xfrm>
          <a:prstGeom prst="rect">
            <a:avLst/>
          </a:prstGeom>
        </p:spPr>
      </p:pic>
      <p:graphicFrame>
        <p:nvGraphicFramePr>
          <p:cNvPr id="7" name="Table 6">
            <a:extLst>
              <a:ext uri="{FF2B5EF4-FFF2-40B4-BE49-F238E27FC236}">
                <a16:creationId xmlns:a16="http://schemas.microsoft.com/office/drawing/2014/main" id="{28E6F8B2-73CA-40BA-A6EA-0A77F2D3A1FD}"/>
              </a:ext>
            </a:extLst>
          </p:cNvPr>
          <p:cNvGraphicFramePr>
            <a:graphicFrameLocks noGrp="1"/>
          </p:cNvGraphicFramePr>
          <p:nvPr>
            <p:extLst>
              <p:ext uri="{D42A27DB-BD31-4B8C-83A1-F6EECF244321}">
                <p14:modId xmlns:p14="http://schemas.microsoft.com/office/powerpoint/2010/main" val="4131167515"/>
              </p:ext>
            </p:extLst>
          </p:nvPr>
        </p:nvGraphicFramePr>
        <p:xfrm>
          <a:off x="307768" y="1340769"/>
          <a:ext cx="6301416" cy="2752244"/>
        </p:xfrm>
        <a:graphic>
          <a:graphicData uri="http://schemas.openxmlformats.org/drawingml/2006/table">
            <a:tbl>
              <a:tblPr firstRow="1" firstCol="1" bandRow="1">
                <a:tableStyleId>{D7AC3CCA-C797-4891-BE02-D94E43425B78}</a:tableStyleId>
              </a:tblPr>
              <a:tblGrid>
                <a:gridCol w="1877347">
                  <a:extLst>
                    <a:ext uri="{9D8B030D-6E8A-4147-A177-3AD203B41FA5}">
                      <a16:colId xmlns:a16="http://schemas.microsoft.com/office/drawing/2014/main" val="2726731709"/>
                    </a:ext>
                  </a:extLst>
                </a:gridCol>
                <a:gridCol w="2160240">
                  <a:extLst>
                    <a:ext uri="{9D8B030D-6E8A-4147-A177-3AD203B41FA5}">
                      <a16:colId xmlns:a16="http://schemas.microsoft.com/office/drawing/2014/main" val="3130102219"/>
                    </a:ext>
                  </a:extLst>
                </a:gridCol>
                <a:gridCol w="2263829">
                  <a:extLst>
                    <a:ext uri="{9D8B030D-6E8A-4147-A177-3AD203B41FA5}">
                      <a16:colId xmlns:a16="http://schemas.microsoft.com/office/drawing/2014/main" val="1435131787"/>
                    </a:ext>
                  </a:extLst>
                </a:gridCol>
              </a:tblGrid>
              <a:tr h="342168">
                <a:tc>
                  <a:txBody>
                    <a:bodyPr/>
                    <a:lstStyle/>
                    <a:p>
                      <a:pPr algn="just">
                        <a:lnSpc>
                          <a:spcPct val="150000"/>
                        </a:lnSpc>
                        <a:spcAft>
                          <a:spcPts val="0"/>
                        </a:spcAft>
                      </a:pPr>
                      <a:r>
                        <a:rPr lang="lv-LV" sz="1600" cap="all" dirty="0">
                          <a:effectLst/>
                        </a:rPr>
                        <a:t>Produktu grupa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cap="all">
                          <a:effectLst/>
                        </a:rPr>
                        <a:t>Daudzums, gramos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cap="all">
                          <a:effectLst/>
                        </a:rPr>
                        <a:t>Daudzums porcijās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4244062"/>
                  </a:ext>
                </a:extLst>
              </a:tr>
              <a:tr h="503534">
                <a:tc>
                  <a:txBody>
                    <a:bodyPr/>
                    <a:lstStyle/>
                    <a:p>
                      <a:pPr algn="l">
                        <a:lnSpc>
                          <a:spcPct val="107000"/>
                        </a:lnSpc>
                        <a:spcAft>
                          <a:spcPts val="0"/>
                        </a:spcAft>
                      </a:pPr>
                      <a:r>
                        <a:rPr lang="lv-LV" sz="1600" cap="all" dirty="0">
                          <a:effectLst/>
                        </a:rPr>
                        <a:t>Graudaugi </a:t>
                      </a:r>
                      <a:endParaRPr lang="en-GB" sz="1600" dirty="0">
                        <a:effectLst/>
                      </a:endParaRPr>
                    </a:p>
                    <a:p>
                      <a:pPr algn="l">
                        <a:lnSpc>
                          <a:spcPct val="107000"/>
                        </a:lnSpc>
                        <a:spcAft>
                          <a:spcPts val="0"/>
                        </a:spcAft>
                      </a:pPr>
                      <a:r>
                        <a:rPr lang="lv-LV" sz="1600" cap="all" dirty="0">
                          <a:effectLst/>
                        </a:rPr>
                        <a:t>(t.sk. maize, graudaugi, kartupeļi)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dirty="0">
                          <a:effectLst/>
                        </a:rPr>
                        <a:t>800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a:effectLst/>
                        </a:rPr>
                        <a:t>4-6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0190921"/>
                  </a:ext>
                </a:extLst>
              </a:tr>
              <a:tr h="342168">
                <a:tc>
                  <a:txBody>
                    <a:bodyPr/>
                    <a:lstStyle/>
                    <a:p>
                      <a:pPr algn="l">
                        <a:lnSpc>
                          <a:spcPct val="150000"/>
                        </a:lnSpc>
                        <a:spcAft>
                          <a:spcPts val="0"/>
                        </a:spcAft>
                      </a:pPr>
                      <a:r>
                        <a:rPr lang="lv-LV" sz="1600" cap="all" dirty="0">
                          <a:effectLst/>
                        </a:rPr>
                        <a:t>Augļi un dārzeņi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dirty="0">
                          <a:effectLst/>
                        </a:rPr>
                        <a:t>400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3934663"/>
                  </a:ext>
                </a:extLst>
              </a:tr>
              <a:tr h="342168">
                <a:tc>
                  <a:txBody>
                    <a:bodyPr/>
                    <a:lstStyle/>
                    <a:p>
                      <a:pPr algn="l">
                        <a:lnSpc>
                          <a:spcPct val="150000"/>
                        </a:lnSpc>
                        <a:spcAft>
                          <a:spcPts val="0"/>
                        </a:spcAft>
                      </a:pPr>
                      <a:r>
                        <a:rPr lang="lv-LV" sz="1600" cap="all">
                          <a:effectLst/>
                        </a:rPr>
                        <a:t>Piens un piena produkti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dirty="0">
                          <a:effectLst/>
                        </a:rPr>
                        <a:t>500-750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dirty="0">
                          <a:effectLst/>
                        </a:rPr>
                        <a:t>2-3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2653581"/>
                  </a:ext>
                </a:extLst>
              </a:tr>
              <a:tr h="342168">
                <a:tc>
                  <a:txBody>
                    <a:bodyPr/>
                    <a:lstStyle/>
                    <a:p>
                      <a:pPr algn="l">
                        <a:lnSpc>
                          <a:spcPct val="150000"/>
                        </a:lnSpc>
                        <a:spcAft>
                          <a:spcPts val="0"/>
                        </a:spcAft>
                      </a:pPr>
                      <a:r>
                        <a:rPr lang="lv-LV" sz="1600" cap="all" dirty="0">
                          <a:effectLst/>
                        </a:rPr>
                        <a:t>Liesa gaļa, zivis*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a:effectLst/>
                        </a:rPr>
                        <a:t>300-600*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dirty="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66657139"/>
                  </a:ext>
                </a:extLst>
              </a:tr>
            </a:tbl>
          </a:graphicData>
        </a:graphic>
      </p:graphicFrame>
    </p:spTree>
    <p:extLst>
      <p:ext uri="{BB962C8B-B14F-4D97-AF65-F5344CB8AC3E}">
        <p14:creationId xmlns:p14="http://schemas.microsoft.com/office/powerpoint/2010/main" val="11868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C3A15EA-5F00-4B9F-84F2-F3EF2AF3B215}"/>
              </a:ext>
            </a:extLst>
          </p:cNvPr>
          <p:cNvSpPr>
            <a:spLocks noGrp="1"/>
          </p:cNvSpPr>
          <p:nvPr>
            <p:ph type="subTitle" idx="1"/>
          </p:nvPr>
        </p:nvSpPr>
        <p:spPr/>
        <p:txBody>
          <a:bodyPr/>
          <a:lstStyle/>
          <a:p>
            <a:pPr>
              <a:lnSpc>
                <a:spcPct val="150000"/>
              </a:lnSpc>
            </a:pPr>
            <a:r>
              <a:rPr lang="lv-LV" dirty="0"/>
              <a:t>Latvijas iedzīvotājiem potenciāli varētu būt atsevišķu uzturvielu deficīts. Lai arī pārtikas grozs netiek veidots ar mērķi risināt uzturvielu deficīta problēmas, tomēr tas ļauj definēt svarīgākos uztura elementus, kuru nodrošinājumam jāpievērš uzmanība. </a:t>
            </a:r>
          </a:p>
          <a:p>
            <a:pPr>
              <a:lnSpc>
                <a:spcPct val="150000"/>
              </a:lnSpc>
            </a:pPr>
            <a:endParaRPr lang="lv-LV" dirty="0"/>
          </a:p>
          <a:p>
            <a:pPr>
              <a:lnSpc>
                <a:spcPct val="150000"/>
              </a:lnSpc>
            </a:pPr>
            <a:r>
              <a:rPr lang="en-GB" dirty="0" err="1"/>
              <a:t>Vitamīni</a:t>
            </a:r>
            <a:r>
              <a:rPr lang="en-GB" dirty="0"/>
              <a:t>: A, D, C, </a:t>
            </a:r>
            <a:r>
              <a:rPr lang="en-GB" dirty="0" err="1"/>
              <a:t>folskābe</a:t>
            </a:r>
            <a:r>
              <a:rPr lang="en-GB" dirty="0"/>
              <a:t>, B </a:t>
            </a:r>
            <a:r>
              <a:rPr lang="en-GB" dirty="0" err="1"/>
              <a:t>grupas</a:t>
            </a:r>
            <a:r>
              <a:rPr lang="en-GB" dirty="0"/>
              <a:t> </a:t>
            </a:r>
            <a:r>
              <a:rPr lang="en-GB" dirty="0" err="1"/>
              <a:t>vitamīni</a:t>
            </a:r>
            <a:r>
              <a:rPr lang="lv-LV" dirty="0"/>
              <a:t>.</a:t>
            </a:r>
            <a:endParaRPr lang="en-GB" dirty="0"/>
          </a:p>
          <a:p>
            <a:pPr>
              <a:lnSpc>
                <a:spcPct val="150000"/>
              </a:lnSpc>
            </a:pPr>
            <a:r>
              <a:rPr lang="en-GB" dirty="0" err="1"/>
              <a:t>Minerālvielas</a:t>
            </a:r>
            <a:r>
              <a:rPr lang="en-GB" dirty="0"/>
              <a:t>: </a:t>
            </a:r>
            <a:r>
              <a:rPr lang="en-GB" dirty="0" err="1"/>
              <a:t>kalcijs</a:t>
            </a:r>
            <a:r>
              <a:rPr lang="en-GB" dirty="0"/>
              <a:t>, </a:t>
            </a:r>
            <a:r>
              <a:rPr lang="en-GB" dirty="0" err="1"/>
              <a:t>kālijs</a:t>
            </a:r>
            <a:r>
              <a:rPr lang="en-GB" dirty="0"/>
              <a:t>, </a:t>
            </a:r>
            <a:r>
              <a:rPr lang="en-GB" dirty="0" err="1"/>
              <a:t>dzelzs</a:t>
            </a:r>
            <a:r>
              <a:rPr lang="en-GB" dirty="0"/>
              <a:t>, </a:t>
            </a:r>
            <a:r>
              <a:rPr lang="en-GB" dirty="0" err="1"/>
              <a:t>cinks</a:t>
            </a:r>
            <a:r>
              <a:rPr lang="en-GB" dirty="0"/>
              <a:t>, </a:t>
            </a:r>
            <a:r>
              <a:rPr lang="en-GB" dirty="0" err="1"/>
              <a:t>jods</a:t>
            </a:r>
            <a:r>
              <a:rPr lang="en-GB" dirty="0"/>
              <a:t>, </a:t>
            </a:r>
            <a:r>
              <a:rPr lang="en-GB" dirty="0" err="1"/>
              <a:t>magnijs</a:t>
            </a:r>
            <a:r>
              <a:rPr lang="en-GB" dirty="0"/>
              <a:t>, </a:t>
            </a:r>
            <a:r>
              <a:rPr lang="en-GB" dirty="0" err="1"/>
              <a:t>nātrijs</a:t>
            </a:r>
            <a:r>
              <a:rPr lang="lv-LV" dirty="0"/>
              <a:t>.</a:t>
            </a:r>
            <a:endParaRPr lang="en-GB" dirty="0"/>
          </a:p>
          <a:p>
            <a:pPr>
              <a:lnSpc>
                <a:spcPct val="150000"/>
              </a:lnSpc>
            </a:pPr>
            <a:endParaRPr lang="en-GB" dirty="0"/>
          </a:p>
        </p:txBody>
      </p:sp>
      <p:sp>
        <p:nvSpPr>
          <p:cNvPr id="3" name="Title 2">
            <a:extLst>
              <a:ext uri="{FF2B5EF4-FFF2-40B4-BE49-F238E27FC236}">
                <a16:creationId xmlns:a16="http://schemas.microsoft.com/office/drawing/2014/main" id="{5A8FB171-F1DD-4421-A8F4-25BBED6DB49B}"/>
              </a:ext>
            </a:extLst>
          </p:cNvPr>
          <p:cNvSpPr>
            <a:spLocks noGrp="1"/>
          </p:cNvSpPr>
          <p:nvPr>
            <p:ph type="title"/>
          </p:nvPr>
        </p:nvSpPr>
        <p:spPr/>
        <p:txBody>
          <a:bodyPr/>
          <a:lstStyle/>
          <a:p>
            <a:r>
              <a:rPr lang="lv-LV" dirty="0"/>
              <a:t>Vitamīnu un minerālvielu nodrošinājums</a:t>
            </a:r>
            <a:endParaRPr lang="en-GB" dirty="0"/>
          </a:p>
        </p:txBody>
      </p:sp>
      <p:sp>
        <p:nvSpPr>
          <p:cNvPr id="4" name="Date Placeholder 3">
            <a:extLst>
              <a:ext uri="{FF2B5EF4-FFF2-40B4-BE49-F238E27FC236}">
                <a16:creationId xmlns:a16="http://schemas.microsoft.com/office/drawing/2014/main" id="{3F449993-B7F3-4727-96F6-98CCBC387010}"/>
              </a:ext>
            </a:extLst>
          </p:cNvPr>
          <p:cNvSpPr>
            <a:spLocks noGrp="1"/>
          </p:cNvSpPr>
          <p:nvPr>
            <p:ph type="dt" sz="half" idx="2"/>
          </p:nvPr>
        </p:nvSpPr>
        <p:spPr/>
        <p:txBody>
          <a:bodyPr/>
          <a:lstStyle/>
          <a:p>
            <a:fld id="{A02AA2BD-E93F-4777-AB26-CFAA8CC20446}" type="datetime1">
              <a:rPr lang="lv-LV" smtClean="0"/>
              <a:t>28.02.2020</a:t>
            </a:fld>
            <a:endParaRPr lang="lv-LV" dirty="0"/>
          </a:p>
        </p:txBody>
      </p:sp>
      <p:sp>
        <p:nvSpPr>
          <p:cNvPr id="5" name="Slide Number Placeholder 4">
            <a:extLst>
              <a:ext uri="{FF2B5EF4-FFF2-40B4-BE49-F238E27FC236}">
                <a16:creationId xmlns:a16="http://schemas.microsoft.com/office/drawing/2014/main" id="{C50D5235-05C4-4A6E-BC88-B60326FDD9BB}"/>
              </a:ext>
            </a:extLst>
          </p:cNvPr>
          <p:cNvSpPr>
            <a:spLocks noGrp="1"/>
          </p:cNvSpPr>
          <p:nvPr>
            <p:ph type="sldNum" sz="quarter" idx="4"/>
          </p:nvPr>
        </p:nvSpPr>
        <p:spPr/>
        <p:txBody>
          <a:bodyPr/>
          <a:lstStyle/>
          <a:p>
            <a:fld id="{0065DBD3-65C1-409C-9CB6-61B0246E811C}" type="slidenum">
              <a:rPr lang="lv-LV" smtClean="0"/>
              <a:pPr/>
              <a:t>9</a:t>
            </a:fld>
            <a:endParaRPr lang="lv-LV" dirty="0"/>
          </a:p>
        </p:txBody>
      </p:sp>
    </p:spTree>
    <p:extLst>
      <p:ext uri="{BB962C8B-B14F-4D97-AF65-F5344CB8AC3E}">
        <p14:creationId xmlns:p14="http://schemas.microsoft.com/office/powerpoint/2010/main" val="2674420028"/>
      </p:ext>
    </p:extLst>
  </p:cSld>
  <p:clrMapOvr>
    <a:masterClrMapping/>
  </p:clrMapOvr>
</p:sld>
</file>

<file path=ppt/theme/theme1.xml><?xml version="1.0" encoding="utf-8"?>
<a:theme xmlns:a="http://schemas.openxmlformats.org/drawingml/2006/main" name="BIOR prezentacija">
  <a:themeElements>
    <a:clrScheme name="BIOR">
      <a:dk1>
        <a:srgbClr val="006265"/>
      </a:dk1>
      <a:lt1>
        <a:sysClr val="window" lastClr="FFFFFF"/>
      </a:lt1>
      <a:dk2>
        <a:srgbClr val="006265"/>
      </a:dk2>
      <a:lt2>
        <a:srgbClr val="FFFFFF"/>
      </a:lt2>
      <a:accent1>
        <a:srgbClr val="A1DAD0"/>
      </a:accent1>
      <a:accent2>
        <a:srgbClr val="AC675E"/>
      </a:accent2>
      <a:accent3>
        <a:srgbClr val="72C7E7"/>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IOR prezentacija.potx [Read-Only]" id="{6BB88B4B-D0DA-43AE-98E7-70EA8D917F93}" vid="{D83580AD-B5CA-4B90-B07D-F6BEA84219B7}"/>
    </a:ext>
  </a:ext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BIOR prezentacija</Template>
  <TotalTime>2994</TotalTime>
  <Words>2091</Words>
  <Application>Microsoft Office PowerPoint</Application>
  <PresentationFormat>A4 Paper (210x297 mm)</PresentationFormat>
  <Paragraphs>467</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Myriad Pro</vt:lpstr>
      <vt:lpstr>Myriad Pro Cond</vt:lpstr>
      <vt:lpstr>Times New Roman</vt:lpstr>
      <vt:lpstr>Wingdings</vt:lpstr>
      <vt:lpstr>BIOR prezentacija</vt:lpstr>
      <vt:lpstr>PowerPoint Presentation</vt:lpstr>
      <vt:lpstr>Pārtikas groza izstrādes mērķis</vt:lpstr>
      <vt:lpstr>Uztura loma cilvēka veselības un funkcionēšanas nodrošināšanā Enerģiju cilvēks uzņem ar pārtikas produktos esošajām uzturvielām:  olbaltumvielām, taukiem, ogļhidrātiem.  Bioķīmisko reakciju (fermentu reakcija, nervu impulsu vadīšana u.c.) nodrošināšanai ar ikdienas uzturu ir nepieciešams uzņemt:  vitamīnus un minerālvielas.</vt:lpstr>
      <vt:lpstr>Ieteicamās Enerģijas un uzturvielu devas</vt:lpstr>
      <vt:lpstr>Malnutrīcija jeb nepietiekams uzturvielu nodrošinājums</vt:lpstr>
      <vt:lpstr>Pārtikas groza metodoloģijas Izstrāde</vt:lpstr>
      <vt:lpstr>Dažādu valstu pieredze minimālā pārtikas groza izstrādē</vt:lpstr>
      <vt:lpstr>Uz produktiem balstīti uztura ieteikumi</vt:lpstr>
      <vt:lpstr>Vitamīnu un minerālvielu nodrošinājums</vt:lpstr>
      <vt:lpstr>Nepieciešamais Enerģijas un uzturvielu daudzums- pieaugušie</vt:lpstr>
      <vt:lpstr>Nepieciešamais Enerģijas un uzturvielu daudzums- Bērni</vt:lpstr>
      <vt:lpstr>Konsultācijas ar uztura jomas ekspertiem</vt:lpstr>
      <vt:lpstr>Plānotais produktu daudzums salīdzinājumā ar Faktisko patēriņu</vt:lpstr>
      <vt:lpstr>Pārtikas groza izstrāde - produktu apjoma atbilstība rekomendācijām</vt:lpstr>
      <vt:lpstr>Produktu apjoma atbilstība rekomendācijām</vt:lpstr>
      <vt:lpstr>Pārtikas groza produktu grupās iekļautie produkti</vt:lpstr>
      <vt:lpstr>Uztura karšu izstrāde</vt:lpstr>
      <vt:lpstr>PowerPoint Presentation</vt:lpstr>
      <vt:lpstr>Uztura karšu apspriešana fokusgrupu diskusijās</vt:lpstr>
      <vt:lpstr>Izmaiņas Pārtikas grozā un Uztura kartēs pēc fokusgrupu diskusijām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Inta Gulbinska</dc:creator>
  <cp:lastModifiedBy>Aiga Lukasenoka</cp:lastModifiedBy>
  <cp:revision>230</cp:revision>
  <dcterms:created xsi:type="dcterms:W3CDTF">2015-01-22T11:04:19Z</dcterms:created>
  <dcterms:modified xsi:type="dcterms:W3CDTF">2020-02-28T07:36:12Z</dcterms:modified>
</cp:coreProperties>
</file>