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9" r:id="rId5"/>
    <p:sldId id="261" r:id="rId6"/>
    <p:sldId id="262" r:id="rId7"/>
    <p:sldId id="265" r:id="rId8"/>
    <p:sldId id="263" r:id="rId9"/>
    <p:sldId id="266" r:id="rId10"/>
    <p:sldId id="264" r:id="rId11"/>
    <p:sldId id="267" r:id="rId12"/>
    <p:sldId id="275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e Zirnite" initials="K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vec_apmērs!$A$6</c:f>
              <c:strCache>
                <c:ptCount val="1"/>
                <c:pt idx="0">
                  <c:v> Skaits pēc vecā likuma</c:v>
                </c:pt>
              </c:strCache>
            </c:strRef>
          </c:tx>
          <c:invertIfNegative val="0"/>
          <c:cat>
            <c:strRef>
              <c:f>vec_apmērs!$C$4:$L$4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9">
                  <c:v>2019
marts</c:v>
                </c:pt>
              </c:strCache>
            </c:strRef>
          </c:cat>
          <c:val>
            <c:numRef>
              <c:f>vec_apmērs!$C$6:$L$6</c:f>
              <c:numCache>
                <c:formatCode>#,##0</c:formatCode>
                <c:ptCount val="10"/>
                <c:pt idx="0">
                  <c:v>229867</c:v>
                </c:pt>
                <c:pt idx="1">
                  <c:v>214690</c:v>
                </c:pt>
                <c:pt idx="2">
                  <c:v>196760</c:v>
                </c:pt>
                <c:pt idx="3" formatCode="General">
                  <c:v>167202</c:v>
                </c:pt>
                <c:pt idx="4">
                  <c:v>153706</c:v>
                </c:pt>
                <c:pt idx="5">
                  <c:v>137737</c:v>
                </c:pt>
                <c:pt idx="6">
                  <c:v>123998.74999739999</c:v>
                </c:pt>
                <c:pt idx="7">
                  <c:v>110035.41666430001</c:v>
                </c:pt>
                <c:pt idx="9">
                  <c:v>102117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6-44D3-9B1B-32D86C64A8F9}"/>
            </c:ext>
          </c:extLst>
        </c:ser>
        <c:ser>
          <c:idx val="0"/>
          <c:order val="1"/>
          <c:tx>
            <c:strRef>
              <c:f>vec_apmērs!$A$5</c:f>
              <c:strCache>
                <c:ptCount val="1"/>
                <c:pt idx="0">
                  <c:v> Skaits pēc jaunā likuma</c:v>
                </c:pt>
              </c:strCache>
            </c:strRef>
          </c:tx>
          <c:spPr>
            <a:solidFill>
              <a:srgbClr val="339966"/>
            </a:solidFill>
          </c:spPr>
          <c:invertIfNegative val="0"/>
          <c:cat>
            <c:strRef>
              <c:f>vec_apmērs!$C$4:$L$4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9">
                  <c:v>2019
marts</c:v>
                </c:pt>
              </c:strCache>
            </c:strRef>
          </c:cat>
          <c:val>
            <c:numRef>
              <c:f>vec_apmērs!$C$5:$L$5</c:f>
              <c:numCache>
                <c:formatCode>#,##0</c:formatCode>
                <c:ptCount val="10"/>
                <c:pt idx="0">
                  <c:v>246951</c:v>
                </c:pt>
                <c:pt idx="1">
                  <c:v>269820</c:v>
                </c:pt>
                <c:pt idx="2">
                  <c:v>291254</c:v>
                </c:pt>
                <c:pt idx="3">
                  <c:v>307058</c:v>
                </c:pt>
                <c:pt idx="4">
                  <c:v>315089</c:v>
                </c:pt>
                <c:pt idx="5">
                  <c:v>325534</c:v>
                </c:pt>
                <c:pt idx="6">
                  <c:v>334373.0833158</c:v>
                </c:pt>
                <c:pt idx="7">
                  <c:v>344334.5833155</c:v>
                </c:pt>
                <c:pt idx="9">
                  <c:v>346971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6-44D3-9B1B-32D86C64A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serLines>
          <c:spPr>
            <a:ln>
              <a:noFill/>
            </a:ln>
          </c:spPr>
        </c:serLines>
        <c:axId val="49860992"/>
        <c:axId val="49862528"/>
      </c:barChart>
      <c:lineChart>
        <c:grouping val="standard"/>
        <c:varyColors val="0"/>
        <c:ser>
          <c:idx val="3"/>
          <c:order val="2"/>
          <c:tx>
            <c:strRef>
              <c:f>vec_apmērs!$A$8</c:f>
              <c:strCache>
                <c:ptCount val="1"/>
                <c:pt idx="0">
                  <c:v> Vid.piešķ.pensijas apmērs pēc vecā likuma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</c:spPr>
          </c:marker>
          <c:dLbls>
            <c:dLbl>
              <c:idx val="0"/>
              <c:layout/>
              <c:numFmt formatCode="#,##0.00" sourceLinked="0"/>
              <c:spPr>
                <a:solidFill>
                  <a:schemeClr val="lt1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6-44D3-9B1B-32D86C64A8F9}"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6-44D3-9B1B-32D86C64A8F9}"/>
                </c:ext>
              </c:extLst>
            </c:dLbl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6-44D3-9B1B-32D86C64A8F9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vec_apmērs!$C$4:$L$4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9">
                  <c:v>2019
marts</c:v>
                </c:pt>
              </c:strCache>
            </c:strRef>
          </c:cat>
          <c:val>
            <c:numRef>
              <c:f>vec_apmērs!$C$8:$L$8</c:f>
              <c:numCache>
                <c:formatCode>0</c:formatCode>
                <c:ptCount val="10"/>
                <c:pt idx="0">
                  <c:v>241.95</c:v>
                </c:pt>
                <c:pt idx="1">
                  <c:v>242.27</c:v>
                </c:pt>
                <c:pt idx="2">
                  <c:v>242.1</c:v>
                </c:pt>
                <c:pt idx="3">
                  <c:v>251.89</c:v>
                </c:pt>
                <c:pt idx="4">
                  <c:v>257.33</c:v>
                </c:pt>
                <c:pt idx="5">
                  <c:v>259.85000000000002</c:v>
                </c:pt>
                <c:pt idx="6" formatCode="#,##0.00">
                  <c:v>264.96544613016903</c:v>
                </c:pt>
                <c:pt idx="7" formatCode="#,##0.00">
                  <c:v>284.879258269118</c:v>
                </c:pt>
                <c:pt idx="9" formatCode="#,##0.00">
                  <c:v>306.28906381895303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F6-44D3-9B1B-32D86C64A8F9}"/>
            </c:ext>
          </c:extLst>
        </c:ser>
        <c:ser>
          <c:idx val="2"/>
          <c:order val="3"/>
          <c:tx>
            <c:strRef>
              <c:f>vec_apmērs!$A$7</c:f>
              <c:strCache>
                <c:ptCount val="1"/>
                <c:pt idx="0">
                  <c:v> Vid.piešķ.pensijas apmērs pēc jaunā likuma</c:v>
                </c:pt>
              </c:strCache>
            </c:strRef>
          </c:tx>
          <c:spPr>
            <a:ln w="41275">
              <a:solidFill>
                <a:srgbClr val="00CC00"/>
              </a:solidFill>
            </a:ln>
          </c:spPr>
          <c:marker>
            <c:symbol val="circle"/>
            <c:size val="5"/>
            <c:spPr>
              <a:solidFill>
                <a:srgbClr val="92D050"/>
              </a:solidFill>
            </c:spPr>
          </c:marker>
          <c:dLbls>
            <c:dLbl>
              <c:idx val="0"/>
              <c:layout/>
              <c:numFmt formatCode="#,##0.00" sourceLinked="0"/>
              <c:spPr>
                <a:solidFill>
                  <a:schemeClr val="lt1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F6-44D3-9B1B-32D86C64A8F9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6-44D3-9B1B-32D86C64A8F9}"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F6-44D3-9B1B-32D86C64A8F9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vec_apmērs!$C$4:$L$4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9">
                  <c:v>2019
marts</c:v>
                </c:pt>
              </c:strCache>
            </c:strRef>
          </c:cat>
          <c:val>
            <c:numRef>
              <c:f>vec_apmērs!$C$7:$L$7</c:f>
              <c:numCache>
                <c:formatCode>0</c:formatCode>
                <c:ptCount val="10"/>
                <c:pt idx="0">
                  <c:v>275.77999999999997</c:v>
                </c:pt>
                <c:pt idx="1">
                  <c:v>278.45999999999998</c:v>
                </c:pt>
                <c:pt idx="2">
                  <c:v>289.68</c:v>
                </c:pt>
                <c:pt idx="3">
                  <c:v>296.19</c:v>
                </c:pt>
                <c:pt idx="4">
                  <c:v>303.82</c:v>
                </c:pt>
                <c:pt idx="5">
                  <c:v>311.97000000000003</c:v>
                </c:pt>
                <c:pt idx="6" formatCode="#,##0.00">
                  <c:v>324.792541738507</c:v>
                </c:pt>
                <c:pt idx="7" formatCode="#,##0.00">
                  <c:v>347.78409013412698</c:v>
                </c:pt>
                <c:pt idx="9" formatCode="#,##0.00">
                  <c:v>365.05407206246798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1F6-44D3-9B1B-32D86C64A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06432"/>
        <c:axId val="51904512"/>
      </c:lineChart>
      <c:catAx>
        <c:axId val="498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862528"/>
        <c:crosses val="autoZero"/>
        <c:auto val="1"/>
        <c:lblAlgn val="ctr"/>
        <c:lblOffset val="100"/>
        <c:noMultiLvlLbl val="0"/>
      </c:catAx>
      <c:valAx>
        <c:axId val="49862528"/>
        <c:scaling>
          <c:orientation val="minMax"/>
          <c:max val="6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Skaits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9860992"/>
        <c:crosses val="autoZero"/>
        <c:crossBetween val="between"/>
      </c:valAx>
      <c:valAx>
        <c:axId val="51904512"/>
        <c:scaling>
          <c:orientation val="minMax"/>
          <c:min val="2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EUR</a:t>
                </a:r>
                <a:r>
                  <a:rPr lang="lv-LV"/>
                  <a:t>/ vid.mēn</a:t>
                </a:r>
                <a:endParaRPr lang="en-US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51906432"/>
        <c:crosses val="max"/>
        <c:crossBetween val="between"/>
      </c:valAx>
      <c:catAx>
        <c:axId val="5190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90451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12554680664913E-2"/>
          <c:y val="2.3124581442667561E-2"/>
          <c:w val="0.84241955866627782"/>
          <c:h val="0.7827635798171571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[LV_PensSistema_Saeimai_032019.xlsx]vec_apmērs!$A$21</c:f>
              <c:strCache>
                <c:ptCount val="1"/>
                <c:pt idx="0">
                  <c:v>Vecuma pensiju skaits </c:v>
                </c:pt>
              </c:strCache>
            </c:strRef>
          </c:tx>
          <c:spPr>
            <a:solidFill>
              <a:schemeClr val="accent3">
                <a:lumMod val="50000"/>
                <a:alpha val="5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[LV_PensSistema_Saeimai_032019.xlsx]vec_apmērs!$F$18:$L$18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6">
                  <c:v>2019
marts</c:v>
                </c:pt>
              </c:strCache>
            </c:strRef>
          </c:cat>
          <c:val>
            <c:numRef>
              <c:f>[LV_PensSistema_Saeimai_032019.xlsx]vec_apmērs!$F$21:$L$21</c:f>
              <c:numCache>
                <c:formatCode>#,##0</c:formatCode>
                <c:ptCount val="7"/>
                <c:pt idx="0">
                  <c:v>474.26100000000002</c:v>
                </c:pt>
                <c:pt idx="1">
                  <c:v>468.79399999999998</c:v>
                </c:pt>
                <c:pt idx="2">
                  <c:v>463.27</c:v>
                </c:pt>
                <c:pt idx="3">
                  <c:v>458.3718333132</c:v>
                </c:pt>
                <c:pt idx="4">
                  <c:v>454.37</c:v>
                </c:pt>
                <c:pt idx="6">
                  <c:v>449.08800000000002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3F-4F50-8FC1-D21CF123A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88896"/>
        <c:axId val="51890432"/>
      </c:barChart>
      <c:lineChart>
        <c:grouping val="standard"/>
        <c:varyColors val="0"/>
        <c:ser>
          <c:idx val="1"/>
          <c:order val="0"/>
          <c:tx>
            <c:strRef>
              <c:f>[LV_PensSistema_Saeimai_032019.xlsx]vec_apmērs!$A$19</c:f>
              <c:strCache>
                <c:ptCount val="1"/>
                <c:pt idx="0">
                  <c:v>Vecuma pensijas apmērs,EUR</c:v>
                </c:pt>
              </c:strCache>
            </c:strRef>
          </c:tx>
          <c:dLbls>
            <c:dLbl>
              <c:idx val="3"/>
              <c:layout>
                <c:manualLayout>
                  <c:x val="-2.6123340421863324E-2"/>
                  <c:y val="3.2321405654862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F50-8FC1-D21CF123A60F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[LV_PensSistema_Saeimai_032019.xlsx]vec_apmērs!$F$18:$L$18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6">
                  <c:v>2019
marts</c:v>
                </c:pt>
              </c:strCache>
            </c:strRef>
          </c:cat>
          <c:val>
            <c:numRef>
              <c:f>[LV_PensSistema_Saeimai_032019.xlsx]vec_apmērs!$F$19:$L$19</c:f>
              <c:numCache>
                <c:formatCode>General</c:formatCode>
                <c:ptCount val="7"/>
                <c:pt idx="0">
                  <c:v>280.60000000000002</c:v>
                </c:pt>
                <c:pt idx="1">
                  <c:v>288.61</c:v>
                </c:pt>
                <c:pt idx="2">
                  <c:v>296.49</c:v>
                </c:pt>
                <c:pt idx="3">
                  <c:v>308.62</c:v>
                </c:pt>
                <c:pt idx="4">
                  <c:v>332.57</c:v>
                </c:pt>
                <c:pt idx="6">
                  <c:v>351.69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D3F-4F50-8FC1-D21CF123A60F}"/>
            </c:ext>
          </c:extLst>
        </c:ser>
        <c:ser>
          <c:idx val="2"/>
          <c:order val="2"/>
          <c:tx>
            <c:strRef>
              <c:f>[LV_PensSistema_Saeimai_032019.xlsx]vec_apmērs!$A$20</c:f>
              <c:strCache>
                <c:ptCount val="1"/>
                <c:pt idx="0">
                  <c:v>Attiecīgajā gadā jaunpiešķirto pensiju vidējais apmērs, EUR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4.1041318187109779E-2"/>
                  <c:y val="-4.0212892606718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F-4F50-8FC1-D21CF123A60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[LV_PensSistema_Saeimai_032019.xlsx]vec_apmērs!$F$18:$L$18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6">
                  <c:v>2019
marts</c:v>
                </c:pt>
              </c:strCache>
            </c:strRef>
          </c:cat>
          <c:val>
            <c:numRef>
              <c:f>[LV_PensSistema_Saeimai_032019.xlsx]vec_apmērs!$F$20:$J$20</c:f>
              <c:numCache>
                <c:formatCode>General</c:formatCode>
                <c:ptCount val="5"/>
                <c:pt idx="0">
                  <c:v>278.98</c:v>
                </c:pt>
                <c:pt idx="1">
                  <c:v>306.81</c:v>
                </c:pt>
                <c:pt idx="2">
                  <c:v>319.95</c:v>
                </c:pt>
                <c:pt idx="3">
                  <c:v>335.46098435215703</c:v>
                </c:pt>
                <c:pt idx="4">
                  <c:v>369.5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D3F-4F50-8FC1-D21CF123A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75744"/>
        <c:axId val="51773824"/>
      </c:lineChart>
      <c:catAx>
        <c:axId val="5188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90432"/>
        <c:crosses val="autoZero"/>
        <c:auto val="1"/>
        <c:lblAlgn val="ctr"/>
        <c:lblOffset val="100"/>
        <c:noMultiLvlLbl val="0"/>
      </c:catAx>
      <c:valAx>
        <c:axId val="5189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/>
                  <a:t>pensiju skaits, tūkst.</a:t>
                </a:r>
              </a:p>
            </c:rich>
          </c:tx>
          <c:layout>
            <c:manualLayout>
              <c:xMode val="edge"/>
              <c:yMode val="edge"/>
              <c:x val="0"/>
              <c:y val="0.4431563986438501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51888896"/>
        <c:crosses val="autoZero"/>
        <c:crossBetween val="between"/>
      </c:valAx>
      <c:valAx>
        <c:axId val="5177382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v-LV"/>
                  <a:t>vid.apmērs,</a:t>
                </a:r>
                <a:r>
                  <a:rPr lang="lv-LV" baseline="0"/>
                  <a:t> EUR</a:t>
                </a:r>
                <a:endParaRPr lang="lv-LV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775744"/>
        <c:crosses val="max"/>
        <c:crossBetween val="between"/>
      </c:valAx>
      <c:catAx>
        <c:axId val="5177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738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260953318121798"/>
          <c:w val="0.61353504818282367"/>
          <c:h val="0.86611497442539354"/>
        </c:manualLayout>
      </c:layout>
      <c:pieChart>
        <c:varyColors val="1"/>
        <c:ser>
          <c:idx val="0"/>
          <c:order val="0"/>
          <c:spPr>
            <a:solidFill>
              <a:srgbClr val="33CCCC"/>
            </a:solidFill>
            <a:ln w="3175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00-4905-9774-A8FD84FC28B5}"/>
              </c:ext>
            </c:extLst>
          </c:dPt>
          <c:dPt>
            <c:idx val="1"/>
            <c:bubble3D val="0"/>
            <c:spPr>
              <a:pattFill prst="pct70">
                <a:fgClr>
                  <a:srgbClr xmlns:mc="http://schemas.openxmlformats.org/markup-compatibility/2006" xmlns:a14="http://schemas.microsoft.com/office/drawing/2010/main" val="339966" mc:Ignorable="a14" a14:legacySpreadsheetColorIndex="57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00-4905-9774-A8FD84FC28B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00-4905-9774-A8FD84FC28B5}"/>
              </c:ext>
            </c:extLst>
          </c:dPt>
          <c:dPt>
            <c:idx val="3"/>
            <c:bubble3D val="0"/>
            <c:spPr>
              <a:pattFill prst="ltUpDiag">
                <a:fgClr>
                  <a:srgbClr xmlns:mc="http://schemas.openxmlformats.org/markup-compatibility/2006" xmlns:a14="http://schemas.microsoft.com/office/drawing/2010/main" val="339966" mc:Ignorable="a14" a14:legacySpreadsheetColorIndex="57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00-4905-9774-A8FD84FC28B5}"/>
              </c:ext>
            </c:extLst>
          </c:dPt>
          <c:dPt>
            <c:idx val="4"/>
            <c:bubble3D val="0"/>
            <c:spPr>
              <a:pattFill prst="pct10">
                <a:fgClr>
                  <a:srgbClr xmlns:mc="http://schemas.openxmlformats.org/markup-compatibility/2006" xmlns:a14="http://schemas.microsoft.com/office/drawing/2010/main" val="339966" mc:Ignorable="a14" a14:legacySpreadsheetColorIndex="57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00-4905-9774-A8FD84FC28B5}"/>
              </c:ext>
            </c:extLst>
          </c:dPt>
          <c:dPt>
            <c:idx val="5"/>
            <c:bubble3D val="0"/>
            <c:spPr>
              <a:solidFill>
                <a:srgbClr val="CCCCFF"/>
              </a:solid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00-4905-9774-A8FD84FC28B5}"/>
              </c:ext>
            </c:extLst>
          </c:dPt>
          <c:dLbls>
            <c:dLbl>
              <c:idx val="0"/>
              <c:layout>
                <c:manualLayout>
                  <c:x val="-3.6981005963999128E-2"/>
                  <c:y val="2.40947702332829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00-4905-9774-A8FD84FC28B5}"/>
                </c:ext>
              </c:extLst>
            </c:dLbl>
            <c:dLbl>
              <c:idx val="1"/>
              <c:layout>
                <c:manualLayout>
                  <c:x val="-7.3985979024534687E-2"/>
                  <c:y val="-4.4279673879498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00-4905-9774-A8FD84FC28B5}"/>
                </c:ext>
              </c:extLst>
            </c:dLbl>
            <c:dLbl>
              <c:idx val="2"/>
              <c:layout>
                <c:manualLayout>
                  <c:x val="-3.4332791533047004E-2"/>
                  <c:y val="-8.83638084105646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00-4905-9774-A8FD84FC28B5}"/>
                </c:ext>
              </c:extLst>
            </c:dLbl>
            <c:dLbl>
              <c:idx val="5"/>
              <c:layout>
                <c:manualLayout>
                  <c:x val="4.499497586938962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00-4905-9774-A8FD84FC28B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'pēc apmēra'!$A$61:$A$66</c:f>
              <c:strCache>
                <c:ptCount val="6"/>
                <c:pt idx="0">
                  <c:v>&lt;=150,00</c:v>
                </c:pt>
                <c:pt idx="1">
                  <c:v>150,01-250,00</c:v>
                </c:pt>
                <c:pt idx="2">
                  <c:v>250,01-350,00</c:v>
                </c:pt>
                <c:pt idx="3">
                  <c:v>350,01-500,00</c:v>
                </c:pt>
                <c:pt idx="4">
                  <c:v>500,01-1000,00</c:v>
                </c:pt>
                <c:pt idx="5">
                  <c:v>&gt;1000,00</c:v>
                </c:pt>
              </c:strCache>
            </c:strRef>
          </c:cat>
          <c:val>
            <c:numRef>
              <c:f>'pēc apmēra'!$C$61:$C$66</c:f>
              <c:numCache>
                <c:formatCode>0%</c:formatCode>
                <c:ptCount val="6"/>
                <c:pt idx="0">
                  <c:v>0.11207251751133086</c:v>
                </c:pt>
                <c:pt idx="1">
                  <c:v>6.1505038019253097E-2</c:v>
                </c:pt>
                <c:pt idx="2">
                  <c:v>0.20095890924073867</c:v>
                </c:pt>
                <c:pt idx="3">
                  <c:v>0.14750721054800164</c:v>
                </c:pt>
                <c:pt idx="4">
                  <c:v>0.108701352211859</c:v>
                </c:pt>
                <c:pt idx="5">
                  <c:v>2.4085103195115556E-2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D00-4905-9774-A8FD84FC2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759761440032753"/>
          <c:y val="0.20686340478708065"/>
          <c:w val="0.27336601519469123"/>
          <c:h val="0.6109491442245911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zero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lv-LV" sz="1400"/>
              <a:t>Skaits un vidējais piešķirtais apmērs</a:t>
            </a:r>
          </a:p>
        </c:rich>
      </c:tx>
      <c:layout>
        <c:manualLayout>
          <c:xMode val="edge"/>
          <c:yMode val="edge"/>
          <c:x val="0.1950233576197626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919485648548011"/>
          <c:y val="4.4387891784484414E-2"/>
          <c:w val="0.79412681745039082"/>
          <c:h val="0.74727481260252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6F-421A-A6E2-BE867945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lv-LV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Sheet1!$C$3:$G$3</c:f>
              <c:numCache>
                <c:formatCode>#,##0</c:formatCode>
                <c:ptCount val="5"/>
                <c:pt idx="0">
                  <c:v>10297</c:v>
                </c:pt>
                <c:pt idx="1">
                  <c:v>9746</c:v>
                </c:pt>
                <c:pt idx="2">
                  <c:v>9640</c:v>
                </c:pt>
                <c:pt idx="3">
                  <c:v>10567</c:v>
                </c:pt>
                <c:pt idx="4">
                  <c:v>10682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6F-421A-A6E2-BE8679455365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4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6F-421A-A6E2-BE867945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lv-LV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Sheet1!$C$4:$G$4</c:f>
              <c:numCache>
                <c:formatCode>#,##0</c:formatCode>
                <c:ptCount val="5"/>
                <c:pt idx="0">
                  <c:v>7606</c:v>
                </c:pt>
                <c:pt idx="1">
                  <c:v>7301</c:v>
                </c:pt>
                <c:pt idx="2">
                  <c:v>7118</c:v>
                </c:pt>
                <c:pt idx="3">
                  <c:v>7941</c:v>
                </c:pt>
                <c:pt idx="4">
                  <c:v>8420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6F-421A-A6E2-BE8679455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76672"/>
        <c:axId val="55278208"/>
      </c:barChart>
      <c:lineChart>
        <c:grouping val="standard"/>
        <c:varyColors val="0"/>
        <c:ser>
          <c:idx val="2"/>
          <c:order val="2"/>
          <c:tx>
            <c:v> </c:v>
          </c:tx>
          <c:spPr>
            <a:ln>
              <a:solidFill>
                <a:srgbClr val="E8B7B7">
                  <a:lumMod val="75000"/>
                </a:srgbClr>
              </a:solidFill>
            </a:ln>
          </c:spPr>
          <c:marker>
            <c:spPr>
              <a:solidFill>
                <a:srgbClr val="E8B7B7">
                  <a:lumMod val="75000"/>
                </a:srgb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6F-421A-A6E2-BE8679455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Sheet1!$C$5:$G$5</c:f>
              <c:numCache>
                <c:formatCode>#,##0</c:formatCode>
                <c:ptCount val="5"/>
                <c:pt idx="0">
                  <c:v>278.23218227749697</c:v>
                </c:pt>
                <c:pt idx="1">
                  <c:v>302.98264143180398</c:v>
                </c:pt>
                <c:pt idx="2">
                  <c:v>310.50948051948097</c:v>
                </c:pt>
                <c:pt idx="3">
                  <c:v>329.92223160090998</c:v>
                </c:pt>
                <c:pt idx="4">
                  <c:v>363.18298510259598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E6F-421A-A6E2-BE8679455365}"/>
            </c:ext>
          </c:extLst>
        </c:ser>
        <c:ser>
          <c:idx val="3"/>
          <c:order val="3"/>
          <c:tx>
            <c:v> </c:v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</c:spPr>
          </c:marker>
          <c:dLbls>
            <c:dLbl>
              <c:idx val="4"/>
              <c:layout>
                <c:manualLayout>
                  <c:x val="-2.6138485400319066E-3"/>
                  <c:y val="-1.6718913270637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6F-421A-A6E2-BE86794553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Sheet1!$C$6:$G$6</c:f>
              <c:numCache>
                <c:formatCode>#,##0</c:formatCode>
                <c:ptCount val="5"/>
                <c:pt idx="0">
                  <c:v>279.98808922226601</c:v>
                </c:pt>
                <c:pt idx="1">
                  <c:v>311.92467261496199</c:v>
                </c:pt>
                <c:pt idx="2">
                  <c:v>332.75847519729399</c:v>
                </c:pt>
                <c:pt idx="3">
                  <c:v>342.83014637223999</c:v>
                </c:pt>
                <c:pt idx="4">
                  <c:v>377.51681883024202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E6F-421A-A6E2-BE8679455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90112"/>
        <c:axId val="55288192"/>
      </c:lineChart>
      <c:catAx>
        <c:axId val="552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78208"/>
        <c:crosses val="autoZero"/>
        <c:auto val="1"/>
        <c:lblAlgn val="ctr"/>
        <c:lblOffset val="100"/>
        <c:noMultiLvlLbl val="0"/>
      </c:catAx>
      <c:valAx>
        <c:axId val="552782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55276672"/>
        <c:crosses val="autoZero"/>
        <c:crossBetween val="between"/>
      </c:valAx>
      <c:valAx>
        <c:axId val="55288192"/>
        <c:scaling>
          <c:orientation val="minMax"/>
          <c:min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EUR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55290112"/>
        <c:crosses val="max"/>
        <c:crossBetween val="between"/>
      </c:valAx>
      <c:catAx>
        <c:axId val="5529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8819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7668453505166091"/>
          <c:y val="0.88647013076978376"/>
          <c:w val="0.41257302817827884"/>
          <c:h val="6.684372917335175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lv-LV" sz="1400"/>
              <a:t>Vidējais</a:t>
            </a:r>
            <a:r>
              <a:rPr lang="lv-LV" sz="1400" baseline="0"/>
              <a:t> apdrošināšanas stāžs </a:t>
            </a:r>
            <a:r>
              <a:rPr lang="lv-LV" sz="1400" b="0" baseline="0"/>
              <a:t>(gadi)</a:t>
            </a:r>
            <a:endParaRPr lang="lv-LV" sz="1400" b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1.104330959786441E-2"/>
          <c:y val="0.14470120701996889"/>
          <c:w val="0.9804191168701849"/>
          <c:h val="0.69683969754564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100" b="1" i="0" u="none" strike="noStrike" kern="1200" baseline="0">
                    <a:solidFill>
                      <a:srgbClr val="C0504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Sheet1!$C$7:$G$7</c:f>
              <c:numCache>
                <c:formatCode>0.0</c:formatCode>
                <c:ptCount val="5"/>
                <c:pt idx="0">
                  <c:v>36.799553267942102</c:v>
                </c:pt>
                <c:pt idx="1">
                  <c:v>37.302134646962202</c:v>
                </c:pt>
                <c:pt idx="2">
                  <c:v>37.267870111007397</c:v>
                </c:pt>
                <c:pt idx="3">
                  <c:v>36.855371509701797</c:v>
                </c:pt>
                <c:pt idx="4">
                  <c:v>36.929694813705296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CE-4045-AD3C-5336F1E7525D}"/>
            </c:ext>
          </c:extLst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1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Sheet1!$C$8:$G$8</c:f>
              <c:numCache>
                <c:formatCode>0.0</c:formatCode>
                <c:ptCount val="5"/>
                <c:pt idx="0">
                  <c:v>34.467394162503297</c:v>
                </c:pt>
                <c:pt idx="1">
                  <c:v>35.047801671004002</c:v>
                </c:pt>
                <c:pt idx="2">
                  <c:v>35.337364646322598</c:v>
                </c:pt>
                <c:pt idx="3">
                  <c:v>34.587709356504199</c:v>
                </c:pt>
                <c:pt idx="4">
                  <c:v>35.186817102137802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CE-4045-AD3C-5336F1E75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06656"/>
        <c:axId val="55208192"/>
      </c:barChart>
      <c:catAx>
        <c:axId val="5520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208192"/>
        <c:crosses val="autoZero"/>
        <c:auto val="1"/>
        <c:lblAlgn val="ctr"/>
        <c:lblOffset val="100"/>
        <c:noMultiLvlLbl val="0"/>
      </c:catAx>
      <c:valAx>
        <c:axId val="55208192"/>
        <c:scaling>
          <c:orientation val="minMax"/>
          <c:min val="30"/>
        </c:scaling>
        <c:delete val="1"/>
        <c:axPos val="l"/>
        <c:numFmt formatCode="0.0" sourceLinked="1"/>
        <c:majorTickMark val="out"/>
        <c:minorTickMark val="none"/>
        <c:tickLblPos val="nextTo"/>
        <c:crossAx val="55206656"/>
        <c:crosses val="autoZero"/>
        <c:crossBetween val="between"/>
        <c:minorUnit val="1"/>
      </c:valAx>
    </c:plotArea>
    <c:legend>
      <c:legendPos val="b"/>
      <c:layout>
        <c:manualLayout>
          <c:xMode val="edge"/>
          <c:yMode val="edge"/>
          <c:x val="0.30443329293873961"/>
          <c:y val="0.9331562708266482"/>
          <c:w val="0.33522031274951786"/>
          <c:h val="6.684372917335175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lv-LV" sz="1400"/>
              <a:t>Pensionējās priekšlaicīgi</a:t>
            </a:r>
            <a:endParaRPr lang="lv-LV" sz="1400" b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1.104330959786441E-2"/>
          <c:y val="0.14470120701996889"/>
          <c:w val="0.9804191168701849"/>
          <c:h val="0.668099164127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100" b="1" i="0" u="none" strike="noStrike" kern="1200" baseline="0">
                    <a:solidFill>
                      <a:srgbClr val="C0504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Sheet1!$C$13:$G$13</c:f>
              <c:numCache>
                <c:formatCode>0%</c:formatCode>
                <c:ptCount val="5"/>
                <c:pt idx="0">
                  <c:v>0.22938720015538505</c:v>
                </c:pt>
                <c:pt idx="1">
                  <c:v>0.2131130720295506</c:v>
                </c:pt>
                <c:pt idx="2">
                  <c:v>0.21348547717842323</c:v>
                </c:pt>
                <c:pt idx="3">
                  <c:v>0.1636225986561938</c:v>
                </c:pt>
                <c:pt idx="4">
                  <c:v>0.15680584160269612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68-4D0F-9397-947E7E41BE73}"/>
            </c:ext>
          </c:extLst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1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Sheet1!$C$14:$G$14</c:f>
              <c:numCache>
                <c:formatCode>0%</c:formatCode>
                <c:ptCount val="5"/>
                <c:pt idx="0">
                  <c:v>0.16105706021561925</c:v>
                </c:pt>
                <c:pt idx="1">
                  <c:v>0.16079989042596904</c:v>
                </c:pt>
                <c:pt idx="2">
                  <c:v>0.16577690362461364</c:v>
                </c:pt>
                <c:pt idx="3">
                  <c:v>0.12517315199597029</c:v>
                </c:pt>
                <c:pt idx="4">
                  <c:v>0.11270783847980997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68-4D0F-9397-947E7E41B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21344"/>
        <c:axId val="55322880"/>
      </c:barChart>
      <c:catAx>
        <c:axId val="5532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322880"/>
        <c:crosses val="autoZero"/>
        <c:auto val="1"/>
        <c:lblAlgn val="ctr"/>
        <c:lblOffset val="100"/>
        <c:noMultiLvlLbl val="0"/>
      </c:catAx>
      <c:valAx>
        <c:axId val="55322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532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01555382735252"/>
          <c:y val="0.93315645497386657"/>
          <c:w val="0.30828241658755784"/>
          <c:h val="6.684360977807037E-2"/>
        </c:manualLayout>
      </c:layout>
      <c:overlay val="0"/>
      <c:txPr>
        <a:bodyPr/>
        <a:lstStyle/>
        <a:p>
          <a:pPr rtl="0">
            <a:defRPr/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lv-LV" sz="1400"/>
              <a:t>Piešķirta valsts garantētā minimālā pensija</a:t>
            </a:r>
            <a:endParaRPr lang="lv-LV" sz="1400" b="0"/>
          </a:p>
        </c:rich>
      </c:tx>
      <c:layout>
        <c:manualLayout>
          <c:xMode val="edge"/>
          <c:yMode val="edge"/>
          <c:x val="0.1533665062856264"/>
          <c:y val="6.46687405103136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104330959786441E-2"/>
          <c:y val="0.14470120701996889"/>
          <c:w val="0.9804191168701849"/>
          <c:h val="0.69683969754564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100" b="1" i="0" u="none" strike="noStrike" kern="1200" baseline="0">
                    <a:solidFill>
                      <a:srgbClr val="C0504D">
                        <a:lumMod val="7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Sheet1!$C$11:$G$11</c:f>
              <c:numCache>
                <c:formatCode>0%</c:formatCode>
                <c:ptCount val="5"/>
                <c:pt idx="0">
                  <c:v>0.11488783140720599</c:v>
                </c:pt>
                <c:pt idx="1">
                  <c:v>9.5731582187564127E-2</c:v>
                </c:pt>
                <c:pt idx="2">
                  <c:v>9.1078838174273855E-2</c:v>
                </c:pt>
                <c:pt idx="3">
                  <c:v>0.10409766253430491</c:v>
                </c:pt>
                <c:pt idx="4">
                  <c:v>0.10934281969668601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71-45B3-B55E-B279F37437E9}"/>
            </c:ext>
          </c:extLst>
        </c:ser>
        <c:ser>
          <c:idx val="1"/>
          <c:order val="1"/>
          <c:tx>
            <c:strRef>
              <c:f>Sheet1!$B$12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1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Sheet1!$C$12:$G$12</c:f>
              <c:numCache>
                <c:formatCode>0%</c:formatCode>
                <c:ptCount val="5"/>
                <c:pt idx="0">
                  <c:v>0.16513278990270838</c:v>
                </c:pt>
                <c:pt idx="1">
                  <c:v>0.12573620052047665</c:v>
                </c:pt>
                <c:pt idx="2">
                  <c:v>0.11365552121382411</c:v>
                </c:pt>
                <c:pt idx="3">
                  <c:v>0.12529908072031232</c:v>
                </c:pt>
                <c:pt idx="4">
                  <c:v>0.12339667458432305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71-45B3-B55E-B279F3743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86592"/>
        <c:axId val="55888128"/>
      </c:barChart>
      <c:catAx>
        <c:axId val="558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888128"/>
        <c:crosses val="autoZero"/>
        <c:auto val="1"/>
        <c:lblAlgn val="ctr"/>
        <c:lblOffset val="100"/>
        <c:noMultiLvlLbl val="0"/>
      </c:catAx>
      <c:valAx>
        <c:axId val="558881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5886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443329293873961"/>
          <c:y val="0.9331562708266482"/>
          <c:w val="0.30828241658755784"/>
          <c:h val="6.684360977807037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2D888-FD9E-4EE7-987B-62136216A0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9F1EF95-582C-4E2A-BCD4-CE1A727C0985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lv-LV" sz="2400" dirty="0"/>
            <a:t>Pensijas/atlīdzības aizsardzība pret pirktspējas samazināšanos</a:t>
          </a:r>
          <a:br>
            <a:rPr lang="lv-LV" sz="2400" dirty="0"/>
          </a:br>
          <a:endParaRPr lang="lv-LV" sz="2400" dirty="0"/>
        </a:p>
      </dgm:t>
    </dgm:pt>
    <dgm:pt modelId="{54605735-8FFB-4646-89D0-7C5E6BFBCEEF}" type="parTrans" cxnId="{544CB0B0-53D2-4765-AF72-95EBE53EF97E}">
      <dgm:prSet/>
      <dgm:spPr/>
      <dgm:t>
        <a:bodyPr/>
        <a:lstStyle/>
        <a:p>
          <a:endParaRPr lang="lv-LV"/>
        </a:p>
      </dgm:t>
    </dgm:pt>
    <dgm:pt modelId="{E726532A-1BAA-490D-A274-567EE157C200}" type="sibTrans" cxnId="{544CB0B0-53D2-4765-AF72-95EBE53EF97E}">
      <dgm:prSet/>
      <dgm:spPr/>
      <dgm:t>
        <a:bodyPr/>
        <a:lstStyle/>
        <a:p>
          <a:endParaRPr lang="lv-LV"/>
        </a:p>
      </dgm:t>
    </dgm:pt>
    <dgm:pt modelId="{D7BE3244-8A1A-43CB-A38F-754C5CBD122D}">
      <dgm:prSet phldrT="[Text]" custT="1"/>
      <dgm:spPr>
        <a:solidFill>
          <a:srgbClr val="00B050"/>
        </a:solidFill>
      </dgm:spPr>
      <dgm:t>
        <a:bodyPr/>
        <a:lstStyle/>
        <a:p>
          <a:r>
            <a:rPr lang="lv-LV" sz="2400" dirty="0"/>
            <a:t>Tas nav mehānisks pensijas/atlīdzības apmēra palielinājums</a:t>
          </a:r>
        </a:p>
      </dgm:t>
    </dgm:pt>
    <dgm:pt modelId="{145CFFF6-123D-4F78-855F-BEA26ADB9441}" type="parTrans" cxnId="{241C8EC8-436E-417D-A8EE-574A12660D89}">
      <dgm:prSet/>
      <dgm:spPr/>
      <dgm:t>
        <a:bodyPr/>
        <a:lstStyle/>
        <a:p>
          <a:endParaRPr lang="lv-LV"/>
        </a:p>
      </dgm:t>
    </dgm:pt>
    <dgm:pt modelId="{03FF9D47-5BC6-4A7D-9829-6787DE9BF594}" type="sibTrans" cxnId="{241C8EC8-436E-417D-A8EE-574A12660D89}">
      <dgm:prSet/>
      <dgm:spPr/>
      <dgm:t>
        <a:bodyPr/>
        <a:lstStyle/>
        <a:p>
          <a:endParaRPr lang="lv-LV"/>
        </a:p>
      </dgm:t>
    </dgm:pt>
    <dgm:pt modelId="{CBB0A718-98F7-44C6-A795-FB207384E741}" type="pres">
      <dgm:prSet presAssocID="{BC72D888-FD9E-4EE7-987B-62136216A0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F7F2B898-F0E3-4FD9-8A54-3C3C10EB8EB5}" type="pres">
      <dgm:prSet presAssocID="{89F1EF95-582C-4E2A-BCD4-CE1A727C0985}" presName="parentLin" presStyleCnt="0"/>
      <dgm:spPr/>
    </dgm:pt>
    <dgm:pt modelId="{8E776E5C-A280-47AF-ADAA-C609C9F5C6C8}" type="pres">
      <dgm:prSet presAssocID="{89F1EF95-582C-4E2A-BCD4-CE1A727C0985}" presName="parentLeftMargin" presStyleLbl="node1" presStyleIdx="0" presStyleCnt="2"/>
      <dgm:spPr/>
      <dgm:t>
        <a:bodyPr/>
        <a:lstStyle/>
        <a:p>
          <a:endParaRPr lang="lv-LV"/>
        </a:p>
      </dgm:t>
    </dgm:pt>
    <dgm:pt modelId="{11DF38EE-9839-4BE9-9442-B06DE12FCC36}" type="pres">
      <dgm:prSet presAssocID="{89F1EF95-582C-4E2A-BCD4-CE1A727C0985}" presName="parentText" presStyleLbl="node1" presStyleIdx="0" presStyleCnt="2" custScaleX="142857" custScaleY="72638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95D5881-6F63-4831-A8E1-09C682642103}" type="pres">
      <dgm:prSet presAssocID="{89F1EF95-582C-4E2A-BCD4-CE1A727C0985}" presName="negativeSpace" presStyleCnt="0"/>
      <dgm:spPr/>
    </dgm:pt>
    <dgm:pt modelId="{2658C477-9D9C-4910-97D0-7BE4B88F4F57}" type="pres">
      <dgm:prSet presAssocID="{89F1EF95-582C-4E2A-BCD4-CE1A727C0985}" presName="childText" presStyleLbl="conFgAcc1" presStyleIdx="0" presStyleCnt="2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3718F00C-1527-4EA1-82C3-0BE09E154A76}" type="pres">
      <dgm:prSet presAssocID="{E726532A-1BAA-490D-A274-567EE157C200}" presName="spaceBetweenRectangles" presStyleCnt="0"/>
      <dgm:spPr/>
    </dgm:pt>
    <dgm:pt modelId="{DB15E2B6-F4F8-4C61-9591-E0A021FCE23E}" type="pres">
      <dgm:prSet presAssocID="{D7BE3244-8A1A-43CB-A38F-754C5CBD122D}" presName="parentLin" presStyleCnt="0"/>
      <dgm:spPr/>
    </dgm:pt>
    <dgm:pt modelId="{E00C4199-8F40-4756-9396-6A1A21D4AB2A}" type="pres">
      <dgm:prSet presAssocID="{D7BE3244-8A1A-43CB-A38F-754C5CBD122D}" presName="parentLeftMargin" presStyleLbl="node1" presStyleIdx="0" presStyleCnt="2"/>
      <dgm:spPr/>
      <dgm:t>
        <a:bodyPr/>
        <a:lstStyle/>
        <a:p>
          <a:endParaRPr lang="lv-LV"/>
        </a:p>
      </dgm:t>
    </dgm:pt>
    <dgm:pt modelId="{2E838865-9080-4C63-A79D-73FBFCD6FAB2}" type="pres">
      <dgm:prSet presAssocID="{D7BE3244-8A1A-43CB-A38F-754C5CBD122D}" presName="parentText" presStyleLbl="node1" presStyleIdx="1" presStyleCnt="2" custScaleX="142857" custScaleY="77047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857CCB4-0819-49E2-9A97-1B65E4FF1048}" type="pres">
      <dgm:prSet presAssocID="{D7BE3244-8A1A-43CB-A38F-754C5CBD122D}" presName="negativeSpace" presStyleCnt="0"/>
      <dgm:spPr/>
    </dgm:pt>
    <dgm:pt modelId="{1228568B-39DA-4ECE-92BD-EA77DF6AE394}" type="pres">
      <dgm:prSet presAssocID="{D7BE3244-8A1A-43CB-A38F-754C5CBD122D}" presName="childText" presStyleLbl="conFgAcc1" presStyleIdx="1" presStyleCnt="2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</dgm:ptLst>
  <dgm:cxnLst>
    <dgm:cxn modelId="{6828B30A-73D4-46B2-9937-502C642BEDF1}" type="presOf" srcId="{D7BE3244-8A1A-43CB-A38F-754C5CBD122D}" destId="{E00C4199-8F40-4756-9396-6A1A21D4AB2A}" srcOrd="0" destOrd="0" presId="urn:microsoft.com/office/officeart/2005/8/layout/list1"/>
    <dgm:cxn modelId="{544CB0B0-53D2-4765-AF72-95EBE53EF97E}" srcId="{BC72D888-FD9E-4EE7-987B-62136216A03A}" destId="{89F1EF95-582C-4E2A-BCD4-CE1A727C0985}" srcOrd="0" destOrd="0" parTransId="{54605735-8FFB-4646-89D0-7C5E6BFBCEEF}" sibTransId="{E726532A-1BAA-490D-A274-567EE157C200}"/>
    <dgm:cxn modelId="{38F3A09F-449F-4DE3-B140-818481729214}" type="presOf" srcId="{89F1EF95-582C-4E2A-BCD4-CE1A727C0985}" destId="{8E776E5C-A280-47AF-ADAA-C609C9F5C6C8}" srcOrd="0" destOrd="0" presId="urn:microsoft.com/office/officeart/2005/8/layout/list1"/>
    <dgm:cxn modelId="{058345C6-63AF-4A3F-BCD4-5405A321BE31}" type="presOf" srcId="{89F1EF95-582C-4E2A-BCD4-CE1A727C0985}" destId="{11DF38EE-9839-4BE9-9442-B06DE12FCC36}" srcOrd="1" destOrd="0" presId="urn:microsoft.com/office/officeart/2005/8/layout/list1"/>
    <dgm:cxn modelId="{D669C700-7589-4ABD-AB1F-5C8C560EF601}" type="presOf" srcId="{D7BE3244-8A1A-43CB-A38F-754C5CBD122D}" destId="{2E838865-9080-4C63-A79D-73FBFCD6FAB2}" srcOrd="1" destOrd="0" presId="urn:microsoft.com/office/officeart/2005/8/layout/list1"/>
    <dgm:cxn modelId="{A855B79C-351D-47FC-9678-7DD58C16587F}" type="presOf" srcId="{BC72D888-FD9E-4EE7-987B-62136216A03A}" destId="{CBB0A718-98F7-44C6-A795-FB207384E741}" srcOrd="0" destOrd="0" presId="urn:microsoft.com/office/officeart/2005/8/layout/list1"/>
    <dgm:cxn modelId="{241C8EC8-436E-417D-A8EE-574A12660D89}" srcId="{BC72D888-FD9E-4EE7-987B-62136216A03A}" destId="{D7BE3244-8A1A-43CB-A38F-754C5CBD122D}" srcOrd="1" destOrd="0" parTransId="{145CFFF6-123D-4F78-855F-BEA26ADB9441}" sibTransId="{03FF9D47-5BC6-4A7D-9829-6787DE9BF594}"/>
    <dgm:cxn modelId="{214126DF-F43A-4383-9F53-DB4AF91B45FE}" type="presParOf" srcId="{CBB0A718-98F7-44C6-A795-FB207384E741}" destId="{F7F2B898-F0E3-4FD9-8A54-3C3C10EB8EB5}" srcOrd="0" destOrd="0" presId="urn:microsoft.com/office/officeart/2005/8/layout/list1"/>
    <dgm:cxn modelId="{ACF72E91-1AB3-4F55-8B0E-CA9176EB3F83}" type="presParOf" srcId="{F7F2B898-F0E3-4FD9-8A54-3C3C10EB8EB5}" destId="{8E776E5C-A280-47AF-ADAA-C609C9F5C6C8}" srcOrd="0" destOrd="0" presId="urn:microsoft.com/office/officeart/2005/8/layout/list1"/>
    <dgm:cxn modelId="{72878E16-C6E1-4B1C-A7A5-EFA719927FD4}" type="presParOf" srcId="{F7F2B898-F0E3-4FD9-8A54-3C3C10EB8EB5}" destId="{11DF38EE-9839-4BE9-9442-B06DE12FCC36}" srcOrd="1" destOrd="0" presId="urn:microsoft.com/office/officeart/2005/8/layout/list1"/>
    <dgm:cxn modelId="{2CD627B6-BEC0-43E3-A2D8-6729B3F945CE}" type="presParOf" srcId="{CBB0A718-98F7-44C6-A795-FB207384E741}" destId="{D95D5881-6F63-4831-A8E1-09C682642103}" srcOrd="1" destOrd="0" presId="urn:microsoft.com/office/officeart/2005/8/layout/list1"/>
    <dgm:cxn modelId="{97CEB7FA-8171-4E0C-93AE-098A6EA42E75}" type="presParOf" srcId="{CBB0A718-98F7-44C6-A795-FB207384E741}" destId="{2658C477-9D9C-4910-97D0-7BE4B88F4F57}" srcOrd="2" destOrd="0" presId="urn:microsoft.com/office/officeart/2005/8/layout/list1"/>
    <dgm:cxn modelId="{79840493-B132-4DF5-A957-215FF3A9EC09}" type="presParOf" srcId="{CBB0A718-98F7-44C6-A795-FB207384E741}" destId="{3718F00C-1527-4EA1-82C3-0BE09E154A76}" srcOrd="3" destOrd="0" presId="urn:microsoft.com/office/officeart/2005/8/layout/list1"/>
    <dgm:cxn modelId="{0E75B612-2377-4B46-9014-B28711C5F811}" type="presParOf" srcId="{CBB0A718-98F7-44C6-A795-FB207384E741}" destId="{DB15E2B6-F4F8-4C61-9591-E0A021FCE23E}" srcOrd="4" destOrd="0" presId="urn:microsoft.com/office/officeart/2005/8/layout/list1"/>
    <dgm:cxn modelId="{7975C8F6-26DD-41FC-9EDD-B518212105BA}" type="presParOf" srcId="{DB15E2B6-F4F8-4C61-9591-E0A021FCE23E}" destId="{E00C4199-8F40-4756-9396-6A1A21D4AB2A}" srcOrd="0" destOrd="0" presId="urn:microsoft.com/office/officeart/2005/8/layout/list1"/>
    <dgm:cxn modelId="{18B27D7B-86D0-490E-8827-899F90D7B9D7}" type="presParOf" srcId="{DB15E2B6-F4F8-4C61-9591-E0A021FCE23E}" destId="{2E838865-9080-4C63-A79D-73FBFCD6FAB2}" srcOrd="1" destOrd="0" presId="urn:microsoft.com/office/officeart/2005/8/layout/list1"/>
    <dgm:cxn modelId="{38A0887A-BF41-4363-A7F8-5139D0596E12}" type="presParOf" srcId="{CBB0A718-98F7-44C6-A795-FB207384E741}" destId="{D857CCB4-0819-49E2-9A97-1B65E4FF1048}" srcOrd="5" destOrd="0" presId="urn:microsoft.com/office/officeart/2005/8/layout/list1"/>
    <dgm:cxn modelId="{71D195D3-30D1-4047-9F91-7F32DD9A3728}" type="presParOf" srcId="{CBB0A718-98F7-44C6-A795-FB207384E741}" destId="{1228568B-39DA-4ECE-92BD-EA77DF6AE3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31400-D308-47A8-A050-B2B6C6C14E27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lv-LV"/>
        </a:p>
      </dgm:t>
    </dgm:pt>
    <dgm:pt modelId="{ACB34BAC-6088-49CF-9EDC-54BA9F82711F}">
      <dgm:prSet phldrT="[Text]" custT="1"/>
      <dgm:spPr/>
      <dgm:t>
        <a:bodyPr/>
        <a:lstStyle/>
        <a:p>
          <a:pPr algn="ctr"/>
          <a:r>
            <a:rPr lang="lv-LV" sz="2000" dirty="0">
              <a:latin typeface="+mn-lt"/>
              <a:cs typeface="Times New Roman" panose="02020603050405020304" pitchFamily="18" charset="0"/>
            </a:rPr>
            <a:t>1.oktobrī - valsts pensijas vai tās daļas apmēru, kas nepārsniedz 50% no iepriekšējā kalendārā gada vidējās apdrošināšanas iemaksu algas valstī,  ņemot vērā faktisko PCI un 50% no algas reālā pieauguma procentiem. </a:t>
          </a:r>
        </a:p>
        <a:p>
          <a:pPr algn="ctr"/>
          <a:r>
            <a:rPr lang="lv-LV" sz="2000" dirty="0">
              <a:latin typeface="+mn-lt"/>
              <a:cs typeface="Times New Roman" panose="02020603050405020304" pitchFamily="18" charset="0"/>
            </a:rPr>
            <a:t>* Politiski represētās personas, I grupas invalīdi un Černobiļas atomelektrostacijas avārijas seku likvidēšanas dalībnieki </a:t>
          </a:r>
        </a:p>
      </dgm:t>
    </dgm:pt>
    <dgm:pt modelId="{546F9AD7-2173-446E-9548-E6CAD79D7D0C}" type="parTrans" cxnId="{88044F0E-D9D6-4C5A-AB82-9FF4C40E60F6}">
      <dgm:prSet/>
      <dgm:spPr/>
      <dgm:t>
        <a:bodyPr/>
        <a:lstStyle/>
        <a:p>
          <a:endParaRPr lang="lv-LV"/>
        </a:p>
      </dgm:t>
    </dgm:pt>
    <dgm:pt modelId="{1BEAA9DE-ACCE-48CD-B4CC-6E9271DFA7C1}" type="sibTrans" cxnId="{88044F0E-D9D6-4C5A-AB82-9FF4C40E60F6}">
      <dgm:prSet/>
      <dgm:spPr/>
      <dgm:t>
        <a:bodyPr/>
        <a:lstStyle/>
        <a:p>
          <a:endParaRPr lang="lv-LV"/>
        </a:p>
      </dgm:t>
    </dgm:pt>
    <dgm:pt modelId="{B0C6CDA8-246A-4C30-8098-73BE1A311806}" type="pres">
      <dgm:prSet presAssocID="{85F31400-D308-47A8-A050-B2B6C6C14E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33ECC4B-B850-477F-927F-8658989029D8}" type="pres">
      <dgm:prSet presAssocID="{ACB34BAC-6088-49CF-9EDC-54BA9F82711F}" presName="parentLin" presStyleCnt="0"/>
      <dgm:spPr/>
    </dgm:pt>
    <dgm:pt modelId="{A9013E57-0BA4-4995-ADDE-3600BA6F63D1}" type="pres">
      <dgm:prSet presAssocID="{ACB34BAC-6088-49CF-9EDC-54BA9F82711F}" presName="parentLeftMargin" presStyleLbl="node1" presStyleIdx="0" presStyleCnt="1"/>
      <dgm:spPr/>
      <dgm:t>
        <a:bodyPr/>
        <a:lstStyle/>
        <a:p>
          <a:endParaRPr lang="lv-LV"/>
        </a:p>
      </dgm:t>
    </dgm:pt>
    <dgm:pt modelId="{A494D65B-4B65-4807-AAA9-74FB7CFA6B04}" type="pres">
      <dgm:prSet presAssocID="{ACB34BAC-6088-49CF-9EDC-54BA9F82711F}" presName="parentText" presStyleLbl="node1" presStyleIdx="0" presStyleCnt="1" custScaleX="142857" custLinFactNeighborX="-43067" custLinFactNeighborY="-24125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825795C-9428-46BA-8E0A-0D575D85C7F1}" type="pres">
      <dgm:prSet presAssocID="{ACB34BAC-6088-49CF-9EDC-54BA9F82711F}" presName="negativeSpace" presStyleCnt="0"/>
      <dgm:spPr/>
    </dgm:pt>
    <dgm:pt modelId="{83167163-0EEF-4F20-AA3E-0F0E9DDB6069}" type="pres">
      <dgm:prSet presAssocID="{ACB34BAC-6088-49CF-9EDC-54BA9F82711F}" presName="childText" presStyleLbl="conFgAcc1" presStyleIdx="0" presStyleCnt="1" custLinFactY="-41656" custLinFactNeighborX="14" custLinFactNeighborY="-100000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</dgm:ptLst>
  <dgm:cxnLst>
    <dgm:cxn modelId="{04C654A9-E277-4402-9F00-5614721C13DA}" type="presOf" srcId="{ACB34BAC-6088-49CF-9EDC-54BA9F82711F}" destId="{A9013E57-0BA4-4995-ADDE-3600BA6F63D1}" srcOrd="0" destOrd="0" presId="urn:microsoft.com/office/officeart/2005/8/layout/list1"/>
    <dgm:cxn modelId="{88044F0E-D9D6-4C5A-AB82-9FF4C40E60F6}" srcId="{85F31400-D308-47A8-A050-B2B6C6C14E27}" destId="{ACB34BAC-6088-49CF-9EDC-54BA9F82711F}" srcOrd="0" destOrd="0" parTransId="{546F9AD7-2173-446E-9548-E6CAD79D7D0C}" sibTransId="{1BEAA9DE-ACCE-48CD-B4CC-6E9271DFA7C1}"/>
    <dgm:cxn modelId="{2F61F3F8-15A5-4F53-98DF-E0910BD706B5}" type="presOf" srcId="{85F31400-D308-47A8-A050-B2B6C6C14E27}" destId="{B0C6CDA8-246A-4C30-8098-73BE1A311806}" srcOrd="0" destOrd="0" presId="urn:microsoft.com/office/officeart/2005/8/layout/list1"/>
    <dgm:cxn modelId="{042DF52D-AE4E-49AD-ACD6-125093B3782B}" type="presOf" srcId="{ACB34BAC-6088-49CF-9EDC-54BA9F82711F}" destId="{A494D65B-4B65-4807-AAA9-74FB7CFA6B04}" srcOrd="1" destOrd="0" presId="urn:microsoft.com/office/officeart/2005/8/layout/list1"/>
    <dgm:cxn modelId="{BA79D130-A853-4E3F-94E8-A2F0D55A68E7}" type="presParOf" srcId="{B0C6CDA8-246A-4C30-8098-73BE1A311806}" destId="{833ECC4B-B850-477F-927F-8658989029D8}" srcOrd="0" destOrd="0" presId="urn:microsoft.com/office/officeart/2005/8/layout/list1"/>
    <dgm:cxn modelId="{39989909-772B-4F6F-A9B9-E240DFFB3805}" type="presParOf" srcId="{833ECC4B-B850-477F-927F-8658989029D8}" destId="{A9013E57-0BA4-4995-ADDE-3600BA6F63D1}" srcOrd="0" destOrd="0" presId="urn:microsoft.com/office/officeart/2005/8/layout/list1"/>
    <dgm:cxn modelId="{3E2ECD39-1458-44E0-B895-B13960E35241}" type="presParOf" srcId="{833ECC4B-B850-477F-927F-8658989029D8}" destId="{A494D65B-4B65-4807-AAA9-74FB7CFA6B04}" srcOrd="1" destOrd="0" presId="urn:microsoft.com/office/officeart/2005/8/layout/list1"/>
    <dgm:cxn modelId="{B8AA0D77-569D-4280-912B-DD31B9A23CDF}" type="presParOf" srcId="{B0C6CDA8-246A-4C30-8098-73BE1A311806}" destId="{8825795C-9428-46BA-8E0A-0D575D85C7F1}" srcOrd="1" destOrd="0" presId="urn:microsoft.com/office/officeart/2005/8/layout/list1"/>
    <dgm:cxn modelId="{A71EF8F7-B34E-401E-82D1-BF9F0271322D}" type="presParOf" srcId="{B0C6CDA8-246A-4C30-8098-73BE1A311806}" destId="{83167163-0EEF-4F20-AA3E-0F0E9DDB606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31400-D308-47A8-A050-B2B6C6C14E27}" type="doc">
      <dgm:prSet loTypeId="urn:microsoft.com/office/officeart/2005/8/layout/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lv-LV"/>
        </a:p>
      </dgm:t>
    </dgm:pt>
    <dgm:pt modelId="{ACB34BAC-6088-49CF-9EDC-54BA9F82711F}">
      <dgm:prSet phldrT="[Text]" custT="1"/>
      <dgm:spPr/>
      <dgm:t>
        <a:bodyPr/>
        <a:lstStyle/>
        <a:p>
          <a:pPr algn="ctr"/>
          <a:r>
            <a:rPr lang="lv-LV" sz="2000" b="1" dirty="0"/>
            <a:t>pārdzīvojušais laulātais</a:t>
          </a:r>
          <a:r>
            <a:rPr lang="lv-LV" sz="2000" dirty="0"/>
            <a:t>-pensijas saņēmējs saņem pabalstu 12 mēnešus 50 procentu apmērā no mirušā laulātā pensijas, </a:t>
          </a:r>
          <a:r>
            <a:rPr lang="lv-LV" sz="2000" b="1" dirty="0"/>
            <a:t>ieskaitot </a:t>
          </a:r>
          <a:r>
            <a:rPr lang="lv-LV" sz="2000" dirty="0"/>
            <a:t>pie tās piešķirto </a:t>
          </a:r>
          <a:r>
            <a:rPr lang="lv-LV" sz="2000" b="1" dirty="0"/>
            <a:t>piemaksu</a:t>
          </a:r>
          <a:r>
            <a:rPr lang="lv-LV" sz="2000" dirty="0"/>
            <a:t> par apdrošināšanas stāžu līdz 1996.gadam</a:t>
          </a:r>
          <a:endParaRPr lang="lv-LV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F9AD7-2173-446E-9548-E6CAD79D7D0C}" type="parTrans" cxnId="{88044F0E-D9D6-4C5A-AB82-9FF4C40E60F6}">
      <dgm:prSet/>
      <dgm:spPr/>
      <dgm:t>
        <a:bodyPr/>
        <a:lstStyle/>
        <a:p>
          <a:endParaRPr lang="lv-LV"/>
        </a:p>
      </dgm:t>
    </dgm:pt>
    <dgm:pt modelId="{1BEAA9DE-ACCE-48CD-B4CC-6E9271DFA7C1}" type="sibTrans" cxnId="{88044F0E-D9D6-4C5A-AB82-9FF4C40E60F6}">
      <dgm:prSet/>
      <dgm:spPr/>
      <dgm:t>
        <a:bodyPr/>
        <a:lstStyle/>
        <a:p>
          <a:endParaRPr lang="lv-LV"/>
        </a:p>
      </dgm:t>
    </dgm:pt>
    <dgm:pt modelId="{B0C6CDA8-246A-4C30-8098-73BE1A311806}" type="pres">
      <dgm:prSet presAssocID="{85F31400-D308-47A8-A050-B2B6C6C14E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33ECC4B-B850-477F-927F-8658989029D8}" type="pres">
      <dgm:prSet presAssocID="{ACB34BAC-6088-49CF-9EDC-54BA9F82711F}" presName="parentLin" presStyleCnt="0"/>
      <dgm:spPr/>
    </dgm:pt>
    <dgm:pt modelId="{A9013E57-0BA4-4995-ADDE-3600BA6F63D1}" type="pres">
      <dgm:prSet presAssocID="{ACB34BAC-6088-49CF-9EDC-54BA9F82711F}" presName="parentLeftMargin" presStyleLbl="node1" presStyleIdx="0" presStyleCnt="1"/>
      <dgm:spPr/>
      <dgm:t>
        <a:bodyPr/>
        <a:lstStyle/>
        <a:p>
          <a:endParaRPr lang="lv-LV"/>
        </a:p>
      </dgm:t>
    </dgm:pt>
    <dgm:pt modelId="{A494D65B-4B65-4807-AAA9-74FB7CFA6B04}" type="pres">
      <dgm:prSet presAssocID="{ACB34BAC-6088-49CF-9EDC-54BA9F82711F}" presName="parentText" presStyleLbl="node1" presStyleIdx="0" presStyleCnt="1" custScaleX="142857" custScaleY="76767" custLinFactNeighborX="-43434" custLinFactNeighborY="-35383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825795C-9428-46BA-8E0A-0D575D85C7F1}" type="pres">
      <dgm:prSet presAssocID="{ACB34BAC-6088-49CF-9EDC-54BA9F82711F}" presName="negativeSpace" presStyleCnt="0"/>
      <dgm:spPr/>
    </dgm:pt>
    <dgm:pt modelId="{83167163-0EEF-4F20-AA3E-0F0E9DDB6069}" type="pres">
      <dgm:prSet presAssocID="{ACB34BAC-6088-49CF-9EDC-54BA9F82711F}" presName="childText" presStyleLbl="conFgAcc1" presStyleIdx="0" presStyleCnt="1" custLinFactY="-32237" custLinFactNeighborX="-47" custLinFactNeighborY="-100000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</dgm:ptLst>
  <dgm:cxnLst>
    <dgm:cxn modelId="{88044F0E-D9D6-4C5A-AB82-9FF4C40E60F6}" srcId="{85F31400-D308-47A8-A050-B2B6C6C14E27}" destId="{ACB34BAC-6088-49CF-9EDC-54BA9F82711F}" srcOrd="0" destOrd="0" parTransId="{546F9AD7-2173-446E-9548-E6CAD79D7D0C}" sibTransId="{1BEAA9DE-ACCE-48CD-B4CC-6E9271DFA7C1}"/>
    <dgm:cxn modelId="{17448D6C-1437-4D43-9476-23420F66D5BF}" type="presOf" srcId="{85F31400-D308-47A8-A050-B2B6C6C14E27}" destId="{B0C6CDA8-246A-4C30-8098-73BE1A311806}" srcOrd="0" destOrd="0" presId="urn:microsoft.com/office/officeart/2005/8/layout/list1"/>
    <dgm:cxn modelId="{4A46517E-C56C-425A-A832-AA4C7DE01D29}" type="presOf" srcId="{ACB34BAC-6088-49CF-9EDC-54BA9F82711F}" destId="{A494D65B-4B65-4807-AAA9-74FB7CFA6B04}" srcOrd="1" destOrd="0" presId="urn:microsoft.com/office/officeart/2005/8/layout/list1"/>
    <dgm:cxn modelId="{5C94F0F7-6B57-4F89-A913-F3684321FB21}" type="presOf" srcId="{ACB34BAC-6088-49CF-9EDC-54BA9F82711F}" destId="{A9013E57-0BA4-4995-ADDE-3600BA6F63D1}" srcOrd="0" destOrd="0" presId="urn:microsoft.com/office/officeart/2005/8/layout/list1"/>
    <dgm:cxn modelId="{339C07FC-E5FB-4B21-82FA-4D015A3F9F3C}" type="presParOf" srcId="{B0C6CDA8-246A-4C30-8098-73BE1A311806}" destId="{833ECC4B-B850-477F-927F-8658989029D8}" srcOrd="0" destOrd="0" presId="urn:microsoft.com/office/officeart/2005/8/layout/list1"/>
    <dgm:cxn modelId="{A9656A6E-FFB9-46D7-BED2-3BADC6E43093}" type="presParOf" srcId="{833ECC4B-B850-477F-927F-8658989029D8}" destId="{A9013E57-0BA4-4995-ADDE-3600BA6F63D1}" srcOrd="0" destOrd="0" presId="urn:microsoft.com/office/officeart/2005/8/layout/list1"/>
    <dgm:cxn modelId="{2980E5F3-AC3B-41B3-8043-485F655E9B41}" type="presParOf" srcId="{833ECC4B-B850-477F-927F-8658989029D8}" destId="{A494D65B-4B65-4807-AAA9-74FB7CFA6B04}" srcOrd="1" destOrd="0" presId="urn:microsoft.com/office/officeart/2005/8/layout/list1"/>
    <dgm:cxn modelId="{C3B12586-BBE1-48C8-A1F8-68769B7E864E}" type="presParOf" srcId="{B0C6CDA8-246A-4C30-8098-73BE1A311806}" destId="{8825795C-9428-46BA-8E0A-0D575D85C7F1}" srcOrd="1" destOrd="0" presId="urn:microsoft.com/office/officeart/2005/8/layout/list1"/>
    <dgm:cxn modelId="{CD17FDD9-ECB6-40AA-84B2-C947F53AB938}" type="presParOf" srcId="{B0C6CDA8-246A-4C30-8098-73BE1A311806}" destId="{83167163-0EEF-4F20-AA3E-0F0E9DDB606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8C477-9D9C-4910-97D0-7BE4B88F4F57}">
      <dsp:nvSpPr>
        <dsp:cNvPr id="0" name=""/>
        <dsp:cNvSpPr/>
      </dsp:nvSpPr>
      <dsp:spPr>
        <a:xfrm>
          <a:off x="0" y="435732"/>
          <a:ext cx="8229599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F38EE-9839-4BE9-9442-B06DE12FCC36}">
      <dsp:nvSpPr>
        <dsp:cNvPr id="0" name=""/>
        <dsp:cNvSpPr/>
      </dsp:nvSpPr>
      <dsp:spPr>
        <a:xfrm>
          <a:off x="391790" y="8037"/>
          <a:ext cx="7835792" cy="137233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Pensijas/atlīdzības aizsardzība pret pirktspējas samazināšanos</a:t>
          </a:r>
          <a:br>
            <a:rPr lang="lv-LV" sz="2400" kern="1200" dirty="0"/>
          </a:br>
          <a:endParaRPr lang="lv-LV" sz="2400" kern="1200" dirty="0"/>
        </a:p>
      </dsp:txBody>
      <dsp:txXfrm>
        <a:off x="458782" y="75029"/>
        <a:ext cx="7701808" cy="1238351"/>
      </dsp:txXfrm>
    </dsp:sp>
    <dsp:sp modelId="{1228568B-39DA-4ECE-92BD-EA77DF6AE394}">
      <dsp:nvSpPr>
        <dsp:cNvPr id="0" name=""/>
        <dsp:cNvSpPr/>
      </dsp:nvSpPr>
      <dsp:spPr>
        <a:xfrm>
          <a:off x="0" y="2905125"/>
          <a:ext cx="8229599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38865-9080-4C63-A79D-73FBFCD6FAB2}">
      <dsp:nvSpPr>
        <dsp:cNvPr id="0" name=""/>
        <dsp:cNvSpPr/>
      </dsp:nvSpPr>
      <dsp:spPr>
        <a:xfrm>
          <a:off x="391790" y="2394132"/>
          <a:ext cx="7835792" cy="145563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/>
            <a:t>Tas nav mehānisks pensijas/atlīdzības apmēra palielinājums</a:t>
          </a:r>
        </a:p>
      </dsp:txBody>
      <dsp:txXfrm>
        <a:off x="462848" y="2465190"/>
        <a:ext cx="7693676" cy="1313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67163-0EEF-4F20-AA3E-0F0E9DDB6069}">
      <dsp:nvSpPr>
        <dsp:cNvPr id="0" name=""/>
        <dsp:cNvSpPr/>
      </dsp:nvSpPr>
      <dsp:spPr>
        <a:xfrm>
          <a:off x="0" y="236233"/>
          <a:ext cx="8389937" cy="1612800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4D65B-4B65-4807-AAA9-74FB7CFA6B04}">
      <dsp:nvSpPr>
        <dsp:cNvPr id="0" name=""/>
        <dsp:cNvSpPr/>
      </dsp:nvSpPr>
      <dsp:spPr>
        <a:xfrm>
          <a:off x="227403" y="452272"/>
          <a:ext cx="7988457" cy="188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84" tIns="0" rIns="2219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>
              <a:latin typeface="+mn-lt"/>
              <a:cs typeface="Times New Roman" panose="02020603050405020304" pitchFamily="18" charset="0"/>
            </a:rPr>
            <a:t>1.oktobrī - valsts pensijas vai tās daļas apmēru, kas nepārsniedz 50% no iepriekšējā kalendārā gada vidējās apdrošināšanas iemaksu algas valstī,  ņemot vērā faktisko PCI un 50% no algas reālā pieauguma procentiem.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>
              <a:latin typeface="+mn-lt"/>
              <a:cs typeface="Times New Roman" panose="02020603050405020304" pitchFamily="18" charset="0"/>
            </a:rPr>
            <a:t>* Politiski represētās personas, I grupas invalīdi un Černobiļas atomelektrostacijas avārijas seku likvidēšanas dalībnieki </a:t>
          </a:r>
        </a:p>
      </dsp:txBody>
      <dsp:txXfrm>
        <a:off x="319630" y="544499"/>
        <a:ext cx="7804003" cy="170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67163-0EEF-4F20-AA3E-0F0E9DDB6069}">
      <dsp:nvSpPr>
        <dsp:cNvPr id="0" name=""/>
        <dsp:cNvSpPr/>
      </dsp:nvSpPr>
      <dsp:spPr>
        <a:xfrm>
          <a:off x="0" y="137142"/>
          <a:ext cx="8389937" cy="1638000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4D65B-4B65-4807-AAA9-74FB7CFA6B04}">
      <dsp:nvSpPr>
        <dsp:cNvPr id="0" name=""/>
        <dsp:cNvSpPr/>
      </dsp:nvSpPr>
      <dsp:spPr>
        <a:xfrm>
          <a:off x="225937" y="432049"/>
          <a:ext cx="7988457" cy="14730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84" tIns="0" rIns="2219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/>
            <a:t>pārdzīvojušais laulātais</a:t>
          </a:r>
          <a:r>
            <a:rPr lang="lv-LV" sz="2000" kern="1200" dirty="0"/>
            <a:t>-pensijas saņēmējs saņem pabalstu 12 mēnešus 50 procentu apmērā no mirušā laulātā pensijas, </a:t>
          </a:r>
          <a:r>
            <a:rPr lang="lv-LV" sz="2000" b="1" kern="1200" dirty="0"/>
            <a:t>ieskaitot </a:t>
          </a:r>
          <a:r>
            <a:rPr lang="lv-LV" sz="2000" kern="1200" dirty="0"/>
            <a:t>pie tās piešķirto </a:t>
          </a:r>
          <a:r>
            <a:rPr lang="lv-LV" sz="2000" b="1" kern="1200" dirty="0"/>
            <a:t>piemaksu</a:t>
          </a:r>
          <a:r>
            <a:rPr lang="lv-LV" sz="2000" kern="1200" dirty="0"/>
            <a:t> par apdrošināšanas stāžu līdz 1996.gadam</a:t>
          </a:r>
          <a:endParaRPr lang="lv-LV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43" y="503955"/>
        <a:ext cx="7844645" cy="132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C30E-5ED3-4D81-A464-590917ADBD5E}" type="datetimeFigureOut">
              <a:rPr lang="lv-LV" smtClean="0"/>
              <a:t>08.05.2019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8D6D7-959F-42B5-A2DC-AB58675673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278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5737-DE54-43ED-BE5A-1454B4FA37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3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5737-DE54-43ED-BE5A-1454B4FA37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1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5737-DE54-43ED-BE5A-1454B4FA37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1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/>
              <a:t>*piemaksu </a:t>
            </a:r>
            <a:r>
              <a:rPr lang="lv-LV" sz="1200" b="1" dirty="0"/>
              <a:t>pie vecuma pensijas piešķir arī šobrīd gadījumos</a:t>
            </a:r>
            <a:r>
              <a:rPr lang="lv-LV" sz="1200" dirty="0"/>
              <a:t>, kad invaliditātes pensijas vietā tiek piešķirta vecuma pensija un pie invaliditātes pensijas piemaksa bija noteikta.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5737-DE54-43ED-BE5A-1454B4FA37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1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84A8C-6D23-413D-A986-0456F25BE384}" type="slidenum">
              <a:rPr lang="en-GB" altLang="lv-LV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alt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702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828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67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32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432" y="260648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752604"/>
            <a:ext cx="8389937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388424" y="6270625"/>
            <a:ext cx="603176" cy="304800"/>
          </a:xfrm>
        </p:spPr>
        <p:txBody>
          <a:bodyPr/>
          <a:lstStyle>
            <a:lvl1pPr>
              <a:defRPr sz="1050">
                <a:latin typeface="Verdana" pitchFamily="34" charset="0"/>
              </a:defRPr>
            </a:lvl1pPr>
          </a:lstStyle>
          <a:p>
            <a:fld id="{DFF1BB13-D15D-443B-A5AA-6C1153A58953}" type="slidenum">
              <a:rPr lang="en-US" altLang="lv-LV" smtClean="0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36788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9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05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673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95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179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07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667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005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867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738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CC4B-DC9A-4829-A657-0ED09C048A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7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.gov.l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72400" cy="960438"/>
          </a:xfrm>
        </p:spPr>
        <p:txBody>
          <a:bodyPr>
            <a:normAutofit/>
          </a:bodyPr>
          <a:lstStyle/>
          <a:p>
            <a:r>
              <a:rPr lang="lv-LV" altLang="lv-LV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Aktualitātes pensiju jomā</a:t>
            </a:r>
          </a:p>
        </p:txBody>
      </p:sp>
      <p:sp>
        <p:nvSpPr>
          <p:cNvPr id="133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6" y="5517232"/>
            <a:ext cx="7772400" cy="639762"/>
          </a:xfrm>
        </p:spPr>
        <p:txBody>
          <a:bodyPr/>
          <a:lstStyle/>
          <a:p>
            <a:pPr algn="r"/>
            <a:r>
              <a:rPr lang="lv-LV" altLang="lv-LV" dirty="0">
                <a:ea typeface="ＭＳ Ｐゴシック" pitchFamily="34" charset="-128"/>
              </a:rPr>
              <a:t>2019.gada </a:t>
            </a:r>
            <a:r>
              <a:rPr lang="en-GB" altLang="lv-LV" dirty="0" err="1">
                <a:ea typeface="ＭＳ Ｐゴシック" pitchFamily="34" charset="-128"/>
              </a:rPr>
              <a:t>maijs</a:t>
            </a:r>
            <a:endParaRPr lang="lv-LV" altLang="lv-LV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72" y="0"/>
            <a:ext cx="8229600" cy="771687"/>
          </a:xfrm>
        </p:spPr>
        <p:txBody>
          <a:bodyPr>
            <a:normAutofit/>
          </a:bodyPr>
          <a:lstStyle/>
          <a:p>
            <a:r>
              <a:rPr lang="lv-LV" sz="3200" b="1" u="sng" dirty="0"/>
              <a:t>Piemaksa pie pensijas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24600"/>
            <a:ext cx="450776" cy="304800"/>
          </a:xfrm>
          <a:prstGeom prst="rect">
            <a:avLst/>
          </a:prstGeom>
        </p:spPr>
        <p:txBody>
          <a:bodyPr/>
          <a:lstStyle/>
          <a:p>
            <a:fld id="{0889E1AB-9F73-4201-B011-3CEAD96BE227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54247"/>
              </p:ext>
            </p:extLst>
          </p:nvPr>
        </p:nvGraphicFramePr>
        <p:xfrm>
          <a:off x="267700" y="1695017"/>
          <a:ext cx="8496944" cy="492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9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0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9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 Periods 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 Pensijas veids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Nosacījumi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Viena gada vērtība par stāžu līdz 31.12.1995.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2006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Vecuma pensija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6230" algn="l"/>
                        </a:tabLs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Stāžs vismaz 30 gadi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6230" algn="l"/>
                        </a:tabLs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Pensijas apmērs līdz 105 Ls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 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0,19 Ls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2007 – 31.05.2008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Vecuma pensija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6230" algn="l"/>
                        </a:tabLs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Stāžs vismaz 30 gadi                      (kaitīgiem – 25 gadi)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6230" algn="l"/>
                        </a:tabLs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Pensijas apmērs līdz 135 Ls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 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0,19 Ls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01.06.2008 - 31.12.2008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Vecuma pensija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16230" algn="l"/>
                        </a:tabLs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Pensijas apmērs līdz 225 Ls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 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0,40 Ls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2009 – 30.06.2018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Vecuma pensija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Invaliditātes pensija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 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0,70 Ls (1 EUR)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0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01.07.2018 -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Vecuma pensija 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piešķirta līdz 31.12.1996.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>
                          <a:effectLst/>
                          <a:latin typeface="+mn-lt"/>
                        </a:rPr>
                        <a:t>1,50 EUR</a:t>
                      </a:r>
                      <a:endParaRPr lang="lv-LV" sz="17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06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Invaliditātes pensija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vispārīgais pensionēšanās vecums sasniegts līdz 31.12.1996.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700" dirty="0">
                          <a:effectLst/>
                          <a:latin typeface="+mn-lt"/>
                        </a:rPr>
                        <a:t>1,50 EUR</a:t>
                      </a:r>
                      <a:endParaRPr lang="lv-LV" sz="17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7524" y="771687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lv-LV" dirty="0"/>
              <a:t>piešķir laikā no 2006 – 2011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lv-LV" dirty="0"/>
              <a:t>pēc 2011 – pie vecuma pensijas, ja iepriekš piemaksa bija piešķirta pie invaliditātes pensijas</a:t>
            </a:r>
          </a:p>
        </p:txBody>
      </p:sp>
    </p:spTree>
    <p:extLst>
      <p:ext uri="{BB962C8B-B14F-4D97-AF65-F5344CB8AC3E}">
        <p14:creationId xmlns:p14="http://schemas.microsoft.com/office/powerpoint/2010/main" val="222430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lv-LV" dirty="0"/>
              <a:t/>
            </a:r>
            <a:br>
              <a:rPr lang="lv-LV" dirty="0"/>
            </a:br>
            <a:r>
              <a:rPr lang="en-GB" sz="3200" b="1" u="sng" dirty="0" err="1"/>
              <a:t>Piemaksu</a:t>
            </a:r>
            <a:r>
              <a:rPr lang="en-GB" sz="3200" b="1" u="sng" dirty="0"/>
              <a:t> </a:t>
            </a:r>
            <a:r>
              <a:rPr lang="en-GB" sz="3200" b="1" u="sng" dirty="0" err="1"/>
              <a:t>indeksācija</a:t>
            </a:r>
            <a:r>
              <a:rPr lang="lv-LV" sz="3200" b="1" u="sng" dirty="0"/>
              <a:t> 2019.gadā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643" y="2554864"/>
            <a:ext cx="8389937" cy="1810240"/>
          </a:xfrm>
          <a:prstGeom prst="rect">
            <a:avLst/>
          </a:prstGeom>
          <a:solidFill>
            <a:srgbClr val="00B050">
              <a:alpha val="9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1547664" y="2967335"/>
            <a:ext cx="604867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lv-LV" sz="2400" dirty="0"/>
              <a:t>oktobra indeksācijā </a:t>
            </a:r>
            <a:r>
              <a:rPr lang="lv-LV" sz="2400" b="1" dirty="0"/>
              <a:t>pārskatīs arī piemaksas</a:t>
            </a:r>
            <a:r>
              <a:rPr lang="lv-LV" sz="2400" dirty="0"/>
              <a:t> apmēru (PCI + 50% no apdrošināšanas iemaksu algas indeksa)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873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u="sng" dirty="0"/>
              <a:t>Piemaksu paaugstināšanas varianti</a:t>
            </a:r>
            <a:endParaRPr lang="lv-LV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17235"/>
              </p:ext>
            </p:extLst>
          </p:nvPr>
        </p:nvGraphicFramePr>
        <p:xfrm>
          <a:off x="485286" y="1406887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2020 </a:t>
                      </a:r>
                    </a:p>
                    <a:p>
                      <a:pPr algn="ctr"/>
                      <a:r>
                        <a:rPr lang="lv-LV" dirty="0"/>
                        <a:t>(milj. EUR)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2021</a:t>
                      </a:r>
                    </a:p>
                    <a:p>
                      <a:pPr algn="ctr"/>
                      <a:r>
                        <a:rPr lang="lv-LV" dirty="0"/>
                        <a:t>(milj. EUR)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piešķirtās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piemaksas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noteikt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visiem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vienādā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apmērā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- no 1,00 EUR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paaugstināt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uz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1,50 EUR </a:t>
                      </a:r>
                      <a:endParaRPr lang="lv-LV" sz="18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piešķirt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piemaksu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arī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pie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tām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vecuma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un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invaliditātes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pensijām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kas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piešķirtas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pēc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2012.gada 1.janvāra –1,00 EUR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apmērā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lv-LV" sz="18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31,0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piešķirtās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piemaksas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noteikt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</a:rPr>
                        <a:t>visiem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800" i="1" dirty="0">
                          <a:solidFill>
                            <a:schemeClr val="tx1"/>
                          </a:solidFill>
                        </a:rPr>
                        <a:t>1,50 EUR </a:t>
                      </a:r>
                      <a:r>
                        <a:rPr lang="en-GB" sz="1800" i="1" dirty="0" err="1">
                          <a:solidFill>
                            <a:schemeClr val="tx1"/>
                          </a:solidFill>
                        </a:rPr>
                        <a:t>apmērā</a:t>
                      </a:r>
                      <a:r>
                        <a:rPr lang="en-GB" sz="18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800" i="1" dirty="0">
                          <a:solidFill>
                            <a:schemeClr val="tx1"/>
                          </a:solidFill>
                        </a:rPr>
                        <a:t>un, kuriem līdz šim tā nav piešķirta, piemaksu piešķirt 1,00 EUR apmērā</a:t>
                      </a:r>
                    </a:p>
                    <a:p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/>
                        <a:t>70,</a:t>
                      </a:r>
                      <a:r>
                        <a:rPr lang="en-GB" sz="1800" dirty="0"/>
                        <a:t>8</a:t>
                      </a:r>
                      <a:r>
                        <a:rPr lang="lv-LV" sz="1800" dirty="0"/>
                        <a:t> 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>
                          <a:solidFill>
                            <a:schemeClr val="tx1"/>
                          </a:solidFill>
                        </a:rPr>
                        <a:t>visiem vecuma un invaliditātes pensiju saņēmējiem piemaksu noteikt 1,50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84,</a:t>
                      </a:r>
                      <a:r>
                        <a:rPr lang="en-GB" dirty="0"/>
                        <a:t>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/>
                        <a:t>86,</a:t>
                      </a:r>
                      <a:r>
                        <a:rPr lang="en-GB" sz="1800" dirty="0"/>
                        <a:t>3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161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/>
            </a:r>
            <a:br>
              <a:rPr lang="lv-LV" dirty="0"/>
            </a:br>
            <a:r>
              <a:rPr lang="lv-LV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Izmaiņas 2019.gadā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102256"/>
              </p:ext>
            </p:extLst>
          </p:nvPr>
        </p:nvGraphicFramePr>
        <p:xfrm>
          <a:off x="384059" y="1628800"/>
          <a:ext cx="8389937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4060" y="3895449"/>
            <a:ext cx="8389937" cy="1512168"/>
          </a:xfrm>
          <a:prstGeom prst="rect">
            <a:avLst/>
          </a:prstGeom>
          <a:solidFill>
            <a:srgbClr val="00B050">
              <a:alpha val="9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569011" y="4149080"/>
            <a:ext cx="8020034" cy="1512168"/>
            <a:chOff x="242690" y="-236781"/>
            <a:chExt cx="8020034" cy="11634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242690" y="-236781"/>
              <a:ext cx="8020034" cy="116342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2550" y="-180793"/>
              <a:ext cx="7960314" cy="10486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984" tIns="0" rIns="221984" bIns="0" numCol="1" spcCol="1270" anchor="ctr" anchorCtr="0">
              <a:noAutofit/>
            </a:bodyPr>
            <a:lstStyle/>
            <a:p>
              <a:r>
                <a:rPr lang="lv-LV" sz="2000" dirty="0"/>
                <a:t>apbedīšanas pabalstu izmaksās mirušā divu pensiju apmērā, </a:t>
              </a:r>
              <a:r>
                <a:rPr lang="lv-LV" sz="2000" b="1" dirty="0"/>
                <a:t>ieskaitot </a:t>
              </a:r>
              <a:r>
                <a:rPr lang="lv-LV" sz="2000" dirty="0"/>
                <a:t>pie tās piešķirto </a:t>
              </a:r>
              <a:r>
                <a:rPr lang="lv-LV" sz="2000" b="1" dirty="0"/>
                <a:t>piemaksu</a:t>
              </a:r>
              <a:r>
                <a:rPr lang="lv-LV" sz="2000" dirty="0"/>
                <a:t> par apdrošināšanas stāžu līdz 1996.gadam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v-LV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FF1BB13-D15D-443B-A5AA-6C1153A58953}" type="slidenum">
              <a:rPr lang="en-US" altLang="lv-LV" smtClean="0"/>
              <a:pPr/>
              <a:t>13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124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u="sng" dirty="0"/>
              <a:t>Iedzīvotāju ienākuma nodoklis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u="sng" dirty="0"/>
              <a:t>Papildu atvieglojumi</a:t>
            </a:r>
            <a:r>
              <a:rPr lang="lv-LV" sz="2400" dirty="0"/>
              <a:t>:</a:t>
            </a:r>
          </a:p>
          <a:p>
            <a:r>
              <a:rPr lang="lv-LV" sz="2400" dirty="0"/>
              <a:t>personām ar I, II grupas invaliditāti - 154 EUR mēnesī </a:t>
            </a:r>
          </a:p>
          <a:p>
            <a:r>
              <a:rPr lang="lv-LV" sz="2400" dirty="0"/>
              <a:t>personām ar III grupas invaliditāti - 120 </a:t>
            </a:r>
            <a:r>
              <a:rPr lang="lv-LV" sz="2400" dirty="0" err="1"/>
              <a:t>euro</a:t>
            </a:r>
            <a:r>
              <a:rPr lang="lv-LV" sz="2400" dirty="0"/>
              <a:t> mēnesī</a:t>
            </a:r>
          </a:p>
          <a:p>
            <a:endParaRPr lang="lv-LV" dirty="0"/>
          </a:p>
        </p:txBody>
      </p:sp>
      <p:sp>
        <p:nvSpPr>
          <p:cNvPr id="5" name="Oval 4"/>
          <p:cNvSpPr/>
          <p:nvPr/>
        </p:nvSpPr>
        <p:spPr>
          <a:xfrm>
            <a:off x="683568" y="1772816"/>
            <a:ext cx="2736304" cy="22322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3297224" y="1782498"/>
            <a:ext cx="2736304" cy="20882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/>
              <a:t>2020.gadā  300 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6090" y="2473441"/>
            <a:ext cx="1551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</a:rPr>
              <a:t>2019.gadā </a:t>
            </a:r>
          </a:p>
          <a:p>
            <a:pPr algn="ctr"/>
            <a:r>
              <a:rPr lang="lv-LV" sz="2400" dirty="0">
                <a:solidFill>
                  <a:schemeClr val="bg1"/>
                </a:solidFill>
              </a:rPr>
              <a:t>270 EUR</a:t>
            </a:r>
          </a:p>
        </p:txBody>
      </p:sp>
      <p:sp>
        <p:nvSpPr>
          <p:cNvPr id="8" name="Oval 7"/>
          <p:cNvSpPr/>
          <p:nvPr/>
        </p:nvSpPr>
        <p:spPr>
          <a:xfrm>
            <a:off x="5940152" y="1772816"/>
            <a:ext cx="2736304" cy="20882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/>
              <a:t>2021.gadā  330 EUR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87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3181350"/>
            <a:ext cx="7772400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lv-LV" altLang="lv-LV" sz="2800" b="1">
                <a:solidFill>
                  <a:srgbClr val="008000"/>
                </a:solidFill>
              </a:rPr>
              <a:t>PALDIES!</a:t>
            </a:r>
          </a:p>
        </p:txBody>
      </p:sp>
      <p:sp>
        <p:nvSpPr>
          <p:cNvPr id="19459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7772400" cy="1981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lv-LV" altLang="lv-LV" sz="1600">
                <a:latin typeface="Tahoma" pitchFamily="34" charset="0"/>
                <a:cs typeface="Tahoma" pitchFamily="34" charset="0"/>
                <a:hlinkClick r:id="rId3"/>
              </a:rPr>
              <a:t>www.lm.gov.lv</a:t>
            </a:r>
            <a:endParaRPr lang="lv-LV" altLang="lv-LV" sz="160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lv-LV" altLang="lv-LV" sz="80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lv-LV" altLang="lv-LV" sz="160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Twitter:@Lab_min</a:t>
            </a:r>
          </a:p>
          <a:p>
            <a:pPr eaLnBrk="1" hangingPunct="1">
              <a:spcBef>
                <a:spcPct val="0"/>
              </a:spcBef>
            </a:pPr>
            <a:endParaRPr lang="lv-LV" altLang="lv-LV" sz="80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lv-LV" altLang="lv-LV" sz="160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Flickr.com:Labklajibas_ministrija</a:t>
            </a:r>
          </a:p>
          <a:p>
            <a:pPr eaLnBrk="1" hangingPunct="1">
              <a:spcBef>
                <a:spcPct val="0"/>
              </a:spcBef>
            </a:pPr>
            <a:endParaRPr lang="lv-LV" altLang="lv-LV" sz="80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lv-LV" altLang="lv-LV" sz="160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Youtube.com/labklajibasministrija</a:t>
            </a:r>
          </a:p>
          <a:p>
            <a:pPr eaLnBrk="1" hangingPunct="1">
              <a:spcBef>
                <a:spcPct val="0"/>
              </a:spcBef>
            </a:pPr>
            <a:endParaRPr lang="lv-LV" altLang="lv-LV" sz="80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lv-LV" altLang="lv-LV" sz="160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Draugiem.lv/labklajiba</a:t>
            </a:r>
          </a:p>
          <a:p>
            <a:pPr eaLnBrk="1" hangingPunct="1"/>
            <a:endParaRPr lang="lv-LV" altLang="lv-LV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50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u="sng" dirty="0"/>
              <a:t>Vecuma pensiju saņēmēja portrets</a:t>
            </a:r>
            <a:r>
              <a:rPr lang="lv-LV" dirty="0"/>
              <a:t> </a:t>
            </a:r>
            <a:br>
              <a:rPr lang="lv-LV" dirty="0"/>
            </a:br>
            <a:r>
              <a:rPr lang="lv-LV" sz="1800" b="0" dirty="0"/>
              <a:t>201</a:t>
            </a:r>
            <a:r>
              <a:rPr lang="en-GB" sz="1800" b="0" dirty="0"/>
              <a:t>9</a:t>
            </a:r>
            <a:r>
              <a:rPr lang="lv-LV" sz="1800" b="0" dirty="0"/>
              <a:t>.gad</a:t>
            </a:r>
            <a:r>
              <a:rPr lang="en-GB" sz="1800" b="0" dirty="0"/>
              <a:t>a </a:t>
            </a:r>
            <a:r>
              <a:rPr lang="en-GB" sz="1800" b="0" dirty="0" err="1"/>
              <a:t>martā</a:t>
            </a:r>
            <a:endParaRPr lang="lv-LV" sz="1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34880" y="1916832"/>
            <a:ext cx="4114800" cy="4701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1800" dirty="0"/>
              <a:t>Dalījumā pēc apmēra </a:t>
            </a:r>
            <a:r>
              <a:rPr lang="lv-LV" sz="1800" b="0" i="1" dirty="0">
                <a:latin typeface="Calibri" panose="020F0502020204030204" pitchFamily="34" charset="0"/>
              </a:rPr>
              <a:t>(ar piemaksu)</a:t>
            </a:r>
            <a:endParaRPr lang="lv-LV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24600"/>
            <a:ext cx="450776" cy="304800"/>
          </a:xfrm>
          <a:prstGeom prst="rect">
            <a:avLst/>
          </a:prstGeom>
        </p:spPr>
        <p:txBody>
          <a:bodyPr/>
          <a:lstStyle/>
          <a:p>
            <a:fld id="{2043E460-1179-4E5A-9C0E-08BA6A50767E}" type="slidenum">
              <a:rPr lang="lv-LV" smtClean="0"/>
              <a:t>2</a:t>
            </a:fld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304800" y="1946472"/>
            <a:ext cx="4445804" cy="4406890"/>
          </a:xfrm>
          <a:prstGeom prst="rect">
            <a:avLst/>
          </a:prstGeom>
        </p:spPr>
        <p:txBody>
          <a:bodyPr/>
          <a:lstStyle/>
          <a:p>
            <a:pPr marL="3600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dirty="0">
              <a:latin typeface="Calibri" panose="020F0502020204030204" pitchFamily="34" charset="0"/>
            </a:endParaRPr>
          </a:p>
          <a:p>
            <a:pPr marL="3600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latin typeface="Calibri" panose="020F0502020204030204" pitchFamily="34" charset="0"/>
              </a:rPr>
              <a:t>Saņēmēju skaits</a:t>
            </a:r>
            <a:r>
              <a:rPr lang="lv-LV" sz="2000" b="1" dirty="0">
                <a:latin typeface="Calibri" panose="020F0502020204030204" pitchFamily="34" charset="0"/>
              </a:rPr>
              <a:t> </a:t>
            </a:r>
            <a:r>
              <a:rPr lang="lv-LV" sz="2000" dirty="0">
                <a:latin typeface="Calibri" panose="020F0502020204030204" pitchFamily="34" charset="0"/>
              </a:rPr>
              <a:t>–</a:t>
            </a:r>
            <a:r>
              <a:rPr lang="lv-LV" sz="2000" b="1" dirty="0">
                <a:latin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</a:rPr>
              <a:t>449 088 </a:t>
            </a:r>
            <a:r>
              <a:rPr lang="lv-LV" sz="2000" b="0" dirty="0">
                <a:latin typeface="Calibri" panose="020F0502020204030204" pitchFamily="34" charset="0"/>
              </a:rPr>
              <a:t>personas</a:t>
            </a:r>
            <a:endParaRPr lang="lv-LV" sz="2000" dirty="0">
              <a:latin typeface="Calibri" panose="020F0502020204030204" pitchFamily="34" charset="0"/>
            </a:endParaRPr>
          </a:p>
          <a:p>
            <a:pPr marL="360000" lvl="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latin typeface="Calibri" panose="020F0502020204030204" pitchFamily="34" charset="0"/>
              </a:rPr>
              <a:t>Vidējais piešķirtais pensijas apmērs </a:t>
            </a:r>
            <a:r>
              <a:rPr lang="lv-LV" sz="2000" b="0" i="1" dirty="0">
                <a:latin typeface="Calibri" panose="020F0502020204030204" pitchFamily="34" charset="0"/>
              </a:rPr>
              <a:t>(ar piemaksu)</a:t>
            </a:r>
            <a:r>
              <a:rPr lang="lv-LV" sz="2000" b="0" dirty="0">
                <a:latin typeface="Calibri" panose="020F0502020204030204" pitchFamily="34" charset="0"/>
              </a:rPr>
              <a:t> – </a:t>
            </a:r>
            <a:r>
              <a:rPr lang="lv-LV" sz="2000" b="1" dirty="0">
                <a:latin typeface="Calibri" panose="020F0502020204030204" pitchFamily="34" charset="0"/>
              </a:rPr>
              <a:t>3</a:t>
            </a:r>
            <a:r>
              <a:rPr lang="en-GB" sz="2000" b="1" dirty="0">
                <a:latin typeface="Calibri" panose="020F0502020204030204" pitchFamily="34" charset="0"/>
              </a:rPr>
              <a:t>51,69</a:t>
            </a:r>
            <a:r>
              <a:rPr lang="lv-LV" sz="2000" b="1" dirty="0">
                <a:latin typeface="Calibri" panose="020F0502020204030204" pitchFamily="34" charset="0"/>
              </a:rPr>
              <a:t> </a:t>
            </a:r>
            <a:r>
              <a:rPr lang="lv-LV" sz="2000" b="0" dirty="0">
                <a:latin typeface="Calibri" panose="020F0502020204030204" pitchFamily="34" charset="0"/>
              </a:rPr>
              <a:t>EUR</a:t>
            </a:r>
            <a:endParaRPr lang="lv-LV" sz="2000" dirty="0">
              <a:latin typeface="Calibri" panose="020F0502020204030204" pitchFamily="34" charset="0"/>
            </a:endParaRPr>
          </a:p>
          <a:p>
            <a:pPr marL="360000" lvl="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latin typeface="Calibri" panose="020F0502020204030204" pitchFamily="34" charset="0"/>
              </a:rPr>
              <a:t>Piemaksu saņēmēji – </a:t>
            </a:r>
            <a:r>
              <a:rPr lang="lv-LV" sz="2000" b="1" dirty="0">
                <a:latin typeface="Calibri" panose="020F0502020204030204" pitchFamily="34" charset="0"/>
              </a:rPr>
              <a:t>7</a:t>
            </a:r>
            <a:r>
              <a:rPr lang="en-GB" sz="2000" b="1" dirty="0">
                <a:latin typeface="Calibri" panose="020F0502020204030204" pitchFamily="34" charset="0"/>
              </a:rPr>
              <a:t>7,4</a:t>
            </a:r>
            <a:r>
              <a:rPr lang="lv-LV" sz="2000" b="0" dirty="0">
                <a:latin typeface="Calibri" panose="020F0502020204030204" pitchFamily="34" charset="0"/>
              </a:rPr>
              <a:t>%</a:t>
            </a:r>
            <a:endParaRPr lang="lv-LV" sz="2000" dirty="0">
              <a:latin typeface="Calibri" panose="020F0502020204030204" pitchFamily="34" charset="0"/>
            </a:endParaRPr>
          </a:p>
          <a:p>
            <a:pPr marL="360000" lvl="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latin typeface="Calibri" panose="020F0502020204030204" pitchFamily="34" charset="0"/>
              </a:rPr>
              <a:t>Pensija piešķirta ar atvieglotiem noteikumiem – </a:t>
            </a:r>
            <a:r>
              <a:rPr lang="lv-LV" sz="2000" b="1" dirty="0">
                <a:latin typeface="Calibri" panose="020F0502020204030204" pitchFamily="34" charset="0"/>
              </a:rPr>
              <a:t>11,</a:t>
            </a:r>
            <a:r>
              <a:rPr lang="en-GB" sz="2000" b="1" dirty="0">
                <a:latin typeface="Calibri" panose="020F0502020204030204" pitchFamily="34" charset="0"/>
              </a:rPr>
              <a:t>3</a:t>
            </a:r>
            <a:r>
              <a:rPr lang="lv-LV" sz="2000" b="0" dirty="0">
                <a:latin typeface="Calibri" panose="020F0502020204030204" pitchFamily="34" charset="0"/>
              </a:rPr>
              <a:t> %</a:t>
            </a:r>
          </a:p>
          <a:p>
            <a:pPr marL="360000" lvl="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latin typeface="Calibri" panose="020F0502020204030204" pitchFamily="34" charset="0"/>
              </a:rPr>
              <a:t>Vidējais vecums – </a:t>
            </a:r>
            <a:r>
              <a:rPr lang="lv-LV" sz="2000" b="1" dirty="0">
                <a:latin typeface="Calibri" panose="020F0502020204030204" pitchFamily="34" charset="0"/>
              </a:rPr>
              <a:t>74</a:t>
            </a:r>
            <a:r>
              <a:rPr lang="lv-LV" sz="2000" b="0" dirty="0">
                <a:latin typeface="Calibri" panose="020F0502020204030204" pitchFamily="34" charset="0"/>
              </a:rPr>
              <a:t> gadi</a:t>
            </a:r>
            <a:endParaRPr lang="lv-LV" sz="20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D09990-FF2A-4786-AF0D-D3474A3D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86942"/>
            <a:ext cx="4382232" cy="39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u="sng" dirty="0"/>
              <a:t>Vecuma pensijas  </a:t>
            </a:r>
            <a:r>
              <a:rPr lang="en-GB" sz="3200" b="1" u="sng" dirty="0" err="1"/>
              <a:t>sa</a:t>
            </a:r>
            <a:r>
              <a:rPr lang="lv-LV" sz="3200" b="1" u="sng" dirty="0"/>
              <a:t>ņ</a:t>
            </a:r>
            <a:r>
              <a:rPr lang="en-GB" sz="3200" b="1" u="sng" dirty="0" err="1"/>
              <a:t>ēmēju</a:t>
            </a:r>
            <a:r>
              <a:rPr lang="en-GB" sz="3200" b="1" u="sng" dirty="0"/>
              <a:t> </a:t>
            </a:r>
            <a:r>
              <a:rPr lang="lv-LV" sz="3200" b="1" u="sng" dirty="0"/>
              <a:t>skaits un vidējais apmērs pēc vecā un jaunā likuma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388424" y="6324600"/>
            <a:ext cx="450776" cy="304800"/>
          </a:xfrm>
          <a:prstGeom prst="rect">
            <a:avLst/>
          </a:prstGeom>
        </p:spPr>
        <p:txBody>
          <a:bodyPr/>
          <a:lstStyle/>
          <a:p>
            <a:fld id="{0889E1AB-9F73-4201-B011-3CEAD96BE227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13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lv-LV" sz="3200" b="1" u="sng" dirty="0" smtClean="0"/>
              <a:t>Kopējais vecuma </a:t>
            </a:r>
            <a:r>
              <a:rPr lang="lv-LV" sz="3200" b="1" u="sng" dirty="0"/>
              <a:t>pensijas saņēmēj</a:t>
            </a:r>
            <a:r>
              <a:rPr lang="en-GB" sz="3200" b="1" u="sng" dirty="0"/>
              <a:t>u </a:t>
            </a:r>
            <a:r>
              <a:rPr lang="en-GB" sz="3200" b="1" u="sng" dirty="0" err="1"/>
              <a:t>skaits</a:t>
            </a:r>
            <a:r>
              <a:rPr lang="lv-LV" sz="3200" b="1" u="sng" dirty="0"/>
              <a:t> un vidējais piešķirtais pensijas apmērs </a:t>
            </a:r>
            <a:r>
              <a:rPr lang="en-GB" sz="3200" b="1" u="sng" dirty="0"/>
              <a:t/>
            </a:r>
            <a:br>
              <a:rPr lang="en-GB" sz="3200" b="1" u="sng" dirty="0"/>
            </a:br>
            <a:r>
              <a:rPr lang="lv-LV" sz="2800" dirty="0"/>
              <a:t>(ar piemaksu)</a:t>
            </a:r>
            <a:endParaRPr lang="lv-LV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CC4B-DC9A-4829-A657-0ED09C048AF4}" type="slidenum">
              <a:rPr lang="lv-LV" smtClean="0"/>
              <a:t>4</a:t>
            </a:fld>
            <a:endParaRPr lang="lv-LV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89F8BB6C-8650-4189-BD67-99E7D3625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079435"/>
              </p:ext>
            </p:extLst>
          </p:nvPr>
        </p:nvGraphicFramePr>
        <p:xfrm>
          <a:off x="470262" y="1866169"/>
          <a:ext cx="8422217" cy="449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99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u="sng" dirty="0" err="1"/>
              <a:t>Jaunpieškirto</a:t>
            </a:r>
            <a:r>
              <a:rPr lang="lv-LV" sz="3200" b="1" u="sng" dirty="0"/>
              <a:t> vecuma pensiju saņēmēja portrets 2018.gadā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23528" y="1614398"/>
            <a:ext cx="4114800" cy="85895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lv-LV" sz="1800" dirty="0"/>
              <a:t>Dalījumā pēc apmēra </a:t>
            </a:r>
          </a:p>
          <a:p>
            <a:pPr algn="ctr">
              <a:spcBef>
                <a:spcPts val="0"/>
              </a:spcBef>
            </a:pPr>
            <a:r>
              <a:rPr lang="lv-LV" sz="1800" b="0" i="1" dirty="0">
                <a:latin typeface="Calibri" panose="020F0502020204030204" pitchFamily="34" charset="0"/>
              </a:rPr>
              <a:t>(ar piemaksu)</a:t>
            </a:r>
            <a:endParaRPr lang="lv-LV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24600"/>
            <a:ext cx="450776" cy="304800"/>
          </a:xfrm>
          <a:prstGeom prst="rect">
            <a:avLst/>
          </a:prstGeom>
        </p:spPr>
        <p:txBody>
          <a:bodyPr/>
          <a:lstStyle/>
          <a:p>
            <a:fld id="{2043E460-1179-4E5A-9C0E-08BA6A50767E}" type="slidenum">
              <a:rPr lang="lv-LV" smtClean="0"/>
              <a:t>5</a:t>
            </a:fld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4684016" y="1509810"/>
            <a:ext cx="4445804" cy="4406890"/>
          </a:xfrm>
          <a:prstGeom prst="rect">
            <a:avLst/>
          </a:prstGeom>
        </p:spPr>
        <p:txBody>
          <a:bodyPr/>
          <a:lstStyle/>
          <a:p>
            <a:pPr marL="3600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0" dirty="0">
              <a:latin typeface="Calibri" panose="020F0502020204030204" pitchFamily="34" charset="0"/>
            </a:endParaRPr>
          </a:p>
          <a:p>
            <a:pPr marL="3600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latin typeface="Calibri" panose="020F0502020204030204" pitchFamily="34" charset="0"/>
              </a:rPr>
              <a:t>Saņēmēju skaits</a:t>
            </a:r>
            <a:r>
              <a:rPr lang="lv-LV" sz="2000" b="1" dirty="0">
                <a:latin typeface="Calibri" panose="020F0502020204030204" pitchFamily="34" charset="0"/>
              </a:rPr>
              <a:t> </a:t>
            </a:r>
            <a:r>
              <a:rPr lang="lv-LV" sz="2000" dirty="0">
                <a:latin typeface="Calibri" panose="020F0502020204030204" pitchFamily="34" charset="0"/>
              </a:rPr>
              <a:t>–</a:t>
            </a:r>
            <a:r>
              <a:rPr lang="lv-LV" sz="2000" b="1" dirty="0">
                <a:latin typeface="Calibri" panose="020F0502020204030204" pitchFamily="34" charset="0"/>
              </a:rPr>
              <a:t> 19 102 </a:t>
            </a:r>
            <a:r>
              <a:rPr lang="lv-LV" sz="2000" b="0" dirty="0">
                <a:latin typeface="Calibri" panose="020F0502020204030204" pitchFamily="34" charset="0"/>
              </a:rPr>
              <a:t>personas</a:t>
            </a:r>
            <a:endParaRPr lang="lv-LV" sz="2000" dirty="0">
              <a:latin typeface="Calibri" panose="020F0502020204030204" pitchFamily="34" charset="0"/>
            </a:endParaRPr>
          </a:p>
          <a:p>
            <a:pPr marL="360000" lvl="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latin typeface="Calibri" panose="020F0502020204030204" pitchFamily="34" charset="0"/>
              </a:rPr>
              <a:t>Vidējais piešķirtais pensijas apmērs </a:t>
            </a:r>
            <a:r>
              <a:rPr lang="lv-LV" sz="2000" b="0" i="1" dirty="0">
                <a:latin typeface="Calibri" panose="020F0502020204030204" pitchFamily="34" charset="0"/>
              </a:rPr>
              <a:t>(ar piemaksu)</a:t>
            </a:r>
            <a:r>
              <a:rPr lang="lv-LV" sz="2000" b="0" dirty="0">
                <a:latin typeface="Calibri" panose="020F0502020204030204" pitchFamily="34" charset="0"/>
              </a:rPr>
              <a:t> – </a:t>
            </a:r>
            <a:r>
              <a:rPr lang="lv-LV" sz="2000" b="1" dirty="0">
                <a:latin typeface="Calibri" panose="020F0502020204030204" pitchFamily="34" charset="0"/>
              </a:rPr>
              <a:t>369,50 </a:t>
            </a:r>
            <a:r>
              <a:rPr lang="lv-LV" sz="2000" b="0" dirty="0">
                <a:latin typeface="Calibri" panose="020F0502020204030204" pitchFamily="34" charset="0"/>
              </a:rPr>
              <a:t>EUR</a:t>
            </a:r>
          </a:p>
          <a:p>
            <a:pPr marL="360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</a:rPr>
              <a:t>Vidējais darba stāžs – </a:t>
            </a:r>
            <a:r>
              <a:rPr lang="lv-LV" sz="2000" b="1" dirty="0">
                <a:latin typeface="Calibri" panose="020F0502020204030204" pitchFamily="34" charset="0"/>
              </a:rPr>
              <a:t>36</a:t>
            </a:r>
            <a:r>
              <a:rPr lang="lv-LV" sz="2000" dirty="0">
                <a:latin typeface="Calibri" panose="020F0502020204030204" pitchFamily="34" charset="0"/>
              </a:rPr>
              <a:t> gadi</a:t>
            </a:r>
          </a:p>
          <a:p>
            <a:pPr marL="3600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</a:rPr>
              <a:t>Vidējais vecums – </a:t>
            </a:r>
            <a:r>
              <a:rPr lang="lv-LV" sz="2000" b="1" dirty="0">
                <a:latin typeface="Calibri" panose="020F0502020204030204" pitchFamily="34" charset="0"/>
              </a:rPr>
              <a:t>62,7</a:t>
            </a:r>
            <a:r>
              <a:rPr lang="lv-LV" sz="2000" dirty="0">
                <a:latin typeface="Calibri" panose="020F0502020204030204" pitchFamily="34" charset="0"/>
              </a:rPr>
              <a:t> gadi</a:t>
            </a:r>
          </a:p>
          <a:p>
            <a:pPr marL="360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</a:rPr>
              <a:t>Pensionējās priekšlaicīgi – </a:t>
            </a:r>
            <a:r>
              <a:rPr lang="lv-LV" sz="2000" b="1" dirty="0">
                <a:latin typeface="Calibri" panose="020F0502020204030204" pitchFamily="34" charset="0"/>
              </a:rPr>
              <a:t>13,7</a:t>
            </a:r>
            <a:r>
              <a:rPr lang="lv-LV" sz="2000" dirty="0">
                <a:latin typeface="Calibri" panose="020F0502020204030204" pitchFamily="34" charset="0"/>
              </a:rPr>
              <a:t>%</a:t>
            </a:r>
          </a:p>
          <a:p>
            <a:pPr marL="360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</a:rPr>
              <a:t>Piemērots pensijas sākuma kapitāla atvieglojums – </a:t>
            </a:r>
            <a:r>
              <a:rPr lang="lv-LV" sz="2000" b="1" dirty="0">
                <a:latin typeface="Calibri" panose="020F0502020204030204" pitchFamily="34" charset="0"/>
              </a:rPr>
              <a:t>51</a:t>
            </a:r>
            <a:r>
              <a:rPr lang="lv-LV" sz="2000" dirty="0">
                <a:latin typeface="Calibri" panose="020F0502020204030204" pitchFamily="34" charset="0"/>
              </a:rPr>
              <a:t>%</a:t>
            </a:r>
          </a:p>
          <a:p>
            <a:pPr marL="360000" lvl="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Calibri" panose="020F0502020204030204" pitchFamily="34" charset="0"/>
              </a:rPr>
              <a:t>Pieš</a:t>
            </a:r>
            <a:r>
              <a:rPr lang="lv-LV" sz="2000" b="0" dirty="0">
                <a:latin typeface="Calibri" panose="020F0502020204030204" pitchFamily="34" charset="0"/>
              </a:rPr>
              <a:t>ķ</a:t>
            </a:r>
            <a:r>
              <a:rPr lang="en-GB" sz="2000" b="0" dirty="0" err="1">
                <a:latin typeface="Calibri" panose="020F0502020204030204" pitchFamily="34" charset="0"/>
              </a:rPr>
              <a:t>irtas</a:t>
            </a:r>
            <a:r>
              <a:rPr lang="en-GB" sz="2000" b="0" dirty="0">
                <a:latin typeface="Calibri" panose="020F0502020204030204" pitchFamily="34" charset="0"/>
              </a:rPr>
              <a:t> </a:t>
            </a:r>
            <a:r>
              <a:rPr lang="lv-LV" sz="2000" b="0" dirty="0">
                <a:latin typeface="Calibri" panose="020F0502020204030204" pitchFamily="34" charset="0"/>
              </a:rPr>
              <a:t>minimālās pensijas </a:t>
            </a:r>
            <a:r>
              <a:rPr lang="en-GB" sz="2000" b="0" dirty="0" err="1">
                <a:latin typeface="Calibri" panose="020F0502020204030204" pitchFamily="34" charset="0"/>
              </a:rPr>
              <a:t>apmērā</a:t>
            </a:r>
            <a:r>
              <a:rPr lang="lv-LV" sz="2000" b="0" dirty="0">
                <a:latin typeface="Calibri" panose="020F0502020204030204" pitchFamily="34" charset="0"/>
              </a:rPr>
              <a:t> – </a:t>
            </a:r>
            <a:r>
              <a:rPr lang="lv-LV" sz="2000" b="1" dirty="0">
                <a:latin typeface="Calibri" panose="020F0502020204030204" pitchFamily="34" charset="0"/>
              </a:rPr>
              <a:t>11,6</a:t>
            </a:r>
            <a:r>
              <a:rPr lang="lv-LV" sz="2000" b="0" dirty="0">
                <a:latin typeface="Calibri" panose="020F0502020204030204" pitchFamily="34" charset="0"/>
              </a:rPr>
              <a:t>%</a:t>
            </a:r>
            <a:endParaRPr lang="lv-LV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58160"/>
              </p:ext>
            </p:extLst>
          </p:nvPr>
        </p:nvGraphicFramePr>
        <p:xfrm>
          <a:off x="323528" y="2392085"/>
          <a:ext cx="4464454" cy="379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91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u="sng" dirty="0" err="1"/>
              <a:t>Jaunpiešķirtās</a:t>
            </a:r>
            <a:r>
              <a:rPr lang="lv-LV" sz="3200" b="1" u="sng" dirty="0"/>
              <a:t> vecuma pensijas dzimumu griezumā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24600"/>
            <a:ext cx="450776" cy="304800"/>
          </a:xfrm>
          <a:prstGeom prst="rect">
            <a:avLst/>
          </a:prstGeom>
        </p:spPr>
        <p:txBody>
          <a:bodyPr/>
          <a:lstStyle/>
          <a:p>
            <a:fld id="{0889E1AB-9F73-4201-B011-3CEAD96BE227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5573021"/>
              </p:ext>
            </p:extLst>
          </p:nvPr>
        </p:nvGraphicFramePr>
        <p:xfrm>
          <a:off x="107504" y="1441579"/>
          <a:ext cx="4608512" cy="293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497660"/>
              </p:ext>
            </p:extLst>
          </p:nvPr>
        </p:nvGraphicFramePr>
        <p:xfrm>
          <a:off x="5076056" y="1268760"/>
          <a:ext cx="3384376" cy="285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303461"/>
              </p:ext>
            </p:extLst>
          </p:nvPr>
        </p:nvGraphicFramePr>
        <p:xfrm>
          <a:off x="4788024" y="4206686"/>
          <a:ext cx="3600400" cy="26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085425"/>
              </p:ext>
            </p:extLst>
          </p:nvPr>
        </p:nvGraphicFramePr>
        <p:xfrm>
          <a:off x="467544" y="4206686"/>
          <a:ext cx="37444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343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lv-LV" sz="3200" b="1" u="sng" dirty="0"/>
              <a:t>Kas ir pensiju indeksācija?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0290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F321-1D8B-4E3C-B201-B05DD99CB504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217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lv-LV" sz="3200" b="1" u="sng" dirty="0"/>
              <a:t>Indeksācijas izmaiņas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494857"/>
              </p:ext>
            </p:extLst>
          </p:nvPr>
        </p:nvGraphicFramePr>
        <p:xfrm>
          <a:off x="323528" y="1355170"/>
          <a:ext cx="8388000" cy="461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5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Gads</a:t>
                      </a:r>
                    </a:p>
                  </a:txBody>
                  <a:tcPr marL="93222" marR="932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400" dirty="0"/>
                        <a:t>Nosacījumi</a:t>
                      </a:r>
                    </a:p>
                  </a:txBody>
                  <a:tcPr marL="93222" marR="93222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1996-2008</a:t>
                      </a:r>
                    </a:p>
                  </a:txBody>
                  <a:tcPr marL="93222" marR="93222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Regulāra indeksācija </a:t>
                      </a:r>
                    </a:p>
                  </a:txBody>
                  <a:tcPr marL="93222" marR="932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2009-2012</a:t>
                      </a: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222" marR="93222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Indeksācijas iesaldēšana</a:t>
                      </a:r>
                    </a:p>
                  </a:txBody>
                  <a:tcPr marL="93222" marR="932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3222" marR="93222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Pensiju līdz 200 Ls indeksācija ar koeficientu 1,04</a:t>
                      </a:r>
                    </a:p>
                  </a:txBody>
                  <a:tcPr marL="93222" marR="932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2014-2016</a:t>
                      </a:r>
                    </a:p>
                  </a:txBody>
                  <a:tcPr marL="93222" marR="932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Indeksē</a:t>
                      </a:r>
                      <a:r>
                        <a:rPr lang="lv-LV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alsts pensiju vai tās daļu, kas nepārsniedz </a:t>
                      </a:r>
                      <a:r>
                        <a:rPr lang="lv-LV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50 % </a:t>
                      </a: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iepriekšējā gada vidējās iemaksu algas valstī, ņemot </a:t>
                      </a: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 indeksu un 25 % no algas indeksa</a:t>
                      </a:r>
                      <a:endParaRPr lang="lv-LV" sz="2400" dirty="0"/>
                    </a:p>
                  </a:txBody>
                  <a:tcPr marL="93222" marR="932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2017-2019</a:t>
                      </a:r>
                    </a:p>
                  </a:txBody>
                  <a:tcPr marL="93222" marR="93222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Indeksē valsts pensiju vai tās daļu, kas nepārsniedz 50 % no iepriekšējā gada vidējās iemaksu algas valstī, ņemot </a:t>
                      </a:r>
                      <a:r>
                        <a:rPr lang="lv-LV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 indeksu un 50 % no algas indeksa </a:t>
                      </a:r>
                      <a:r>
                        <a:rPr lang="lv-LV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 2018.g.- vecuma pensijām ar lielu apdrošināšanas stāžu piemēro lielāku indeksu)</a:t>
                      </a:r>
                      <a:endParaRPr lang="lv-LV" sz="2400" b="0" dirty="0"/>
                    </a:p>
                  </a:txBody>
                  <a:tcPr marL="93222" marR="9322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8424" y="6324600"/>
            <a:ext cx="450776" cy="304800"/>
          </a:xfrm>
          <a:prstGeom prst="rect">
            <a:avLst/>
          </a:prstGeom>
        </p:spPr>
        <p:txBody>
          <a:bodyPr/>
          <a:lstStyle/>
          <a:p>
            <a:fld id="{0241F321-1D8B-4E3C-B201-B05DD99CB504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59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/>
            </a:r>
            <a:br>
              <a:rPr lang="lv-LV" dirty="0"/>
            </a:br>
            <a:r>
              <a:rPr lang="lv-LV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Pensiju indeksācija 2019.gadā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95304"/>
              </p:ext>
            </p:extLst>
          </p:nvPr>
        </p:nvGraphicFramePr>
        <p:xfrm>
          <a:off x="374652" y="1268760"/>
          <a:ext cx="8389937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4060" y="3717032"/>
            <a:ext cx="8389937" cy="1512168"/>
          </a:xfrm>
          <a:prstGeom prst="rect">
            <a:avLst/>
          </a:prstGeom>
          <a:solidFill>
            <a:srgbClr val="00B050">
              <a:alpha val="9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09977" y="3895449"/>
            <a:ext cx="8020034" cy="1917406"/>
            <a:chOff x="242690" y="-236781"/>
            <a:chExt cx="8020034" cy="11634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242690" y="-236781"/>
              <a:ext cx="8020034" cy="116342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2550" y="-180793"/>
              <a:ext cx="7960314" cy="10486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984" tIns="0" rIns="221984" bIns="0" numCol="1" spcCol="1270" anchor="ctr" anchorCtr="0">
              <a:noAutofit/>
            </a:bodyPr>
            <a:lstStyle/>
            <a:p>
              <a:pPr lvl="0"/>
              <a:r>
                <a:rPr lang="lv-LV" u="sng" dirty="0">
                  <a:cs typeface="Times New Roman" panose="02020603050405020304" pitchFamily="18" charset="0"/>
                </a:rPr>
                <a:t>Vecuma pensijām</a:t>
              </a:r>
              <a:r>
                <a:rPr lang="lv-LV" dirty="0">
                  <a:cs typeface="Times New Roman" panose="02020603050405020304" pitchFamily="18" charset="0"/>
                </a:rPr>
                <a:t>: </a:t>
              </a:r>
            </a:p>
            <a:p>
              <a:pPr lvl="0"/>
              <a:r>
                <a:rPr lang="lv-LV" dirty="0">
                  <a:cs typeface="Times New Roman" panose="02020603050405020304" pitchFamily="18" charset="0"/>
                </a:rPr>
                <a:t>60% - ja apdrošināšanas stāžs no 30 – 39 gadiem </a:t>
              </a:r>
            </a:p>
            <a:p>
              <a:pPr lvl="0"/>
              <a:r>
                <a:rPr lang="lv-LV" dirty="0">
                  <a:cs typeface="Times New Roman" panose="02020603050405020304" pitchFamily="18" charset="0"/>
                </a:rPr>
                <a:t>60% - pensijām, kas piešķirtas par darbu kaitīgos un smagos, vai sevišķi kaitīgos un smagos darba apstākļos</a:t>
              </a:r>
            </a:p>
            <a:p>
              <a:r>
                <a:rPr lang="lv-LV" dirty="0">
                  <a:cs typeface="Times New Roman" panose="02020603050405020304" pitchFamily="18" charset="0"/>
                </a:rPr>
                <a:t>70% - ja apdrošināšanas stāžs no 40 – 44 gadiem </a:t>
              </a:r>
            </a:p>
            <a:p>
              <a:pPr lvl="0"/>
              <a:r>
                <a:rPr lang="lv-LV" dirty="0">
                  <a:cs typeface="Times New Roman" panose="02020603050405020304" pitchFamily="18" charset="0"/>
                </a:rPr>
                <a:t>80% - ja apdrošināšanas stāžs ir 45 un vairāk gadi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v-LV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25026" y="5949280"/>
            <a:ext cx="8389937" cy="432048"/>
          </a:xfrm>
          <a:prstGeom prst="rect">
            <a:avLst/>
          </a:prstGeom>
          <a:solidFill>
            <a:srgbClr val="00B050">
              <a:alpha val="9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lv-LV" dirty="0"/>
              <a:t>100% - 2020.gadā – 6,3 milj. EUR, 2021.gadā – 36,7 milj. EUR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FF1BB13-D15D-443B-A5AA-6C1153A58953}" type="slidenum">
              <a:rPr lang="en-US" altLang="lv-LV" smtClean="0"/>
              <a:pPr/>
              <a:t>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710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762</Words>
  <Application>Microsoft Office PowerPoint</Application>
  <PresentationFormat>On-screen Show (4:3)</PresentationFormat>
  <Paragraphs>175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Aktualitātes pensiju jomā</vt:lpstr>
      <vt:lpstr>Vecuma pensiju saņēmēja portrets  2019.gada martā</vt:lpstr>
      <vt:lpstr>Vecuma pensijas  saņēmēju skaits un vidējais apmērs pēc vecā un jaunā likuma</vt:lpstr>
      <vt:lpstr>Kopējais vecuma pensijas saņēmēju skaits un vidējais piešķirtais pensijas apmērs  (ar piemaksu)</vt:lpstr>
      <vt:lpstr>Jaunpieškirto vecuma pensiju saņēmēja portrets 2018.gadā </vt:lpstr>
      <vt:lpstr>Jaunpiešķirtās vecuma pensijas dzimumu griezumā</vt:lpstr>
      <vt:lpstr>Kas ir pensiju indeksācija?</vt:lpstr>
      <vt:lpstr>Indeksācijas izmaiņas</vt:lpstr>
      <vt:lpstr> Pensiju indeksācija 2019.gadā</vt:lpstr>
      <vt:lpstr>Piemaksa pie pensijas</vt:lpstr>
      <vt:lpstr> Piemaksu indeksācija 2019.gadā</vt:lpstr>
      <vt:lpstr>Piemaksu paaugstināšanas varianti</vt:lpstr>
      <vt:lpstr> Izmaiņas 2019.gadā</vt:lpstr>
      <vt:lpstr>Iedzīvotāju ienākuma nodoklis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Aktualitātes pensiju jomā</dc:title>
  <dc:creator>Dace Trusinska</dc:creator>
  <cp:lastModifiedBy>Dace Trusinska</cp:lastModifiedBy>
  <cp:revision>46</cp:revision>
  <dcterms:created xsi:type="dcterms:W3CDTF">2019-03-18T07:15:48Z</dcterms:created>
  <dcterms:modified xsi:type="dcterms:W3CDTF">2019-05-08T10:30:07Z</dcterms:modified>
</cp:coreProperties>
</file>