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Default Extension="png" ContentType="image/png"/>
  <Override PartName="/ppt/diagrams/colors1.xml" ContentType="application/vnd.openxmlformats-officedocument.drawingml.diagramColors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diagrams/drawing1.xml" ContentType="application/vnd.ms-office.drawingml.diagramDrawing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Override PartName="/ppt/diagrams/quickStyle1.xml" ContentType="application/vnd.openxmlformats-officedocument.drawingml.diagramStyle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diagrams/layout1.xml" ContentType="application/vnd.openxmlformats-officedocument.drawingml.diagramLayout+xml"/>
  <Override PartName="/ppt/slides/slide7.xml" ContentType="application/vnd.openxmlformats-officedocument.presentationml.slide+xml"/>
  <Override PartName="/ppt/handoutMasters/handoutMaster1.xml" ContentType="application/vnd.openxmlformats-officedocument.presentationml.handoutMaster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diagrams/data1.xml" ContentType="application/vnd.openxmlformats-officedocument.drawingml.diagramData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9"/>
  </p:notesMasterIdLst>
  <p:handoutMasterIdLst>
    <p:handoutMasterId r:id="rId10"/>
  </p:handoutMasterIdLst>
  <p:sldIdLst>
    <p:sldId id="332" r:id="rId2"/>
    <p:sldId id="334" r:id="rId3"/>
    <p:sldId id="331" r:id="rId4"/>
    <p:sldId id="328" r:id="rId5"/>
    <p:sldId id="329" r:id="rId6"/>
    <p:sldId id="330" r:id="rId7"/>
    <p:sldId id="304" r:id="rId8"/>
  </p:sldIdLst>
  <p:sldSz cx="9144000" cy="6858000" type="screen4x3"/>
  <p:notesSz cx="6870700" cy="9774238"/>
  <p:defaultTextStyle>
    <a:defPPr>
      <a:defRPr lang="lv-LV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3366"/>
    <a:srgbClr val="336699"/>
    <a:srgbClr val="808000"/>
    <a:srgbClr val="AFBF61"/>
    <a:srgbClr val="E1FF9F"/>
    <a:srgbClr val="FFCC99"/>
    <a:srgbClr val="CCCC00"/>
    <a:srgbClr val="FF6600"/>
    <a:srgbClr val="990033"/>
    <a:srgbClr val="663300"/>
  </p:clrMru>
  <p:extLst>
    <p:ext uri="{E76CE94A-603C-4142-B9EB-6D1370010A27}">
      <p14:discardImageEditData xmlns="" xmlns:p14="http://schemas.microsoft.com/office/powerpoint/2010/main" val="0"/>
    </p:ext>
    <p:ext uri="{D31A062A-798A-4329-ABDD-BBA856620510}">
      <p14:defaultImageDpi xmlns=""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4118" autoAdjust="0"/>
    <p:restoredTop sz="90303" autoAdjust="0"/>
  </p:normalViewPr>
  <p:slideViewPr>
    <p:cSldViewPr>
      <p:cViewPr>
        <p:scale>
          <a:sx n="90" d="100"/>
          <a:sy n="90" d="100"/>
        </p:scale>
        <p:origin x="-570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>
      <p:cViewPr varScale="1">
        <p:scale>
          <a:sx n="77" d="100"/>
          <a:sy n="77" d="100"/>
        </p:scale>
        <p:origin x="-2040" y="-84"/>
      </p:cViewPr>
      <p:guideLst>
        <p:guide orient="horz" pos="3079"/>
        <p:guide pos="2164"/>
      </p:guideLst>
    </p:cSldViewPr>
  </p:notesViewPr>
  <p:gridSpacing cx="73736200" cy="7373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handoutMaster" Target="handoutMasters/handoutMaster1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Relationship Id="rId14" Type="http://schemas.openxmlformats.org/officeDocument/2006/relationships/tableStyles" Target="tableStyles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2_1">
  <dgm:title val=""/>
  <dgm:desc val=""/>
  <dgm:catLst>
    <dgm:cat type="accent2" pri="11100"/>
  </dgm:catLst>
  <dgm:styleLbl name="node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lig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lnNode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vennNode1">
    <dgm:fillClrLst meth="repeat">
      <a:schemeClr val="lt1">
        <a:alpha val="50000"/>
      </a:schemeClr>
    </dgm:fillClrLst>
    <dgm:linClrLst meth="repeat">
      <a:schemeClr val="accent2">
        <a:shade val="80000"/>
      </a:schemeClr>
    </dgm:linClrLst>
    <dgm:effectClrLst/>
    <dgm:txLinClrLst/>
    <dgm:txFillClrLst/>
    <dgm:txEffectClrLst/>
  </dgm:styleLbl>
  <dgm:styleLbl name="node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node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f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2">
        <a:tint val="40000"/>
      </a:schemeClr>
    </dgm:fillClrLst>
    <dgm:linClrLst meth="repeat">
      <a:schemeClr val="accent2">
        <a:shade val="80000"/>
      </a:schemeClr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f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bgSib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 meth="repeat">
      <a:schemeClr val="dk1"/>
    </dgm:txFillClrLst>
    <dgm:txEffectClrLst/>
  </dgm:styleLbl>
  <dgm:styleLbl name="sibTrans1D1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1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2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3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asst4">
    <dgm:fillClrLst meth="repeat">
      <a:schemeClr val="lt1"/>
    </dgm:fillClrLst>
    <dgm:linClrLst meth="repeat">
      <a:schemeClr val="accent2">
        <a:shade val="80000"/>
      </a:schemeClr>
    </dgm:linClrLst>
    <dgm:effectClrLst/>
    <dgm:txLinClrLst/>
    <dgm:txFillClrLst meth="repeat">
      <a:schemeClr val="dk1"/>
    </dgm:txFillClrLst>
    <dgm:txEffectClrLst/>
  </dgm:styleLbl>
  <dgm:styleLbl name="parChTrans2D1">
    <dgm:fillClrLst meth="repeat">
      <a:schemeClr val="accent2">
        <a:tint val="60000"/>
      </a:schemeClr>
    </dgm:fillClrLst>
    <dgm:linClrLst meth="repeat">
      <a:schemeClr val="accent2">
        <a:tint val="60000"/>
      </a:schemeClr>
    </dgm:linClrLst>
    <dgm:effectClrLst/>
    <dgm:txLinClrLst/>
    <dgm:txFillClrLst/>
    <dgm:txEffectClrLst/>
  </dgm:styleLbl>
  <dgm:styleLbl name="parChTrans2D2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3">
    <dgm:fillClrLst meth="repeat">
      <a:schemeClr val="accent2"/>
    </dgm:fillClrLst>
    <dgm:linClrLst meth="repeat">
      <a:schemeClr val="accent2"/>
    </dgm:linClrLst>
    <dgm:effectClrLst/>
    <dgm:txLinClrLst/>
    <dgm:txFillClrLst/>
    <dgm:txEffectClrLst/>
  </dgm:styleLbl>
  <dgm:styleLbl name="parChTrans2D4">
    <dgm:fillClrLst meth="repeat">
      <a:schemeClr val="accent2"/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2"/>
    </dgm:fillClrLst>
    <dgm:linClrLst meth="repeat">
      <a:schemeClr val="accent2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2"/>
    </dgm:fillClrLst>
    <dgm:linClrLst meth="repeat">
      <a:schemeClr val="accent2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accent2">
        <a:alpha val="4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lt1">
        <a:alpha val="90000"/>
        <a:tint val="40000"/>
      </a:schemeClr>
    </dgm:fillClrLst>
    <dgm:linClrLst meth="repeat">
      <a:schemeClr val="accent2">
        <a:alpha val="9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accent2">
        <a:alpha val="90000"/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2">
        <a:tint val="40000"/>
      </a:schemeClr>
    </dgm:fillClrLst>
    <dgm:linClrLst meth="repeat">
      <a:schemeClr val="accent2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2">
        <a:shade val="8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2">
        <a:tint val="50000"/>
        <a:alpha val="40000"/>
      </a:schemeClr>
    </dgm:fillClrLst>
    <dgm:linClrLst meth="repeat">
      <a:schemeClr val="accent2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2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27DC7DC5-E407-435D-9F68-0144686C7060}" type="doc">
      <dgm:prSet loTypeId="urn:microsoft.com/office/officeart/2005/8/layout/chevron2" loCatId="list" qsTypeId="urn:microsoft.com/office/officeart/2005/8/quickstyle/simple1" qsCatId="simple" csTypeId="urn:microsoft.com/office/officeart/2005/8/colors/accent2_1" csCatId="accent2" phldr="1"/>
      <dgm:spPr/>
      <dgm:t>
        <a:bodyPr/>
        <a:lstStyle/>
        <a:p>
          <a:endParaRPr lang="lv-LV"/>
        </a:p>
      </dgm:t>
    </dgm:pt>
    <dgm:pt modelId="{ACD2C9F1-9E07-458F-82EF-F273E9B88778}">
      <dgm:prSet phldrT="[Text]"/>
      <dgm:spPr/>
      <dgm:t>
        <a:bodyPr/>
        <a:lstStyle/>
        <a:p>
          <a:r>
            <a:rPr lang="lv-LV" dirty="0" smtClean="0">
              <a:solidFill>
                <a:srgbClr val="003366"/>
              </a:solidFill>
            </a:rPr>
            <a:t>Nacionālais līmenis</a:t>
          </a:r>
          <a:endParaRPr lang="lv-LV" dirty="0">
            <a:solidFill>
              <a:srgbClr val="003366"/>
            </a:solidFill>
          </a:endParaRPr>
        </a:p>
      </dgm:t>
    </dgm:pt>
    <dgm:pt modelId="{38D9AAD0-E6F0-47BB-8F1C-3317DF9650CA}" type="parTrans" cxnId="{3861BFC1-EF60-44E2-B67A-3095678CDC0E}">
      <dgm:prSet/>
      <dgm:spPr/>
      <dgm:t>
        <a:bodyPr/>
        <a:lstStyle/>
        <a:p>
          <a:endParaRPr lang="lv-LV"/>
        </a:p>
      </dgm:t>
    </dgm:pt>
    <dgm:pt modelId="{353F1291-66DB-4F74-BC91-AF06EA390532}" type="sibTrans" cxnId="{3861BFC1-EF60-44E2-B67A-3095678CDC0E}">
      <dgm:prSet/>
      <dgm:spPr/>
      <dgm:t>
        <a:bodyPr/>
        <a:lstStyle/>
        <a:p>
          <a:endParaRPr lang="lv-LV"/>
        </a:p>
      </dgm:t>
    </dgm:pt>
    <dgm:pt modelId="{9832D8AD-BF42-4839-92C8-0CF9DC7B7761}">
      <dgm:prSet phldrT="[Text]" custT="1"/>
      <dgm:spPr/>
      <dgm:t>
        <a:bodyPr/>
        <a:lstStyle/>
        <a:p>
          <a:r>
            <a:rPr lang="lv-LV" sz="1600" dirty="0" smtClean="0">
              <a:solidFill>
                <a:srgbClr val="003366"/>
              </a:solidFill>
            </a:rPr>
            <a:t>Tiesību aktu un politikas dokumentu analīze</a:t>
          </a:r>
          <a:endParaRPr lang="lv-LV" sz="1600" dirty="0">
            <a:solidFill>
              <a:srgbClr val="003366"/>
            </a:solidFill>
          </a:endParaRPr>
        </a:p>
      </dgm:t>
    </dgm:pt>
    <dgm:pt modelId="{061CE240-D6C6-45B8-8FC2-6FCECD14C98A}" type="parTrans" cxnId="{62ED69F4-6DCE-4349-ABB1-2FFBF6C43DCC}">
      <dgm:prSet/>
      <dgm:spPr/>
      <dgm:t>
        <a:bodyPr/>
        <a:lstStyle/>
        <a:p>
          <a:endParaRPr lang="lv-LV"/>
        </a:p>
      </dgm:t>
    </dgm:pt>
    <dgm:pt modelId="{74D8AAF2-0669-4998-A73B-9EF5F96A0223}" type="sibTrans" cxnId="{62ED69F4-6DCE-4349-ABB1-2FFBF6C43DCC}">
      <dgm:prSet/>
      <dgm:spPr/>
      <dgm:t>
        <a:bodyPr/>
        <a:lstStyle/>
        <a:p>
          <a:endParaRPr lang="lv-LV"/>
        </a:p>
      </dgm:t>
    </dgm:pt>
    <dgm:pt modelId="{821BE263-DEE7-4B4B-BFBC-DD4A60FEDD9B}">
      <dgm:prSet phldrT="[Text]" custT="1"/>
      <dgm:spPr/>
      <dgm:t>
        <a:bodyPr/>
        <a:lstStyle/>
        <a:p>
          <a:r>
            <a:rPr lang="lv-LV" sz="1600" dirty="0" smtClean="0">
              <a:solidFill>
                <a:srgbClr val="003366"/>
              </a:solidFill>
            </a:rPr>
            <a:t>Ekspertu intervijas nacionālā līmenī</a:t>
          </a:r>
          <a:endParaRPr lang="lv-LV" sz="1600" dirty="0">
            <a:solidFill>
              <a:srgbClr val="003366"/>
            </a:solidFill>
          </a:endParaRPr>
        </a:p>
      </dgm:t>
    </dgm:pt>
    <dgm:pt modelId="{F6CCA3A9-6086-427C-9A6A-565CC8474B4C}" type="parTrans" cxnId="{21FB6519-62B0-4D15-A929-D2C6966EEE25}">
      <dgm:prSet/>
      <dgm:spPr/>
      <dgm:t>
        <a:bodyPr/>
        <a:lstStyle/>
        <a:p>
          <a:endParaRPr lang="lv-LV"/>
        </a:p>
      </dgm:t>
    </dgm:pt>
    <dgm:pt modelId="{1434074A-D553-4AF6-B8D7-D58DF05484B5}" type="sibTrans" cxnId="{21FB6519-62B0-4D15-A929-D2C6966EEE25}">
      <dgm:prSet/>
      <dgm:spPr/>
      <dgm:t>
        <a:bodyPr/>
        <a:lstStyle/>
        <a:p>
          <a:endParaRPr lang="lv-LV"/>
        </a:p>
      </dgm:t>
    </dgm:pt>
    <dgm:pt modelId="{265DC7BE-FE11-483E-A237-724E9F6A1C55}">
      <dgm:prSet phldrT="[Text]"/>
      <dgm:spPr/>
      <dgm:t>
        <a:bodyPr/>
        <a:lstStyle/>
        <a:p>
          <a:r>
            <a:rPr lang="lv-LV" dirty="0" smtClean="0">
              <a:solidFill>
                <a:srgbClr val="003366"/>
              </a:solidFill>
            </a:rPr>
            <a:t>Vietējais līmenis</a:t>
          </a:r>
          <a:endParaRPr lang="lv-LV" dirty="0">
            <a:solidFill>
              <a:srgbClr val="003366"/>
            </a:solidFill>
          </a:endParaRPr>
        </a:p>
      </dgm:t>
    </dgm:pt>
    <dgm:pt modelId="{DF2795BE-B349-4822-B6E1-1BF68AE01BBD}" type="parTrans" cxnId="{8D30C5FA-CF05-44B0-9788-22A9C119BB9F}">
      <dgm:prSet/>
      <dgm:spPr/>
      <dgm:t>
        <a:bodyPr/>
        <a:lstStyle/>
        <a:p>
          <a:endParaRPr lang="lv-LV"/>
        </a:p>
      </dgm:t>
    </dgm:pt>
    <dgm:pt modelId="{1ACB667D-60AD-473B-925D-9AC57200A162}" type="sibTrans" cxnId="{8D30C5FA-CF05-44B0-9788-22A9C119BB9F}">
      <dgm:prSet/>
      <dgm:spPr/>
      <dgm:t>
        <a:bodyPr/>
        <a:lstStyle/>
        <a:p>
          <a:endParaRPr lang="lv-LV"/>
        </a:p>
      </dgm:t>
    </dgm:pt>
    <dgm:pt modelId="{50C68410-43EB-40A0-84A9-41E374FAA3FE}">
      <dgm:prSet phldrT="[Text]" custT="1"/>
      <dgm:spPr/>
      <dgm:t>
        <a:bodyPr/>
        <a:lstStyle/>
        <a:p>
          <a:r>
            <a:rPr lang="lv-LV" sz="1600" dirty="0" smtClean="0">
              <a:solidFill>
                <a:srgbClr val="003366"/>
              </a:solidFill>
            </a:rPr>
            <a:t>Pašvaldību atbalsts/ atvieglojumi transportam un mobilitātei</a:t>
          </a:r>
          <a:endParaRPr lang="lv-LV" sz="1600" dirty="0">
            <a:solidFill>
              <a:srgbClr val="003366"/>
            </a:solidFill>
          </a:endParaRPr>
        </a:p>
      </dgm:t>
    </dgm:pt>
    <dgm:pt modelId="{ECD6F1BD-3BBA-4D04-B1E1-3E21243D7931}" type="parTrans" cxnId="{2E680691-BF92-4782-A9D0-81D87211AB1F}">
      <dgm:prSet/>
      <dgm:spPr/>
      <dgm:t>
        <a:bodyPr/>
        <a:lstStyle/>
        <a:p>
          <a:endParaRPr lang="lv-LV"/>
        </a:p>
      </dgm:t>
    </dgm:pt>
    <dgm:pt modelId="{525D3C1B-C626-477A-9189-2D84C2106354}" type="sibTrans" cxnId="{2E680691-BF92-4782-A9D0-81D87211AB1F}">
      <dgm:prSet/>
      <dgm:spPr/>
      <dgm:t>
        <a:bodyPr/>
        <a:lstStyle/>
        <a:p>
          <a:endParaRPr lang="lv-LV"/>
        </a:p>
      </dgm:t>
    </dgm:pt>
    <dgm:pt modelId="{CA7C944B-70D4-4AFA-BD0D-421A26885D90}">
      <dgm:prSet phldrT="[Text]" custT="1"/>
      <dgm:spPr/>
      <dgm:t>
        <a:bodyPr/>
        <a:lstStyle/>
        <a:p>
          <a:r>
            <a:rPr lang="lv-LV" sz="1600" dirty="0" smtClean="0">
              <a:solidFill>
                <a:srgbClr val="003366"/>
              </a:solidFill>
            </a:rPr>
            <a:t>Ekspertu intervijas plānošanas reģionu līmenī</a:t>
          </a:r>
          <a:endParaRPr lang="lv-LV" sz="1600" dirty="0">
            <a:solidFill>
              <a:srgbClr val="003366"/>
            </a:solidFill>
          </a:endParaRPr>
        </a:p>
      </dgm:t>
    </dgm:pt>
    <dgm:pt modelId="{CBAA5147-37CB-4F6B-B507-C74CA07C473C}" type="parTrans" cxnId="{7060DC01-6D5E-44CE-9748-40E642233005}">
      <dgm:prSet/>
      <dgm:spPr/>
      <dgm:t>
        <a:bodyPr/>
        <a:lstStyle/>
        <a:p>
          <a:endParaRPr lang="lv-LV"/>
        </a:p>
      </dgm:t>
    </dgm:pt>
    <dgm:pt modelId="{B7F2C644-1B63-4970-AAF2-54F3C8EC29F9}" type="sibTrans" cxnId="{7060DC01-6D5E-44CE-9748-40E642233005}">
      <dgm:prSet/>
      <dgm:spPr/>
      <dgm:t>
        <a:bodyPr/>
        <a:lstStyle/>
        <a:p>
          <a:endParaRPr lang="lv-LV"/>
        </a:p>
      </dgm:t>
    </dgm:pt>
    <dgm:pt modelId="{1A6E78A1-EE90-451E-B656-B58494F7398F}">
      <dgm:prSet phldrT="[Text]"/>
      <dgm:spPr/>
      <dgm:t>
        <a:bodyPr/>
        <a:lstStyle/>
        <a:p>
          <a:r>
            <a:rPr lang="lv-LV" dirty="0" smtClean="0">
              <a:solidFill>
                <a:srgbClr val="003366"/>
              </a:solidFill>
            </a:rPr>
            <a:t>Novadu intervijas</a:t>
          </a:r>
          <a:endParaRPr lang="lv-LV" dirty="0">
            <a:solidFill>
              <a:srgbClr val="003366"/>
            </a:solidFill>
          </a:endParaRPr>
        </a:p>
      </dgm:t>
    </dgm:pt>
    <dgm:pt modelId="{1157240E-FF67-47B5-B3D6-66513068336F}" type="parTrans" cxnId="{F4538C02-BA06-44E9-9C11-60AD2BE1A86E}">
      <dgm:prSet/>
      <dgm:spPr/>
      <dgm:t>
        <a:bodyPr/>
        <a:lstStyle/>
        <a:p>
          <a:endParaRPr lang="lv-LV"/>
        </a:p>
      </dgm:t>
    </dgm:pt>
    <dgm:pt modelId="{94E0DD86-20A2-4CB7-9F3C-1030ADCABA4C}" type="sibTrans" cxnId="{F4538C02-BA06-44E9-9C11-60AD2BE1A86E}">
      <dgm:prSet/>
      <dgm:spPr/>
      <dgm:t>
        <a:bodyPr/>
        <a:lstStyle/>
        <a:p>
          <a:endParaRPr lang="lv-LV"/>
        </a:p>
      </dgm:t>
    </dgm:pt>
    <dgm:pt modelId="{094ED947-15B7-484A-9E32-6285BC2B7182}">
      <dgm:prSet phldrT="[Text]" custT="1"/>
      <dgm:spPr/>
      <dgm:t>
        <a:bodyPr/>
        <a:lstStyle/>
        <a:p>
          <a:r>
            <a:rPr lang="lv-LV" sz="1600" dirty="0" smtClean="0">
              <a:solidFill>
                <a:srgbClr val="003366"/>
              </a:solidFill>
            </a:rPr>
            <a:t>Bezdarba saistība ar transporta piedāvājumu novadā</a:t>
          </a:r>
          <a:endParaRPr lang="lv-LV" sz="1600" dirty="0">
            <a:solidFill>
              <a:srgbClr val="003366"/>
            </a:solidFill>
          </a:endParaRPr>
        </a:p>
      </dgm:t>
    </dgm:pt>
    <dgm:pt modelId="{138C21BE-B800-4522-8139-C2DE7CBAD29C}" type="parTrans" cxnId="{44047D07-ED2B-4574-8A7F-BFC5407C1F3C}">
      <dgm:prSet/>
      <dgm:spPr/>
      <dgm:t>
        <a:bodyPr/>
        <a:lstStyle/>
        <a:p>
          <a:endParaRPr lang="lv-LV"/>
        </a:p>
      </dgm:t>
    </dgm:pt>
    <dgm:pt modelId="{ED7B735E-63C7-458F-A06B-5464E4162CC1}" type="sibTrans" cxnId="{44047D07-ED2B-4574-8A7F-BFC5407C1F3C}">
      <dgm:prSet/>
      <dgm:spPr/>
      <dgm:t>
        <a:bodyPr/>
        <a:lstStyle/>
        <a:p>
          <a:endParaRPr lang="lv-LV"/>
        </a:p>
      </dgm:t>
    </dgm:pt>
    <dgm:pt modelId="{EA162B08-F46F-4B96-ACCD-9244B38F7259}">
      <dgm:prSet phldrT="[Text]" custT="1"/>
      <dgm:spPr/>
      <dgm:t>
        <a:bodyPr/>
        <a:lstStyle/>
        <a:p>
          <a:r>
            <a:rPr lang="lv-LV" sz="1600" dirty="0" smtClean="0">
              <a:solidFill>
                <a:srgbClr val="003366"/>
              </a:solidFill>
            </a:rPr>
            <a:t>Atvieglojumu noteikšanas loģika un saistība ar iedzīvotāju patiesajām vajadzībām attiecībā uz transporta pieejamību</a:t>
          </a:r>
          <a:endParaRPr lang="lv-LV" sz="1600" dirty="0">
            <a:solidFill>
              <a:srgbClr val="003366"/>
            </a:solidFill>
          </a:endParaRPr>
        </a:p>
      </dgm:t>
    </dgm:pt>
    <dgm:pt modelId="{0E7130DD-EA75-4EB0-BA1A-8B0AE61AD736}" type="parTrans" cxnId="{214978B2-E153-4944-9044-3BEC3390A0F4}">
      <dgm:prSet/>
      <dgm:spPr/>
      <dgm:t>
        <a:bodyPr/>
        <a:lstStyle/>
        <a:p>
          <a:endParaRPr lang="lv-LV"/>
        </a:p>
      </dgm:t>
    </dgm:pt>
    <dgm:pt modelId="{19B2B21C-A116-4CC8-9845-A5486FAA7DEB}" type="sibTrans" cxnId="{214978B2-E153-4944-9044-3BEC3390A0F4}">
      <dgm:prSet/>
      <dgm:spPr/>
      <dgm:t>
        <a:bodyPr/>
        <a:lstStyle/>
        <a:p>
          <a:endParaRPr lang="lv-LV"/>
        </a:p>
      </dgm:t>
    </dgm:pt>
    <dgm:pt modelId="{EB36550A-69AD-4BBD-9FC6-CDF2BBA97F32}">
      <dgm:prSet phldrT="[Text]" custT="1"/>
      <dgm:spPr/>
      <dgm:t>
        <a:bodyPr/>
        <a:lstStyle/>
        <a:p>
          <a:r>
            <a:rPr lang="lv-LV" sz="1600" dirty="0" smtClean="0">
              <a:solidFill>
                <a:srgbClr val="003366"/>
              </a:solidFill>
            </a:rPr>
            <a:t>Aktuālie bezdarbu raksturojošie rādītāji novados</a:t>
          </a:r>
          <a:endParaRPr lang="lv-LV" sz="1600" dirty="0">
            <a:solidFill>
              <a:srgbClr val="003366"/>
            </a:solidFill>
          </a:endParaRPr>
        </a:p>
      </dgm:t>
    </dgm:pt>
    <dgm:pt modelId="{CF9D2CE8-44CB-461C-92CF-76BB3187DC19}" type="parTrans" cxnId="{16C0A3A5-6FB5-4124-8F60-BD5E37E2D0F4}">
      <dgm:prSet/>
      <dgm:spPr/>
      <dgm:t>
        <a:bodyPr/>
        <a:lstStyle/>
        <a:p>
          <a:endParaRPr lang="lv-LV"/>
        </a:p>
      </dgm:t>
    </dgm:pt>
    <dgm:pt modelId="{D2610F1A-18BB-4445-92B9-579328A2388B}" type="sibTrans" cxnId="{16C0A3A5-6FB5-4124-8F60-BD5E37E2D0F4}">
      <dgm:prSet/>
      <dgm:spPr/>
      <dgm:t>
        <a:bodyPr/>
        <a:lstStyle/>
        <a:p>
          <a:endParaRPr lang="lv-LV"/>
        </a:p>
      </dgm:t>
    </dgm:pt>
    <dgm:pt modelId="{B5EE1AF4-890D-422B-B124-3EB4C01506D0}">
      <dgm:prSet phldrT="[Text]" custT="1"/>
      <dgm:spPr/>
      <dgm:t>
        <a:bodyPr/>
        <a:lstStyle/>
        <a:p>
          <a:r>
            <a:rPr lang="lv-LV" sz="1600" dirty="0" smtClean="0">
              <a:solidFill>
                <a:srgbClr val="003366"/>
              </a:solidFill>
            </a:rPr>
            <a:t>Skolēnu pārvadājumu intensitāte novadā un pārklāšanās ar sabiedrisko transportu</a:t>
          </a:r>
          <a:endParaRPr lang="lv-LV" sz="1600" dirty="0">
            <a:solidFill>
              <a:srgbClr val="003366"/>
            </a:solidFill>
          </a:endParaRPr>
        </a:p>
      </dgm:t>
    </dgm:pt>
    <dgm:pt modelId="{F828CED7-2F43-48F5-92CD-BE4D542C8E08}" type="parTrans" cxnId="{18B7C20F-9A94-4274-B038-1D2D285A04EE}">
      <dgm:prSet/>
      <dgm:spPr/>
      <dgm:t>
        <a:bodyPr/>
        <a:lstStyle/>
        <a:p>
          <a:endParaRPr lang="lv-LV"/>
        </a:p>
      </dgm:t>
    </dgm:pt>
    <dgm:pt modelId="{F73C025B-A804-4EB6-B809-085026CAB19E}" type="sibTrans" cxnId="{18B7C20F-9A94-4274-B038-1D2D285A04EE}">
      <dgm:prSet/>
      <dgm:spPr/>
      <dgm:t>
        <a:bodyPr/>
        <a:lstStyle/>
        <a:p>
          <a:endParaRPr lang="lv-LV"/>
        </a:p>
      </dgm:t>
    </dgm:pt>
    <dgm:pt modelId="{FA4FDEDE-AB45-4816-A5BE-E5C9EAF42C73}">
      <dgm:prSet phldrT="[Text]" custT="1"/>
      <dgm:spPr/>
      <dgm:t>
        <a:bodyPr/>
        <a:lstStyle/>
        <a:p>
          <a:r>
            <a:rPr lang="lv-LV" sz="1600" dirty="0" smtClean="0">
              <a:solidFill>
                <a:srgbClr val="003366"/>
              </a:solidFill>
            </a:rPr>
            <a:t>ES līmeņa u.c. ārvalstu literatūras izpēte un būtiskāko analīzes indikatoru identificēšana</a:t>
          </a:r>
          <a:endParaRPr lang="lv-LV" sz="1600" dirty="0">
            <a:solidFill>
              <a:srgbClr val="003366"/>
            </a:solidFill>
          </a:endParaRPr>
        </a:p>
      </dgm:t>
    </dgm:pt>
    <dgm:pt modelId="{DA65D34A-C236-4F02-A667-DDEE64453B28}" type="parTrans" cxnId="{D2B0845A-970F-4FC5-B911-B058C68F0DDF}">
      <dgm:prSet/>
      <dgm:spPr/>
      <dgm:t>
        <a:bodyPr/>
        <a:lstStyle/>
        <a:p>
          <a:endParaRPr lang="lv-LV"/>
        </a:p>
      </dgm:t>
    </dgm:pt>
    <dgm:pt modelId="{02A98340-FAF5-4C2B-A7DF-988E025C29B8}" type="sibTrans" cxnId="{D2B0845A-970F-4FC5-B911-B058C68F0DDF}">
      <dgm:prSet/>
      <dgm:spPr/>
      <dgm:t>
        <a:bodyPr/>
        <a:lstStyle/>
        <a:p>
          <a:endParaRPr lang="lv-LV"/>
        </a:p>
      </dgm:t>
    </dgm:pt>
    <dgm:pt modelId="{B8140F31-6161-44EC-BF2D-1BD759A08479}" type="pres">
      <dgm:prSet presAssocID="{27DC7DC5-E407-435D-9F68-0144686C7060}" presName="linearFlow" presStyleCnt="0">
        <dgm:presLayoutVars>
          <dgm:dir/>
          <dgm:animLvl val="lvl"/>
          <dgm:resizeHandles val="exact"/>
        </dgm:presLayoutVars>
      </dgm:prSet>
      <dgm:spPr/>
      <dgm:t>
        <a:bodyPr/>
        <a:lstStyle/>
        <a:p>
          <a:endParaRPr lang="lv-LV"/>
        </a:p>
      </dgm:t>
    </dgm:pt>
    <dgm:pt modelId="{692445E8-6E3E-4B61-82CF-C1CFDC1F31B4}" type="pres">
      <dgm:prSet presAssocID="{ACD2C9F1-9E07-458F-82EF-F273E9B88778}" presName="composite" presStyleCnt="0"/>
      <dgm:spPr/>
    </dgm:pt>
    <dgm:pt modelId="{75A5EEAF-D46A-42CC-A840-A32675B8C2CE}" type="pres">
      <dgm:prSet presAssocID="{ACD2C9F1-9E07-458F-82EF-F273E9B88778}" presName="parentText" presStyleLbl="alignNode1" presStyleIdx="0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11769DC-B609-4BD4-AC7F-7479F62CE859}" type="pres">
      <dgm:prSet presAssocID="{ACD2C9F1-9E07-458F-82EF-F273E9B88778}" presName="descendantText" presStyleLbl="alignAcc1" presStyleIdx="0" presStyleCnt="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035D0824-B095-41A0-94A6-E16A6DB7D938}" type="pres">
      <dgm:prSet presAssocID="{353F1291-66DB-4F74-BC91-AF06EA390532}" presName="sp" presStyleCnt="0"/>
      <dgm:spPr/>
    </dgm:pt>
    <dgm:pt modelId="{1DCD88CE-33B7-4208-BA5F-60709AA50FD3}" type="pres">
      <dgm:prSet presAssocID="{265DC7BE-FE11-483E-A237-724E9F6A1C55}" presName="composite" presStyleCnt="0"/>
      <dgm:spPr/>
    </dgm:pt>
    <dgm:pt modelId="{DC459068-6AF0-4F7F-A7D1-93DE8EE6ED48}" type="pres">
      <dgm:prSet presAssocID="{265DC7BE-FE11-483E-A237-724E9F6A1C55}" presName="parentText" presStyleLbl="alignNode1" presStyleIdx="1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C0C7A83-C810-4DA2-ABD9-CBD482979C19}" type="pres">
      <dgm:prSet presAssocID="{265DC7BE-FE11-483E-A237-724E9F6A1C55}" presName="descendantText" presStyleLbl="alignAcc1" presStyleIdx="1" presStyleCnt="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FDA74C1A-D443-4EDF-9714-3DE6AF60FC6D}" type="pres">
      <dgm:prSet presAssocID="{1ACB667D-60AD-473B-925D-9AC57200A162}" presName="sp" presStyleCnt="0"/>
      <dgm:spPr/>
    </dgm:pt>
    <dgm:pt modelId="{C7B3692A-E506-4F9D-8CED-F6926AEF10F1}" type="pres">
      <dgm:prSet presAssocID="{1A6E78A1-EE90-451E-B656-B58494F7398F}" presName="composite" presStyleCnt="0"/>
      <dgm:spPr/>
    </dgm:pt>
    <dgm:pt modelId="{96519FB8-9857-4DE9-B61B-8C15FDB774A8}" type="pres">
      <dgm:prSet presAssocID="{1A6E78A1-EE90-451E-B656-B58494F7398F}" presName="parentText" presStyleLbl="alignNode1" presStyleIdx="2" presStyleCnt="3">
        <dgm:presLayoutVars>
          <dgm:chMax val="1"/>
          <dgm:bulletEnabled val="1"/>
        </dgm:presLayoutVars>
      </dgm:prSet>
      <dgm:spPr/>
      <dgm:t>
        <a:bodyPr/>
        <a:lstStyle/>
        <a:p>
          <a:endParaRPr lang="lv-LV"/>
        </a:p>
      </dgm:t>
    </dgm:pt>
    <dgm:pt modelId="{595E0B99-01EC-4102-8D09-9CE461F7E5DA}" type="pres">
      <dgm:prSet presAssocID="{1A6E78A1-EE90-451E-B656-B58494F7398F}" presName="descendantText" presStyleLbl="alignAcc1" presStyleIdx="2" presStyleCnt="3">
        <dgm:presLayoutVars>
          <dgm:bulletEnabled val="1"/>
        </dgm:presLayoutVars>
      </dgm:prSet>
      <dgm:spPr/>
      <dgm:t>
        <a:bodyPr/>
        <a:lstStyle/>
        <a:p>
          <a:endParaRPr lang="lv-LV"/>
        </a:p>
      </dgm:t>
    </dgm:pt>
  </dgm:ptLst>
  <dgm:cxnLst>
    <dgm:cxn modelId="{9C1BB12E-104A-495D-A6FD-C50E5F9507B2}" type="presOf" srcId="{EA162B08-F46F-4B96-ACCD-9244B38F7259}" destId="{595E0B99-01EC-4102-8D09-9CE461F7E5DA}" srcOrd="0" destOrd="2" presId="urn:microsoft.com/office/officeart/2005/8/layout/chevron2"/>
    <dgm:cxn modelId="{B8762C72-FFE7-4CE9-A7B4-BC59F97E76F8}" type="presOf" srcId="{50C68410-43EB-40A0-84A9-41E374FAA3FE}" destId="{FC0C7A83-C810-4DA2-ABD9-CBD482979C19}" srcOrd="0" destOrd="0" presId="urn:microsoft.com/office/officeart/2005/8/layout/chevron2"/>
    <dgm:cxn modelId="{756D63B8-DE79-4B6C-B4E1-E0ECA82A5D36}" type="presOf" srcId="{FA4FDEDE-AB45-4816-A5BE-E5C9EAF42C73}" destId="{511769DC-B609-4BD4-AC7F-7479F62CE859}" srcOrd="0" destOrd="0" presId="urn:microsoft.com/office/officeart/2005/8/layout/chevron2"/>
    <dgm:cxn modelId="{72EE1D06-F3DF-4F87-A0C8-753B691AA9E5}" type="presOf" srcId="{821BE263-DEE7-4B4B-BFBC-DD4A60FEDD9B}" destId="{511769DC-B609-4BD4-AC7F-7479F62CE859}" srcOrd="0" destOrd="2" presId="urn:microsoft.com/office/officeart/2005/8/layout/chevron2"/>
    <dgm:cxn modelId="{8D30C5FA-CF05-44B0-9788-22A9C119BB9F}" srcId="{27DC7DC5-E407-435D-9F68-0144686C7060}" destId="{265DC7BE-FE11-483E-A237-724E9F6A1C55}" srcOrd="1" destOrd="0" parTransId="{DF2795BE-B349-4822-B6E1-1BF68AE01BBD}" sibTransId="{1ACB667D-60AD-473B-925D-9AC57200A162}"/>
    <dgm:cxn modelId="{196D9D8A-31AD-4563-B7C3-63E9A57781CF}" type="presOf" srcId="{CA7C944B-70D4-4AFA-BD0D-421A26885D90}" destId="{FC0C7A83-C810-4DA2-ABD9-CBD482979C19}" srcOrd="0" destOrd="1" presId="urn:microsoft.com/office/officeart/2005/8/layout/chevron2"/>
    <dgm:cxn modelId="{21FB6519-62B0-4D15-A929-D2C6966EEE25}" srcId="{ACD2C9F1-9E07-458F-82EF-F273E9B88778}" destId="{821BE263-DEE7-4B4B-BFBC-DD4A60FEDD9B}" srcOrd="2" destOrd="0" parTransId="{F6CCA3A9-6086-427C-9A6A-565CC8474B4C}" sibTransId="{1434074A-D553-4AF6-B8D7-D58DF05484B5}"/>
    <dgm:cxn modelId="{18B7C20F-9A94-4274-B038-1D2D285A04EE}" srcId="{1A6E78A1-EE90-451E-B656-B58494F7398F}" destId="{B5EE1AF4-890D-422B-B124-3EB4C01506D0}" srcOrd="1" destOrd="0" parTransId="{F828CED7-2F43-48F5-92CD-BE4D542C8E08}" sibTransId="{F73C025B-A804-4EB6-B809-085026CAB19E}"/>
    <dgm:cxn modelId="{214978B2-E153-4944-9044-3BEC3390A0F4}" srcId="{1A6E78A1-EE90-451E-B656-B58494F7398F}" destId="{EA162B08-F46F-4B96-ACCD-9244B38F7259}" srcOrd="2" destOrd="0" parTransId="{0E7130DD-EA75-4EB0-BA1A-8B0AE61AD736}" sibTransId="{19B2B21C-A116-4CC8-9845-A5486FAA7DEB}"/>
    <dgm:cxn modelId="{7060DC01-6D5E-44CE-9748-40E642233005}" srcId="{265DC7BE-FE11-483E-A237-724E9F6A1C55}" destId="{CA7C944B-70D4-4AFA-BD0D-421A26885D90}" srcOrd="1" destOrd="0" parTransId="{CBAA5147-37CB-4F6B-B507-C74CA07C473C}" sibTransId="{B7F2C644-1B63-4970-AAF2-54F3C8EC29F9}"/>
    <dgm:cxn modelId="{963ED4A8-8B33-4E30-91ED-7BB38B170058}" type="presOf" srcId="{27DC7DC5-E407-435D-9F68-0144686C7060}" destId="{B8140F31-6161-44EC-BF2D-1BD759A08479}" srcOrd="0" destOrd="0" presId="urn:microsoft.com/office/officeart/2005/8/layout/chevron2"/>
    <dgm:cxn modelId="{CF668D43-915D-4D32-94FF-F6F67975A0C2}" type="presOf" srcId="{094ED947-15B7-484A-9E32-6285BC2B7182}" destId="{595E0B99-01EC-4102-8D09-9CE461F7E5DA}" srcOrd="0" destOrd="0" presId="urn:microsoft.com/office/officeart/2005/8/layout/chevron2"/>
    <dgm:cxn modelId="{2A37B7DF-25FF-4A0A-BBFA-BD7B861C57AB}" type="presOf" srcId="{1A6E78A1-EE90-451E-B656-B58494F7398F}" destId="{96519FB8-9857-4DE9-B61B-8C15FDB774A8}" srcOrd="0" destOrd="0" presId="urn:microsoft.com/office/officeart/2005/8/layout/chevron2"/>
    <dgm:cxn modelId="{2E680691-BF92-4782-A9D0-81D87211AB1F}" srcId="{265DC7BE-FE11-483E-A237-724E9F6A1C55}" destId="{50C68410-43EB-40A0-84A9-41E374FAA3FE}" srcOrd="0" destOrd="0" parTransId="{ECD6F1BD-3BBA-4D04-B1E1-3E21243D7931}" sibTransId="{525D3C1B-C626-477A-9189-2D84C2106354}"/>
    <dgm:cxn modelId="{D2B0845A-970F-4FC5-B911-B058C68F0DDF}" srcId="{ACD2C9F1-9E07-458F-82EF-F273E9B88778}" destId="{FA4FDEDE-AB45-4816-A5BE-E5C9EAF42C73}" srcOrd="0" destOrd="0" parTransId="{DA65D34A-C236-4F02-A667-DDEE64453B28}" sibTransId="{02A98340-FAF5-4C2B-A7DF-988E025C29B8}"/>
    <dgm:cxn modelId="{16C0A3A5-6FB5-4124-8F60-BD5E37E2D0F4}" srcId="{265DC7BE-FE11-483E-A237-724E9F6A1C55}" destId="{EB36550A-69AD-4BBD-9FC6-CDF2BBA97F32}" srcOrd="2" destOrd="0" parTransId="{CF9D2CE8-44CB-461C-92CF-76BB3187DC19}" sibTransId="{D2610F1A-18BB-4445-92B9-579328A2388B}"/>
    <dgm:cxn modelId="{3575EB0E-9E16-4AF6-B46E-26915C46E73C}" type="presOf" srcId="{EB36550A-69AD-4BBD-9FC6-CDF2BBA97F32}" destId="{FC0C7A83-C810-4DA2-ABD9-CBD482979C19}" srcOrd="0" destOrd="2" presId="urn:microsoft.com/office/officeart/2005/8/layout/chevron2"/>
    <dgm:cxn modelId="{3861BFC1-EF60-44E2-B67A-3095678CDC0E}" srcId="{27DC7DC5-E407-435D-9F68-0144686C7060}" destId="{ACD2C9F1-9E07-458F-82EF-F273E9B88778}" srcOrd="0" destOrd="0" parTransId="{38D9AAD0-E6F0-47BB-8F1C-3317DF9650CA}" sibTransId="{353F1291-66DB-4F74-BC91-AF06EA390532}"/>
    <dgm:cxn modelId="{EA1A1179-4A5B-4DC1-AC85-3B4881F339EC}" type="presOf" srcId="{ACD2C9F1-9E07-458F-82EF-F273E9B88778}" destId="{75A5EEAF-D46A-42CC-A840-A32675B8C2CE}" srcOrd="0" destOrd="0" presId="urn:microsoft.com/office/officeart/2005/8/layout/chevron2"/>
    <dgm:cxn modelId="{62ED69F4-6DCE-4349-ABB1-2FFBF6C43DCC}" srcId="{ACD2C9F1-9E07-458F-82EF-F273E9B88778}" destId="{9832D8AD-BF42-4839-92C8-0CF9DC7B7761}" srcOrd="1" destOrd="0" parTransId="{061CE240-D6C6-45B8-8FC2-6FCECD14C98A}" sibTransId="{74D8AAF2-0669-4998-A73B-9EF5F96A0223}"/>
    <dgm:cxn modelId="{F4538C02-BA06-44E9-9C11-60AD2BE1A86E}" srcId="{27DC7DC5-E407-435D-9F68-0144686C7060}" destId="{1A6E78A1-EE90-451E-B656-B58494F7398F}" srcOrd="2" destOrd="0" parTransId="{1157240E-FF67-47B5-B3D6-66513068336F}" sibTransId="{94E0DD86-20A2-4CB7-9F3C-1030ADCABA4C}"/>
    <dgm:cxn modelId="{1C16D724-EE2C-46A9-A97B-7336A66F0C5E}" type="presOf" srcId="{9832D8AD-BF42-4839-92C8-0CF9DC7B7761}" destId="{511769DC-B609-4BD4-AC7F-7479F62CE859}" srcOrd="0" destOrd="1" presId="urn:microsoft.com/office/officeart/2005/8/layout/chevron2"/>
    <dgm:cxn modelId="{44047D07-ED2B-4574-8A7F-BFC5407C1F3C}" srcId="{1A6E78A1-EE90-451E-B656-B58494F7398F}" destId="{094ED947-15B7-484A-9E32-6285BC2B7182}" srcOrd="0" destOrd="0" parTransId="{138C21BE-B800-4522-8139-C2DE7CBAD29C}" sibTransId="{ED7B735E-63C7-458F-A06B-5464E4162CC1}"/>
    <dgm:cxn modelId="{621E3A10-08FB-4A6C-A0D4-D9E4003FA981}" type="presOf" srcId="{B5EE1AF4-890D-422B-B124-3EB4C01506D0}" destId="{595E0B99-01EC-4102-8D09-9CE461F7E5DA}" srcOrd="0" destOrd="1" presId="urn:microsoft.com/office/officeart/2005/8/layout/chevron2"/>
    <dgm:cxn modelId="{FB406816-B7CD-4468-9446-AD6A2A012727}" type="presOf" srcId="{265DC7BE-FE11-483E-A237-724E9F6A1C55}" destId="{DC459068-6AF0-4F7F-A7D1-93DE8EE6ED48}" srcOrd="0" destOrd="0" presId="urn:microsoft.com/office/officeart/2005/8/layout/chevron2"/>
    <dgm:cxn modelId="{BC6D1680-057B-4B45-875F-705C8B80DD71}" type="presParOf" srcId="{B8140F31-6161-44EC-BF2D-1BD759A08479}" destId="{692445E8-6E3E-4B61-82CF-C1CFDC1F31B4}" srcOrd="0" destOrd="0" presId="urn:microsoft.com/office/officeart/2005/8/layout/chevron2"/>
    <dgm:cxn modelId="{2038BC48-7F05-4313-8463-3F7699780931}" type="presParOf" srcId="{692445E8-6E3E-4B61-82CF-C1CFDC1F31B4}" destId="{75A5EEAF-D46A-42CC-A840-A32675B8C2CE}" srcOrd="0" destOrd="0" presId="urn:microsoft.com/office/officeart/2005/8/layout/chevron2"/>
    <dgm:cxn modelId="{34E987F7-954A-4175-93D2-BD6285D25FF4}" type="presParOf" srcId="{692445E8-6E3E-4B61-82CF-C1CFDC1F31B4}" destId="{511769DC-B609-4BD4-AC7F-7479F62CE859}" srcOrd="1" destOrd="0" presId="urn:microsoft.com/office/officeart/2005/8/layout/chevron2"/>
    <dgm:cxn modelId="{949C12B2-8236-4999-9D5D-4B468935A1F4}" type="presParOf" srcId="{B8140F31-6161-44EC-BF2D-1BD759A08479}" destId="{035D0824-B095-41A0-94A6-E16A6DB7D938}" srcOrd="1" destOrd="0" presId="urn:microsoft.com/office/officeart/2005/8/layout/chevron2"/>
    <dgm:cxn modelId="{EF95BF57-2951-44D5-8EA7-AFB9C0D01E31}" type="presParOf" srcId="{B8140F31-6161-44EC-BF2D-1BD759A08479}" destId="{1DCD88CE-33B7-4208-BA5F-60709AA50FD3}" srcOrd="2" destOrd="0" presId="urn:microsoft.com/office/officeart/2005/8/layout/chevron2"/>
    <dgm:cxn modelId="{AC6E7D96-5C34-4E61-9FFE-CBE36964CE2A}" type="presParOf" srcId="{1DCD88CE-33B7-4208-BA5F-60709AA50FD3}" destId="{DC459068-6AF0-4F7F-A7D1-93DE8EE6ED48}" srcOrd="0" destOrd="0" presId="urn:microsoft.com/office/officeart/2005/8/layout/chevron2"/>
    <dgm:cxn modelId="{5A1907F5-B143-4170-9E60-38A60078E888}" type="presParOf" srcId="{1DCD88CE-33B7-4208-BA5F-60709AA50FD3}" destId="{FC0C7A83-C810-4DA2-ABD9-CBD482979C19}" srcOrd="1" destOrd="0" presId="urn:microsoft.com/office/officeart/2005/8/layout/chevron2"/>
    <dgm:cxn modelId="{2503E47C-D14D-451C-A708-70EE7DD35130}" type="presParOf" srcId="{B8140F31-6161-44EC-BF2D-1BD759A08479}" destId="{FDA74C1A-D443-4EDF-9714-3DE6AF60FC6D}" srcOrd="3" destOrd="0" presId="urn:microsoft.com/office/officeart/2005/8/layout/chevron2"/>
    <dgm:cxn modelId="{F6D106D0-DECD-4E2C-82B6-66078501BF2D}" type="presParOf" srcId="{B8140F31-6161-44EC-BF2D-1BD759A08479}" destId="{C7B3692A-E506-4F9D-8CED-F6926AEF10F1}" srcOrd="4" destOrd="0" presId="urn:microsoft.com/office/officeart/2005/8/layout/chevron2"/>
    <dgm:cxn modelId="{508066CA-6B01-47D7-B0A8-089A9AD421C1}" type="presParOf" srcId="{C7B3692A-E506-4F9D-8CED-F6926AEF10F1}" destId="{96519FB8-9857-4DE9-B61B-8C15FDB774A8}" srcOrd="0" destOrd="0" presId="urn:microsoft.com/office/officeart/2005/8/layout/chevron2"/>
    <dgm:cxn modelId="{FE5D96D8-6229-4245-8FFA-665725208010}" type="presParOf" srcId="{C7B3692A-E506-4F9D-8CED-F6926AEF10F1}" destId="{595E0B99-01EC-4102-8D09-9CE461F7E5DA}" srcOrd="1" destOrd="0" presId="urn:microsoft.com/office/officeart/2005/8/layout/chevron2"/>
  </dgm:cxnLst>
  <dgm:bg/>
  <dgm:whole/>
  <dgm:extLst>
    <a:ext uri="http://schemas.microsoft.com/office/drawing/2008/diagram">
      <dsp:dataModelExt xmlns="" xmlns:dsp="http://schemas.microsoft.com/office/drawing/2008/diagram" relId="rId6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75A5EEAF-D46A-42CC-A840-A32675B8C2CE}">
      <dsp:nvSpPr>
        <dsp:cNvPr id="0" name=""/>
        <dsp:cNvSpPr/>
      </dsp:nvSpPr>
      <dsp:spPr>
        <a:xfrm rot="5400000">
          <a:off x="-270701" y="275642"/>
          <a:ext cx="1804675" cy="126327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 smtClean="0">
              <a:solidFill>
                <a:srgbClr val="003366"/>
              </a:solidFill>
            </a:rPr>
            <a:t>Nacionālais līmenis</a:t>
          </a:r>
          <a:endParaRPr lang="lv-LV" sz="1800" kern="1200" dirty="0">
            <a:solidFill>
              <a:srgbClr val="003366"/>
            </a:solidFill>
          </a:endParaRPr>
        </a:p>
      </dsp:txBody>
      <dsp:txXfrm rot="-5400000">
        <a:off x="1" y="636578"/>
        <a:ext cx="1263273" cy="541402"/>
      </dsp:txXfrm>
    </dsp:sp>
    <dsp:sp modelId="{511769DC-B609-4BD4-AC7F-7479F62CE859}">
      <dsp:nvSpPr>
        <dsp:cNvPr id="0" name=""/>
        <dsp:cNvSpPr/>
      </dsp:nvSpPr>
      <dsp:spPr>
        <a:xfrm rot="5400000">
          <a:off x="4164679" y="-2896464"/>
          <a:ext cx="1173039" cy="697585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>
              <a:solidFill>
                <a:srgbClr val="003366"/>
              </a:solidFill>
            </a:rPr>
            <a:t>ES līmeņa u.c. ārvalstu literatūras izpēte un būtiskāko analīzes indikatoru identificēšana</a:t>
          </a:r>
          <a:endParaRPr lang="lv-LV" sz="1600" kern="1200" dirty="0">
            <a:solidFill>
              <a:srgbClr val="003366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>
              <a:solidFill>
                <a:srgbClr val="003366"/>
              </a:solidFill>
            </a:rPr>
            <a:t>Tiesību aktu un politikas dokumentu analīze</a:t>
          </a:r>
          <a:endParaRPr lang="lv-LV" sz="1600" kern="1200" dirty="0">
            <a:solidFill>
              <a:srgbClr val="003366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>
              <a:solidFill>
                <a:srgbClr val="003366"/>
              </a:solidFill>
            </a:rPr>
            <a:t>Ekspertu intervijas nacionālā līmenī</a:t>
          </a:r>
          <a:endParaRPr lang="lv-LV" sz="1600" kern="1200" dirty="0">
            <a:solidFill>
              <a:srgbClr val="003366"/>
            </a:solidFill>
          </a:endParaRPr>
        </a:p>
      </dsp:txBody>
      <dsp:txXfrm rot="-5400000">
        <a:off x="1263274" y="62204"/>
        <a:ext cx="6918588" cy="1058513"/>
      </dsp:txXfrm>
    </dsp:sp>
    <dsp:sp modelId="{DC459068-6AF0-4F7F-A7D1-93DE8EE6ED48}">
      <dsp:nvSpPr>
        <dsp:cNvPr id="0" name=""/>
        <dsp:cNvSpPr/>
      </dsp:nvSpPr>
      <dsp:spPr>
        <a:xfrm rot="5400000">
          <a:off x="-270701" y="1888519"/>
          <a:ext cx="1804675" cy="126327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 smtClean="0">
              <a:solidFill>
                <a:srgbClr val="003366"/>
              </a:solidFill>
            </a:rPr>
            <a:t>Vietējais līmenis</a:t>
          </a:r>
          <a:endParaRPr lang="lv-LV" sz="1800" kern="1200" dirty="0">
            <a:solidFill>
              <a:srgbClr val="003366"/>
            </a:solidFill>
          </a:endParaRPr>
        </a:p>
      </dsp:txBody>
      <dsp:txXfrm rot="-5400000">
        <a:off x="1" y="2249455"/>
        <a:ext cx="1263273" cy="541402"/>
      </dsp:txXfrm>
    </dsp:sp>
    <dsp:sp modelId="{FC0C7A83-C810-4DA2-ABD9-CBD482979C19}">
      <dsp:nvSpPr>
        <dsp:cNvPr id="0" name=""/>
        <dsp:cNvSpPr/>
      </dsp:nvSpPr>
      <dsp:spPr>
        <a:xfrm rot="5400000">
          <a:off x="4164679" y="-1283588"/>
          <a:ext cx="1173039" cy="697585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>
              <a:solidFill>
                <a:srgbClr val="003366"/>
              </a:solidFill>
            </a:rPr>
            <a:t>Pašvaldību atbalsts/ atvieglojumi transportam un mobilitātei</a:t>
          </a:r>
          <a:endParaRPr lang="lv-LV" sz="1600" kern="1200" dirty="0">
            <a:solidFill>
              <a:srgbClr val="003366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>
              <a:solidFill>
                <a:srgbClr val="003366"/>
              </a:solidFill>
            </a:rPr>
            <a:t>Ekspertu intervijas plānošanas reģionu līmenī</a:t>
          </a:r>
          <a:endParaRPr lang="lv-LV" sz="1600" kern="1200" dirty="0">
            <a:solidFill>
              <a:srgbClr val="003366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>
              <a:solidFill>
                <a:srgbClr val="003366"/>
              </a:solidFill>
            </a:rPr>
            <a:t>Aktuālie bezdarbu raksturojošie rādītāji novados</a:t>
          </a:r>
          <a:endParaRPr lang="lv-LV" sz="1600" kern="1200" dirty="0">
            <a:solidFill>
              <a:srgbClr val="003366"/>
            </a:solidFill>
          </a:endParaRPr>
        </a:p>
      </dsp:txBody>
      <dsp:txXfrm rot="-5400000">
        <a:off x="1263274" y="1675080"/>
        <a:ext cx="6918588" cy="1058513"/>
      </dsp:txXfrm>
    </dsp:sp>
    <dsp:sp modelId="{96519FB8-9857-4DE9-B61B-8C15FDB774A8}">
      <dsp:nvSpPr>
        <dsp:cNvPr id="0" name=""/>
        <dsp:cNvSpPr/>
      </dsp:nvSpPr>
      <dsp:spPr>
        <a:xfrm rot="5400000">
          <a:off x="-270701" y="3501395"/>
          <a:ext cx="1804675" cy="1263273"/>
        </a:xfrm>
        <a:prstGeom prst="chevron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shade val="80000"/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11430" tIns="11430" rIns="11430" bIns="11430" numCol="1" spcCol="1270" anchor="ctr" anchorCtr="0">
          <a:noAutofit/>
        </a:bodyPr>
        <a:lstStyle/>
        <a:p>
          <a:pPr lvl="0" algn="ctr" defTabSz="800100">
            <a:lnSpc>
              <a:spcPct val="90000"/>
            </a:lnSpc>
            <a:spcBef>
              <a:spcPct val="0"/>
            </a:spcBef>
            <a:spcAft>
              <a:spcPct val="35000"/>
            </a:spcAft>
          </a:pPr>
          <a:r>
            <a:rPr lang="lv-LV" sz="1800" kern="1200" dirty="0" smtClean="0">
              <a:solidFill>
                <a:srgbClr val="003366"/>
              </a:solidFill>
            </a:rPr>
            <a:t>Novadu intervijas</a:t>
          </a:r>
          <a:endParaRPr lang="lv-LV" sz="1800" kern="1200" dirty="0">
            <a:solidFill>
              <a:srgbClr val="003366"/>
            </a:solidFill>
          </a:endParaRPr>
        </a:p>
      </dsp:txBody>
      <dsp:txXfrm rot="-5400000">
        <a:off x="1" y="3862331"/>
        <a:ext cx="1263273" cy="541402"/>
      </dsp:txXfrm>
    </dsp:sp>
    <dsp:sp modelId="{595E0B99-01EC-4102-8D09-9CE461F7E5DA}">
      <dsp:nvSpPr>
        <dsp:cNvPr id="0" name=""/>
        <dsp:cNvSpPr/>
      </dsp:nvSpPr>
      <dsp:spPr>
        <a:xfrm rot="5400000">
          <a:off x="4164679" y="329288"/>
          <a:ext cx="1173039" cy="6975851"/>
        </a:xfrm>
        <a:prstGeom prst="round2SameRect">
          <a:avLst/>
        </a:prstGeom>
        <a:solidFill>
          <a:schemeClr val="accent2">
            <a:alpha val="90000"/>
            <a:tint val="40000"/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2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113792" tIns="10160" rIns="10160" bIns="10160" numCol="1" spcCol="1270" anchor="ctr" anchorCtr="0">
          <a:noAutofit/>
        </a:bodyPr>
        <a:lstStyle/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>
              <a:solidFill>
                <a:srgbClr val="003366"/>
              </a:solidFill>
            </a:rPr>
            <a:t>Bezdarba saistība ar transporta piedāvājumu novadā</a:t>
          </a:r>
          <a:endParaRPr lang="lv-LV" sz="1600" kern="1200" dirty="0">
            <a:solidFill>
              <a:srgbClr val="003366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>
              <a:solidFill>
                <a:srgbClr val="003366"/>
              </a:solidFill>
            </a:rPr>
            <a:t>Skolēnu pārvadājumu intensitāte novadā un pārklāšanās ar sabiedrisko transportu</a:t>
          </a:r>
          <a:endParaRPr lang="lv-LV" sz="1600" kern="1200" dirty="0">
            <a:solidFill>
              <a:srgbClr val="003366"/>
            </a:solidFill>
          </a:endParaRPr>
        </a:p>
        <a:p>
          <a:pPr marL="171450" lvl="1" indent="-171450" algn="l" defTabSz="711200">
            <a:lnSpc>
              <a:spcPct val="90000"/>
            </a:lnSpc>
            <a:spcBef>
              <a:spcPct val="0"/>
            </a:spcBef>
            <a:spcAft>
              <a:spcPct val="15000"/>
            </a:spcAft>
            <a:buChar char="••"/>
          </a:pPr>
          <a:r>
            <a:rPr lang="lv-LV" sz="1600" kern="1200" dirty="0" smtClean="0">
              <a:solidFill>
                <a:srgbClr val="003366"/>
              </a:solidFill>
            </a:rPr>
            <a:t>Atvieglojumu noteikšanas loģika un saistība ar iedzīvotāju patiesajām vajadzībām attiecībā uz transporta pieejamību</a:t>
          </a:r>
          <a:endParaRPr lang="lv-LV" sz="1600" kern="1200" dirty="0">
            <a:solidFill>
              <a:srgbClr val="003366"/>
            </a:solidFill>
          </a:endParaRPr>
        </a:p>
      </dsp:txBody>
      <dsp:txXfrm rot="-5400000">
        <a:off x="1263274" y="3287957"/>
        <a:ext cx="6918588" cy="1058513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5/8/layout/chevron2">
  <dgm:title val=""/>
  <dgm:desc val=""/>
  <dgm:catLst>
    <dgm:cat type="process" pri="12000"/>
    <dgm:cat type="list" pri="16000"/>
    <dgm:cat type="convert" pri="11000"/>
  </dgm:catLst>
  <dgm:sampData>
    <dgm:dataModel>
      <dgm:ptLst>
        <dgm:pt modelId="0" type="doc"/>
        <dgm:pt modelId="1">
          <dgm:prSet phldr="1"/>
        </dgm:pt>
        <dgm:pt modelId="11">
          <dgm:prSet phldr="1"/>
        </dgm:pt>
        <dgm:pt modelId="12">
          <dgm:prSet phldr="1"/>
        </dgm:pt>
        <dgm:pt modelId="2">
          <dgm:prSet phldr="1"/>
        </dgm:pt>
        <dgm:pt modelId="21">
          <dgm:prSet phldr="1"/>
        </dgm:pt>
        <dgm:pt modelId="22">
          <dgm:prSet phldr="1"/>
        </dgm:pt>
        <dgm:pt modelId="3">
          <dgm:prSet phldr="1"/>
        </dgm:pt>
        <dgm:pt modelId="31">
          <dgm:prSet phldr="1"/>
        </dgm:pt>
        <dgm:pt modelId="32">
          <dgm:prSet phldr="1"/>
        </dgm:pt>
      </dgm:ptLst>
      <dgm:cxnLst>
        <dgm:cxn modelId="4" srcId="0" destId="1" srcOrd="0" destOrd="0"/>
        <dgm:cxn modelId="5" srcId="0" destId="2" srcOrd="1" destOrd="0"/>
        <dgm:cxn modelId="6" srcId="0" destId="3" srcOrd="2" destOrd="0"/>
        <dgm:cxn modelId="13" srcId="1" destId="11" srcOrd="0" destOrd="0"/>
        <dgm:cxn modelId="14" srcId="1" destId="12" srcOrd="1" destOrd="0"/>
        <dgm:cxn modelId="23" srcId="2" destId="21" srcOrd="0" destOrd="0"/>
        <dgm:cxn modelId="24" srcId="2" destId="22" srcOrd="1" destOrd="0"/>
        <dgm:cxn modelId="33" srcId="3" destId="31" srcOrd="0" destOrd="0"/>
        <dgm:cxn modelId="34" srcId="3" destId="32" srcOrd="1" destOrd="0"/>
      </dgm:cxnLst>
      <dgm:bg/>
      <dgm:whole/>
    </dgm:dataModel>
  </dgm:sampData>
  <dgm:styleData>
    <dgm:dataModel>
      <dgm:ptLst>
        <dgm:pt modelId="0" type="doc"/>
        <dgm:pt modelId="1"/>
      </dgm:ptLst>
      <dgm:cxnLst>
        <dgm:cxn modelId="4" srcId="0" destId="1" srcOrd="0" destOrd="0"/>
      </dgm:cxnLst>
      <dgm:bg/>
      <dgm:whole/>
    </dgm:dataModel>
  </dgm:styleData>
  <dgm:clrData>
    <dgm:dataModel>
      <dgm:ptLst>
        <dgm:pt modelId="0" type="doc"/>
        <dgm:pt modelId="1"/>
        <dgm:pt modelId="11"/>
        <dgm:pt modelId="2"/>
        <dgm:pt modelId="21"/>
        <dgm:pt modelId="3"/>
        <dgm:pt modelId="31"/>
        <dgm:pt modelId="4"/>
        <dgm:pt modelId="41"/>
      </dgm:ptLst>
      <dgm:cxnLst>
        <dgm:cxn modelId="5" srcId="0" destId="1" srcOrd="0" destOrd="0"/>
        <dgm:cxn modelId="6" srcId="0" destId="2" srcOrd="1" destOrd="0"/>
        <dgm:cxn modelId="7" srcId="0" destId="3" srcOrd="2" destOrd="0"/>
        <dgm:cxn modelId="8" srcId="0" destId="4" srcOrd="3" destOrd="0"/>
        <dgm:cxn modelId="13" srcId="1" destId="11" srcOrd="0" destOrd="0"/>
        <dgm:cxn modelId="23" srcId="2" destId="21" srcOrd="0" destOrd="0"/>
        <dgm:cxn modelId="33" srcId="3" destId="31" srcOrd="0" destOrd="0"/>
        <dgm:cxn modelId="43" srcId="4" destId="41" srcOrd="0" destOrd="0"/>
      </dgm:cxnLst>
      <dgm:bg/>
      <dgm:whole/>
    </dgm:dataModel>
  </dgm:clrData>
  <dgm:layoutNode name="linearFlow">
    <dgm:varLst>
      <dgm:dir/>
      <dgm:animLvl val="lvl"/>
      <dgm:resizeHandles val="exact"/>
    </dgm:varLst>
    <dgm:alg type="lin">
      <dgm:param type="linDir" val="fromT"/>
      <dgm:param type="nodeHorzAlign" val="l"/>
    </dgm:alg>
    <dgm:shape xmlns:r="http://schemas.openxmlformats.org/officeDocument/2006/relationships" r:blip="">
      <dgm:adjLst/>
    </dgm:shape>
    <dgm:presOf/>
    <dgm:constrLst>
      <dgm:constr type="h" for="ch" forName="composite" refType="h"/>
      <dgm:constr type="w" for="ch" forName="composite" refType="w"/>
      <dgm:constr type="h" for="des" forName="parentText" op="equ"/>
      <dgm:constr type="h" for="ch" forName="sp" val="-14.88"/>
      <dgm:constr type="h" for="ch" forName="sp" refType="w" refFor="des" refForName="parentText" op="gte" fact="-0.3"/>
      <dgm:constr type="primFontSz" for="des" forName="parentText" op="equ" val="65"/>
      <dgm:constr type="primFontSz" for="des" forName="descendantText" op="equ" val="65"/>
    </dgm:constrLst>
    <dgm:ruleLst/>
    <dgm:forEach name="Name0" axis="ch" ptType="node">
      <dgm:layoutNode name="composite">
        <dgm:alg type="composite"/>
        <dgm:shape xmlns:r="http://schemas.openxmlformats.org/officeDocument/2006/relationships" r:blip="">
          <dgm:adjLst/>
        </dgm:shape>
        <dgm:presOf/>
        <dgm:choose name="Name1">
          <dgm:if name="Name2" func="var" arg="dir" op="equ" val="norm">
            <dgm:constrLst>
              <dgm:constr type="t" for="ch" forName="parentText"/>
              <dgm:constr type="l" for="ch" forName="parentText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 refType="w" refFor="ch" refForName="pare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if>
          <dgm:else name="Name3">
            <dgm:constrLst>
              <dgm:constr type="t" for="ch" forName="parentText"/>
              <dgm:constr type="r" for="ch" forName="parentText" refType="w"/>
              <dgm:constr type="w" for="ch" forName="parentText" refType="w" fact="0.4"/>
              <dgm:constr type="h" for="ch" forName="parentText" refType="h"/>
              <dgm:constr type="w" for="ch" forName="parentText" refType="w" op="lte" fact="0.5"/>
              <dgm:constr type="w" for="ch" forName="parentText" refType="h" refFor="ch" refForName="parentText" op="lte" fact="0.7"/>
              <dgm:constr type="h" for="ch" forName="parentText" refType="w" refFor="ch" refForName="parentText" op="lte" fact="3"/>
              <dgm:constr type="l" for="ch" forName="descendantText"/>
              <dgm:constr type="w" for="ch" forName="descendantText" refType="w"/>
              <dgm:constr type="wOff" for="ch" forName="descendantText" refType="w" refFor="ch" refForName="parentText" fact="-1"/>
              <dgm:constr type="t" for="ch" forName="descendantText"/>
              <dgm:constr type="b" for="ch" forName="descendantText" refType="h" refFor="ch" refForName="parentText"/>
              <dgm:constr type="bOff" for="ch" forName="descendantText" refType="w" refFor="ch" refForName="parentText" fact="-0.5"/>
            </dgm:constrLst>
          </dgm:else>
        </dgm:choose>
        <dgm:ruleLst/>
        <dgm:layoutNode name="parentText" styleLbl="alignNode1">
          <dgm:varLst>
            <dgm:chMax val="1"/>
            <dgm:bulletEnabled val="1"/>
          </dgm:varLst>
          <dgm:alg type="tx"/>
          <dgm:shape xmlns:r="http://schemas.openxmlformats.org/officeDocument/2006/relationships" rot="90" type="chevron" r:blip="">
            <dgm:adjLst/>
          </dgm:shape>
          <dgm:presOf axis="self" ptType="node"/>
          <dgm:constrLst>
            <dgm:constr type="lMarg" refType="primFontSz" fact="0.05"/>
            <dgm:constr type="rMarg" refType="primFontSz" fact="0.05"/>
            <dgm:constr type="tMarg" refType="primFontSz" fact="0.05"/>
            <dgm:constr type="bMarg" refType="primFontSz" fact="0.05"/>
          </dgm:constrLst>
          <dgm:ruleLst>
            <dgm:rule type="h" val="100" fact="NaN" max="NaN"/>
            <dgm:rule type="primFontSz" val="24" fact="NaN" max="NaN"/>
            <dgm:rule type="h" val="110" fact="NaN" max="NaN"/>
            <dgm:rule type="primFontSz" val="18" fact="NaN" max="NaN"/>
            <dgm:rule type="h" val="INF" fact="NaN" max="NaN"/>
            <dgm:rule type="primFontSz" val="5" fact="NaN" max="NaN"/>
          </dgm:ruleLst>
        </dgm:layoutNode>
        <dgm:layoutNode name="descendantText" styleLbl="alignAcc1">
          <dgm:varLst>
            <dgm:bulletEnabled val="1"/>
          </dgm:varLst>
          <dgm:choose name="Name4">
            <dgm:if name="Name5" func="var" arg="dir" op="equ" val="norm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90" type="round2SameRect" r:blip="">
                <dgm:adjLst/>
              </dgm:shape>
            </dgm:if>
            <dgm:else name="Name6">
              <dgm:alg type="tx">
                <dgm:param type="stBulletLvl" val="1"/>
                <dgm:param type="txAnchorVertCh" val="mid"/>
              </dgm:alg>
              <dgm:shape xmlns:r="http://schemas.openxmlformats.org/officeDocument/2006/relationships" rot="-90" type="round2SameRect" r:blip="">
                <dgm:adjLst/>
              </dgm:shape>
            </dgm:else>
          </dgm:choose>
          <dgm:presOf axis="des" ptType="node"/>
          <dgm:choose name="Name7">
            <dgm:if name="Name8" func="var" arg="dir" op="equ" val="norm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rMarg" refType="primFontSz" fact="0.05"/>
              </dgm:constrLst>
            </dgm:if>
            <dgm:else name="Name9">
              <dgm:constrLst>
                <dgm:constr type="secFontSz" refType="primFontSz"/>
                <dgm:constr type="tMarg" refType="primFontSz" fact="0.05"/>
                <dgm:constr type="bMarg" refType="primFontSz" fact="0.05"/>
                <dgm:constr type="lMarg" refType="primFontSz" fact="0.05"/>
              </dgm:constrLst>
            </dgm:else>
          </dgm:choose>
          <dgm:ruleLst>
            <dgm:rule type="primFontSz" val="5" fact="NaN" max="NaN"/>
          </dgm:ruleLst>
        </dgm:layoutNode>
      </dgm:layoutNode>
      <dgm:forEach name="Name10" axis="followSib" ptType="sibTrans" cnt="1">
        <dgm:layoutNode name="sp">
          <dgm:alg type="sp"/>
          <dgm:shape xmlns:r="http://schemas.openxmlformats.org/officeDocument/2006/relationships" r:blip="">
            <dgm:adjLst/>
          </dgm:shape>
          <dgm:presOf axis="self"/>
          <dgm:constrLst>
            <dgm:constr type="w" val="1"/>
            <dgm:constr type="h" val="37.5"/>
          </dgm:constrLst>
          <dgm:ruleLst/>
        </dgm:layoutNode>
      </dgm:forEach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70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1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90963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2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2773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90963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FEEA753F-55C7-4D56-B971-BD601C393F2A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="" xmlns:p14="http://schemas.microsoft.com/office/powerpoint/2010/main" val="1148155675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90963" y="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9460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92188" y="733425"/>
            <a:ext cx="4886325" cy="3663950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355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687388" y="4643438"/>
            <a:ext cx="5495925" cy="43973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noProof="0" smtClean="0"/>
              <a:t>Click to edit Master text styles</a:t>
            </a:r>
          </a:p>
          <a:p>
            <a:pPr lvl="1"/>
            <a:r>
              <a:rPr lang="lv-LV" noProof="0" smtClean="0"/>
              <a:t>Second level</a:t>
            </a:r>
          </a:p>
          <a:p>
            <a:pPr lvl="2"/>
            <a:r>
              <a:rPr lang="lv-LV" noProof="0" smtClean="0"/>
              <a:t>Third level</a:t>
            </a:r>
          </a:p>
          <a:p>
            <a:pPr lvl="3"/>
            <a:r>
              <a:rPr lang="lv-LV" noProof="0" smtClean="0"/>
              <a:t>Fourth level</a:t>
            </a:r>
          </a:p>
          <a:p>
            <a:pPr lvl="4"/>
            <a:r>
              <a:rPr lang="lv-LV" noProof="0" smtClean="0"/>
              <a:t>Fifth level</a:t>
            </a:r>
          </a:p>
        </p:txBody>
      </p:sp>
      <p:sp>
        <p:nvSpPr>
          <p:cNvPr id="2355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l">
              <a:defRPr sz="12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2355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90963" y="9283700"/>
            <a:ext cx="2978150" cy="488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200"/>
            </a:lvl1pPr>
          </a:lstStyle>
          <a:p>
            <a:pPr>
              <a:defRPr/>
            </a:pPr>
            <a:fld id="{1549789F-84D4-42BB-93D3-E50F100BB41F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  <p:extLst>
      <p:ext uri="{BB962C8B-B14F-4D97-AF65-F5344CB8AC3E}">
        <p14:creationId xmlns="" xmlns:p14="http://schemas.microsoft.com/office/powerpoint/2010/main" val="1822926640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2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/>
          <a:p>
            <a:fld id="{AFD4ED45-08DC-4342-A95B-22BB19F9A51A}" type="slidenum">
              <a:rPr lang="lv-LV" smtClean="0"/>
              <a:pPr/>
              <a:t>1</a:t>
            </a:fld>
            <a:endParaRPr lang="lv-LV" smtClean="0"/>
          </a:p>
        </p:txBody>
      </p:sp>
      <p:sp>
        <p:nvSpPr>
          <p:cNvPr id="20483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20484" name="Rectangle 3"/>
          <p:cNvSpPr>
            <a:spLocks noGrp="1" noChangeArrowheads="1"/>
          </p:cNvSpPr>
          <p:nvPr>
            <p:ph type="body" idx="1"/>
          </p:nvPr>
        </p:nvSpPr>
        <p:spPr>
          <a:noFill/>
          <a:ln/>
        </p:spPr>
        <p:txBody>
          <a:bodyPr/>
          <a:lstStyle/>
          <a:p>
            <a:pPr eaLnBrk="1" hangingPunct="1"/>
            <a:endParaRPr lang="en-US" dirty="0" smtClean="0"/>
          </a:p>
        </p:txBody>
      </p:sp>
    </p:spTree>
    <p:extLst>
      <p:ext uri="{BB962C8B-B14F-4D97-AF65-F5344CB8AC3E}">
        <p14:creationId xmlns="" xmlns:p14="http://schemas.microsoft.com/office/powerpoint/2010/main" val="410730292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16"/>
          <p:cNvGrpSpPr>
            <a:grpSpLocks/>
          </p:cNvGrpSpPr>
          <p:nvPr userDrawn="1"/>
        </p:nvGrpSpPr>
        <p:grpSpPr bwMode="auto">
          <a:xfrm>
            <a:off x="250825" y="0"/>
            <a:ext cx="8893175" cy="6858000"/>
            <a:chOff x="158" y="0"/>
            <a:chExt cx="5602" cy="4320"/>
          </a:xfrm>
        </p:grpSpPr>
        <p:sp>
          <p:nvSpPr>
            <p:cNvPr id="5" name="Line 17"/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6" name="Line 18"/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7" name="Line 19"/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8" name="Line 20"/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9" name="Line 21"/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" name="Line 22"/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1" name="Rectangle 23"/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12" name="Rectangle 24"/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13" name="Line 25"/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4" name="Line 26"/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5" name="Rectangle 27"/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  <p:sp>
        <p:nvSpPr>
          <p:cNvPr id="16" name="Rectangle 2"/>
          <p:cNvSpPr>
            <a:spLocks noChangeArrowheads="1"/>
          </p:cNvSpPr>
          <p:nvPr userDrawn="1"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  <p:sp>
        <p:nvSpPr>
          <p:cNvPr id="3074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60400" y="2584450"/>
            <a:ext cx="7772400" cy="1470025"/>
          </a:xfrm>
        </p:spPr>
        <p:txBody>
          <a:bodyPr/>
          <a:lstStyle>
            <a:lvl1pPr algn="ctr">
              <a:defRPr lang="lv-LV" sz="1600" b="1" cap="all" smtClean="0"/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075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684213" y="4673600"/>
            <a:ext cx="7775575" cy="86995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 lang="lv-LV" sz="1600" b="1" u="none" baseline="0" smtClean="0"/>
            </a:lvl1pPr>
          </a:lstStyle>
          <a:p>
            <a:r>
              <a:rPr lang="en-US" smtClean="0"/>
              <a:t>Click to edit Master subtitle style</a:t>
            </a:r>
            <a:endParaRPr lang="lv-LV" dirty="0"/>
          </a:p>
        </p:txBody>
      </p:sp>
      <p:sp>
        <p:nvSpPr>
          <p:cNvPr id="17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r>
              <a:rPr lang="lv-LV"/>
              <a:t>28.02.2011.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9453AA9-BF39-42FE-A931-06A01ECFAF4B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6225" y="115888"/>
            <a:ext cx="2051050" cy="6049962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68313" y="115888"/>
            <a:ext cx="6005512" cy="6049962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9637479-8CA4-4D04-9EA9-FAF235F3125E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38150" y="1125538"/>
            <a:ext cx="8239125" cy="5040312"/>
          </a:xfrm>
        </p:spPr>
        <p:txBody>
          <a:bodyPr/>
          <a:lstStyle>
            <a:lvl1pPr>
              <a:buClr>
                <a:srgbClr val="003366"/>
              </a:buClr>
              <a:defRPr b="1" i="0" u="none" baseline="0">
                <a:solidFill>
                  <a:srgbClr val="003366"/>
                </a:solidFill>
              </a:defRPr>
            </a:lvl1pPr>
            <a:lvl2pPr>
              <a:buClr>
                <a:srgbClr val="0070C0"/>
              </a:buClr>
              <a:buFont typeface="Arial" pitchFamily="34" charset="0"/>
              <a:buChar char="•"/>
              <a:defRPr baseline="0">
                <a:solidFill>
                  <a:srgbClr val="0070C0"/>
                </a:solidFill>
              </a:defRPr>
            </a:lvl2pPr>
            <a:lvl3pPr>
              <a:buClr>
                <a:srgbClr val="0070C0"/>
              </a:buClr>
              <a:defRPr sz="1800" baseline="0">
                <a:solidFill>
                  <a:srgbClr val="0070C0"/>
                </a:solidFill>
              </a:defRPr>
            </a:lvl3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 smtClean="0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B1DD0DFF-F945-4E73-B065-65957E6EE39E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lv-LV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60450" y="1073150"/>
            <a:ext cx="2989263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5016500" y="1073150"/>
            <a:ext cx="2989262" cy="5040312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2EAF492-7ADB-412A-B6EB-1C1AB7048B25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544072"/>
          </a:xfrm>
        </p:spPr>
        <p:txBody>
          <a:bodyPr/>
          <a:lstStyle>
            <a:lvl1pPr>
              <a:defRPr/>
            </a:lvl1pPr>
          </a:lstStyle>
          <a:p>
            <a:r>
              <a:rPr lang="en-US" dirty="0" smtClean="0"/>
              <a:t>Click to edit Master title style</a:t>
            </a:r>
            <a:endParaRPr lang="lv-LV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448780"/>
            <a:ext cx="4040188" cy="630070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23855"/>
            <a:ext cx="4040188" cy="4002308"/>
          </a:xfrm>
        </p:spPr>
        <p:txBody>
          <a:bodyPr/>
          <a:lstStyle>
            <a:lvl1pPr>
              <a:defRPr sz="1600" baseline="0"/>
            </a:lvl1pPr>
            <a:lvl2pPr>
              <a:defRPr sz="1400" baseline="0"/>
            </a:lvl2pPr>
            <a:lvl3pPr>
              <a:defRPr sz="1400" baseline="0"/>
            </a:lvl3pPr>
            <a:lvl4pPr>
              <a:defRPr sz="1400" baseline="0"/>
            </a:lvl4pPr>
            <a:lvl5pPr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448780"/>
            <a:ext cx="4041775" cy="630070"/>
          </a:xfrm>
        </p:spPr>
        <p:txBody>
          <a:bodyPr anchor="b"/>
          <a:lstStyle>
            <a:lvl1pPr marL="0" indent="0">
              <a:buNone/>
              <a:defRPr sz="2000" b="1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dirty="0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23855"/>
            <a:ext cx="4041775" cy="4002308"/>
          </a:xfrm>
        </p:spPr>
        <p:txBody>
          <a:bodyPr/>
          <a:lstStyle>
            <a:lvl1pPr>
              <a:defRPr sz="1600" baseline="0"/>
            </a:lvl1pPr>
            <a:lvl2pPr>
              <a:defRPr sz="1400" baseline="0"/>
            </a:lvl2pPr>
            <a:lvl3pPr>
              <a:defRPr sz="1400" baseline="0"/>
            </a:lvl3pPr>
            <a:lvl4pPr>
              <a:defRPr sz="1400" baseline="0"/>
            </a:lvl4pPr>
            <a:lvl5pPr>
              <a:defRPr sz="1400" baseline="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lv-LV" dirty="0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016A3B2-DE4A-47FA-9615-7E5BB92B3BFC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B953C6-A5AA-4DC5-BDDF-01016FA6C9EB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46BE08E-91A5-47F9-9AA9-2E72EAB307E7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lv-LV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A430574-2184-4C94-A7F7-B0C77FC8B148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lv-LV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lv-LV" noProof="0" dirty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EB1E452-DDCC-4BD5-954F-D123CA41F00A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68313" y="115888"/>
            <a:ext cx="8207375" cy="6492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title style</a:t>
            </a:r>
          </a:p>
        </p:txBody>
      </p:sp>
      <p:sp>
        <p:nvSpPr>
          <p:cNvPr id="1027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2438400" y="1125538"/>
            <a:ext cx="6238875" cy="50403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lv-LV" smtClean="0"/>
              <a:t>Click to edit Master text styles</a:t>
            </a:r>
          </a:p>
          <a:p>
            <a:pPr lvl="1"/>
            <a:r>
              <a:rPr lang="lv-LV" smtClean="0"/>
              <a:t>Second level</a:t>
            </a:r>
          </a:p>
          <a:p>
            <a:pPr lvl="2"/>
            <a:r>
              <a:rPr lang="lv-LV" smtClean="0"/>
              <a:t>Third level</a:t>
            </a:r>
          </a:p>
          <a:p>
            <a:pPr lvl="3"/>
            <a:r>
              <a:rPr lang="lv-LV" smtClean="0"/>
              <a:t>Fourth level</a:t>
            </a:r>
          </a:p>
          <a:p>
            <a:pPr lvl="4"/>
            <a:r>
              <a:rPr lang="lv-LV" smtClean="0"/>
              <a:t>Fifth level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l">
              <a:defRPr sz="14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29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sz="1400"/>
            </a:lvl1pPr>
          </a:lstStyle>
          <a:p>
            <a:pPr>
              <a:defRPr/>
            </a:pPr>
            <a:endParaRPr lang="lv-LV"/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/>
            </a:lvl1pPr>
          </a:lstStyle>
          <a:p>
            <a:pPr>
              <a:defRPr/>
            </a:pPr>
            <a:fld id="{3BCBBD14-116F-4E8C-AEEF-338E1F1809E4}" type="slidenum">
              <a:rPr lang="lv-LV"/>
              <a:pPr>
                <a:defRPr/>
              </a:pPr>
              <a:t>‹#›</a:t>
            </a:fld>
            <a:endParaRPr lang="lv-LV" dirty="0"/>
          </a:p>
        </p:txBody>
      </p:sp>
      <p:pic>
        <p:nvPicPr>
          <p:cNvPr id="1031" name="Picture 9" descr="Stends_BISS"/>
          <p:cNvPicPr>
            <a:picLocks noChangeAspect="1" noChangeArrowheads="1"/>
          </p:cNvPicPr>
          <p:nvPr userDrawn="1"/>
        </p:nvPicPr>
        <p:blipFill>
          <a:blip r:embed="rId13" cstate="print"/>
          <a:srcRect/>
          <a:stretch>
            <a:fillRect/>
          </a:stretch>
        </p:blipFill>
        <p:spPr bwMode="auto">
          <a:xfrm>
            <a:off x="0" y="6213475"/>
            <a:ext cx="2555875" cy="6635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grpSp>
        <p:nvGrpSpPr>
          <p:cNvPr id="1032" name="Group 50"/>
          <p:cNvGrpSpPr>
            <a:grpSpLocks/>
          </p:cNvGrpSpPr>
          <p:nvPr userDrawn="1"/>
        </p:nvGrpSpPr>
        <p:grpSpPr bwMode="auto">
          <a:xfrm>
            <a:off x="250825" y="0"/>
            <a:ext cx="8893175" cy="6858000"/>
            <a:chOff x="158" y="0"/>
            <a:chExt cx="5602" cy="4320"/>
          </a:xfrm>
        </p:grpSpPr>
        <p:sp>
          <p:nvSpPr>
            <p:cNvPr id="1033" name="Line 11"/>
            <p:cNvSpPr>
              <a:spLocks noChangeShapeType="1"/>
            </p:cNvSpPr>
            <p:nvPr userDrawn="1"/>
          </p:nvSpPr>
          <p:spPr bwMode="auto">
            <a:xfrm>
              <a:off x="158" y="527"/>
              <a:ext cx="5602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4" name="Line 12"/>
            <p:cNvSpPr>
              <a:spLocks noChangeShapeType="1"/>
            </p:cNvSpPr>
            <p:nvPr userDrawn="1"/>
          </p:nvSpPr>
          <p:spPr bwMode="auto">
            <a:xfrm>
              <a:off x="340" y="618"/>
              <a:ext cx="5420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5" name="Line 14"/>
            <p:cNvSpPr>
              <a:spLocks noChangeShapeType="1"/>
            </p:cNvSpPr>
            <p:nvPr userDrawn="1"/>
          </p:nvSpPr>
          <p:spPr bwMode="auto">
            <a:xfrm>
              <a:off x="5602" y="0"/>
              <a:ext cx="0" cy="432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6" name="Line 15"/>
            <p:cNvSpPr>
              <a:spLocks noChangeShapeType="1"/>
            </p:cNvSpPr>
            <p:nvPr userDrawn="1"/>
          </p:nvSpPr>
          <p:spPr bwMode="auto">
            <a:xfrm>
              <a:off x="5511" y="73"/>
              <a:ext cx="0" cy="4174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7" name="Line 23"/>
            <p:cNvSpPr>
              <a:spLocks noChangeShapeType="1"/>
            </p:cNvSpPr>
            <p:nvPr userDrawn="1"/>
          </p:nvSpPr>
          <p:spPr bwMode="auto">
            <a:xfrm>
              <a:off x="4694" y="4020"/>
              <a:ext cx="1066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8" name="Line 24"/>
            <p:cNvSpPr>
              <a:spLocks noChangeShapeType="1"/>
            </p:cNvSpPr>
            <p:nvPr userDrawn="1"/>
          </p:nvSpPr>
          <p:spPr bwMode="auto">
            <a:xfrm>
              <a:off x="4967" y="3929"/>
              <a:ext cx="79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39" name="Rectangle 41"/>
            <p:cNvSpPr>
              <a:spLocks noChangeArrowheads="1"/>
            </p:cNvSpPr>
            <p:nvPr userDrawn="1"/>
          </p:nvSpPr>
          <p:spPr bwMode="auto">
            <a:xfrm>
              <a:off x="5511" y="527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1040" name="Rectangle 42"/>
            <p:cNvSpPr>
              <a:spLocks noChangeArrowheads="1"/>
            </p:cNvSpPr>
            <p:nvPr userDrawn="1"/>
          </p:nvSpPr>
          <p:spPr bwMode="auto">
            <a:xfrm>
              <a:off x="5511" y="3929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  <p:sp>
          <p:nvSpPr>
            <p:cNvPr id="1041" name="Line 46"/>
            <p:cNvSpPr>
              <a:spLocks noChangeShapeType="1"/>
            </p:cNvSpPr>
            <p:nvPr userDrawn="1"/>
          </p:nvSpPr>
          <p:spPr bwMode="auto">
            <a:xfrm>
              <a:off x="3787" y="4110"/>
              <a:ext cx="1973" cy="0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42" name="Line 48"/>
            <p:cNvSpPr>
              <a:spLocks noChangeShapeType="1"/>
            </p:cNvSpPr>
            <p:nvPr userDrawn="1"/>
          </p:nvSpPr>
          <p:spPr bwMode="auto">
            <a:xfrm>
              <a:off x="5692" y="3249"/>
              <a:ext cx="0" cy="1071"/>
            </a:xfrm>
            <a:prstGeom prst="line">
              <a:avLst/>
            </a:prstGeom>
            <a:noFill/>
            <a:ln w="9525">
              <a:solidFill>
                <a:srgbClr val="003366"/>
              </a:solidFill>
              <a:round/>
              <a:headEnd/>
              <a:tailEnd/>
            </a:ln>
          </p:spPr>
          <p:txBody>
            <a:bodyPr/>
            <a:lstStyle/>
            <a:p>
              <a:endParaRPr lang="lv-LV"/>
            </a:p>
          </p:txBody>
        </p:sp>
        <p:sp>
          <p:nvSpPr>
            <p:cNvPr id="1043" name="Rectangle 49"/>
            <p:cNvSpPr>
              <a:spLocks noChangeArrowheads="1"/>
            </p:cNvSpPr>
            <p:nvPr userDrawn="1"/>
          </p:nvSpPr>
          <p:spPr bwMode="auto">
            <a:xfrm>
              <a:off x="5602" y="4020"/>
              <a:ext cx="90" cy="91"/>
            </a:xfrm>
            <a:prstGeom prst="rect">
              <a:avLst/>
            </a:prstGeom>
            <a:solidFill>
              <a:srgbClr val="003366"/>
            </a:solidFill>
            <a:ln w="9525">
              <a:solidFill>
                <a:srgbClr val="003366"/>
              </a:solidFill>
              <a:miter lim="800000"/>
              <a:headEnd/>
              <a:tailEnd/>
            </a:ln>
          </p:spPr>
          <p:txBody>
            <a:bodyPr wrap="none" anchor="ctr"/>
            <a:lstStyle/>
            <a:p>
              <a:pPr algn="ctr"/>
              <a:endParaRPr lang="lv-LV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69" r:id="rId1"/>
    <p:sldLayoutId id="2147483860" r:id="rId2"/>
    <p:sldLayoutId id="2147483870" r:id="rId3"/>
    <p:sldLayoutId id="2147483861" r:id="rId4"/>
    <p:sldLayoutId id="2147483862" r:id="rId5"/>
    <p:sldLayoutId id="2147483863" r:id="rId6"/>
    <p:sldLayoutId id="2147483864" r:id="rId7"/>
    <p:sldLayoutId id="2147483865" r:id="rId8"/>
    <p:sldLayoutId id="2147483866" r:id="rId9"/>
    <p:sldLayoutId id="2147483867" r:id="rId10"/>
    <p:sldLayoutId id="2147483868" r:id="rId11"/>
  </p:sldLayoutIdLst>
  <p:timing>
    <p:tnLst>
      <p:par>
        <p:cTn id="1" dur="indefinite" restart="never" nodeType="tmRoot"/>
      </p:par>
    </p:tnLst>
  </p:timing>
  <p:txStyles>
    <p:titleStyle>
      <a:lvl1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+mj-lt"/>
          <a:ea typeface="+mj-ea"/>
          <a:cs typeface="+mj-cs"/>
        </a:defRPr>
      </a:lvl1pPr>
      <a:lvl2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2pPr>
      <a:lvl3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3pPr>
      <a:lvl4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4pPr>
      <a:lvl5pPr algn="r" rtl="0" eaLnBrk="0" fontAlgn="base" hangingPunct="0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5pPr>
      <a:lvl6pPr marL="457200" algn="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6pPr>
      <a:lvl7pPr marL="914400" algn="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7pPr>
      <a:lvl8pPr marL="1371600" algn="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8pPr>
      <a:lvl9pPr marL="1828800" algn="r" rtl="0" fontAlgn="base">
        <a:spcBef>
          <a:spcPct val="0"/>
        </a:spcBef>
        <a:spcAft>
          <a:spcPct val="0"/>
        </a:spcAft>
        <a:defRPr sz="3200" b="1" i="1">
          <a:solidFill>
            <a:srgbClr val="003366"/>
          </a:solidFill>
          <a:effectLst>
            <a:outerShdw blurRad="38100" dist="38100" dir="2700000" algn="tl">
              <a:srgbClr val="C0C0C0"/>
            </a:outerShdw>
          </a:effectLst>
          <a:latin typeface="Arial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þ"/>
        <a:defRPr sz="20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400"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Wingdings" pitchFamily="2" charset="2"/>
        <a:buChar char="§"/>
        <a:defRPr sz="16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chemeClr val="tx1"/>
          </a:solidFill>
          <a:latin typeface="+mn-lt"/>
        </a:defRPr>
      </a:lvl9pPr>
    </p:bodyStyle>
    <p:otherStyle>
      <a:defPPr>
        <a:defRPr lang="lv-LV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jpeg"/><Relationship Id="rId7" Type="http://schemas.openxmlformats.org/officeDocument/2006/relationships/image" Target="../media/image6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.png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diagramLayout" Target="../diagrams/layout1.xml"/><Relationship Id="rId2" Type="http://schemas.openxmlformats.org/officeDocument/2006/relationships/diagramData" Target="../diagrams/data1.xml"/><Relationship Id="rId1" Type="http://schemas.openxmlformats.org/officeDocument/2006/relationships/slideLayout" Target="../slideLayouts/slideLayout2.xml"/><Relationship Id="rId6" Type="http://schemas.microsoft.com/office/2007/relationships/diagramDrawing" Target="../diagrams/drawing1.xml"/><Relationship Id="rId5" Type="http://schemas.openxmlformats.org/officeDocument/2006/relationships/diagramColors" Target="../diagrams/colors1.xml"/><Relationship Id="rId4" Type="http://schemas.openxmlformats.org/officeDocument/2006/relationships/diagramQuickStyle" Target="../diagrams/quickStyle1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biss.soc.lv/" TargetMode="External"/><Relationship Id="rId2" Type="http://schemas.openxmlformats.org/officeDocument/2006/relationships/hyperlink" Target="mailto:biss@biss.soc.lv" TargetMode="External"/><Relationship Id="rId1" Type="http://schemas.openxmlformats.org/officeDocument/2006/relationships/slideLayout" Target="../slideLayouts/slideLayout1.xml"/><Relationship Id="rId4" Type="http://schemas.openxmlformats.org/officeDocument/2006/relationships/image" Target="../media/image7.jpe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0" name="Rectangle 2"/>
          <p:cNvSpPr>
            <a:spLocks noGrp="1" noChangeArrowheads="1"/>
          </p:cNvSpPr>
          <p:nvPr>
            <p:ph type="ctrTitle"/>
          </p:nvPr>
        </p:nvSpPr>
        <p:spPr>
          <a:xfrm>
            <a:off x="214282" y="3571876"/>
            <a:ext cx="8189913" cy="2089372"/>
          </a:xfrm>
        </p:spPr>
        <p:txBody>
          <a:bodyPr/>
          <a:lstStyle/>
          <a:p>
            <a:pPr>
              <a:defRPr/>
            </a:pPr>
            <a:r>
              <a:rPr lang="lv-LV" sz="2000" i="0" cap="none" dirty="0" smtClean="0">
                <a:effectLst/>
              </a:rPr>
              <a:t/>
            </a:r>
            <a:br>
              <a:rPr lang="lv-LV" sz="2000" i="0" cap="none" dirty="0" smtClean="0">
                <a:effectLst/>
              </a:rPr>
            </a:br>
            <a:r>
              <a:rPr sz="2000" i="0" cap="none" dirty="0">
                <a:effectLst/>
              </a:rPr>
              <a:t/>
            </a:r>
            <a:br>
              <a:rPr sz="2000" i="0" cap="none" dirty="0">
                <a:effectLst/>
              </a:rPr>
            </a:br>
            <a:r>
              <a:rPr sz="2000" i="0" cap="none" dirty="0" smtClean="0">
                <a:effectLst/>
              </a:rPr>
              <a:t/>
            </a:r>
            <a:br>
              <a:rPr sz="2000" i="0" cap="none" dirty="0" smtClean="0">
                <a:effectLst/>
              </a:rPr>
            </a:br>
            <a:r>
              <a:rPr sz="2000" i="0" cap="none" dirty="0">
                <a:effectLst/>
              </a:rPr>
              <a:t/>
            </a:r>
            <a:br>
              <a:rPr sz="2000" i="0" cap="none" dirty="0">
                <a:effectLst/>
              </a:rPr>
            </a:br>
            <a:r>
              <a:rPr lang="lv-LV" sz="1800" i="0" cap="none" dirty="0" smtClean="0">
                <a:effectLst/>
              </a:rPr>
              <a:t>Ikgadējs nabadzības un sociālās atstumtības mazināšanas rīcībpolitikas izvērtējums </a:t>
            </a:r>
            <a:br>
              <a:rPr lang="lv-LV" sz="1800" i="0" cap="none" dirty="0" smtClean="0">
                <a:effectLst/>
              </a:rPr>
            </a:br>
            <a:r>
              <a:rPr lang="lv-LV" sz="1800" i="0" cap="none" dirty="0" smtClean="0">
                <a:effectLst/>
              </a:rPr>
              <a:t>(t.sk. padziļināts izvērtējums par nevienlīdzību </a:t>
            </a:r>
            <a:br>
              <a:rPr lang="lv-LV" sz="1800" i="0" cap="none" dirty="0" smtClean="0">
                <a:effectLst/>
              </a:rPr>
            </a:br>
            <a:r>
              <a:rPr lang="lv-LV" sz="1800" i="0" u="sng" cap="none" dirty="0" smtClean="0">
                <a:effectLst/>
              </a:rPr>
              <a:t>sabiedriskā transporta pieejamības </a:t>
            </a:r>
            <a:r>
              <a:rPr lang="lv-LV" sz="1800" i="0" u="sng" cap="none" dirty="0" smtClean="0">
                <a:effectLst/>
              </a:rPr>
              <a:t>jomā</a:t>
            </a:r>
            <a:r>
              <a:rPr lang="lv-LV" sz="1800" i="0" cap="none" dirty="0" smtClean="0">
                <a:effectLst/>
              </a:rPr>
              <a:t>)</a:t>
            </a:r>
            <a:br>
              <a:rPr lang="lv-LV" sz="1800" i="0" cap="none" dirty="0" smtClean="0">
                <a:effectLst/>
              </a:rPr>
            </a:br>
            <a:r>
              <a:rPr sz="1800" i="0" cap="none">
                <a:effectLst/>
              </a:rPr>
              <a:t/>
            </a:r>
            <a:br>
              <a:rPr sz="1800" i="0" cap="none">
                <a:effectLst/>
              </a:rPr>
            </a:br>
            <a:r>
              <a:rPr sz="1800" i="0" cap="none" smtClean="0">
                <a:effectLst/>
              </a:rPr>
              <a:t>4. izvērtējums</a:t>
            </a:r>
            <a:r>
              <a:rPr lang="lv-LV" sz="1800" i="0" cap="none" dirty="0" smtClean="0">
                <a:effectLst/>
              </a:rPr>
              <a:t/>
            </a:r>
            <a:br>
              <a:rPr lang="lv-LV" sz="1800" i="0" cap="none" dirty="0" smtClean="0">
                <a:effectLst/>
              </a:rPr>
            </a:br>
            <a:r>
              <a:rPr sz="1800" i="0" cap="none" dirty="0">
                <a:effectLst/>
              </a:rPr>
              <a:t/>
            </a:r>
            <a:br>
              <a:rPr sz="1800" i="0" cap="none" dirty="0">
                <a:effectLst/>
              </a:rPr>
            </a:br>
            <a:r>
              <a:rPr sz="1800" b="0" cap="none">
                <a:effectLst/>
              </a:rPr>
              <a:t> </a:t>
            </a:r>
            <a:r>
              <a:rPr sz="1800" b="0" cap="none" smtClean="0">
                <a:effectLst/>
              </a:rPr>
              <a:t>Sabiedriskā transporta pieejamības izpētes </a:t>
            </a:r>
            <a:br>
              <a:rPr sz="1800" b="0" cap="none" smtClean="0">
                <a:effectLst/>
              </a:rPr>
            </a:br>
            <a:r>
              <a:rPr sz="1800" b="0" cap="none" smtClean="0">
                <a:effectLst/>
              </a:rPr>
              <a:t>metodoloģijas piedāvājums</a:t>
            </a:r>
            <a:br>
              <a:rPr sz="1800" b="0" cap="none" smtClean="0">
                <a:effectLst/>
              </a:rPr>
            </a:br>
            <a:r>
              <a:rPr sz="1800" b="0" cap="none" smtClean="0">
                <a:effectLst/>
              </a:rPr>
              <a:t>2008.-2019.gada periods</a:t>
            </a:r>
            <a:r>
              <a:rPr lang="lv-LV" sz="2000" i="0" cap="none" dirty="0" smtClean="0">
                <a:effectLst/>
              </a:rPr>
              <a:t/>
            </a:r>
            <a:br>
              <a:rPr lang="lv-LV" sz="2000" i="0" cap="none" dirty="0" smtClean="0">
                <a:effectLst/>
              </a:rPr>
            </a:br>
            <a:r>
              <a:rPr lang="lv-LV" sz="2400" i="0" cap="none" dirty="0" smtClean="0">
                <a:effectLst/>
              </a:rPr>
              <a:t/>
            </a:r>
            <a:br>
              <a:rPr lang="lv-LV" sz="2400" i="0" cap="none" dirty="0" smtClean="0">
                <a:effectLst/>
              </a:rPr>
            </a:br>
            <a:r>
              <a:rPr b="0" i="0" cap="none" smtClean="0">
                <a:effectLst/>
              </a:rPr>
              <a:t>Izpildītājs</a:t>
            </a:r>
            <a:r>
              <a:rPr b="0" i="0" cap="none" smtClean="0">
                <a:effectLst/>
              </a:rPr>
              <a:t>: </a:t>
            </a:r>
            <a:br>
              <a:rPr b="0" i="0" cap="none" smtClean="0">
                <a:effectLst/>
              </a:rPr>
            </a:br>
            <a:r>
              <a:rPr i="0" cap="none" smtClean="0">
                <a:effectLst/>
              </a:rPr>
              <a:t>"</a:t>
            </a:r>
            <a:r>
              <a:rPr i="0" cap="none" dirty="0" err="1" smtClean="0">
                <a:effectLst/>
              </a:rPr>
              <a:t>Baltic</a:t>
            </a:r>
            <a:r>
              <a:rPr i="0" cap="none" dirty="0" smtClean="0">
                <a:effectLst/>
              </a:rPr>
              <a:t> </a:t>
            </a:r>
            <a:r>
              <a:rPr i="0" cap="none" dirty="0" err="1" smtClean="0">
                <a:effectLst/>
              </a:rPr>
              <a:t>Institute</a:t>
            </a:r>
            <a:r>
              <a:rPr i="0" cap="none" dirty="0" smtClean="0">
                <a:effectLst/>
              </a:rPr>
              <a:t> </a:t>
            </a:r>
            <a:r>
              <a:rPr i="0" cap="none" dirty="0" err="1" smtClean="0">
                <a:effectLst/>
              </a:rPr>
              <a:t>of</a:t>
            </a:r>
            <a:r>
              <a:rPr i="0" cap="none" dirty="0" smtClean="0">
                <a:effectLst/>
              </a:rPr>
              <a:t> </a:t>
            </a:r>
            <a:r>
              <a:rPr i="0" cap="none" dirty="0" err="1" smtClean="0">
                <a:effectLst/>
              </a:rPr>
              <a:t>Social</a:t>
            </a:r>
            <a:r>
              <a:rPr i="0" cap="none" dirty="0" smtClean="0">
                <a:effectLst/>
              </a:rPr>
              <a:t> </a:t>
            </a:r>
            <a:r>
              <a:rPr i="0" cap="none" dirty="0" err="1" smtClean="0">
                <a:effectLst/>
              </a:rPr>
              <a:t>Sciences</a:t>
            </a:r>
            <a:r>
              <a:rPr i="0" cap="none" dirty="0" smtClean="0">
                <a:effectLst/>
              </a:rPr>
              <a:t>"</a:t>
            </a:r>
            <a:r>
              <a:rPr i="0" cap="none" dirty="0">
                <a:effectLst/>
              </a:rPr>
              <a:t/>
            </a:r>
            <a:br>
              <a:rPr i="0" cap="none" dirty="0">
                <a:effectLst/>
              </a:rPr>
            </a:br>
            <a:r>
              <a:rPr lang="lv-LV" sz="2800" cap="none" dirty="0" smtClean="0"/>
              <a:t/>
            </a:r>
            <a:br>
              <a:rPr lang="lv-LV" sz="2800" cap="none" dirty="0" smtClean="0"/>
            </a:br>
            <a:r>
              <a:rPr sz="2800" cap="none" dirty="0"/>
              <a:t/>
            </a:r>
            <a:br>
              <a:rPr sz="2800" cap="none" dirty="0"/>
            </a:br>
            <a:r>
              <a:rPr sz="2800" b="0" cap="none" dirty="0" smtClean="0">
                <a:effectLst/>
              </a:rPr>
              <a:t/>
            </a:r>
            <a:br>
              <a:rPr sz="2800" b="0" cap="none" dirty="0" smtClean="0">
                <a:effectLst/>
              </a:rPr>
            </a:br>
            <a:endParaRPr sz="2400" b="0" i="0" cap="none" dirty="0">
              <a:solidFill>
                <a:srgbClr val="FFFF00"/>
              </a:solidFill>
              <a:effectLst/>
            </a:endParaRPr>
          </a:p>
        </p:txBody>
      </p:sp>
      <p:sp>
        <p:nvSpPr>
          <p:cNvPr id="5" name="Rectangle 3"/>
          <p:cNvSpPr txBox="1">
            <a:spLocks noChangeArrowheads="1"/>
          </p:cNvSpPr>
          <p:nvPr/>
        </p:nvSpPr>
        <p:spPr bwMode="auto">
          <a:xfrm>
            <a:off x="428596" y="5643578"/>
            <a:ext cx="7775575" cy="508616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lv-LV" sz="1600" b="1" kern="0" dirty="0" smtClean="0">
              <a:solidFill>
                <a:srgbClr val="003366"/>
              </a:solidFill>
              <a:latin typeface="+mn-lt"/>
            </a:endParaRPr>
          </a:p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endParaRPr lang="lv-LV" sz="1600" b="1" kern="0" dirty="0" smtClean="0">
              <a:solidFill>
                <a:srgbClr val="003366"/>
              </a:solidFill>
              <a:latin typeface="+mn-lt"/>
            </a:endParaRPr>
          </a:p>
        </p:txBody>
      </p:sp>
      <p:sp>
        <p:nvSpPr>
          <p:cNvPr id="4102" name="Rectangle 9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wrap="none" anchor="ctr">
            <a:spAutoFit/>
          </a:bodyPr>
          <a:lstStyle/>
          <a:p>
            <a:pPr algn="ctr"/>
            <a:endParaRPr lang="lv-LV"/>
          </a:p>
        </p:txBody>
      </p:sp>
      <p:pic>
        <p:nvPicPr>
          <p:cNvPr id="4103" name="Picture 6" descr="krasains_BISS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929454" y="1214422"/>
            <a:ext cx="1512168" cy="69919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3316" name="Picture 5"/>
          <p:cNvPicPr>
            <a:picLocks noChangeAspect="1" noChangeArrowheads="1"/>
          </p:cNvPicPr>
          <p:nvPr/>
        </p:nvPicPr>
        <p:blipFill>
          <a:blip r:embed="rId4"/>
          <a:srcRect/>
          <a:stretch>
            <a:fillRect/>
          </a:stretch>
        </p:blipFill>
        <p:spPr bwMode="auto">
          <a:xfrm>
            <a:off x="500034" y="1142984"/>
            <a:ext cx="1162050" cy="73342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5" name="Picture 6"/>
          <p:cNvPicPr>
            <a:picLocks noChangeAspect="1" noChangeArrowheads="1"/>
          </p:cNvPicPr>
          <p:nvPr/>
        </p:nvPicPr>
        <p:blipFill>
          <a:blip r:embed="rId5"/>
          <a:srcRect/>
          <a:stretch>
            <a:fillRect/>
          </a:stretch>
        </p:blipFill>
        <p:spPr bwMode="auto">
          <a:xfrm>
            <a:off x="1928794" y="1142984"/>
            <a:ext cx="2066925" cy="752475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4" name="Picture 7"/>
          <p:cNvPicPr>
            <a:picLocks noChangeAspect="1" noChangeArrowheads="1"/>
          </p:cNvPicPr>
          <p:nvPr/>
        </p:nvPicPr>
        <p:blipFill>
          <a:blip r:embed="rId6"/>
          <a:srcRect/>
          <a:stretch>
            <a:fillRect/>
          </a:stretch>
        </p:blipFill>
        <p:spPr bwMode="auto">
          <a:xfrm>
            <a:off x="4214810" y="1214422"/>
            <a:ext cx="2247900" cy="685800"/>
          </a:xfrm>
          <a:prstGeom prst="rect">
            <a:avLst/>
          </a:prstGeom>
          <a:solidFill>
            <a:srgbClr val="FFFFFF"/>
          </a:solidFill>
        </p:spPr>
      </p:pic>
      <p:pic>
        <p:nvPicPr>
          <p:cNvPr id="13313" name="Picture 8"/>
          <p:cNvPicPr>
            <a:picLocks noChangeAspect="1" noChangeArrowheads="1"/>
          </p:cNvPicPr>
          <p:nvPr/>
        </p:nvPicPr>
        <p:blipFill>
          <a:blip r:embed="rId7"/>
          <a:srcRect/>
          <a:stretch>
            <a:fillRect/>
          </a:stretch>
        </p:blipFill>
        <p:spPr bwMode="auto">
          <a:xfrm>
            <a:off x="1071538" y="2071678"/>
            <a:ext cx="5657850" cy="180975"/>
          </a:xfrm>
          <a:prstGeom prst="rect">
            <a:avLst/>
          </a:prstGeom>
          <a:solidFill>
            <a:srgbClr val="FFFFFF"/>
          </a:solidFill>
        </p:spPr>
      </p:pic>
      <p:sp>
        <p:nvSpPr>
          <p:cNvPr id="14" name="Rectangle 13"/>
          <p:cNvSpPr/>
          <p:nvPr/>
        </p:nvSpPr>
        <p:spPr>
          <a:xfrm>
            <a:off x="357158" y="6357958"/>
            <a:ext cx="8001056" cy="307777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spcBef>
                <a:spcPct val="20000"/>
              </a:spcBef>
              <a:buFont typeface="Wingdings" pitchFamily="2" charset="2"/>
              <a:buNone/>
              <a:defRPr/>
            </a:pPr>
            <a:r>
              <a:rPr lang="lv-LV" sz="1400" b="1" kern="0" dirty="0" smtClean="0">
                <a:solidFill>
                  <a:srgbClr val="003366"/>
                </a:solidFill>
              </a:rPr>
              <a:t>11.12.2019.</a:t>
            </a:r>
            <a:r>
              <a:rPr lang="lv-LV" sz="1400" b="1" kern="0" dirty="0" smtClean="0">
                <a:solidFill>
                  <a:srgbClr val="808000"/>
                </a:solidFill>
              </a:rPr>
              <a:t> </a:t>
            </a:r>
            <a:endParaRPr lang="lv-LV" sz="1400" b="1" kern="0" dirty="0">
              <a:solidFill>
                <a:srgbClr val="808000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8307010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 smtClean="0"/>
              <a:t>Transporta nabadzība: jēdziens</a:t>
            </a:r>
            <a:endParaRPr lang="lv-LV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1800" b="0" dirty="0" smtClean="0"/>
              <a:t>«Transporta nabadzība» </a:t>
            </a:r>
            <a:r>
              <a:rPr lang="lv-LV" sz="1800" b="0" dirty="0"/>
              <a:t>(</a:t>
            </a:r>
            <a:r>
              <a:rPr lang="lv-LV" sz="1800" b="0" i="1" dirty="0" err="1"/>
              <a:t>transport</a:t>
            </a:r>
            <a:r>
              <a:rPr lang="lv-LV" sz="1800" b="0" i="1" dirty="0"/>
              <a:t> </a:t>
            </a:r>
            <a:r>
              <a:rPr lang="lv-LV" sz="1800" b="0" i="1" dirty="0" err="1"/>
              <a:t>poverty</a:t>
            </a:r>
            <a:r>
              <a:rPr lang="lv-LV" sz="1800" b="0" dirty="0" smtClean="0"/>
              <a:t>): situācija, </a:t>
            </a:r>
            <a:r>
              <a:rPr lang="lv-LV" sz="1800" b="0" dirty="0"/>
              <a:t>kurā, indivīdam apmierinot savas vajadzības, nākas saskarties ar vismaz vienu no </a:t>
            </a:r>
            <a:r>
              <a:rPr lang="lv-LV" sz="1800" b="0" dirty="0" smtClean="0"/>
              <a:t>šādiem ierobežojumiem </a:t>
            </a:r>
          </a:p>
          <a:p>
            <a:pPr lvl="1"/>
            <a:r>
              <a:rPr lang="lv-LV" sz="1600" b="0" dirty="0" smtClean="0"/>
              <a:t>Transporta </a:t>
            </a:r>
            <a:r>
              <a:rPr lang="lv-LV" sz="1600" b="0" dirty="0"/>
              <a:t>izdevumi veido tik lielu daļu no mājsaimniecības ienākumiem, ka atlikums ir uzskatāms par zemu ienākumu </a:t>
            </a:r>
            <a:r>
              <a:rPr lang="lv-LV" sz="1600" b="0" dirty="0" smtClean="0"/>
              <a:t>līmeni </a:t>
            </a:r>
          </a:p>
          <a:p>
            <a:pPr lvl="1"/>
            <a:r>
              <a:rPr lang="lv-LV" sz="1600" b="0" dirty="0" smtClean="0"/>
              <a:t>Pieejami </a:t>
            </a:r>
            <a:r>
              <a:rPr lang="lv-LV" sz="1600" b="0" dirty="0"/>
              <a:t>transporta veidi vai apstākļi ir bīstami vai </a:t>
            </a:r>
            <a:r>
              <a:rPr lang="lv-LV" sz="1600" b="0" dirty="0" smtClean="0"/>
              <a:t>nedroši </a:t>
            </a:r>
          </a:p>
          <a:p>
            <a:pPr lvl="1"/>
            <a:r>
              <a:rPr lang="lv-LV" sz="1600" b="0" dirty="0" smtClean="0"/>
              <a:t>Nav </a:t>
            </a:r>
            <a:r>
              <a:rPr lang="lv-LV" sz="1600" b="0" dirty="0"/>
              <a:t>pieejami tādi transporta veidi, kas atbilstu indivīda fiziskajām vai garīgajām iespējām vai stāvoklim u.tml.</a:t>
            </a:r>
          </a:p>
          <a:p>
            <a:r>
              <a:rPr lang="lv-LV" sz="1800" b="0" dirty="0" smtClean="0"/>
              <a:t>Sabiedriskajam </a:t>
            </a:r>
            <a:r>
              <a:rPr lang="lv-LV" sz="1800" b="0" dirty="0"/>
              <a:t>transportam ir būtiska loma sociālās atstumtības </a:t>
            </a:r>
            <a:r>
              <a:rPr lang="lv-LV" sz="1800" b="0" dirty="0" smtClean="0"/>
              <a:t>mazināšanā</a:t>
            </a:r>
          </a:p>
          <a:p>
            <a:r>
              <a:rPr lang="lv-LV" sz="1800" b="0" smtClean="0"/>
              <a:t>Sociālās </a:t>
            </a:r>
            <a:r>
              <a:rPr lang="lv-LV" sz="1800" b="0" dirty="0"/>
              <a:t>un transporta atstumtības iedzīvotāju </a:t>
            </a:r>
            <a:r>
              <a:rPr lang="lv-LV" sz="1800" b="0" dirty="0" smtClean="0"/>
              <a:t>grupas:</a:t>
            </a:r>
            <a:endParaRPr lang="lv-LV" sz="1800" b="0" dirty="0"/>
          </a:p>
          <a:p>
            <a:pPr lvl="1"/>
            <a:r>
              <a:rPr lang="lv-LV" sz="1600" b="0" dirty="0" smtClean="0"/>
              <a:t>Iedzīvotāji</a:t>
            </a:r>
            <a:r>
              <a:rPr lang="lv-LV" sz="1600" b="0" dirty="0"/>
              <a:t>, kas atrodas </a:t>
            </a:r>
            <a:r>
              <a:rPr lang="lv-LV" sz="1600" b="0" u="sng" dirty="0"/>
              <a:t>sociāli neaizsargātā stāvoklī </a:t>
            </a:r>
            <a:r>
              <a:rPr lang="lv-LV" sz="1600" b="0" dirty="0"/>
              <a:t>(iedzīvotāji ar zemiem ienākumiem, bezdarbnieki, iedzīvotāji ar zemām prasmēm, vientuļie vecāki, etniskās minoritātes, seniori);</a:t>
            </a:r>
          </a:p>
          <a:p>
            <a:pPr lvl="1"/>
            <a:r>
              <a:rPr lang="lv-LV" sz="1600" b="0" dirty="0" smtClean="0"/>
              <a:t>Iedzīvotāji</a:t>
            </a:r>
            <a:r>
              <a:rPr lang="lv-LV" sz="1600" b="0" dirty="0"/>
              <a:t>, kuriem ir </a:t>
            </a:r>
            <a:r>
              <a:rPr lang="lv-LV" sz="1600" b="0" u="sng" dirty="0"/>
              <a:t>neizdevīgs stāvoklis attiecībā uz transporta pieejamību </a:t>
            </a:r>
            <a:r>
              <a:rPr lang="lv-LV" sz="1600" b="0" dirty="0"/>
              <a:t>(mājsaimniecībā nav automašīnas, lauku teritorijas, attālinātas teritorijas, personas ar invaliditāti);</a:t>
            </a:r>
          </a:p>
          <a:p>
            <a:pPr lvl="1"/>
            <a:r>
              <a:rPr lang="lv-LV" sz="1600" b="0" dirty="0" smtClean="0"/>
              <a:t>Citas </a:t>
            </a:r>
            <a:r>
              <a:rPr lang="lv-LV" sz="1600" b="0" dirty="0"/>
              <a:t>grupas (sievietes, studenti, bērni).</a:t>
            </a:r>
          </a:p>
          <a:p>
            <a:endParaRPr lang="lv-LV" sz="1800" b="0" dirty="0" smtClean="0"/>
          </a:p>
          <a:p>
            <a:endParaRPr lang="lv-LV" dirty="0"/>
          </a:p>
        </p:txBody>
      </p:sp>
    </p:spTree>
    <p:extLst>
      <p:ext uri="{BB962C8B-B14F-4D97-AF65-F5344CB8AC3E}">
        <p14:creationId xmlns="" xmlns:p14="http://schemas.microsoft.com/office/powerpoint/2010/main" val="2139255644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 smtClean="0"/>
              <a:t>Aktivitāšu veikšanas loģika</a:t>
            </a:r>
            <a:endParaRPr lang="lv-LV" sz="2800" dirty="0"/>
          </a:p>
        </p:txBody>
      </p:sp>
      <p:graphicFrame>
        <p:nvGraphicFramePr>
          <p:cNvPr id="4" name="Content Placeholder 3"/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="" xmlns:p14="http://schemas.microsoft.com/office/powerpoint/2010/main" val="3048853048"/>
              </p:ext>
            </p:extLst>
          </p:nvPr>
        </p:nvGraphicFramePr>
        <p:xfrm>
          <a:off x="438150" y="1125538"/>
          <a:ext cx="8239125" cy="5040312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2" r:lo="rId3" r:qs="rId4" r:cs="rId5"/>
          </a:graphicData>
        </a:graphic>
      </p:graphicFrame>
    </p:spTree>
    <p:extLst>
      <p:ext uri="{BB962C8B-B14F-4D97-AF65-F5344CB8AC3E}">
        <p14:creationId xmlns="" xmlns:p14="http://schemas.microsoft.com/office/powerpoint/2010/main" val="137494162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 smtClean="0"/>
              <a:t>Sabiedriskā transporta pieejamība: </a:t>
            </a:r>
            <a:br>
              <a:rPr lang="lv-LV" sz="2800" dirty="0" smtClean="0"/>
            </a:br>
            <a:r>
              <a:rPr lang="lv-LV" sz="2800" dirty="0" smtClean="0"/>
              <a:t>metodes un datu avoti</a:t>
            </a:r>
            <a:endParaRPr lang="lv-LV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1800" b="0" dirty="0" smtClean="0"/>
              <a:t>Dokumentu analīze:</a:t>
            </a:r>
          </a:p>
          <a:p>
            <a:pPr lvl="1"/>
            <a:r>
              <a:rPr lang="lv-LV" sz="1600" dirty="0"/>
              <a:t>ES līmeņa dokumenti nevienlīdzības definēšanai un problēmas izklāstam</a:t>
            </a:r>
          </a:p>
          <a:p>
            <a:pPr lvl="1"/>
            <a:r>
              <a:rPr lang="lv-LV" sz="1600" dirty="0" smtClean="0"/>
              <a:t>Tiesiskais regulējums un politikas plānošanas dokumenti</a:t>
            </a:r>
          </a:p>
          <a:p>
            <a:pPr lvl="1"/>
            <a:r>
              <a:rPr lang="lv-LV" sz="1600" dirty="0" smtClean="0"/>
              <a:t>MK noteikumi un pašvaldību saistošie noteikumi atvieglojumu un ar mobilitāti saistītā atbalsta raksturošanai</a:t>
            </a:r>
          </a:p>
          <a:p>
            <a:r>
              <a:rPr lang="lv-LV" sz="1800" b="0" dirty="0" smtClean="0"/>
              <a:t>Ekspertu intervijas [25]</a:t>
            </a:r>
          </a:p>
          <a:p>
            <a:r>
              <a:rPr lang="lv-LV" sz="1800" b="0" dirty="0" smtClean="0"/>
              <a:t>Statistikas datu analīze:</a:t>
            </a:r>
          </a:p>
          <a:p>
            <a:pPr lvl="1"/>
            <a:r>
              <a:rPr lang="lv-LV" sz="1600" dirty="0" smtClean="0"/>
              <a:t>Kombinēta un integrēta dažādu nozaru CSP datu analīze:</a:t>
            </a:r>
          </a:p>
          <a:p>
            <a:pPr lvl="2"/>
            <a:r>
              <a:rPr lang="lv-LV" sz="1600" dirty="0" smtClean="0"/>
              <a:t>Transporta un tūrisma statistika: pasažieru pārvadājumu intensitāte, ceļu infrastruktūra u.tml. </a:t>
            </a:r>
          </a:p>
          <a:p>
            <a:pPr lvl="2"/>
            <a:r>
              <a:rPr lang="lv-LV" sz="1600" dirty="0"/>
              <a:t>Apsekojuma </a:t>
            </a:r>
            <a:r>
              <a:rPr lang="lv-LV" sz="1600" dirty="0" smtClean="0"/>
              <a:t>«Latvijas </a:t>
            </a:r>
            <a:r>
              <a:rPr lang="lv-LV" sz="1600" dirty="0"/>
              <a:t>iedzīvotāju mobilitāte 2017. </a:t>
            </a:r>
            <a:r>
              <a:rPr lang="lv-LV" sz="1600" dirty="0" smtClean="0"/>
              <a:t>gadā» rezultāti: bez ienākumu griezuma</a:t>
            </a:r>
          </a:p>
          <a:p>
            <a:pPr lvl="2"/>
            <a:r>
              <a:rPr lang="lv-LV" sz="1600" dirty="0" smtClean="0"/>
              <a:t>Mājsaimniecības budžeta pētījums (līdz 2016): transporta izdevumi</a:t>
            </a:r>
          </a:p>
          <a:p>
            <a:pPr lvl="1"/>
            <a:r>
              <a:rPr lang="lv-LV" sz="1600" dirty="0" smtClean="0"/>
              <a:t>Autotransporta direkcijas dati [jāprecizē datu saturs]</a:t>
            </a:r>
          </a:p>
          <a:p>
            <a:r>
              <a:rPr lang="lv-LV" sz="1800" b="0" dirty="0" smtClean="0"/>
              <a:t>Gadījumu izpēte [5]</a:t>
            </a:r>
            <a:endParaRPr lang="lv-LV" sz="1800" b="0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 smtClean="0"/>
              <a:t>Ekspertu intervijas transporta pieejamības kontekstā</a:t>
            </a:r>
            <a:endParaRPr lang="lv-LV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lv-LV" sz="1800" b="0" dirty="0" smtClean="0"/>
              <a:t>Nacionālais līmenis [3]</a:t>
            </a:r>
          </a:p>
          <a:p>
            <a:pPr lvl="1"/>
            <a:r>
              <a:rPr lang="lv-LV" sz="1800" dirty="0" smtClean="0"/>
              <a:t>Satiksmes ministrija</a:t>
            </a:r>
          </a:p>
          <a:p>
            <a:pPr lvl="1"/>
            <a:r>
              <a:rPr lang="lv-LV" sz="1800" dirty="0" smtClean="0"/>
              <a:t>Autotransporta direkcija</a:t>
            </a:r>
          </a:p>
          <a:p>
            <a:pPr lvl="1"/>
            <a:r>
              <a:rPr lang="lv-LV" sz="1800" dirty="0" smtClean="0"/>
              <a:t>Latvijas Pašvaldību savienība</a:t>
            </a:r>
          </a:p>
          <a:p>
            <a:r>
              <a:rPr lang="lv-LV" sz="1800" b="0" dirty="0" smtClean="0"/>
              <a:t>Reģionālais līmenis [5]: visi plānošanas reģioni, t.sk., personas, </a:t>
            </a:r>
            <a:r>
              <a:rPr lang="lv-LV" sz="1800" b="0" dirty="0"/>
              <a:t>kas </a:t>
            </a:r>
            <a:r>
              <a:rPr lang="lv-LV" sz="1800" b="0" dirty="0" smtClean="0"/>
              <a:t>darbojas </a:t>
            </a:r>
            <a:r>
              <a:rPr lang="lv-LV" sz="1800" b="0" dirty="0"/>
              <a:t>Sabiedriskā transporta </a:t>
            </a:r>
            <a:r>
              <a:rPr lang="lv-LV" sz="1800" b="0" dirty="0" smtClean="0"/>
              <a:t>padomē</a:t>
            </a:r>
          </a:p>
          <a:p>
            <a:r>
              <a:rPr lang="lv-LV" sz="1800" b="0" dirty="0" smtClean="0"/>
              <a:t>Vietējais līmenis</a:t>
            </a:r>
          </a:p>
          <a:p>
            <a:pPr lvl="1"/>
            <a:r>
              <a:rPr lang="lv-LV" sz="1800" dirty="0" smtClean="0"/>
              <a:t>Republikas nozīmes pilsētas [9]</a:t>
            </a:r>
          </a:p>
          <a:p>
            <a:pPr lvl="1"/>
            <a:r>
              <a:rPr lang="lv-LV" sz="1800" dirty="0" smtClean="0"/>
              <a:t>Citas pašvaldības: atšķirīgs lielums (liels, vidējs, mazs novads) un reģions [8]</a:t>
            </a:r>
          </a:p>
          <a:p>
            <a:pPr lvl="2"/>
            <a:r>
              <a:rPr lang="lv-LV" sz="1600" dirty="0" smtClean="0"/>
              <a:t>Piedāvājums: </a:t>
            </a:r>
          </a:p>
          <a:p>
            <a:pPr lvl="3"/>
            <a:r>
              <a:rPr lang="lv-LV" dirty="0" smtClean="0">
                <a:solidFill>
                  <a:srgbClr val="003366"/>
                </a:solidFill>
              </a:rPr>
              <a:t>Pierīga: Limbažu novads (vidējs)</a:t>
            </a:r>
          </a:p>
          <a:p>
            <a:pPr lvl="3"/>
            <a:r>
              <a:rPr lang="lv-LV" dirty="0" smtClean="0">
                <a:solidFill>
                  <a:srgbClr val="003366"/>
                </a:solidFill>
              </a:rPr>
              <a:t>Vidzeme: Alūksnes (vidējs), Lubānas novads (mazs)</a:t>
            </a:r>
          </a:p>
          <a:p>
            <a:pPr lvl="3"/>
            <a:r>
              <a:rPr lang="lv-LV" dirty="0" smtClean="0">
                <a:solidFill>
                  <a:srgbClr val="003366"/>
                </a:solidFill>
              </a:rPr>
              <a:t>Kurzeme: Talsu </a:t>
            </a:r>
            <a:r>
              <a:rPr lang="lv-LV" dirty="0">
                <a:solidFill>
                  <a:srgbClr val="003366"/>
                </a:solidFill>
              </a:rPr>
              <a:t>novads (liels) </a:t>
            </a:r>
            <a:endParaRPr lang="lv-LV" dirty="0" smtClean="0">
              <a:solidFill>
                <a:srgbClr val="003366"/>
              </a:solidFill>
            </a:endParaRPr>
          </a:p>
          <a:p>
            <a:pPr lvl="3"/>
            <a:r>
              <a:rPr lang="lv-LV" dirty="0" smtClean="0">
                <a:solidFill>
                  <a:srgbClr val="003366"/>
                </a:solidFill>
              </a:rPr>
              <a:t>Zemgale: Vecumnieku novads (vidējs)</a:t>
            </a:r>
          </a:p>
          <a:p>
            <a:pPr lvl="3"/>
            <a:r>
              <a:rPr lang="lv-LV" dirty="0" smtClean="0">
                <a:solidFill>
                  <a:srgbClr val="003366"/>
                </a:solidFill>
              </a:rPr>
              <a:t>Latgale: Ciblas (mazs), Balvu (vidējs), Daugavpils novads (liels) </a:t>
            </a:r>
            <a:endParaRPr lang="lv-LV" dirty="0">
              <a:solidFill>
                <a:srgbClr val="003366"/>
              </a:solidFill>
            </a:endParaRPr>
          </a:p>
        </p:txBody>
      </p:sp>
    </p:spTree>
    <p:extLst>
      <p:ext uri="{BB962C8B-B14F-4D97-AF65-F5344CB8AC3E}">
        <p14:creationId xmlns="" xmlns:p14="http://schemas.microsoft.com/office/powerpoint/2010/main" val="294206665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lv-LV" sz="2800" dirty="0" smtClean="0"/>
              <a:t>Gadījumu izpēte: kritēriji &amp; piedāvājums</a:t>
            </a:r>
            <a:endParaRPr lang="lv-LV" sz="2800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lv-LV" sz="1600" u="sng" dirty="0" smtClean="0"/>
              <a:t>Mērķis</a:t>
            </a:r>
            <a:r>
              <a:rPr lang="lv-LV" sz="1600" dirty="0" smtClean="0"/>
              <a:t>: padziļināti </a:t>
            </a:r>
            <a:r>
              <a:rPr lang="lv-LV" sz="1600" dirty="0"/>
              <a:t>izprast </a:t>
            </a:r>
            <a:r>
              <a:rPr lang="lv-LV" sz="1600" u="sng" dirty="0"/>
              <a:t>iedzīvotāju rīcības stratēģijas gadījumos</a:t>
            </a:r>
            <a:r>
              <a:rPr lang="lv-LV" sz="1600" dirty="0"/>
              <a:t>, kad viņi saskaras ar sabiedriskā transporta pieejamības </a:t>
            </a:r>
            <a:r>
              <a:rPr lang="lv-LV" sz="1600" u="sng" dirty="0" smtClean="0"/>
              <a:t>grūtībām</a:t>
            </a:r>
          </a:p>
          <a:p>
            <a:pPr marL="0" indent="0">
              <a:buNone/>
            </a:pPr>
            <a:r>
              <a:rPr lang="lv-LV" sz="1600" b="0" u="sng" dirty="0" smtClean="0"/>
              <a:t>Metode</a:t>
            </a:r>
            <a:r>
              <a:rPr lang="lv-LV" sz="1600" b="0" dirty="0" smtClean="0"/>
              <a:t>: atsevišķu gadījumu padziļināta analīze</a:t>
            </a:r>
          </a:p>
          <a:p>
            <a:pPr marL="0" indent="0">
              <a:buNone/>
            </a:pPr>
            <a:endParaRPr lang="lv-LV" sz="1600" b="0" dirty="0"/>
          </a:p>
          <a:p>
            <a:r>
              <a:rPr lang="lv-LV" sz="1600" b="0" dirty="0" smtClean="0"/>
              <a:t>Pašvaldību teritoriju/ </a:t>
            </a:r>
            <a:r>
              <a:rPr lang="lv-LV" sz="1600" b="0" u="sng" dirty="0" smtClean="0"/>
              <a:t>apdzīvotu vietu</a:t>
            </a:r>
            <a:r>
              <a:rPr lang="lv-LV" sz="1600" b="0" dirty="0" smtClean="0"/>
              <a:t> atlases kritēriji:</a:t>
            </a:r>
          </a:p>
          <a:p>
            <a:pPr lvl="1"/>
            <a:r>
              <a:rPr lang="lv-LV" sz="1600" dirty="0" smtClean="0"/>
              <a:t>Sabiedriskā transporta tīkla pārklājums: </a:t>
            </a:r>
          </a:p>
          <a:p>
            <a:pPr lvl="2"/>
            <a:r>
              <a:rPr lang="lv-LV" sz="1400" dirty="0" smtClean="0"/>
              <a:t>Pieejamība katru dienu </a:t>
            </a:r>
          </a:p>
          <a:p>
            <a:pPr lvl="2"/>
            <a:r>
              <a:rPr lang="lv-LV" sz="1400" dirty="0" smtClean="0"/>
              <a:t>Savienojums ar novada centru un citiem lielākiem reģiona centriem</a:t>
            </a:r>
          </a:p>
          <a:p>
            <a:pPr lvl="1"/>
            <a:r>
              <a:rPr lang="lv-LV" sz="1600" dirty="0" smtClean="0"/>
              <a:t>Darbavietas un saimnieciskā aktivitāte: </a:t>
            </a:r>
          </a:p>
          <a:p>
            <a:pPr lvl="2"/>
            <a:r>
              <a:rPr lang="lv-LV" sz="1400" dirty="0" smtClean="0"/>
              <a:t>Transporta pieprasījuma potenciāls</a:t>
            </a:r>
          </a:p>
          <a:p>
            <a:pPr lvl="1"/>
            <a:r>
              <a:rPr lang="lv-LV" sz="1600" dirty="0" smtClean="0"/>
              <a:t>Bezdarba rādītāji: novadu līmenis</a:t>
            </a:r>
          </a:p>
          <a:p>
            <a:pPr lvl="1"/>
            <a:r>
              <a:rPr lang="lv-LV" sz="1600" dirty="0" smtClean="0"/>
              <a:t>Attālums no novada centra</a:t>
            </a:r>
          </a:p>
          <a:p>
            <a:pPr lvl="1"/>
            <a:r>
              <a:rPr lang="lv-LV" sz="1600" dirty="0" smtClean="0"/>
              <a:t>Ceļu infrastruktūras kvalitāte/ apgrūtinošs ceļa segums: apdzīvoto vietu līmenis</a:t>
            </a:r>
          </a:p>
          <a:p>
            <a:r>
              <a:rPr lang="lv-LV" sz="1600" b="0" dirty="0" smtClean="0"/>
              <a:t>Piedāvātie gadījumi:</a:t>
            </a:r>
          </a:p>
          <a:p>
            <a:pPr lvl="1"/>
            <a:r>
              <a:rPr lang="lv-LV" sz="1400" dirty="0" smtClean="0"/>
              <a:t>Vidzeme</a:t>
            </a:r>
            <a:r>
              <a:rPr lang="lv-LV" sz="1400" dirty="0"/>
              <a:t>: Varakļānu novads (Murmastiene)</a:t>
            </a:r>
          </a:p>
          <a:p>
            <a:pPr lvl="1"/>
            <a:r>
              <a:rPr lang="lv-LV" sz="1400" dirty="0" smtClean="0"/>
              <a:t>Kurzeme: Vaiņodes novads (Embūte) vai Priekules novads (Virga vai Gramzda)</a:t>
            </a:r>
          </a:p>
          <a:p>
            <a:pPr lvl="1"/>
            <a:r>
              <a:rPr lang="lv-LV" sz="1400" dirty="0" smtClean="0"/>
              <a:t>Zemgale: Jaunjelgavas novads (Sunākste)</a:t>
            </a:r>
            <a:r>
              <a:rPr lang="lv-LV" sz="1400" dirty="0"/>
              <a:t> </a:t>
            </a:r>
            <a:endParaRPr lang="lv-LV" sz="1400" dirty="0" smtClean="0"/>
          </a:p>
          <a:p>
            <a:pPr lvl="1"/>
            <a:r>
              <a:rPr lang="lv-LV" sz="1400" dirty="0" smtClean="0"/>
              <a:t>Latgale</a:t>
            </a:r>
            <a:r>
              <a:rPr lang="lv-LV" sz="1400" dirty="0"/>
              <a:t>: Ludzas novads (Istras pagasts: Vecslabada), Rēzeknes novads (</a:t>
            </a:r>
            <a:r>
              <a:rPr lang="lv-LV" sz="1400" dirty="0" smtClean="0"/>
              <a:t>Lūznava)</a:t>
            </a:r>
            <a:endParaRPr lang="lv-LV" sz="1400" dirty="0"/>
          </a:p>
          <a:p>
            <a:pPr lvl="1"/>
            <a:endParaRPr lang="lv-LV" sz="1600" dirty="0"/>
          </a:p>
        </p:txBody>
      </p:sp>
    </p:spTree>
    <p:extLst>
      <p:ext uri="{BB962C8B-B14F-4D97-AF65-F5344CB8AC3E}">
        <p14:creationId xmlns="" xmlns:p14="http://schemas.microsoft.com/office/powerpoint/2010/main" val="5235303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5" name="Rectangle 5"/>
          <p:cNvSpPr>
            <a:spLocks noGrp="1" noChangeArrowheads="1"/>
          </p:cNvSpPr>
          <p:nvPr>
            <p:ph type="subTitle" idx="1"/>
          </p:nvPr>
        </p:nvSpPr>
        <p:spPr>
          <a:xfrm>
            <a:off x="4572000" y="3429000"/>
            <a:ext cx="3887788" cy="2114550"/>
          </a:xfrm>
        </p:spPr>
        <p:txBody>
          <a:bodyPr/>
          <a:lstStyle/>
          <a:p>
            <a:pPr algn="r" eaLnBrk="1" hangingPunct="1"/>
            <a:r>
              <a:rPr lang="en-US" dirty="0"/>
              <a:t>Baltic Institute of Social Sciences</a:t>
            </a:r>
          </a:p>
          <a:p>
            <a:pPr algn="r" eaLnBrk="1" hangingPunct="1"/>
            <a:endParaRPr sz="1400" dirty="0"/>
          </a:p>
          <a:p>
            <a:pPr algn="r" eaLnBrk="1" hangingPunct="1"/>
            <a:r>
              <a:rPr sz="1400" dirty="0"/>
              <a:t>Tērbatas iela 53 – 6, Rīga</a:t>
            </a:r>
          </a:p>
          <a:p>
            <a:pPr algn="r" eaLnBrk="1" hangingPunct="1"/>
            <a:r>
              <a:rPr sz="1400" dirty="0" err="1"/>
              <a:t>Tel</a:t>
            </a:r>
            <a:r>
              <a:rPr sz="1400"/>
              <a:t>: </a:t>
            </a:r>
            <a:r>
              <a:rPr sz="1400" smtClean="0"/>
              <a:t>67217554, 29411649</a:t>
            </a:r>
          </a:p>
          <a:p>
            <a:pPr algn="r" eaLnBrk="1" hangingPunct="1"/>
            <a:r>
              <a:rPr sz="1400" smtClean="0">
                <a:hlinkClick r:id="rId2"/>
              </a:rPr>
              <a:t>biss@biss.soc.lv</a:t>
            </a:r>
            <a:r>
              <a:rPr sz="1400" smtClean="0"/>
              <a:t> </a:t>
            </a:r>
            <a:endParaRPr sz="1400" dirty="0"/>
          </a:p>
          <a:p>
            <a:pPr algn="r" eaLnBrk="1" hangingPunct="1"/>
            <a:r>
              <a:rPr sz="1400" smtClean="0">
                <a:hlinkClick r:id="rId3"/>
              </a:rPr>
              <a:t>www.biss.soc.lv</a:t>
            </a:r>
            <a:r>
              <a:rPr sz="1400" smtClean="0"/>
              <a:t>  </a:t>
            </a:r>
            <a:endParaRPr sz="1400" dirty="0"/>
          </a:p>
        </p:txBody>
      </p:sp>
      <p:pic>
        <p:nvPicPr>
          <p:cNvPr id="18436" name="Picture 13" descr="Stends_apgriezts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-19050" y="0"/>
            <a:ext cx="2678113" cy="68580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Default Design">
  <a:themeElements>
    <a:clrScheme name="Default 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Default Design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folHlink"/>
          </a:solidFill>
          <a:prstDash val="solid"/>
          <a:round/>
          <a:headEnd type="none" w="med" len="med"/>
          <a:tailEnd type="none" w="med" len="med"/>
        </a:ln>
        <a:effectLst/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ctr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lv-LV" sz="18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</a:defRPr>
        </a:defPPr>
      </a:lstStyle>
    </a:lnDef>
  </a:objectDefaults>
  <a:extraClrSchemeLst>
    <a:extraClrScheme>
      <a:clrScheme name="Default 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Default 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Default 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Theme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12442</TotalTime>
  <Words>588</Words>
  <Application>Microsoft Office PowerPoint</Application>
  <PresentationFormat>On-screen Show (4:3)</PresentationFormat>
  <Paragraphs>78</Paragraphs>
  <Slides>7</Slides>
  <Notes>1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Default Design</vt:lpstr>
      <vt:lpstr>    Ikgadējs nabadzības un sociālās atstumtības mazināšanas rīcībpolitikas izvērtējums  (t.sk. padziļināts izvērtējums par nevienlīdzību  sabiedriskā transporta pieejamības jomā)  4. izvērtējums   Sabiedriskā transporta pieejamības izpētes  metodoloģijas piedāvājums 2008.-2019.gada periods  Izpildītājs:  "Baltic Institute of Social Sciences"    </vt:lpstr>
      <vt:lpstr>Transporta nabadzība: jēdziens</vt:lpstr>
      <vt:lpstr>Aktivitāšu veikšanas loģika</vt:lpstr>
      <vt:lpstr>Sabiedriskā transporta pieejamība:  metodes un datu avoti</vt:lpstr>
      <vt:lpstr>Ekspertu intervijas transporta pieejamības kontekstā</vt:lpstr>
      <vt:lpstr>Gadījumu izpēte: kritēriji &amp; piedāvājums</vt:lpstr>
      <vt:lpstr>Slide 7</vt:lpstr>
    </vt:vector>
  </TitlesOfParts>
  <Company>BDHRS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Oksana</dc:creator>
  <cp:lastModifiedBy>Evija</cp:lastModifiedBy>
  <cp:revision>1018</cp:revision>
  <dcterms:created xsi:type="dcterms:W3CDTF">2008-04-19T10:24:33Z</dcterms:created>
  <dcterms:modified xsi:type="dcterms:W3CDTF">2019-12-10T12:45:33Z</dcterms:modified>
</cp:coreProperties>
</file>