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95" r:id="rId3"/>
    <p:sldId id="291" r:id="rId4"/>
    <p:sldId id="292" r:id="rId5"/>
    <p:sldId id="296" r:id="rId6"/>
    <p:sldId id="297" r:id="rId7"/>
    <p:sldId id="298" r:id="rId8"/>
    <p:sldId id="299" r:id="rId9"/>
    <p:sldId id="300" r:id="rId10"/>
    <p:sldId id="301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D50A0A-EB92-4B07-9EA4-C644EC3D86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273F1-A31E-4C5C-93E5-6B166DF64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9EBED-61A6-4079-82A2-BB6E054BE78A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2A14B-D336-468E-BC2E-37983AFE48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81EA9-D535-4E74-A366-D86FE71095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E2813-6F45-41AA-AFA7-696D17779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2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02.05.2019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4"/>
            <a:ext cx="103632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8"/>
            <a:ext cx="27432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8"/>
            <a:ext cx="80264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0" y="4406906"/>
            <a:ext cx="103632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0" y="2906727"/>
            <a:ext cx="103632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9"/>
            <a:ext cx="53848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9"/>
            <a:ext cx="53848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6"/>
            <a:ext cx="538692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81"/>
            <a:ext cx="538692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6"/>
            <a:ext cx="538904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81"/>
            <a:ext cx="538904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20" y="273054"/>
            <a:ext cx="401108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0" y="273069"/>
            <a:ext cx="6815667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20" y="1435111"/>
            <a:ext cx="401108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20" y="4800606"/>
            <a:ext cx="73152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20" y="612773"/>
            <a:ext cx="73152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20" y="536735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9"/>
            <a:ext cx="109728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70"/>
            <a:ext cx="3860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70"/>
            <a:ext cx="28448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30480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2018. gada 8. maijs LM SIPPK</a:t>
            </a:r>
          </a:p>
          <a:p>
            <a:r>
              <a:rPr lang="lv-LV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vadītājs Māris Luste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34370"/>
            <a:ext cx="10134600" cy="1461430"/>
          </a:xfrm>
        </p:spPr>
        <p:txBody>
          <a:bodyPr>
            <a:normAutofit/>
          </a:bodyPr>
          <a:lstStyle/>
          <a:p>
            <a:b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89076" y="2747931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>
                <a:solidFill>
                  <a:schemeClr val="tx2">
                    <a:lumMod val="75000"/>
                  </a:schemeClr>
                </a:solidFill>
              </a:rPr>
              <a:t>Eiropas Sociālā fonda projekts Nr. 9.1.3.0/16/I/001 </a:t>
            </a:r>
          </a:p>
          <a:p>
            <a:pPr algn="ctr"/>
            <a:r>
              <a:rPr lang="lv-LV" sz="2400" b="1" dirty="0">
                <a:solidFill>
                  <a:schemeClr val="tx2">
                    <a:lumMod val="75000"/>
                  </a:schemeClr>
                </a:solidFill>
              </a:rPr>
              <a:t>“Resocializācijas sistēmas efektivitātes paaugstināšana”</a:t>
            </a:r>
          </a:p>
          <a:p>
            <a:pPr algn="ctr"/>
            <a:endParaRPr lang="lv-LV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lv-LV" sz="2400" b="1" dirty="0">
                <a:solidFill>
                  <a:schemeClr val="tx2">
                    <a:lumMod val="75000"/>
                  </a:schemeClr>
                </a:solidFill>
              </a:rPr>
              <a:t>Eiropas Sociālā fonda projekts Nr. 9.1.2.0/16/I/001 </a:t>
            </a:r>
          </a:p>
          <a:p>
            <a:pPr algn="ctr"/>
            <a:r>
              <a:rPr lang="lv-LV" sz="2400" b="1" dirty="0">
                <a:solidFill>
                  <a:schemeClr val="tx2">
                    <a:lumMod val="75000"/>
                  </a:schemeClr>
                </a:solidFill>
              </a:rPr>
              <a:t>“Bijušo ieslodzīto integrācija sabiedrībā un darba tirgū”</a:t>
            </a:r>
          </a:p>
          <a:p>
            <a:pPr algn="ctr"/>
            <a:endParaRPr lang="lv-LV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52400"/>
            <a:ext cx="4345214" cy="110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46" name="AutoShape 5"/>
          <p:cNvSpPr>
            <a:spLocks noChangeArrowheads="1"/>
          </p:cNvSpPr>
          <p:nvPr/>
        </p:nvSpPr>
        <p:spPr bwMode="gray">
          <a:xfrm>
            <a:off x="3314758" y="220119"/>
            <a:ext cx="7658041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Kopējie </a:t>
            </a:r>
            <a:r>
              <a:rPr lang="lv-LV" sz="2800" b="1">
                <a:solidFill>
                  <a:schemeClr val="bg1"/>
                </a:solidFill>
              </a:rPr>
              <a:t>rādītāji 2018.gadā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286000"/>
            <a:ext cx="886777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17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3048000" y="2362200"/>
            <a:ext cx="6324600" cy="1284529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r>
              <a:rPr lang="lv-LV" sz="4400" dirty="0">
                <a:cs typeface="Times New Roman" pitchFamily="18" charset="0"/>
              </a:rPr>
              <a:t>Paldies par uzmanību!</a:t>
            </a:r>
            <a:endParaRPr lang="en-US" sz="4400" dirty="0"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622199"/>
            <a:ext cx="9144000" cy="2446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242171"/>
            <a:ext cx="4778298" cy="121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45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pic>
        <p:nvPicPr>
          <p:cNvPr id="9" name="Picture 2" descr="AttÄlu rezultÄti vaicÄjumam âman silhouette pngâ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76800"/>
            <a:ext cx="663817" cy="181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Triangle 9"/>
          <p:cNvSpPr/>
          <p:nvPr/>
        </p:nvSpPr>
        <p:spPr>
          <a:xfrm rot="5400000">
            <a:off x="9978873" y="5831559"/>
            <a:ext cx="177986" cy="289211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4" name="Right Triangle 13"/>
          <p:cNvSpPr/>
          <p:nvPr/>
        </p:nvSpPr>
        <p:spPr>
          <a:xfrm rot="5400000">
            <a:off x="4276165" y="3149930"/>
            <a:ext cx="177986" cy="289211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Right Triangle 15"/>
          <p:cNvSpPr/>
          <p:nvPr/>
        </p:nvSpPr>
        <p:spPr>
          <a:xfrm rot="5400000">
            <a:off x="4588415" y="3670154"/>
            <a:ext cx="177986" cy="289211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Right Triangle 16"/>
          <p:cNvSpPr/>
          <p:nvPr/>
        </p:nvSpPr>
        <p:spPr>
          <a:xfrm rot="5400000">
            <a:off x="4910103" y="4224788"/>
            <a:ext cx="177986" cy="289211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8" name="Right Triangle 17"/>
          <p:cNvSpPr/>
          <p:nvPr/>
        </p:nvSpPr>
        <p:spPr>
          <a:xfrm rot="5400000">
            <a:off x="5231791" y="4779423"/>
            <a:ext cx="177986" cy="289211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Right Triangle 18"/>
          <p:cNvSpPr/>
          <p:nvPr/>
        </p:nvSpPr>
        <p:spPr>
          <a:xfrm rot="5400000" flipV="1">
            <a:off x="3207479" y="2594896"/>
            <a:ext cx="177986" cy="288036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0" name="Right Triangle 19"/>
          <p:cNvSpPr/>
          <p:nvPr/>
        </p:nvSpPr>
        <p:spPr>
          <a:xfrm rot="5400000" flipV="1">
            <a:off x="2885791" y="3149531"/>
            <a:ext cx="177986" cy="288036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" name="Right Triangle 20"/>
          <p:cNvSpPr/>
          <p:nvPr/>
        </p:nvSpPr>
        <p:spPr>
          <a:xfrm rot="5400000" flipV="1">
            <a:off x="2554664" y="3670741"/>
            <a:ext cx="177986" cy="288036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2" name="Right Triangle 21"/>
          <p:cNvSpPr/>
          <p:nvPr/>
        </p:nvSpPr>
        <p:spPr>
          <a:xfrm rot="5400000" flipV="1">
            <a:off x="2232977" y="4225375"/>
            <a:ext cx="177986" cy="288036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3" name="Right Triangle 22"/>
          <p:cNvSpPr/>
          <p:nvPr/>
        </p:nvSpPr>
        <p:spPr>
          <a:xfrm rot="5400000" flipV="1">
            <a:off x="1911288" y="4780011"/>
            <a:ext cx="177986" cy="288036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4" name="Isosceles Triangle 23"/>
          <p:cNvSpPr/>
          <p:nvPr/>
        </p:nvSpPr>
        <p:spPr>
          <a:xfrm>
            <a:off x="1710758" y="2041716"/>
            <a:ext cx="3906993" cy="336809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cap="all" dirty="0">
                <a:solidFill>
                  <a:schemeClr val="tx1"/>
                </a:solidFill>
              </a:rPr>
              <a:t>Izglītības un darba prasmes    </a:t>
            </a:r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25" name="Freeform: Shape 53"/>
          <p:cNvSpPr/>
          <p:nvPr/>
        </p:nvSpPr>
        <p:spPr>
          <a:xfrm>
            <a:off x="2177951" y="3916000"/>
            <a:ext cx="2965751" cy="364400"/>
          </a:xfrm>
          <a:custGeom>
            <a:avLst/>
            <a:gdLst>
              <a:gd name="connsiteX0" fmla="*/ 281803 w 3954335"/>
              <a:gd name="connsiteY0" fmla="*/ 0 h 485866"/>
              <a:gd name="connsiteX1" fmla="*/ 3672533 w 3954335"/>
              <a:gd name="connsiteY1" fmla="*/ 0 h 485866"/>
              <a:gd name="connsiteX2" fmla="*/ 3954335 w 3954335"/>
              <a:gd name="connsiteY2" fmla="*/ 485866 h 485866"/>
              <a:gd name="connsiteX3" fmla="*/ 0 w 3954335"/>
              <a:gd name="connsiteY3" fmla="*/ 485866 h 4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4335" h="485866">
                <a:moveTo>
                  <a:pt x="281803" y="0"/>
                </a:moveTo>
                <a:lnTo>
                  <a:pt x="3672533" y="0"/>
                </a:lnTo>
                <a:lnTo>
                  <a:pt x="3954335" y="485866"/>
                </a:lnTo>
                <a:lnTo>
                  <a:pt x="0" y="485866"/>
                </a:lnTo>
                <a:close/>
              </a:path>
            </a:pathLst>
          </a:custGeom>
          <a:solidFill>
            <a:schemeClr val="accent3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350" b="1" dirty="0"/>
              <a:t>NVA konsultācijas</a:t>
            </a:r>
            <a:endParaRPr lang="en-US" sz="1350" b="1" dirty="0"/>
          </a:p>
        </p:txBody>
      </p:sp>
      <p:sp>
        <p:nvSpPr>
          <p:cNvPr id="26" name="Freeform: Shape 55"/>
          <p:cNvSpPr/>
          <p:nvPr/>
        </p:nvSpPr>
        <p:spPr>
          <a:xfrm>
            <a:off x="2509077" y="3394790"/>
            <a:ext cx="2322375" cy="364400"/>
          </a:xfrm>
          <a:custGeom>
            <a:avLst/>
            <a:gdLst>
              <a:gd name="connsiteX0" fmla="*/ 281802 w 3096500"/>
              <a:gd name="connsiteY0" fmla="*/ 0 h 485866"/>
              <a:gd name="connsiteX1" fmla="*/ 2814698 w 3096500"/>
              <a:gd name="connsiteY1" fmla="*/ 0 h 485866"/>
              <a:gd name="connsiteX2" fmla="*/ 3096500 w 3096500"/>
              <a:gd name="connsiteY2" fmla="*/ 485866 h 485866"/>
              <a:gd name="connsiteX3" fmla="*/ 0 w 3096500"/>
              <a:gd name="connsiteY3" fmla="*/ 485866 h 4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500" h="485866">
                <a:moveTo>
                  <a:pt x="281802" y="0"/>
                </a:moveTo>
                <a:lnTo>
                  <a:pt x="2814698" y="0"/>
                </a:lnTo>
                <a:lnTo>
                  <a:pt x="3096500" y="485866"/>
                </a:lnTo>
                <a:lnTo>
                  <a:pt x="0" y="485866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350" b="1" dirty="0"/>
              <a:t>Profesionālā izglītība</a:t>
            </a:r>
            <a:endParaRPr lang="en-US" sz="1350" b="1" dirty="0"/>
          </a:p>
        </p:txBody>
      </p:sp>
      <p:sp>
        <p:nvSpPr>
          <p:cNvPr id="27" name="Freeform: Shape 58"/>
          <p:cNvSpPr/>
          <p:nvPr/>
        </p:nvSpPr>
        <p:spPr>
          <a:xfrm>
            <a:off x="2830765" y="2840155"/>
            <a:ext cx="1678998" cy="364400"/>
          </a:xfrm>
          <a:custGeom>
            <a:avLst/>
            <a:gdLst>
              <a:gd name="connsiteX0" fmla="*/ 281802 w 2238664"/>
              <a:gd name="connsiteY0" fmla="*/ 0 h 485866"/>
              <a:gd name="connsiteX1" fmla="*/ 1956862 w 2238664"/>
              <a:gd name="connsiteY1" fmla="*/ 0 h 485866"/>
              <a:gd name="connsiteX2" fmla="*/ 2238664 w 2238664"/>
              <a:gd name="connsiteY2" fmla="*/ 485866 h 485866"/>
              <a:gd name="connsiteX3" fmla="*/ 0 w 2238664"/>
              <a:gd name="connsiteY3" fmla="*/ 485866 h 4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664" h="485866">
                <a:moveTo>
                  <a:pt x="281802" y="0"/>
                </a:moveTo>
                <a:lnTo>
                  <a:pt x="1956862" y="0"/>
                </a:lnTo>
                <a:lnTo>
                  <a:pt x="2238664" y="485866"/>
                </a:lnTo>
                <a:lnTo>
                  <a:pt x="0" y="485866"/>
                </a:lnTo>
                <a:close/>
              </a:path>
            </a:pathLst>
          </a:custGeom>
          <a:solidFill>
            <a:schemeClr val="tx2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350" b="1" dirty="0"/>
              <a:t>Prakse</a:t>
            </a:r>
            <a:endParaRPr lang="en-US" sz="1350" b="1" dirty="0"/>
          </a:p>
        </p:txBody>
      </p:sp>
      <p:sp>
        <p:nvSpPr>
          <p:cNvPr id="28" name="Freeform: Shape 60"/>
          <p:cNvSpPr/>
          <p:nvPr/>
        </p:nvSpPr>
        <p:spPr>
          <a:xfrm>
            <a:off x="3152453" y="2285521"/>
            <a:ext cx="1035623" cy="364400"/>
          </a:xfrm>
          <a:custGeom>
            <a:avLst/>
            <a:gdLst>
              <a:gd name="connsiteX0" fmla="*/ 281803 w 1380830"/>
              <a:gd name="connsiteY0" fmla="*/ 0 h 485866"/>
              <a:gd name="connsiteX1" fmla="*/ 1099028 w 1380830"/>
              <a:gd name="connsiteY1" fmla="*/ 0 h 485866"/>
              <a:gd name="connsiteX2" fmla="*/ 1380830 w 1380830"/>
              <a:gd name="connsiteY2" fmla="*/ 485866 h 485866"/>
              <a:gd name="connsiteX3" fmla="*/ 0 w 1380830"/>
              <a:gd name="connsiteY3" fmla="*/ 485866 h 4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0830" h="485866">
                <a:moveTo>
                  <a:pt x="281803" y="0"/>
                </a:moveTo>
                <a:lnTo>
                  <a:pt x="1099028" y="0"/>
                </a:lnTo>
                <a:lnTo>
                  <a:pt x="1380830" y="485866"/>
                </a:lnTo>
                <a:lnTo>
                  <a:pt x="0" y="485866"/>
                </a:lnTo>
                <a:close/>
              </a:path>
            </a:pathLst>
          </a:custGeom>
          <a:solidFill>
            <a:schemeClr val="accent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350" b="1" dirty="0"/>
              <a:t>Darbs</a:t>
            </a:r>
            <a:endParaRPr lang="en-US" sz="1350" b="1" dirty="0"/>
          </a:p>
        </p:txBody>
      </p:sp>
      <p:sp>
        <p:nvSpPr>
          <p:cNvPr id="29" name="Freeform: Shape 63"/>
          <p:cNvSpPr/>
          <p:nvPr/>
        </p:nvSpPr>
        <p:spPr>
          <a:xfrm>
            <a:off x="1856262" y="4470635"/>
            <a:ext cx="3609128" cy="364400"/>
          </a:xfrm>
          <a:custGeom>
            <a:avLst/>
            <a:gdLst>
              <a:gd name="connsiteX0" fmla="*/ 281802 w 4812170"/>
              <a:gd name="connsiteY0" fmla="*/ 0 h 485866"/>
              <a:gd name="connsiteX1" fmla="*/ 4530368 w 4812170"/>
              <a:gd name="connsiteY1" fmla="*/ 0 h 485866"/>
              <a:gd name="connsiteX2" fmla="*/ 4812170 w 4812170"/>
              <a:gd name="connsiteY2" fmla="*/ 485866 h 485866"/>
              <a:gd name="connsiteX3" fmla="*/ 0 w 4812170"/>
              <a:gd name="connsiteY3" fmla="*/ 485866 h 4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2170" h="485866">
                <a:moveTo>
                  <a:pt x="281802" y="0"/>
                </a:moveTo>
                <a:lnTo>
                  <a:pt x="4530368" y="0"/>
                </a:lnTo>
                <a:lnTo>
                  <a:pt x="4812170" y="485866"/>
                </a:lnTo>
                <a:lnTo>
                  <a:pt x="0" y="485866"/>
                </a:lnTo>
                <a:close/>
              </a:path>
            </a:pathLst>
          </a:custGeom>
          <a:solidFill>
            <a:schemeClr val="accent5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350" b="1" dirty="0"/>
              <a:t>Vispārējā izglītība</a:t>
            </a:r>
            <a:endParaRPr lang="en-US" sz="1350" b="1" dirty="0"/>
          </a:p>
        </p:txBody>
      </p:sp>
      <p:sp>
        <p:nvSpPr>
          <p:cNvPr id="30" name="AutoShape 5"/>
          <p:cNvSpPr>
            <a:spLocks noChangeArrowheads="1"/>
          </p:cNvSpPr>
          <p:nvPr/>
        </p:nvSpPr>
        <p:spPr bwMode="gray">
          <a:xfrm>
            <a:off x="1213658" y="5896284"/>
            <a:ext cx="10597341" cy="622717"/>
          </a:xfrm>
          <a:prstGeom prst="roundRect">
            <a:avLst>
              <a:gd name="adj" fmla="val 9106"/>
            </a:avLst>
          </a:prstGeom>
          <a:solidFill>
            <a:schemeClr val="accent2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000" b="1" dirty="0">
                <a:solidFill>
                  <a:schemeClr val="bg1"/>
                </a:solidFill>
              </a:rPr>
              <a:t>Gados jauns, ilgstošs, cerību zaudējis bezdarbnieks ar zemu izglītības līmeni</a:t>
            </a:r>
          </a:p>
          <a:p>
            <a:pPr algn="ctr" eaLnBrk="0" hangingPunct="0"/>
            <a:r>
              <a:rPr lang="lv-LV" sz="2000" b="1" dirty="0">
                <a:solidFill>
                  <a:schemeClr val="bg1"/>
                </a:solidFill>
              </a:rPr>
              <a:t> un vāju veselību, kurš iztikas līdzekļus pieradis gūt noziedzīgā ceļā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Block Arc 30">
            <a:extLst>
              <a:ext uri="{FF2B5EF4-FFF2-40B4-BE49-F238E27FC236}">
                <a16:creationId xmlns:a16="http://schemas.microsoft.com/office/drawing/2014/main" id="{81C961B7-5E54-433F-8410-682762CC94DC}"/>
              </a:ext>
            </a:extLst>
          </p:cNvPr>
          <p:cNvSpPr/>
          <p:nvPr/>
        </p:nvSpPr>
        <p:spPr>
          <a:xfrm flipH="1">
            <a:off x="7267614" y="1261922"/>
            <a:ext cx="3631113" cy="3657677"/>
          </a:xfrm>
          <a:prstGeom prst="blockArc">
            <a:avLst>
              <a:gd name="adj1" fmla="val 3879942"/>
              <a:gd name="adj2" fmla="val 3876966"/>
              <a:gd name="adj3" fmla="val 22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Isosceles Triangle 31"/>
          <p:cNvSpPr/>
          <p:nvPr/>
        </p:nvSpPr>
        <p:spPr>
          <a:xfrm>
            <a:off x="6619259" y="2079928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>
            <a:off x="8430436" y="741909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b="1" cap="all" dirty="0">
              <a:solidFill>
                <a:schemeClr val="tx1"/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10155918" y="2107023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8437247" y="4269783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36" name="Isosceles Triangle 35"/>
          <p:cNvSpPr/>
          <p:nvPr/>
        </p:nvSpPr>
        <p:spPr>
          <a:xfrm>
            <a:off x="9923260" y="3710148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6681773" y="3417567"/>
            <a:ext cx="1328650" cy="10668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cap="all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26850" y="1275309"/>
            <a:ext cx="115660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b="1" dirty="0" err="1"/>
              <a:t>Prosociāla</a:t>
            </a:r>
            <a:r>
              <a:rPr lang="lv-LV" b="1" dirty="0"/>
              <a:t> </a:t>
            </a:r>
          </a:p>
          <a:p>
            <a:pPr algn="ctr"/>
            <a:r>
              <a:rPr lang="lv-LV" b="1" dirty="0"/>
              <a:t>personība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43762" y="2592093"/>
            <a:ext cx="13740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/>
              <a:t>Nekriminālas</a:t>
            </a:r>
          </a:p>
          <a:p>
            <a:pPr algn="ctr"/>
            <a:r>
              <a:rPr lang="lv-LV" b="1" dirty="0"/>
              <a:t>attieksmes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55059" y="2613941"/>
            <a:ext cx="113037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b="1" dirty="0"/>
              <a:t>Atbalstoša</a:t>
            </a:r>
          </a:p>
          <a:p>
            <a:pPr algn="ctr"/>
            <a:r>
              <a:rPr lang="lv-LV" b="1" dirty="0"/>
              <a:t> ģimene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79761" y="3935771"/>
            <a:ext cx="110209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b="1" dirty="0" err="1"/>
              <a:t>Prosociāli</a:t>
            </a:r>
            <a:r>
              <a:rPr lang="lv-LV" b="1" dirty="0"/>
              <a:t> </a:t>
            </a:r>
          </a:p>
          <a:p>
            <a:pPr algn="ctr"/>
            <a:r>
              <a:rPr lang="lv-LV" b="1" dirty="0"/>
              <a:t>kontakti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08707" y="4224166"/>
            <a:ext cx="115775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b="1" dirty="0"/>
              <a:t>Dzīve bez</a:t>
            </a:r>
          </a:p>
          <a:p>
            <a:pPr algn="ctr"/>
            <a:r>
              <a:rPr lang="lv-LV" b="1" dirty="0"/>
              <a:t> atkarībām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65167" y="4542079"/>
            <a:ext cx="1057021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b="1" dirty="0"/>
              <a:t>Prasme </a:t>
            </a:r>
          </a:p>
          <a:p>
            <a:pPr algn="ctr"/>
            <a:r>
              <a:rPr lang="lv-LV" b="1" dirty="0" err="1"/>
              <a:t>prosociāli</a:t>
            </a:r>
            <a:endParaRPr lang="lv-LV" b="1" dirty="0"/>
          </a:p>
          <a:p>
            <a:pPr algn="ctr"/>
            <a:r>
              <a:rPr lang="lv-LV" b="1" dirty="0"/>
              <a:t> atpūsties</a:t>
            </a:r>
          </a:p>
        </p:txBody>
      </p:sp>
      <p:sp>
        <p:nvSpPr>
          <p:cNvPr id="44" name="Freeform 24"/>
          <p:cNvSpPr>
            <a:spLocks/>
          </p:cNvSpPr>
          <p:nvPr/>
        </p:nvSpPr>
        <p:spPr bwMode="gray">
          <a:xfrm rot="13536844">
            <a:off x="6203087" y="3800300"/>
            <a:ext cx="1297378" cy="2367168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pic>
        <p:nvPicPr>
          <p:cNvPr id="45" name="Picture 4" descr="AttÄlu rezultÄti vaicÄjumam âman silhouette pngâ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049" y="1776791"/>
            <a:ext cx="931305" cy="201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AutoShape 5"/>
          <p:cNvSpPr>
            <a:spLocks noChangeArrowheads="1"/>
          </p:cNvSpPr>
          <p:nvPr/>
        </p:nvSpPr>
        <p:spPr bwMode="gray">
          <a:xfrm>
            <a:off x="8039221" y="3798018"/>
            <a:ext cx="2141017" cy="449318"/>
          </a:xfrm>
          <a:prstGeom prst="roundRect">
            <a:avLst>
              <a:gd name="adj" fmla="val 9106"/>
            </a:avLst>
          </a:prstGeom>
          <a:solidFill>
            <a:schemeClr val="accent2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 err="1">
                <a:solidFill>
                  <a:schemeClr val="bg1"/>
                </a:solidFill>
              </a:rPr>
              <a:t>Likumpaklausīga</a:t>
            </a:r>
            <a:endParaRPr lang="lv-LV" sz="1600" b="1" dirty="0">
              <a:solidFill>
                <a:schemeClr val="bg1"/>
              </a:solidFill>
            </a:endParaRP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 persona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47" name="Picture 6" descr="AttÄlu rezultÄti vaicÄjumam âman silhouette pngâ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645" y="354170"/>
            <a:ext cx="100838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AutoShape 5"/>
          <p:cNvSpPr>
            <a:spLocks noChangeArrowheads="1"/>
          </p:cNvSpPr>
          <p:nvPr/>
        </p:nvSpPr>
        <p:spPr bwMode="gray">
          <a:xfrm>
            <a:off x="1639025" y="1196945"/>
            <a:ext cx="1883260" cy="916381"/>
          </a:xfrm>
          <a:prstGeom prst="roundRect">
            <a:avLst>
              <a:gd name="adj" fmla="val 9106"/>
            </a:avLst>
          </a:prstGeom>
          <a:solidFill>
            <a:schemeClr val="accent2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 err="1">
                <a:solidFill>
                  <a:schemeClr val="bg1"/>
                </a:solidFill>
              </a:rPr>
              <a:t>Likumpaklausīga</a:t>
            </a:r>
            <a:r>
              <a:rPr lang="lv-LV" sz="1600" b="1" dirty="0">
                <a:solidFill>
                  <a:schemeClr val="bg1"/>
                </a:solidFill>
              </a:rPr>
              <a:t>, 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strādājoša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 persona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9" name="AutoShape 5"/>
          <p:cNvSpPr>
            <a:spLocks noChangeArrowheads="1"/>
          </p:cNvSpPr>
          <p:nvPr/>
        </p:nvSpPr>
        <p:spPr bwMode="gray">
          <a:xfrm>
            <a:off x="4626025" y="207591"/>
            <a:ext cx="7482689" cy="50591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800" b="1" dirty="0">
                <a:solidFill>
                  <a:schemeClr val="bg1"/>
                </a:solidFill>
              </a:rPr>
              <a:t>Cilvēku sasaiste ar darbvietām.</a:t>
            </a:r>
          </a:p>
          <a:p>
            <a:pPr algn="ctr" eaLnBrk="0" hangingPunct="0"/>
            <a:r>
              <a:rPr lang="lv-LV" sz="1800" b="1" dirty="0">
                <a:solidFill>
                  <a:schemeClr val="bg1"/>
                </a:solidFill>
              </a:rPr>
              <a:t>Misija: darbs nākamajā dienā pēc atbrīvošanas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0" name="Freeform 24"/>
          <p:cNvSpPr>
            <a:spLocks/>
          </p:cNvSpPr>
          <p:nvPr/>
        </p:nvSpPr>
        <p:spPr bwMode="gray">
          <a:xfrm rot="5684070" flipH="1" flipV="1">
            <a:off x="10047114" y="4330021"/>
            <a:ext cx="1071567" cy="1971314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150" y="4691108"/>
            <a:ext cx="842312" cy="842312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4431267" y="4880367"/>
            <a:ext cx="94378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1350" b="1" dirty="0">
                <a:solidFill>
                  <a:schemeClr val="bg1"/>
                </a:solidFill>
              </a:rPr>
              <a:t>Neformālā</a:t>
            </a:r>
          </a:p>
          <a:p>
            <a:pPr algn="ctr"/>
            <a:r>
              <a:rPr lang="lv-LV" sz="1350" b="1" dirty="0">
                <a:solidFill>
                  <a:schemeClr val="bg1"/>
                </a:solidFill>
              </a:rPr>
              <a:t> izglītība</a:t>
            </a:r>
            <a:endParaRPr lang="en-US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9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11" name="AutoShape 5"/>
          <p:cNvSpPr>
            <a:spLocks noChangeArrowheads="1"/>
          </p:cNvSpPr>
          <p:nvPr/>
        </p:nvSpPr>
        <p:spPr bwMode="gray">
          <a:xfrm>
            <a:off x="2651910" y="6036"/>
            <a:ext cx="7482689" cy="102806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400" b="1" dirty="0">
                <a:solidFill>
                  <a:schemeClr val="bg1"/>
                </a:solidFill>
              </a:rPr>
              <a:t>Projekts </a:t>
            </a:r>
          </a:p>
          <a:p>
            <a:pPr algn="ctr" eaLnBrk="0" hangingPunct="0"/>
            <a:r>
              <a:rPr lang="lv-LV" sz="2400" b="1" dirty="0">
                <a:solidFill>
                  <a:schemeClr val="bg1"/>
                </a:solidFill>
              </a:rPr>
              <a:t>«Resocializācijas sistēmas efektivitātes paaugstināšana»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26" name="Group 16"/>
          <p:cNvGrpSpPr>
            <a:grpSpLocks/>
          </p:cNvGrpSpPr>
          <p:nvPr/>
        </p:nvGrpSpPr>
        <p:grpSpPr bwMode="auto">
          <a:xfrm>
            <a:off x="152400" y="2362200"/>
            <a:ext cx="5826125" cy="3930650"/>
            <a:chOff x="1514" y="1076"/>
            <a:chExt cx="3670" cy="2476"/>
          </a:xfrm>
        </p:grpSpPr>
        <p:sp>
          <p:nvSpPr>
            <p:cNvPr id="27" name="Freeform 17"/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/>
              <a:ahLst/>
              <a:cxnLst>
                <a:cxn ang="0">
                  <a:pos x="1478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786" y="0"/>
                </a:cxn>
                <a:cxn ang="0">
                  <a:pos x="1478" y="284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gray">
            <a:xfrm>
              <a:off x="4447" y="1970"/>
              <a:ext cx="368" cy="530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2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Freeform 20"/>
            <p:cNvSpPr>
              <a:spLocks/>
            </p:cNvSpPr>
            <p:nvPr/>
          </p:nvSpPr>
          <p:spPr bwMode="gray">
            <a:xfrm>
              <a:off x="2555" y="1970"/>
              <a:ext cx="2264" cy="340"/>
            </a:xfrm>
            <a:custGeom>
              <a:avLst/>
              <a:gdLst/>
              <a:ahLst/>
              <a:cxnLst>
                <a:cxn ang="0">
                  <a:pos x="161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920" y="0"/>
                </a:cxn>
                <a:cxn ang="0">
                  <a:pos x="1612" y="284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sz="1400" dirty="0">
                  <a:solidFill>
                    <a:schemeClr val="bg1"/>
                  </a:solidFill>
                </a:rPr>
                <a:t>                                 </a:t>
              </a:r>
            </a:p>
            <a:p>
              <a:r>
                <a:rPr lang="lv-LV" sz="1400" dirty="0">
                  <a:solidFill>
                    <a:schemeClr val="bg1"/>
                  </a:solidFill>
                </a:rPr>
                <a:t>                                </a:t>
              </a:r>
              <a:r>
                <a:rPr lang="lv-LV" sz="1400" dirty="0">
                  <a:solidFill>
                    <a:srgbClr val="FFFF00"/>
                  </a:solidFill>
                </a:rPr>
                <a:t>6 instrumenti</a:t>
              </a:r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gray">
            <a:xfrm>
              <a:off x="4086" y="2494"/>
              <a:ext cx="361" cy="532"/>
            </a:xfrm>
            <a:custGeom>
              <a:avLst/>
              <a:gdLst/>
              <a:ahLst/>
              <a:cxnLst>
                <a:cxn ang="0">
                  <a:pos x="306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6" y="0"/>
                </a:cxn>
                <a:cxn ang="0">
                  <a:pos x="306" y="122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gray">
            <a:xfrm>
              <a:off x="3722" y="3019"/>
              <a:ext cx="364" cy="533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gray">
            <a:xfrm>
              <a:off x="1515" y="3022"/>
              <a:ext cx="2571" cy="340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dirty="0">
                  <a:solidFill>
                    <a:srgbClr val="FFFF00"/>
                  </a:solidFill>
                </a:rPr>
                <a:t>                     </a:t>
              </a:r>
              <a:r>
                <a:rPr lang="lv-LV" sz="1400" dirty="0">
                  <a:solidFill>
                    <a:srgbClr val="FFFF00"/>
                  </a:solidFill>
                </a:rPr>
                <a:t>3 pētījumi, 1 dokuments</a:t>
              </a: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gray">
            <a:xfrm>
              <a:off x="1888" y="1076"/>
              <a:ext cx="1688" cy="2182"/>
            </a:xfrm>
            <a:custGeom>
              <a:avLst/>
              <a:gdLst/>
              <a:ahLst/>
              <a:cxnLst>
                <a:cxn ang="0">
                  <a:pos x="12" y="2464"/>
                </a:cxn>
                <a:cxn ang="0">
                  <a:pos x="56" y="2120"/>
                </a:cxn>
                <a:cxn ang="0">
                  <a:pos x="124" y="1808"/>
                </a:cxn>
                <a:cxn ang="0">
                  <a:pos x="212" y="1524"/>
                </a:cxn>
                <a:cxn ang="0">
                  <a:pos x="316" y="1270"/>
                </a:cxn>
                <a:cxn ang="0">
                  <a:pos x="430" y="1044"/>
                </a:cxn>
                <a:cxn ang="0">
                  <a:pos x="550" y="846"/>
                </a:cxn>
                <a:cxn ang="0">
                  <a:pos x="672" y="674"/>
                </a:cxn>
                <a:cxn ang="0">
                  <a:pos x="792" y="528"/>
                </a:cxn>
                <a:cxn ang="0">
                  <a:pos x="906" y="408"/>
                </a:cxn>
                <a:cxn ang="0">
                  <a:pos x="1010" y="310"/>
                </a:cxn>
                <a:cxn ang="0">
                  <a:pos x="1096" y="236"/>
                </a:cxn>
                <a:cxn ang="0">
                  <a:pos x="1164" y="184"/>
                </a:cxn>
                <a:cxn ang="0">
                  <a:pos x="1208" y="154"/>
                </a:cxn>
                <a:cxn ang="0">
                  <a:pos x="1224" y="144"/>
                </a:cxn>
                <a:cxn ang="0">
                  <a:pos x="1728" y="56"/>
                </a:cxn>
                <a:cxn ang="0">
                  <a:pos x="1568" y="328"/>
                </a:cxn>
                <a:cxn ang="0">
                  <a:pos x="1554" y="332"/>
                </a:cxn>
                <a:cxn ang="0">
                  <a:pos x="1514" y="346"/>
                </a:cxn>
                <a:cxn ang="0">
                  <a:pos x="1452" y="370"/>
                </a:cxn>
                <a:cxn ang="0">
                  <a:pos x="1370" y="410"/>
                </a:cxn>
                <a:cxn ang="0">
                  <a:pos x="1270" y="466"/>
                </a:cxn>
                <a:cxn ang="0">
                  <a:pos x="1158" y="540"/>
                </a:cxn>
                <a:cxn ang="0">
                  <a:pos x="1034" y="636"/>
                </a:cxn>
                <a:cxn ang="0">
                  <a:pos x="904" y="756"/>
                </a:cxn>
                <a:cxn ang="0">
                  <a:pos x="770" y="900"/>
                </a:cxn>
                <a:cxn ang="0">
                  <a:pos x="632" y="1076"/>
                </a:cxn>
                <a:cxn ang="0">
                  <a:pos x="498" y="1280"/>
                </a:cxn>
                <a:cxn ang="0">
                  <a:pos x="370" y="1518"/>
                </a:cxn>
                <a:cxn ang="0">
                  <a:pos x="248" y="1792"/>
                </a:cxn>
                <a:cxn ang="0">
                  <a:pos x="138" y="2104"/>
                </a:cxn>
                <a:cxn ang="0">
                  <a:pos x="42" y="2456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gray">
            <a:xfrm>
              <a:off x="3082" y="1787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 PROGRAMMU BLOKS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gray">
            <a:xfrm>
              <a:off x="2556" y="2310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RVN BLOKS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gray">
            <a:xfrm>
              <a:off x="2036" y="2494"/>
              <a:ext cx="2415" cy="343"/>
            </a:xfrm>
            <a:custGeom>
              <a:avLst/>
              <a:gdLst/>
              <a:ahLst/>
              <a:cxnLst>
                <a:cxn ang="0">
                  <a:pos x="1742" y="286"/>
                </a:cxn>
                <a:cxn ang="0">
                  <a:pos x="0" y="286"/>
                </a:cxn>
                <a:cxn ang="0">
                  <a:pos x="446" y="0"/>
                </a:cxn>
                <a:cxn ang="0">
                  <a:pos x="2048" y="0"/>
                </a:cxn>
                <a:cxn ang="0">
                  <a:pos x="1742" y="286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sz="1000" dirty="0">
                  <a:solidFill>
                    <a:srgbClr val="FFFF00"/>
                  </a:solidFill>
                </a:rPr>
                <a:t>                                     3060 mācību dalībnieki, </a:t>
              </a:r>
            </a:p>
            <a:p>
              <a:r>
                <a:rPr lang="lv-LV" sz="1000" dirty="0">
                  <a:solidFill>
                    <a:srgbClr val="FFFF00"/>
                  </a:solidFill>
                </a:rPr>
                <a:t>                  1  pētījums, 715 supervīziju dalībnieki, 5 programmas,</a:t>
              </a:r>
            </a:p>
            <a:p>
              <a:r>
                <a:rPr lang="lv-LV" sz="1000" dirty="0">
                  <a:solidFill>
                    <a:srgbClr val="FFFF00"/>
                  </a:solidFill>
                </a:rPr>
                <a:t>                                              mācību sistēma</a:t>
              </a:r>
            </a:p>
            <a:p>
              <a:endParaRPr lang="lv-LV" sz="1400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gray">
            <a:xfrm>
              <a:off x="2038" y="2836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MĀCĪBU BLOKS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gray">
            <a:xfrm>
              <a:off x="1514" y="3363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72549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PERSONĀLA BLOKS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40" name="Freeform 23"/>
          <p:cNvSpPr>
            <a:spLocks/>
          </p:cNvSpPr>
          <p:nvPr/>
        </p:nvSpPr>
        <p:spPr bwMode="gray">
          <a:xfrm>
            <a:off x="3460530" y="2223135"/>
            <a:ext cx="2971563" cy="454978"/>
          </a:xfrm>
          <a:custGeom>
            <a:avLst/>
            <a:gdLst/>
            <a:ahLst/>
            <a:cxnLst>
              <a:cxn ang="0">
                <a:pos x="1872" y="284"/>
              </a:cxn>
              <a:cxn ang="0">
                <a:pos x="0" y="284"/>
              </a:cxn>
              <a:cxn ang="0">
                <a:pos x="446" y="0"/>
              </a:cxn>
              <a:cxn ang="0">
                <a:pos x="2180" y="0"/>
              </a:cxn>
              <a:cxn ang="0">
                <a:pos x="1872" y="284"/>
              </a:cxn>
            </a:cxnLst>
            <a:rect l="0" t="0" r="r" b="b"/>
            <a:pathLst>
              <a:path w="2180" h="284">
                <a:moveTo>
                  <a:pt x="1872" y="284"/>
                </a:moveTo>
                <a:lnTo>
                  <a:pt x="0" y="284"/>
                </a:lnTo>
                <a:lnTo>
                  <a:pt x="446" y="0"/>
                </a:lnTo>
                <a:lnTo>
                  <a:pt x="2180" y="0"/>
                </a:lnTo>
                <a:lnTo>
                  <a:pt x="1872" y="284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r>
              <a:rPr lang="lv-LV" sz="1400" dirty="0">
                <a:solidFill>
                  <a:srgbClr val="FFFF00"/>
                </a:solidFill>
              </a:rPr>
              <a:t>                 2 pētījumi, 6 konferences,</a:t>
            </a:r>
          </a:p>
          <a:p>
            <a:r>
              <a:rPr lang="lv-LV" sz="1400" dirty="0">
                <a:solidFill>
                  <a:srgbClr val="FFFF00"/>
                </a:solidFill>
              </a:rPr>
              <a:t>                     1 realizēts plāns</a:t>
            </a:r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gray">
          <a:xfrm>
            <a:off x="3464162" y="2668588"/>
            <a:ext cx="2508015" cy="2968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>
                <a:solidFill>
                  <a:srgbClr val="FFFFFF"/>
                </a:solidFill>
                <a:latin typeface="Verdana" pitchFamily="34" charset="0"/>
              </a:rPr>
              <a:t>LABĀ PRAKSE</a:t>
            </a:r>
            <a:endParaRPr lang="en-US" sz="16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2" name="Freeform 22"/>
          <p:cNvSpPr>
            <a:spLocks/>
          </p:cNvSpPr>
          <p:nvPr/>
        </p:nvSpPr>
        <p:spPr bwMode="gray">
          <a:xfrm rot="21067471">
            <a:off x="5899956" y="2277049"/>
            <a:ext cx="573794" cy="622462"/>
          </a:xfrm>
          <a:custGeom>
            <a:avLst/>
            <a:gdLst/>
            <a:ahLst/>
            <a:cxnLst>
              <a:cxn ang="0">
                <a:pos x="308" y="122"/>
              </a:cxn>
              <a:cxn ang="0">
                <a:pos x="0" y="444"/>
              </a:cxn>
              <a:cxn ang="0">
                <a:pos x="0" y="286"/>
              </a:cxn>
              <a:cxn ang="0">
                <a:pos x="308" y="0"/>
              </a:cxn>
              <a:cxn ang="0">
                <a:pos x="308" y="122"/>
              </a:cxn>
            </a:cxnLst>
            <a:rect l="0" t="0" r="r" b="b"/>
            <a:pathLst>
              <a:path w="308" h="444">
                <a:moveTo>
                  <a:pt x="308" y="122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28" name="Parallelogram 5"/>
          <p:cNvSpPr/>
          <p:nvPr/>
        </p:nvSpPr>
        <p:spPr>
          <a:xfrm rot="10800000" flipV="1">
            <a:off x="4406203" y="5625466"/>
            <a:ext cx="7587373" cy="66420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Kompetences, profesiju standarti, atlases process, personālvadības funkcijas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Parallelogram 5"/>
          <p:cNvSpPr/>
          <p:nvPr/>
        </p:nvSpPr>
        <p:spPr>
          <a:xfrm rot="10800000" flipV="1">
            <a:off x="4830761" y="4653279"/>
            <a:ext cx="7162815" cy="94678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Mācības vadītājiem, RVN īstenotājiem, programmu vadītājiem, mācībspēkiem, profesionālais atbalsts (koučings, supervīzijas), esošo programmu pilnveide, jaunu programmu izstrāde, rokasgrāmata, reģionālie semināri, kopīga mācību modeļa izstrāde, e-mācību sistēma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0" name="Parallelogram 5"/>
          <p:cNvSpPr/>
          <p:nvPr/>
        </p:nvSpPr>
        <p:spPr>
          <a:xfrm rot="10800000" flipV="1">
            <a:off x="5516578" y="3805239"/>
            <a:ext cx="6476998" cy="8255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Pilnveidoti un jauni instrumenti, e-vide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Parallelogram 5"/>
          <p:cNvSpPr/>
          <p:nvPr/>
        </p:nvSpPr>
        <p:spPr>
          <a:xfrm rot="10800000" flipV="1">
            <a:off x="6031296" y="2959894"/>
            <a:ext cx="5962280" cy="8255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Programmu standarts, akreditācijas sistēma, vadītāju atlases un sertifikācijas sistēma, rokasgrāmata, pilnveidotas, pārņemtas un no jauna izstrādātas resocializācijas programmas, e-vide, konference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Parallelogram 5"/>
          <p:cNvSpPr/>
          <p:nvPr/>
        </p:nvSpPr>
        <p:spPr>
          <a:xfrm rot="10800000" flipV="1">
            <a:off x="6466798" y="2236511"/>
            <a:ext cx="5526778" cy="6956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Labās prakses pasākumi stereotipu mazināšanai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01978" y="2958528"/>
            <a:ext cx="621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800" dirty="0">
                <a:solidFill>
                  <a:schemeClr val="bg1"/>
                </a:solidFill>
              </a:rPr>
              <a:t>       </a:t>
            </a:r>
            <a:r>
              <a:rPr lang="lv-LV" sz="1400" dirty="0">
                <a:solidFill>
                  <a:srgbClr val="FFFF00"/>
                </a:solidFill>
              </a:rPr>
              <a:t>3 dokumenti, 36 pētījumi</a:t>
            </a:r>
          </a:p>
          <a:p>
            <a:r>
              <a:rPr lang="lv-LV" sz="1400" dirty="0">
                <a:solidFill>
                  <a:srgbClr val="FFFF00"/>
                </a:solidFill>
              </a:rPr>
              <a:t>1 konference, 8 jaunas programmas</a:t>
            </a: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gray">
          <a:xfrm>
            <a:off x="2651909" y="1207864"/>
            <a:ext cx="7482689" cy="622717"/>
          </a:xfrm>
          <a:prstGeom prst="roundRect">
            <a:avLst>
              <a:gd name="adj" fmla="val 9106"/>
            </a:avLst>
          </a:prstGeom>
          <a:solidFill>
            <a:schemeClr val="accent2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REZULTĀTS: 1650 apmācītas personas, 6 RVN.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4 232 693 EUR, termiņa beigas – 31.12.2022. 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5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11" name="AutoShape 5"/>
          <p:cNvSpPr>
            <a:spLocks noChangeArrowheads="1"/>
          </p:cNvSpPr>
          <p:nvPr/>
        </p:nvSpPr>
        <p:spPr bwMode="gray">
          <a:xfrm>
            <a:off x="2651910" y="6036"/>
            <a:ext cx="7482689" cy="102806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400" b="1" dirty="0">
                <a:solidFill>
                  <a:schemeClr val="bg1"/>
                </a:solidFill>
              </a:rPr>
              <a:t>Projekts </a:t>
            </a:r>
          </a:p>
          <a:p>
            <a:pPr algn="ctr" eaLnBrk="0" hangingPunct="0"/>
            <a:r>
              <a:rPr lang="lv-LV" sz="2400" b="1" dirty="0">
                <a:solidFill>
                  <a:schemeClr val="bg1"/>
                </a:solidFill>
              </a:rPr>
              <a:t>«Bijušo ieslodzīto integrācija sabiedrībā un darba tirgū»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26" name="Group 16"/>
          <p:cNvGrpSpPr>
            <a:grpSpLocks/>
          </p:cNvGrpSpPr>
          <p:nvPr/>
        </p:nvGrpSpPr>
        <p:grpSpPr bwMode="auto">
          <a:xfrm>
            <a:off x="197070" y="2577465"/>
            <a:ext cx="5826125" cy="3930650"/>
            <a:chOff x="1514" y="1076"/>
            <a:chExt cx="3670" cy="2476"/>
          </a:xfrm>
        </p:grpSpPr>
        <p:sp>
          <p:nvSpPr>
            <p:cNvPr id="27" name="Freeform 17"/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/>
              <a:ahLst/>
              <a:cxnLst>
                <a:cxn ang="0">
                  <a:pos x="1478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786" y="0"/>
                </a:cxn>
                <a:cxn ang="0">
                  <a:pos x="1478" y="284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gray">
            <a:xfrm>
              <a:off x="4452" y="1970"/>
              <a:ext cx="363" cy="530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2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Freeform 20"/>
            <p:cNvSpPr>
              <a:spLocks/>
            </p:cNvSpPr>
            <p:nvPr/>
          </p:nvSpPr>
          <p:spPr bwMode="gray">
            <a:xfrm>
              <a:off x="2555" y="1970"/>
              <a:ext cx="2264" cy="340"/>
            </a:xfrm>
            <a:custGeom>
              <a:avLst/>
              <a:gdLst/>
              <a:ahLst/>
              <a:cxnLst>
                <a:cxn ang="0">
                  <a:pos x="161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920" y="0"/>
                </a:cxn>
                <a:cxn ang="0">
                  <a:pos x="1612" y="284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sz="1400" dirty="0">
                  <a:solidFill>
                    <a:schemeClr val="bg1"/>
                  </a:solidFill>
                </a:rPr>
                <a:t>                                 </a:t>
              </a:r>
              <a:endParaRPr lang="lv-LV" sz="1400" dirty="0">
                <a:solidFill>
                  <a:srgbClr val="FFFF00"/>
                </a:solidFill>
              </a:endParaRPr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gray">
            <a:xfrm>
              <a:off x="4086" y="2494"/>
              <a:ext cx="361" cy="532"/>
            </a:xfrm>
            <a:custGeom>
              <a:avLst/>
              <a:gdLst/>
              <a:ahLst/>
              <a:cxnLst>
                <a:cxn ang="0">
                  <a:pos x="306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6" y="0"/>
                </a:cxn>
                <a:cxn ang="0">
                  <a:pos x="306" y="122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gray">
            <a:xfrm>
              <a:off x="3722" y="3019"/>
              <a:ext cx="364" cy="533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gray">
            <a:xfrm>
              <a:off x="1515" y="3022"/>
              <a:ext cx="2571" cy="340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dirty="0">
                  <a:solidFill>
                    <a:srgbClr val="FFFF00"/>
                  </a:solidFill>
                </a:rPr>
                <a:t>                     </a:t>
              </a:r>
              <a:endParaRPr lang="lv-LV" sz="1400" dirty="0">
                <a:solidFill>
                  <a:srgbClr val="FFFF00"/>
                </a:solidFill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gray">
            <a:xfrm>
              <a:off x="1888" y="1076"/>
              <a:ext cx="1688" cy="2182"/>
            </a:xfrm>
            <a:custGeom>
              <a:avLst/>
              <a:gdLst/>
              <a:ahLst/>
              <a:cxnLst>
                <a:cxn ang="0">
                  <a:pos x="12" y="2464"/>
                </a:cxn>
                <a:cxn ang="0">
                  <a:pos x="56" y="2120"/>
                </a:cxn>
                <a:cxn ang="0">
                  <a:pos x="124" y="1808"/>
                </a:cxn>
                <a:cxn ang="0">
                  <a:pos x="212" y="1524"/>
                </a:cxn>
                <a:cxn ang="0">
                  <a:pos x="316" y="1270"/>
                </a:cxn>
                <a:cxn ang="0">
                  <a:pos x="430" y="1044"/>
                </a:cxn>
                <a:cxn ang="0">
                  <a:pos x="550" y="846"/>
                </a:cxn>
                <a:cxn ang="0">
                  <a:pos x="672" y="674"/>
                </a:cxn>
                <a:cxn ang="0">
                  <a:pos x="792" y="528"/>
                </a:cxn>
                <a:cxn ang="0">
                  <a:pos x="906" y="408"/>
                </a:cxn>
                <a:cxn ang="0">
                  <a:pos x="1010" y="310"/>
                </a:cxn>
                <a:cxn ang="0">
                  <a:pos x="1096" y="236"/>
                </a:cxn>
                <a:cxn ang="0">
                  <a:pos x="1164" y="184"/>
                </a:cxn>
                <a:cxn ang="0">
                  <a:pos x="1208" y="154"/>
                </a:cxn>
                <a:cxn ang="0">
                  <a:pos x="1224" y="144"/>
                </a:cxn>
                <a:cxn ang="0">
                  <a:pos x="1728" y="56"/>
                </a:cxn>
                <a:cxn ang="0">
                  <a:pos x="1568" y="328"/>
                </a:cxn>
                <a:cxn ang="0">
                  <a:pos x="1554" y="332"/>
                </a:cxn>
                <a:cxn ang="0">
                  <a:pos x="1514" y="346"/>
                </a:cxn>
                <a:cxn ang="0">
                  <a:pos x="1452" y="370"/>
                </a:cxn>
                <a:cxn ang="0">
                  <a:pos x="1370" y="410"/>
                </a:cxn>
                <a:cxn ang="0">
                  <a:pos x="1270" y="466"/>
                </a:cxn>
                <a:cxn ang="0">
                  <a:pos x="1158" y="540"/>
                </a:cxn>
                <a:cxn ang="0">
                  <a:pos x="1034" y="636"/>
                </a:cxn>
                <a:cxn ang="0">
                  <a:pos x="904" y="756"/>
                </a:cxn>
                <a:cxn ang="0">
                  <a:pos x="770" y="900"/>
                </a:cxn>
                <a:cxn ang="0">
                  <a:pos x="632" y="1076"/>
                </a:cxn>
                <a:cxn ang="0">
                  <a:pos x="498" y="1280"/>
                </a:cxn>
                <a:cxn ang="0">
                  <a:pos x="370" y="1518"/>
                </a:cxn>
                <a:cxn ang="0">
                  <a:pos x="248" y="1792"/>
                </a:cxn>
                <a:cxn ang="0">
                  <a:pos x="138" y="2104"/>
                </a:cxn>
                <a:cxn ang="0">
                  <a:pos x="42" y="2456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gray">
            <a:xfrm>
              <a:off x="3082" y="1787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 BRĪVPRĀTĪGAIS DARBS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gray">
            <a:xfrm>
              <a:off x="2556" y="2310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KARJERA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gray">
            <a:xfrm>
              <a:off x="2036" y="2494"/>
              <a:ext cx="2415" cy="343"/>
            </a:xfrm>
            <a:custGeom>
              <a:avLst/>
              <a:gdLst/>
              <a:ahLst/>
              <a:cxnLst>
                <a:cxn ang="0">
                  <a:pos x="1742" y="286"/>
                </a:cxn>
                <a:cxn ang="0">
                  <a:pos x="0" y="286"/>
                </a:cxn>
                <a:cxn ang="0">
                  <a:pos x="446" y="0"/>
                </a:cxn>
                <a:cxn ang="0">
                  <a:pos x="2048" y="0"/>
                </a:cxn>
                <a:cxn ang="0">
                  <a:pos x="1742" y="286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lv-LV" sz="1000" dirty="0">
                  <a:solidFill>
                    <a:srgbClr val="FFFF00"/>
                  </a:solidFill>
                </a:rPr>
                <a:t>                                     </a:t>
              </a:r>
              <a:endParaRPr lang="lv-LV" sz="1400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gray">
            <a:xfrm>
              <a:off x="2038" y="2836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ATKARĪBU MAZINĀŠANA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gray">
            <a:xfrm>
              <a:off x="1514" y="3363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72549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lv-LV" sz="1600" b="1" dirty="0">
                  <a:solidFill>
                    <a:srgbClr val="FFFFFF"/>
                  </a:solidFill>
                  <a:latin typeface="Verdana" pitchFamily="34" charset="0"/>
                </a:rPr>
                <a:t>IESTĀŽU SADARBĪBA</a:t>
              </a: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40" name="Freeform 23"/>
          <p:cNvSpPr>
            <a:spLocks/>
          </p:cNvSpPr>
          <p:nvPr/>
        </p:nvSpPr>
        <p:spPr bwMode="gray">
          <a:xfrm>
            <a:off x="3505200" y="2438400"/>
            <a:ext cx="2971563" cy="454978"/>
          </a:xfrm>
          <a:custGeom>
            <a:avLst/>
            <a:gdLst/>
            <a:ahLst/>
            <a:cxnLst>
              <a:cxn ang="0">
                <a:pos x="1872" y="284"/>
              </a:cxn>
              <a:cxn ang="0">
                <a:pos x="0" y="284"/>
              </a:cxn>
              <a:cxn ang="0">
                <a:pos x="446" y="0"/>
              </a:cxn>
              <a:cxn ang="0">
                <a:pos x="2180" y="0"/>
              </a:cxn>
              <a:cxn ang="0">
                <a:pos x="1872" y="284"/>
              </a:cxn>
            </a:cxnLst>
            <a:rect l="0" t="0" r="r" b="b"/>
            <a:pathLst>
              <a:path w="2180" h="284">
                <a:moveTo>
                  <a:pt x="1872" y="284"/>
                </a:moveTo>
                <a:lnTo>
                  <a:pt x="0" y="284"/>
                </a:lnTo>
                <a:lnTo>
                  <a:pt x="446" y="0"/>
                </a:lnTo>
                <a:lnTo>
                  <a:pt x="2180" y="0"/>
                </a:lnTo>
                <a:lnTo>
                  <a:pt x="1872" y="284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r>
              <a:rPr lang="lv-LV" sz="1400" dirty="0">
                <a:solidFill>
                  <a:srgbClr val="FFFF00"/>
                </a:solidFill>
              </a:rPr>
              <a:t>                 </a:t>
            </a:r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gray">
          <a:xfrm>
            <a:off x="3508832" y="2883853"/>
            <a:ext cx="2508015" cy="2968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>
                <a:solidFill>
                  <a:srgbClr val="FFFFFF"/>
                </a:solidFill>
                <a:latin typeface="Verdana" pitchFamily="34" charset="0"/>
              </a:rPr>
              <a:t>ĢIMEŅU ATBALSTS</a:t>
            </a:r>
            <a:endParaRPr lang="en-US" sz="16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2" name="Freeform 22"/>
          <p:cNvSpPr>
            <a:spLocks/>
          </p:cNvSpPr>
          <p:nvPr/>
        </p:nvSpPr>
        <p:spPr bwMode="gray">
          <a:xfrm rot="21067471">
            <a:off x="5944626" y="2492314"/>
            <a:ext cx="573794" cy="622462"/>
          </a:xfrm>
          <a:custGeom>
            <a:avLst/>
            <a:gdLst/>
            <a:ahLst/>
            <a:cxnLst>
              <a:cxn ang="0">
                <a:pos x="308" y="122"/>
              </a:cxn>
              <a:cxn ang="0">
                <a:pos x="0" y="444"/>
              </a:cxn>
              <a:cxn ang="0">
                <a:pos x="0" y="286"/>
              </a:cxn>
              <a:cxn ang="0">
                <a:pos x="308" y="0"/>
              </a:cxn>
              <a:cxn ang="0">
                <a:pos x="308" y="122"/>
              </a:cxn>
            </a:cxnLst>
            <a:rect l="0" t="0" r="r" b="b"/>
            <a:pathLst>
              <a:path w="308" h="444">
                <a:moveTo>
                  <a:pt x="308" y="122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28" name="Parallelogram 5"/>
          <p:cNvSpPr/>
          <p:nvPr/>
        </p:nvSpPr>
        <p:spPr>
          <a:xfrm rot="10800000" flipV="1">
            <a:off x="4450873" y="5840731"/>
            <a:ext cx="7587373" cy="66420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MAPPA/STIS – 60 gadījumi, 2 konferences, atbalsta/kontroles programma 370 bijušajiem ieslodzītajiem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Parallelogram 5"/>
          <p:cNvSpPr/>
          <p:nvPr/>
        </p:nvSpPr>
        <p:spPr>
          <a:xfrm rot="10800000" flipV="1">
            <a:off x="4875431" y="4868544"/>
            <a:ext cx="7162815" cy="94678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«Minesota» pēc atbrīvošanas 120 personām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0" name="Parallelogram 5"/>
          <p:cNvSpPr/>
          <p:nvPr/>
        </p:nvSpPr>
        <p:spPr>
          <a:xfrm rot="10800000" flipV="1">
            <a:off x="5561248" y="4020504"/>
            <a:ext cx="6476998" cy="8255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NVA konsultācijas 3500 personām, valsts valoda 576 personām, 2 pētījumi, 7 NVA mācības, darba prasmju pasākumi 1980 ieslodzītajiem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Parallelogram 5"/>
          <p:cNvSpPr/>
          <p:nvPr/>
        </p:nvSpPr>
        <p:spPr>
          <a:xfrm rot="10800000" flipV="1">
            <a:off x="6075966" y="3175159"/>
            <a:ext cx="5962280" cy="8255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1 pētījums, atbalsta/atbildīguma apļi 30 klientiem, 280 apmācīti brīvprātīgie, </a:t>
            </a:r>
            <a:r>
              <a:rPr lang="lv-LV" sz="1600" dirty="0" err="1">
                <a:solidFill>
                  <a:schemeClr val="tx1"/>
                </a:solidFill>
              </a:rPr>
              <a:t>t.sk.līdzgaitnieki</a:t>
            </a:r>
            <a:r>
              <a:rPr lang="lv-LV" sz="1600" dirty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Parallelogram 5"/>
          <p:cNvSpPr/>
          <p:nvPr/>
        </p:nvSpPr>
        <p:spPr>
          <a:xfrm rot="10800000" flipV="1">
            <a:off x="6511468" y="2451776"/>
            <a:ext cx="5526778" cy="6956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Konsultācijas 2365 ģimenes locekļiem, 2 programmas ģimenēm, 264 pasākumi ģimenes stiprināšanai, pētījums, grāmatas izstrāde bērniem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6648" y="3173793"/>
            <a:ext cx="6219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800" dirty="0">
                <a:solidFill>
                  <a:schemeClr val="bg1"/>
                </a:solidFill>
              </a:rPr>
              <a:t>       </a:t>
            </a:r>
            <a:endParaRPr lang="lv-LV" sz="1400" dirty="0">
              <a:solidFill>
                <a:srgbClr val="FFFF00"/>
              </a:solidFill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gray">
          <a:xfrm>
            <a:off x="2651909" y="1197151"/>
            <a:ext cx="7482689" cy="1031899"/>
          </a:xfrm>
          <a:prstGeom prst="roundRect">
            <a:avLst>
              <a:gd name="adj" fmla="val 9106"/>
            </a:avLst>
          </a:prstGeom>
          <a:solidFill>
            <a:schemeClr val="accent2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REZULTĀTS: 16 000 atbalstu saņēmušie ieslodzītie/bijušie ieslodzītie, 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3500 bijušie ieslodzītie, kas pēc atbrīvošanas un atbalsta saņemšanas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 uzsākuši darba meklējumus. </a:t>
            </a:r>
          </a:p>
          <a:p>
            <a:pPr algn="ctr" eaLnBrk="0" hangingPunct="0"/>
            <a:r>
              <a:rPr lang="lv-LV" sz="1600" b="1" dirty="0">
                <a:solidFill>
                  <a:schemeClr val="bg1"/>
                </a:solidFill>
              </a:rPr>
              <a:t>5 175 000 EUR, termiņa beigas – 31.12.2022.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25318" y="3310227"/>
            <a:ext cx="224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4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454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46" name="AutoShape 5"/>
          <p:cNvSpPr>
            <a:spLocks noChangeArrowheads="1"/>
          </p:cNvSpPr>
          <p:nvPr/>
        </p:nvSpPr>
        <p:spPr bwMode="gray">
          <a:xfrm>
            <a:off x="3314759" y="220119"/>
            <a:ext cx="5697760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Rezultāta rādītājs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550455" y="966727"/>
            <a:ext cx="3312368" cy="3168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8" name="Oval 47"/>
          <p:cNvSpPr/>
          <p:nvPr/>
        </p:nvSpPr>
        <p:spPr>
          <a:xfrm>
            <a:off x="5206639" y="940461"/>
            <a:ext cx="3223766" cy="322088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9" name="TextBox 48"/>
          <p:cNvSpPr txBox="1"/>
          <p:nvPr/>
        </p:nvSpPr>
        <p:spPr>
          <a:xfrm>
            <a:off x="3526490" y="2216861"/>
            <a:ext cx="17844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Labuma saņēmēji </a:t>
            </a:r>
          </a:p>
          <a:p>
            <a:pPr algn="ctr"/>
            <a:r>
              <a:rPr lang="lv-LV" dirty="0"/>
              <a:t>projektā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798223" y="2112319"/>
            <a:ext cx="1645002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No ieslodzījuma </a:t>
            </a:r>
          </a:p>
          <a:p>
            <a:pPr algn="ctr"/>
            <a:r>
              <a:rPr lang="lv-LV" dirty="0"/>
              <a:t>atbrīvotās</a:t>
            </a:r>
          </a:p>
          <a:p>
            <a:pPr algn="ctr"/>
            <a:r>
              <a:rPr lang="lv-LV" dirty="0"/>
              <a:t>personas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31062" y="2086055"/>
            <a:ext cx="1111651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Atbrīvotie </a:t>
            </a:r>
          </a:p>
          <a:p>
            <a:pPr algn="ctr"/>
            <a:r>
              <a:rPr lang="lv-LV" dirty="0"/>
              <a:t>labuma </a:t>
            </a:r>
          </a:p>
          <a:p>
            <a:pPr algn="ctr"/>
            <a:r>
              <a:rPr lang="lv-LV" dirty="0"/>
              <a:t>saņēmēji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552778" y="3631023"/>
            <a:ext cx="1301935" cy="9296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974706" y="3631023"/>
            <a:ext cx="44269" cy="11521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57" idx="1"/>
          </p:cNvCxnSpPr>
          <p:nvPr/>
        </p:nvCxnSpPr>
        <p:spPr>
          <a:xfrm>
            <a:off x="6120360" y="3631023"/>
            <a:ext cx="1355726" cy="88426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3200467" y="4207087"/>
            <a:ext cx="1440160" cy="136815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6" name="TextBox 55"/>
          <p:cNvSpPr txBox="1"/>
          <p:nvPr/>
        </p:nvSpPr>
        <p:spPr>
          <a:xfrm>
            <a:off x="3254970" y="4482092"/>
            <a:ext cx="1371401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Bezdarbnieka</a:t>
            </a:r>
          </a:p>
          <a:p>
            <a:pPr algn="ctr"/>
            <a:r>
              <a:rPr lang="lv-LV" dirty="0"/>
              <a:t>statuss </a:t>
            </a:r>
          </a:p>
          <a:p>
            <a:pPr algn="ctr"/>
            <a:r>
              <a:rPr lang="lv-LV" dirty="0"/>
              <a:t>NVA</a:t>
            </a:r>
          </a:p>
        </p:txBody>
      </p:sp>
      <p:sp>
        <p:nvSpPr>
          <p:cNvPr id="57" name="Oval 56"/>
          <p:cNvSpPr/>
          <p:nvPr/>
        </p:nvSpPr>
        <p:spPr>
          <a:xfrm>
            <a:off x="7265179" y="4314929"/>
            <a:ext cx="144016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8" name="TextBox 57"/>
          <p:cNvSpPr txBox="1"/>
          <p:nvPr/>
        </p:nvSpPr>
        <p:spPr>
          <a:xfrm>
            <a:off x="7423934" y="4802883"/>
            <a:ext cx="113473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Nestrādā? </a:t>
            </a:r>
          </a:p>
        </p:txBody>
      </p:sp>
      <p:sp>
        <p:nvSpPr>
          <p:cNvPr id="59" name="Oval 58"/>
          <p:cNvSpPr/>
          <p:nvPr/>
        </p:nvSpPr>
        <p:spPr>
          <a:xfrm>
            <a:off x="5298895" y="4793145"/>
            <a:ext cx="144016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0" name="TextBox 59"/>
          <p:cNvSpPr txBox="1"/>
          <p:nvPr/>
        </p:nvSpPr>
        <p:spPr>
          <a:xfrm>
            <a:off x="5636122" y="5280670"/>
            <a:ext cx="90152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Strādā? </a:t>
            </a:r>
          </a:p>
        </p:txBody>
      </p:sp>
      <p:sp>
        <p:nvSpPr>
          <p:cNvPr id="61" name="Oval 60"/>
          <p:cNvSpPr/>
          <p:nvPr/>
        </p:nvSpPr>
        <p:spPr>
          <a:xfrm>
            <a:off x="2170034" y="5123671"/>
            <a:ext cx="950278" cy="903136"/>
          </a:xfrm>
          <a:prstGeom prst="ellipse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2" name="TextBox 61"/>
          <p:cNvSpPr txBox="1"/>
          <p:nvPr/>
        </p:nvSpPr>
        <p:spPr>
          <a:xfrm>
            <a:off x="2244903" y="5370514"/>
            <a:ext cx="80053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Strādā </a:t>
            </a:r>
          </a:p>
        </p:txBody>
      </p:sp>
      <p:sp>
        <p:nvSpPr>
          <p:cNvPr id="63" name="Oval 62"/>
          <p:cNvSpPr/>
          <p:nvPr/>
        </p:nvSpPr>
        <p:spPr>
          <a:xfrm>
            <a:off x="4306004" y="5606938"/>
            <a:ext cx="950278" cy="903136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4" name="TextBox 63"/>
          <p:cNvSpPr txBox="1"/>
          <p:nvPr/>
        </p:nvSpPr>
        <p:spPr>
          <a:xfrm>
            <a:off x="4277207" y="5853099"/>
            <a:ext cx="103374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dirty="0"/>
              <a:t>Nestrādā 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3045442" y="5245864"/>
            <a:ext cx="269317" cy="185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366516" y="5465160"/>
            <a:ext cx="186262" cy="2179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67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25" name="AutoShape 5"/>
          <p:cNvSpPr>
            <a:spLocks noChangeArrowheads="1"/>
          </p:cNvSpPr>
          <p:nvPr/>
        </p:nvSpPr>
        <p:spPr bwMode="gray">
          <a:xfrm>
            <a:off x="4724400" y="381000"/>
            <a:ext cx="6013272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Kam lielākas iespējas integrēties?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6" name="Picture 6" descr="AttÄlu rezultÄti vaicÄjumam âman group silhouette png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998" y="1418566"/>
            <a:ext cx="422446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AttÄlu rezultÄti vaicÄjumam âstanding man silhouette pngâ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" r="8000" b="-1"/>
          <a:stretch/>
        </p:blipFill>
        <p:spPr bwMode="auto">
          <a:xfrm>
            <a:off x="6173375" y="3876758"/>
            <a:ext cx="129614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2035774" y="1069608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Sociālās uzvedības korekcija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547450" y="1069608"/>
            <a:ext cx="110171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Darba prasmes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33215" y="1072095"/>
            <a:ext cx="1440160" cy="645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Ģimenes atbalsts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57430" y="1069608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Atkarību ārstēšana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781645" y="1069607"/>
            <a:ext cx="1440160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Brīvā laika prasmes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297512" y="1071661"/>
            <a:ext cx="1440160" cy="646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 err="1"/>
              <a:t>Līdzgaitniecība</a:t>
            </a:r>
            <a:endParaRPr lang="lv-LV" sz="1600" dirty="0"/>
          </a:p>
        </p:txBody>
      </p:sp>
      <p:sp>
        <p:nvSpPr>
          <p:cNvPr id="34" name="Rectangle 33"/>
          <p:cNvSpPr/>
          <p:nvPr/>
        </p:nvSpPr>
        <p:spPr>
          <a:xfrm>
            <a:off x="5121311" y="3422293"/>
            <a:ext cx="3672408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RVN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41306" y="5498130"/>
            <a:ext cx="3672408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RVN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40337" y="6087680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Sociālās uzvedības korekcija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52013" y="6087680"/>
            <a:ext cx="110171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Darba prasmes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37778" y="6090167"/>
            <a:ext cx="1440160" cy="645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Ģimenes atbalsts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261993" y="6087680"/>
            <a:ext cx="1440160" cy="648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Atkarību ārstēšana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786208" y="6087679"/>
            <a:ext cx="1440160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Brīvā laika prasmes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302075" y="6089733"/>
            <a:ext cx="1440160" cy="646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 err="1"/>
              <a:t>Līdzgaitniecība</a:t>
            </a:r>
            <a:endParaRPr lang="lv-LV" sz="1600" dirty="0"/>
          </a:p>
        </p:txBody>
      </p:sp>
      <p:cxnSp>
        <p:nvCxnSpPr>
          <p:cNvPr id="42" name="Straight Connector 41"/>
          <p:cNvCxnSpPr>
            <a:stCxn id="28" idx="2"/>
          </p:cNvCxnSpPr>
          <p:nvPr/>
        </p:nvCxnSpPr>
        <p:spPr>
          <a:xfrm>
            <a:off x="2755854" y="1717680"/>
            <a:ext cx="0" cy="337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755854" y="2055231"/>
            <a:ext cx="24374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073424" y="1526619"/>
            <a:ext cx="7406" cy="370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073424" y="1897122"/>
            <a:ext cx="42808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501366" y="1717680"/>
            <a:ext cx="0" cy="16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501366" y="1886455"/>
            <a:ext cx="12680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001631" y="1717680"/>
            <a:ext cx="0" cy="179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3" idx="2"/>
          </p:cNvCxnSpPr>
          <p:nvPr/>
        </p:nvCxnSpPr>
        <p:spPr>
          <a:xfrm>
            <a:off x="10017592" y="1717680"/>
            <a:ext cx="0" cy="312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8619866" y="2021162"/>
            <a:ext cx="1397726" cy="9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6" idx="0"/>
          </p:cNvCxnSpPr>
          <p:nvPr/>
        </p:nvCxnSpPr>
        <p:spPr>
          <a:xfrm flipH="1" flipV="1">
            <a:off x="2755854" y="4719527"/>
            <a:ext cx="4563" cy="1368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791682" y="4722573"/>
            <a:ext cx="0" cy="1365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833279" y="4719527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9081751" y="4719526"/>
            <a:ext cx="0" cy="1368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1" idx="0"/>
          </p:cNvCxnSpPr>
          <p:nvPr/>
        </p:nvCxnSpPr>
        <p:spPr>
          <a:xfrm flipH="1" flipV="1">
            <a:off x="10017592" y="4719526"/>
            <a:ext cx="4563" cy="1370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755854" y="4719527"/>
            <a:ext cx="37707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9" idx="0"/>
          </p:cNvCxnSpPr>
          <p:nvPr/>
        </p:nvCxnSpPr>
        <p:spPr>
          <a:xfrm flipV="1">
            <a:off x="6982073" y="5892982"/>
            <a:ext cx="11446" cy="194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982073" y="5892982"/>
            <a:ext cx="20996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7353559" y="4719527"/>
            <a:ext cx="2664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156588" y="2561904"/>
            <a:ext cx="278172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Rādītājs «16 000» - dalībnieki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118312" y="3531097"/>
            <a:ext cx="250260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Rādītājs «3500» - unikālie 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6853976" y="1915502"/>
            <a:ext cx="42808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6841051" y="1656577"/>
            <a:ext cx="6683" cy="257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010861" y="2844583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4000" b="1" dirty="0"/>
              <a:t>BET</a:t>
            </a:r>
          </a:p>
        </p:txBody>
      </p:sp>
    </p:spTree>
    <p:extLst>
      <p:ext uri="{BB962C8B-B14F-4D97-AF65-F5344CB8AC3E}">
        <p14:creationId xmlns:p14="http://schemas.microsoft.com/office/powerpoint/2010/main" val="224375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66800"/>
            <a:ext cx="9591675" cy="5419725"/>
          </a:xfrm>
          <a:prstGeom prst="rect">
            <a:avLst/>
          </a:prstGeom>
        </p:spPr>
      </p:pic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314758" y="220119"/>
            <a:ext cx="7658041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Progress 5.pēdējos ceturkšņos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79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46" name="AutoShape 5"/>
          <p:cNvSpPr>
            <a:spLocks noChangeArrowheads="1"/>
          </p:cNvSpPr>
          <p:nvPr/>
        </p:nvSpPr>
        <p:spPr bwMode="gray">
          <a:xfrm>
            <a:off x="3314758" y="220119"/>
            <a:ext cx="7658041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Progress 5.pēdējos ceturkšņos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9753600" cy="546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6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03FA93-CCD3-400F-AAC5-A4177E162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36"/>
            <a:ext cx="2332383" cy="595436"/>
          </a:xfrm>
          <a:prstGeom prst="rect">
            <a:avLst/>
          </a:prstGeom>
        </p:spPr>
      </p:pic>
      <p:sp>
        <p:nvSpPr>
          <p:cNvPr id="46" name="AutoShape 5"/>
          <p:cNvSpPr>
            <a:spLocks noChangeArrowheads="1"/>
          </p:cNvSpPr>
          <p:nvPr/>
        </p:nvSpPr>
        <p:spPr bwMode="gray">
          <a:xfrm>
            <a:off x="3314758" y="220119"/>
            <a:ext cx="7658041" cy="592282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lv-LV" sz="2800" b="1" dirty="0">
                <a:solidFill>
                  <a:schemeClr val="bg1"/>
                </a:solidFill>
              </a:rPr>
              <a:t>Progress 5.pēdējos ceturkšņos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9829800" cy="542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91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538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Aiga Lukasenoka</cp:lastModifiedBy>
  <cp:revision>173</cp:revision>
  <dcterms:created xsi:type="dcterms:W3CDTF">2006-08-16T00:00:00Z</dcterms:created>
  <dcterms:modified xsi:type="dcterms:W3CDTF">2019-05-02T05:40:59Z</dcterms:modified>
</cp:coreProperties>
</file>