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4" r:id="rId2"/>
    <p:sldId id="257" r:id="rId3"/>
    <p:sldId id="258" r:id="rId4"/>
    <p:sldId id="259" r:id="rId5"/>
    <p:sldId id="260" r:id="rId6"/>
    <p:sldId id="263" r:id="rId7"/>
    <p:sldId id="262"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2E566-9F7C-4F0A-B422-87FDD20EEBF3}" type="datetimeFigureOut">
              <a:rPr lang="en-US" smtClean="0"/>
              <a:t>10-Dec-19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56B10-2B96-4969-8283-2F6C26ED4A94}" type="slidenum">
              <a:rPr lang="en-US" smtClean="0"/>
              <a:t>‹#›</a:t>
            </a:fld>
            <a:endParaRPr lang="en-US"/>
          </a:p>
        </p:txBody>
      </p:sp>
    </p:spTree>
    <p:extLst>
      <p:ext uri="{BB962C8B-B14F-4D97-AF65-F5344CB8AC3E}">
        <p14:creationId xmlns:p14="http://schemas.microsoft.com/office/powerpoint/2010/main" val="4144971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a:t>
            </a:fld>
            <a:endParaRPr lang="en-US"/>
          </a:p>
        </p:txBody>
      </p:sp>
    </p:spTree>
    <p:extLst>
      <p:ext uri="{BB962C8B-B14F-4D97-AF65-F5344CB8AC3E}">
        <p14:creationId xmlns:p14="http://schemas.microsoft.com/office/powerpoint/2010/main" val="2195770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2</a:t>
            </a:fld>
            <a:endParaRPr lang="en-US"/>
          </a:p>
        </p:txBody>
      </p:sp>
    </p:spTree>
    <p:extLst>
      <p:ext uri="{BB962C8B-B14F-4D97-AF65-F5344CB8AC3E}">
        <p14:creationId xmlns:p14="http://schemas.microsoft.com/office/powerpoint/2010/main" val="1337534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3</a:t>
            </a:fld>
            <a:endParaRPr lang="en-US"/>
          </a:p>
        </p:txBody>
      </p:sp>
    </p:spTree>
    <p:extLst>
      <p:ext uri="{BB962C8B-B14F-4D97-AF65-F5344CB8AC3E}">
        <p14:creationId xmlns:p14="http://schemas.microsoft.com/office/powerpoint/2010/main" val="218277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4</a:t>
            </a:fld>
            <a:endParaRPr lang="en-US"/>
          </a:p>
        </p:txBody>
      </p:sp>
    </p:spTree>
    <p:extLst>
      <p:ext uri="{BB962C8B-B14F-4D97-AF65-F5344CB8AC3E}">
        <p14:creationId xmlns:p14="http://schemas.microsoft.com/office/powerpoint/2010/main" val="2381457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5</a:t>
            </a:fld>
            <a:endParaRPr lang="en-US"/>
          </a:p>
        </p:txBody>
      </p:sp>
    </p:spTree>
    <p:extLst>
      <p:ext uri="{BB962C8B-B14F-4D97-AF65-F5344CB8AC3E}">
        <p14:creationId xmlns:p14="http://schemas.microsoft.com/office/powerpoint/2010/main" val="2116026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6</a:t>
            </a:fld>
            <a:endParaRPr lang="en-US"/>
          </a:p>
        </p:txBody>
      </p:sp>
    </p:spTree>
    <p:extLst>
      <p:ext uri="{BB962C8B-B14F-4D97-AF65-F5344CB8AC3E}">
        <p14:creationId xmlns:p14="http://schemas.microsoft.com/office/powerpoint/2010/main" val="409967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7</a:t>
            </a:fld>
            <a:endParaRPr lang="en-US"/>
          </a:p>
        </p:txBody>
      </p:sp>
    </p:spTree>
    <p:extLst>
      <p:ext uri="{BB962C8B-B14F-4D97-AF65-F5344CB8AC3E}">
        <p14:creationId xmlns:p14="http://schemas.microsoft.com/office/powerpoint/2010/main" val="304806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8</a:t>
            </a:fld>
            <a:endParaRPr lang="en-US"/>
          </a:p>
        </p:txBody>
      </p:sp>
    </p:spTree>
    <p:extLst>
      <p:ext uri="{BB962C8B-B14F-4D97-AF65-F5344CB8AC3E}">
        <p14:creationId xmlns:p14="http://schemas.microsoft.com/office/powerpoint/2010/main" val="3980993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D98410-8047-44AE-8631-BB413F214749}" type="datetime1">
              <a:rPr lang="en-US" smtClean="0"/>
              <a:t>10-Dec-19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986030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70B12-ACB7-4A2D-ACCE-92A007394113}" type="datetime1">
              <a:rPr lang="en-US" smtClean="0"/>
              <a:t>10-Dec-19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32609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A3543-FAD7-4CDF-8156-1D6B972D71C3}" type="datetime1">
              <a:rPr lang="en-US" smtClean="0"/>
              <a:t>10-Dec-19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7632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824C3A-065D-4B71-AE20-F84C3ADC0FF6}" type="datetime1">
              <a:rPr lang="en-US" smtClean="0"/>
              <a:t>10-Dec-19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95831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8C89CB-D5B3-48FF-A350-DA0210807281}" type="datetime1">
              <a:rPr lang="en-US" smtClean="0"/>
              <a:t>10-Dec-19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80428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B2594C-58ED-47E4-8328-BA59A4B0DBA3}" type="datetime1">
              <a:rPr lang="en-US" smtClean="0"/>
              <a:t>10-Dec-19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577793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4D6E66-6105-44ED-927C-2AC8442D9EA3}" type="datetime1">
              <a:rPr lang="en-US" smtClean="0"/>
              <a:t>10-Dec-19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065634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07AC09-175B-440D-BF3B-6405777C8A0F}" type="datetime1">
              <a:rPr lang="en-US" smtClean="0"/>
              <a:t>10-Dec-19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4219687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FAA66-77E5-412D-BF46-3510EA65E3E6}" type="datetime1">
              <a:rPr lang="en-US" smtClean="0"/>
              <a:t>10-Dec-19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74352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D3CA71-FE89-4B38-81A1-6C2A743AEBC2}" type="datetime1">
              <a:rPr lang="en-US" smtClean="0"/>
              <a:t>10-Dec-19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18589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F7061-0D12-4CCD-A925-75F2EA00728A}" type="datetime1">
              <a:rPr lang="en-US" smtClean="0"/>
              <a:t>10-Dec-19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58269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1460D-0351-4A4C-B66B-1DC87F7EE2A9}" type="datetime1">
              <a:rPr lang="en-US" smtClean="0"/>
              <a:t>10-Dec-19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1C5EA-7852-4B93-BB18-322BB65BE18A}" type="slidenum">
              <a:rPr lang="en-US" smtClean="0"/>
              <a:t>‹#›</a:t>
            </a:fld>
            <a:endParaRPr lang="en-US"/>
          </a:p>
        </p:txBody>
      </p:sp>
    </p:spTree>
    <p:extLst>
      <p:ext uri="{BB962C8B-B14F-4D97-AF65-F5344CB8AC3E}">
        <p14:creationId xmlns:p14="http://schemas.microsoft.com/office/powerpoint/2010/main" val="714927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a:t>
            </a:fld>
            <a:endParaRPr lang="en-US" dirty="0"/>
          </a:p>
        </p:txBody>
      </p:sp>
      <p:sp>
        <p:nvSpPr>
          <p:cNvPr id="25" name="TextBox 24"/>
          <p:cNvSpPr txBox="1"/>
          <p:nvPr/>
        </p:nvSpPr>
        <p:spPr>
          <a:xfrm>
            <a:off x="518982" y="2684408"/>
            <a:ext cx="11335265" cy="1569660"/>
          </a:xfrm>
          <a:prstGeom prst="rect">
            <a:avLst/>
          </a:prstGeom>
          <a:noFill/>
        </p:spPr>
        <p:txBody>
          <a:bodyPr wrap="square" rtlCol="0">
            <a:spAutoFit/>
          </a:bodyPr>
          <a:lstStyle/>
          <a:p>
            <a:pPr algn="ctr"/>
            <a:r>
              <a:rPr lang="lv-LV" sz="3200" cap="all" dirty="0">
                <a:solidFill>
                  <a:srgbClr val="FF0000"/>
                </a:solidFill>
              </a:rPr>
              <a:t>Jaunas metodoloģijas izstrāde iztikas minimuma patēriņa preču un pakalpojumu groza noteikšanai un  tās aprobācija (izmēģinājumprojekti)</a:t>
            </a:r>
            <a:endParaRPr lang="en-US" sz="3200" dirty="0">
              <a:solidFill>
                <a:srgbClr val="FF0000"/>
              </a:solidFill>
            </a:endParaRPr>
          </a:p>
        </p:txBody>
      </p:sp>
      <p:pic>
        <p:nvPicPr>
          <p:cNvPr id="26" name="Picture 25" descr="G:\LM_nab_izvertejums\Nodevumi\logo_ansamblis_krasains.jpg"/>
          <p:cNvPicPr/>
          <p:nvPr/>
        </p:nvPicPr>
        <p:blipFill>
          <a:blip r:embed="rId3" cstate="print"/>
          <a:srcRect/>
          <a:stretch>
            <a:fillRect/>
          </a:stretch>
        </p:blipFill>
        <p:spPr bwMode="auto">
          <a:xfrm>
            <a:off x="3101279" y="312746"/>
            <a:ext cx="5742305" cy="1042670"/>
          </a:xfrm>
          <a:prstGeom prst="rect">
            <a:avLst/>
          </a:prstGeom>
          <a:noFill/>
          <a:ln w="9525">
            <a:noFill/>
            <a:miter lim="800000"/>
            <a:headEnd/>
            <a:tailEnd/>
          </a:ln>
        </p:spPr>
      </p:pic>
      <p:sp>
        <p:nvSpPr>
          <p:cNvPr id="27" name="TextBox 26"/>
          <p:cNvSpPr txBox="1"/>
          <p:nvPr/>
        </p:nvSpPr>
        <p:spPr>
          <a:xfrm>
            <a:off x="2767912" y="4498182"/>
            <a:ext cx="6837406" cy="369332"/>
          </a:xfrm>
          <a:prstGeom prst="rect">
            <a:avLst/>
          </a:prstGeom>
          <a:noFill/>
        </p:spPr>
        <p:txBody>
          <a:bodyPr wrap="square" rtlCol="0">
            <a:spAutoFit/>
          </a:bodyPr>
          <a:lstStyle/>
          <a:p>
            <a:pPr algn="ctr"/>
            <a:r>
              <a:rPr lang="lv-LV" dirty="0">
                <a:solidFill>
                  <a:schemeClr val="accent5"/>
                </a:solidFill>
              </a:rPr>
              <a:t>SIA „Projektu un kvalitātes vadība” un SIA „SKDS”</a:t>
            </a:r>
            <a:endParaRPr lang="en-US" dirty="0">
              <a:solidFill>
                <a:schemeClr val="accent5"/>
              </a:solidFill>
            </a:endParaRPr>
          </a:p>
        </p:txBody>
      </p:sp>
      <p:sp>
        <p:nvSpPr>
          <p:cNvPr id="28" name="TextBox 27"/>
          <p:cNvSpPr txBox="1"/>
          <p:nvPr/>
        </p:nvSpPr>
        <p:spPr>
          <a:xfrm>
            <a:off x="1449861" y="1332499"/>
            <a:ext cx="8896864" cy="523220"/>
          </a:xfrm>
          <a:prstGeom prst="rect">
            <a:avLst/>
          </a:prstGeom>
          <a:noFill/>
        </p:spPr>
        <p:txBody>
          <a:bodyPr wrap="square" rtlCol="0">
            <a:spAutoFit/>
          </a:bodyPr>
          <a:lstStyle/>
          <a:p>
            <a:pPr algn="ctr"/>
            <a:r>
              <a:rPr lang="lv-LV" sz="1400" dirty="0"/>
              <a:t>Pētījums veikts ESF projekta Nr.9.2.1.2/15/I/001 “Iekļaujoša darba tirgus un</a:t>
            </a:r>
            <a:endParaRPr lang="en-US" sz="1400" dirty="0"/>
          </a:p>
          <a:p>
            <a:pPr algn="ctr"/>
            <a:r>
              <a:rPr lang="lv-LV" sz="1400" dirty="0"/>
              <a:t>nabadzības risku pētījumi un monitorings” ietvaros</a:t>
            </a:r>
            <a:endParaRPr lang="en-US" sz="1400" dirty="0"/>
          </a:p>
        </p:txBody>
      </p:sp>
      <p:sp>
        <p:nvSpPr>
          <p:cNvPr id="29" name="Subtitle 2">
            <a:extLst>
              <a:ext uri="{FF2B5EF4-FFF2-40B4-BE49-F238E27FC236}">
                <a16:creationId xmlns="" xmlns:a16="http://schemas.microsoft.com/office/drawing/2014/main" id="{2A5B7E9B-6BB9-084D-9F0E-49109F9DEFA5}"/>
              </a:ext>
            </a:extLst>
          </p:cNvPr>
          <p:cNvSpPr txBox="1">
            <a:spLocks/>
          </p:cNvSpPr>
          <p:nvPr/>
        </p:nvSpPr>
        <p:spPr>
          <a:xfrm>
            <a:off x="8843584" y="5355743"/>
            <a:ext cx="3084805" cy="1365732"/>
          </a:xfrm>
          <a:prstGeom prst="rect">
            <a:avLst/>
          </a:prstGeom>
          <a:solidFill>
            <a:schemeClr val="bg1"/>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lv-LV" sz="1800" b="0" dirty="0" smtClean="0">
                <a:solidFill>
                  <a:schemeClr val="accent5"/>
                </a:solidFill>
              </a:rPr>
              <a:t>Māris Brants</a:t>
            </a:r>
          </a:p>
          <a:p>
            <a:r>
              <a:rPr lang="lv-LV" sz="1800" b="0" dirty="0" smtClean="0">
                <a:solidFill>
                  <a:schemeClr val="accent5"/>
                </a:solidFill>
              </a:rPr>
              <a:t>2019. gada 11.decembris</a:t>
            </a:r>
          </a:p>
          <a:p>
            <a:endParaRPr lang="lv-LV" sz="1800" b="0" dirty="0">
              <a:solidFill>
                <a:schemeClr val="accent5"/>
              </a:solidFill>
            </a:endParaRPr>
          </a:p>
          <a:p>
            <a:endParaRPr lang="lv-LV" sz="1800" b="0" dirty="0" smtClean="0">
              <a:solidFill>
                <a:schemeClr val="accent5"/>
              </a:solidFill>
            </a:endParaRPr>
          </a:p>
        </p:txBody>
      </p:sp>
    </p:spTree>
    <p:extLst>
      <p:ext uri="{BB962C8B-B14F-4D97-AF65-F5344CB8AC3E}">
        <p14:creationId xmlns:p14="http://schemas.microsoft.com/office/powerpoint/2010/main" val="1350815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1325563"/>
          </a:xfrm>
        </p:spPr>
        <p:txBody>
          <a:bodyPr/>
          <a:lstStyle/>
          <a:p>
            <a:pPr algn="ctr"/>
            <a:r>
              <a:rPr lang="lv-LV" b="1" dirty="0" smtClean="0">
                <a:solidFill>
                  <a:srgbClr val="FF0000"/>
                </a:solidFill>
              </a:rPr>
              <a:t>Kādu nabadzības robežu noteikt?</a:t>
            </a:r>
            <a:endParaRPr lang="en-US" b="1" dirty="0">
              <a:solidFill>
                <a:srgbClr val="FF0000"/>
              </a:solidFill>
            </a:endParaRPr>
          </a:p>
        </p:txBody>
      </p:sp>
      <p:sp>
        <p:nvSpPr>
          <p:cNvPr id="3" name="Text Placeholder 2"/>
          <p:cNvSpPr>
            <a:spLocks noGrp="1"/>
          </p:cNvSpPr>
          <p:nvPr>
            <p:ph type="body" idx="1"/>
          </p:nvPr>
        </p:nvSpPr>
        <p:spPr>
          <a:xfrm>
            <a:off x="320804" y="1294955"/>
            <a:ext cx="5157787" cy="823912"/>
          </a:xfrm>
        </p:spPr>
        <p:txBody>
          <a:bodyPr/>
          <a:lstStyle/>
          <a:p>
            <a:pPr algn="ctr"/>
            <a:r>
              <a:rPr lang="lv-LV" dirty="0" smtClean="0">
                <a:solidFill>
                  <a:schemeClr val="accent5"/>
                </a:solidFill>
              </a:rPr>
              <a:t>Absolūtās nabadzības slieksnis</a:t>
            </a:r>
            <a:endParaRPr lang="en-US" dirty="0">
              <a:solidFill>
                <a:schemeClr val="accent5"/>
              </a:solidFill>
            </a:endParaRPr>
          </a:p>
        </p:txBody>
      </p:sp>
      <p:sp>
        <p:nvSpPr>
          <p:cNvPr id="4" name="Content Placeholder 3"/>
          <p:cNvSpPr>
            <a:spLocks noGrp="1"/>
          </p:cNvSpPr>
          <p:nvPr>
            <p:ph sz="half" idx="2"/>
          </p:nvPr>
        </p:nvSpPr>
        <p:spPr>
          <a:xfrm>
            <a:off x="839787" y="2309343"/>
            <a:ext cx="4827845" cy="814774"/>
          </a:xfrm>
        </p:spPr>
        <p:txBody>
          <a:bodyPr>
            <a:normAutofit lnSpcReduction="10000"/>
          </a:bodyPr>
          <a:lstStyle/>
          <a:p>
            <a:pPr marL="0" indent="0">
              <a:buNone/>
            </a:pPr>
            <a:r>
              <a:rPr lang="lv-LV" dirty="0" smtClean="0"/>
              <a:t>Fizisko vajadzību apmierināšanas iespēja</a:t>
            </a:r>
            <a:endParaRPr lang="en-US" dirty="0"/>
          </a:p>
        </p:txBody>
      </p:sp>
      <p:sp>
        <p:nvSpPr>
          <p:cNvPr id="5" name="Text Placeholder 4"/>
          <p:cNvSpPr>
            <a:spLocks noGrp="1"/>
          </p:cNvSpPr>
          <p:nvPr>
            <p:ph type="body" sz="quarter" idx="3"/>
          </p:nvPr>
        </p:nvSpPr>
        <p:spPr>
          <a:xfrm>
            <a:off x="6172200" y="1284139"/>
            <a:ext cx="5183188" cy="823912"/>
          </a:xfrm>
        </p:spPr>
        <p:txBody>
          <a:bodyPr/>
          <a:lstStyle/>
          <a:p>
            <a:pPr algn="ctr"/>
            <a:r>
              <a:rPr lang="lv-LV" dirty="0" smtClean="0">
                <a:solidFill>
                  <a:schemeClr val="accent5"/>
                </a:solidFill>
              </a:rPr>
              <a:t>Relatīvās nabadzības slieksnis</a:t>
            </a:r>
            <a:endParaRPr lang="en-US" dirty="0">
              <a:solidFill>
                <a:schemeClr val="accent5"/>
              </a:solidFill>
            </a:endParaRPr>
          </a:p>
        </p:txBody>
      </p:sp>
      <p:sp>
        <p:nvSpPr>
          <p:cNvPr id="6" name="Content Placeholder 5"/>
          <p:cNvSpPr>
            <a:spLocks noGrp="1"/>
          </p:cNvSpPr>
          <p:nvPr>
            <p:ph sz="quarter" idx="4"/>
          </p:nvPr>
        </p:nvSpPr>
        <p:spPr>
          <a:xfrm>
            <a:off x="6172200" y="2309343"/>
            <a:ext cx="4957119" cy="814774"/>
          </a:xfrm>
        </p:spPr>
        <p:txBody>
          <a:bodyPr>
            <a:normAutofit lnSpcReduction="10000"/>
          </a:bodyPr>
          <a:lstStyle/>
          <a:p>
            <a:pPr marL="0" indent="0">
              <a:buNone/>
            </a:pPr>
            <a:r>
              <a:rPr lang="lv-LV" dirty="0" smtClean="0"/>
              <a:t>Iespēja pilnvērtīgi pildīt sociālās lomas</a:t>
            </a:r>
            <a:endParaRPr lang="en-US" dirty="0"/>
          </a:p>
        </p:txBody>
      </p:sp>
      <p:grpSp>
        <p:nvGrpSpPr>
          <p:cNvPr id="12" name="Group 11"/>
          <p:cNvGrpSpPr/>
          <p:nvPr/>
        </p:nvGrpSpPr>
        <p:grpSpPr>
          <a:xfrm>
            <a:off x="1047056" y="4526557"/>
            <a:ext cx="4662617" cy="2031326"/>
            <a:chOff x="1047056" y="4444177"/>
            <a:chExt cx="4662617" cy="2031326"/>
          </a:xfrm>
        </p:grpSpPr>
        <p:sp>
          <p:nvSpPr>
            <p:cNvPr id="8" name="TextBox 7"/>
            <p:cNvSpPr txBox="1"/>
            <p:nvPr/>
          </p:nvSpPr>
          <p:spPr>
            <a:xfrm>
              <a:off x="1438247" y="5090508"/>
              <a:ext cx="4271426" cy="1384995"/>
            </a:xfrm>
            <a:prstGeom prst="rect">
              <a:avLst/>
            </a:prstGeom>
            <a:noFill/>
          </p:spPr>
          <p:txBody>
            <a:bodyPr wrap="square" rtlCol="0">
              <a:spAutoFit/>
            </a:bodyPr>
            <a:lstStyle/>
            <a:p>
              <a:r>
                <a:rPr lang="lv-LV" sz="1400" dirty="0" smtClean="0">
                  <a:solidFill>
                    <a:schemeClr val="accent6">
                      <a:lumMod val="75000"/>
                    </a:schemeClr>
                  </a:solidFill>
                </a:rPr>
                <a:t>Igaunijas Augstākās tiesas Konstitucionālā izvērtējuma palātas 2014.gada 5.maija spriedums, kur norādīts, ka iztikas pabalsta  neatbilstība absolūtā iztikas minimuma  līmenim ir pretrunā ar Igaunijas Republikas Konstitūciju, kas nosaka tiesības ikvienam uz palīdzību vajadzības gadījumā.</a:t>
              </a:r>
              <a:endParaRPr lang="en-US" sz="1400" dirty="0">
                <a:solidFill>
                  <a:schemeClr val="accent6">
                    <a:lumMod val="75000"/>
                  </a:schemeClr>
                </a:solidFill>
              </a:endParaRPr>
            </a:p>
          </p:txBody>
        </p:sp>
        <p:sp>
          <p:nvSpPr>
            <p:cNvPr id="9" name="TextBox 8"/>
            <p:cNvSpPr txBox="1"/>
            <p:nvPr/>
          </p:nvSpPr>
          <p:spPr>
            <a:xfrm>
              <a:off x="1047056" y="4444177"/>
              <a:ext cx="4662617" cy="646331"/>
            </a:xfrm>
            <a:prstGeom prst="rect">
              <a:avLst/>
            </a:prstGeom>
            <a:noFill/>
          </p:spPr>
          <p:txBody>
            <a:bodyPr wrap="square" rtlCol="0">
              <a:spAutoFit/>
            </a:bodyPr>
            <a:lstStyle/>
            <a:p>
              <a:pPr marL="285750" indent="-285750">
                <a:buFont typeface="Arial" panose="020B0604020202020204" pitchFamily="34" charset="0"/>
                <a:buChar char="•"/>
              </a:pPr>
              <a:r>
                <a:rPr lang="lv-LV" dirty="0" smtClean="0"/>
                <a:t>Tas ir obligāti nodrošināms un ar iespējamām konsekvencēm:</a:t>
              </a:r>
              <a:endParaRPr lang="en-US" dirty="0"/>
            </a:p>
          </p:txBody>
        </p:sp>
      </p:grpSp>
      <p:grpSp>
        <p:nvGrpSpPr>
          <p:cNvPr id="11" name="Group 10"/>
          <p:cNvGrpSpPr/>
          <p:nvPr/>
        </p:nvGrpSpPr>
        <p:grpSpPr>
          <a:xfrm>
            <a:off x="1047056" y="3223490"/>
            <a:ext cx="4843423" cy="1248178"/>
            <a:chOff x="1047056" y="3141110"/>
            <a:chExt cx="4843423" cy="1248178"/>
          </a:xfrm>
        </p:grpSpPr>
        <p:sp>
          <p:nvSpPr>
            <p:cNvPr id="7" name="TextBox 6"/>
            <p:cNvSpPr txBox="1"/>
            <p:nvPr/>
          </p:nvSpPr>
          <p:spPr>
            <a:xfrm>
              <a:off x="1047056" y="3742957"/>
              <a:ext cx="4843423" cy="646331"/>
            </a:xfrm>
            <a:prstGeom prst="rect">
              <a:avLst/>
            </a:prstGeom>
            <a:noFill/>
          </p:spPr>
          <p:txBody>
            <a:bodyPr wrap="square" rtlCol="0">
              <a:spAutoFit/>
            </a:bodyPr>
            <a:lstStyle/>
            <a:p>
              <a:pPr marL="285750" indent="-285750">
                <a:buFont typeface="Arial" panose="020B0604020202020204" pitchFamily="34" charset="0"/>
                <a:buChar char="•"/>
              </a:pPr>
              <a:r>
                <a:rPr lang="lv-LV" dirty="0" smtClean="0"/>
                <a:t>Labklājības valstīs kritērijs noteikt līmeni, zem kura nomirs badā, nosals u.tml. ir izzūdošs</a:t>
              </a:r>
              <a:endParaRPr lang="en-US" dirty="0"/>
            </a:p>
          </p:txBody>
        </p:sp>
        <p:sp>
          <p:nvSpPr>
            <p:cNvPr id="10" name="Down Arrow 9"/>
            <p:cNvSpPr/>
            <p:nvPr/>
          </p:nvSpPr>
          <p:spPr>
            <a:xfrm>
              <a:off x="2471115" y="3141110"/>
              <a:ext cx="782594" cy="593124"/>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6562266" y="3219368"/>
            <a:ext cx="4843423" cy="1248178"/>
            <a:chOff x="1047056" y="3141110"/>
            <a:chExt cx="4843423" cy="1248178"/>
          </a:xfrm>
        </p:grpSpPr>
        <p:sp>
          <p:nvSpPr>
            <p:cNvPr id="14" name="TextBox 13"/>
            <p:cNvSpPr txBox="1"/>
            <p:nvPr/>
          </p:nvSpPr>
          <p:spPr>
            <a:xfrm>
              <a:off x="1047056" y="3742957"/>
              <a:ext cx="4843423" cy="646331"/>
            </a:xfrm>
            <a:prstGeom prst="rect">
              <a:avLst/>
            </a:prstGeom>
            <a:noFill/>
          </p:spPr>
          <p:txBody>
            <a:bodyPr wrap="square" rtlCol="0">
              <a:spAutoFit/>
            </a:bodyPr>
            <a:lstStyle/>
            <a:p>
              <a:pPr marL="285750" indent="-285750">
                <a:buFont typeface="Arial" panose="020B0604020202020204" pitchFamily="34" charset="0"/>
                <a:buChar char="•"/>
              </a:pPr>
              <a:r>
                <a:rPr lang="lv-LV" dirty="0"/>
                <a:t>N</a:t>
              </a:r>
              <a:r>
                <a:rPr lang="lv-LV" dirty="0" smtClean="0"/>
                <a:t>osakāms sajūtu līmenī, salīdzinot ar citiem sabiedrības locekļiem</a:t>
              </a:r>
              <a:endParaRPr lang="en-US" dirty="0"/>
            </a:p>
          </p:txBody>
        </p:sp>
        <p:sp>
          <p:nvSpPr>
            <p:cNvPr id="15" name="Down Arrow 14"/>
            <p:cNvSpPr/>
            <p:nvPr/>
          </p:nvSpPr>
          <p:spPr>
            <a:xfrm>
              <a:off x="2471115" y="3141110"/>
              <a:ext cx="782594" cy="593124"/>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6588007" y="5082477"/>
            <a:ext cx="4662617" cy="646331"/>
          </a:xfrm>
          <a:prstGeom prst="rect">
            <a:avLst/>
          </a:prstGeom>
          <a:noFill/>
        </p:spPr>
        <p:txBody>
          <a:bodyPr wrap="square" rtlCol="0">
            <a:spAutoFit/>
          </a:bodyPr>
          <a:lstStyle/>
          <a:p>
            <a:pPr marL="285750" indent="-285750">
              <a:buFont typeface="Arial" panose="020B0604020202020204" pitchFamily="34" charset="0"/>
              <a:buChar char="•"/>
            </a:pPr>
            <a:r>
              <a:rPr lang="lv-LV" dirty="0"/>
              <a:t>P</a:t>
            </a:r>
            <a:r>
              <a:rPr lang="lv-LV" dirty="0" smtClean="0"/>
              <a:t>arāda, </a:t>
            </a:r>
            <a:r>
              <a:rPr lang="lv-LV" dirty="0"/>
              <a:t>ka jāpievērš uzmanība, jāmēģina </a:t>
            </a:r>
            <a:r>
              <a:rPr lang="lv-LV" dirty="0" smtClean="0"/>
              <a:t>palīdzēt</a:t>
            </a:r>
            <a:endParaRPr lang="en-US" dirty="0"/>
          </a:p>
        </p:txBody>
      </p:sp>
      <p:sp>
        <p:nvSpPr>
          <p:cNvPr id="17" name="TextBox 16"/>
          <p:cNvSpPr txBox="1"/>
          <p:nvPr/>
        </p:nvSpPr>
        <p:spPr>
          <a:xfrm>
            <a:off x="6562264" y="4431735"/>
            <a:ext cx="4662617" cy="646331"/>
          </a:xfrm>
          <a:prstGeom prst="rect">
            <a:avLst/>
          </a:prstGeom>
          <a:noFill/>
        </p:spPr>
        <p:txBody>
          <a:bodyPr wrap="square" rtlCol="0">
            <a:spAutoFit/>
          </a:bodyPr>
          <a:lstStyle/>
          <a:p>
            <a:pPr marL="285750" indent="-285750">
              <a:buFont typeface="Arial" panose="020B0604020202020204" pitchFamily="34" charset="0"/>
              <a:buChar char="•"/>
            </a:pPr>
            <a:r>
              <a:rPr lang="lv-LV" dirty="0"/>
              <a:t>I</a:t>
            </a:r>
            <a:r>
              <a:rPr lang="lv-LV" dirty="0" smtClean="0"/>
              <a:t>zskaust </a:t>
            </a:r>
            <a:r>
              <a:rPr lang="lv-LV" dirty="0"/>
              <a:t>nav iespējams, jo rādītājs ir </a:t>
            </a:r>
            <a:r>
              <a:rPr lang="lv-LV" dirty="0" smtClean="0"/>
              <a:t>relatīvs – </a:t>
            </a:r>
            <a:r>
              <a:rPr lang="lv-LV" dirty="0"/>
              <a:t>kāds vienmēr būs nabadzīgāks par </a:t>
            </a:r>
            <a:r>
              <a:rPr lang="lv-LV" dirty="0" smtClean="0"/>
              <a:t>citiem</a:t>
            </a:r>
            <a:endParaRPr lang="en-US" dirty="0"/>
          </a:p>
        </p:txBody>
      </p:sp>
      <p:sp>
        <p:nvSpPr>
          <p:cNvPr id="18" name="Slide Number Placeholder 17"/>
          <p:cNvSpPr>
            <a:spLocks noGrp="1"/>
          </p:cNvSpPr>
          <p:nvPr>
            <p:ph type="sldNum" sz="quarter" idx="12"/>
          </p:nvPr>
        </p:nvSpPr>
        <p:spPr/>
        <p:txBody>
          <a:bodyPr/>
          <a:lstStyle/>
          <a:p>
            <a:fld id="{74F1C5EA-7852-4B93-BB18-322BB65BE18A}" type="slidenum">
              <a:rPr lang="en-US" smtClean="0"/>
              <a:t>2</a:t>
            </a:fld>
            <a:endParaRPr lang="en-US" dirty="0"/>
          </a:p>
        </p:txBody>
      </p:sp>
      <p:sp>
        <p:nvSpPr>
          <p:cNvPr id="19" name="Rounded Rectangle 18"/>
          <p:cNvSpPr/>
          <p:nvPr/>
        </p:nvSpPr>
        <p:spPr>
          <a:xfrm>
            <a:off x="5890480" y="1449859"/>
            <a:ext cx="5650732" cy="4703806"/>
          </a:xfrm>
          <a:prstGeom prst="round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2592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53"/>
            <a:ext cx="12192000" cy="1325563"/>
          </a:xfrm>
        </p:spPr>
        <p:txBody>
          <a:bodyPr/>
          <a:lstStyle/>
          <a:p>
            <a:pPr algn="ctr"/>
            <a:r>
              <a:rPr lang="lv-LV" b="1" dirty="0" smtClean="0">
                <a:solidFill>
                  <a:srgbClr val="FF0000"/>
                </a:solidFill>
              </a:rPr>
              <a:t>Slieksnis ir nosakāms mājsaimniecībām, ne indivīdiem</a:t>
            </a:r>
            <a:endParaRPr lang="en-US" b="1" dirty="0">
              <a:solidFill>
                <a:srgbClr val="FF0000"/>
              </a:solidFill>
            </a:endParaRPr>
          </a:p>
        </p:txBody>
      </p:sp>
      <p:pic>
        <p:nvPicPr>
          <p:cNvPr id="26" name="Picture 25"/>
          <p:cNvPicPr/>
          <p:nvPr/>
        </p:nvPicPr>
        <p:blipFill>
          <a:blip r:embed="rId3" cstate="print">
            <a:extLst>
              <a:ext uri="{28A0092B-C50C-407E-A947-70E740481C1C}">
                <a14:useLocalDpi xmlns:a14="http://schemas.microsoft.com/office/drawing/2010/main" val="0"/>
              </a:ext>
            </a:extLst>
          </a:blip>
          <a:stretch>
            <a:fillRect/>
          </a:stretch>
        </p:blipFill>
        <p:spPr>
          <a:xfrm>
            <a:off x="290217" y="935732"/>
            <a:ext cx="8178277" cy="5897554"/>
          </a:xfrm>
          <a:prstGeom prst="rect">
            <a:avLst/>
          </a:prstGeom>
          <a:ln w="15875">
            <a:solidFill>
              <a:sysClr val="windowText" lastClr="000000"/>
            </a:solidFill>
          </a:ln>
        </p:spPr>
      </p:pic>
      <p:sp>
        <p:nvSpPr>
          <p:cNvPr id="27" name="Content Placeholder 3"/>
          <p:cNvSpPr>
            <a:spLocks noGrp="1"/>
          </p:cNvSpPr>
          <p:nvPr>
            <p:ph sz="half" idx="2"/>
          </p:nvPr>
        </p:nvSpPr>
        <p:spPr>
          <a:xfrm>
            <a:off x="8601245" y="1008041"/>
            <a:ext cx="3458003" cy="2048473"/>
          </a:xfrm>
        </p:spPr>
        <p:txBody>
          <a:bodyPr>
            <a:normAutofit/>
          </a:bodyPr>
          <a:lstStyle/>
          <a:p>
            <a:pPr marL="0" indent="0">
              <a:buNone/>
            </a:pPr>
            <a:r>
              <a:rPr lang="lv-LV" dirty="0" smtClean="0"/>
              <a:t>Ir ļoti dažādi mājsaimniecību veidi, un arī patēriņa modeļi tajās ievērojami atšķiras</a:t>
            </a:r>
            <a:endParaRPr lang="en-US" dirty="0"/>
          </a:p>
        </p:txBody>
      </p:sp>
      <p:sp>
        <p:nvSpPr>
          <p:cNvPr id="28" name="TextBox 27"/>
          <p:cNvSpPr txBox="1"/>
          <p:nvPr/>
        </p:nvSpPr>
        <p:spPr>
          <a:xfrm>
            <a:off x="8700195" y="3348530"/>
            <a:ext cx="3491805" cy="1600438"/>
          </a:xfrm>
          <a:prstGeom prst="rect">
            <a:avLst/>
          </a:prstGeom>
          <a:noFill/>
        </p:spPr>
        <p:txBody>
          <a:bodyPr wrap="square" rtlCol="0">
            <a:spAutoFit/>
          </a:bodyPr>
          <a:lstStyle/>
          <a:p>
            <a:pPr marL="285750" indent="-285750">
              <a:buFont typeface="Arial" panose="020B0604020202020204" pitchFamily="34" charset="0"/>
              <a:buChar char="•"/>
            </a:pPr>
            <a:r>
              <a:rPr lang="lv-LV" sz="1400" dirty="0">
                <a:solidFill>
                  <a:schemeClr val="accent6">
                    <a:lumMod val="75000"/>
                  </a:schemeClr>
                </a:solidFill>
              </a:rPr>
              <a:t>I</a:t>
            </a:r>
            <a:r>
              <a:rPr lang="lv-LV" sz="1400" dirty="0" smtClean="0">
                <a:solidFill>
                  <a:schemeClr val="accent6">
                    <a:lumMod val="75000"/>
                  </a:schemeClr>
                </a:solidFill>
              </a:rPr>
              <a:t>ndividuālie izdevumi (kā pārtika) pieaug salīdzinoši proporcionāli indivīdu skaitam;</a:t>
            </a:r>
          </a:p>
          <a:p>
            <a:pPr marL="285750" indent="-285750">
              <a:buFont typeface="Arial" panose="020B0604020202020204" pitchFamily="34" charset="0"/>
              <a:buChar char="•"/>
            </a:pPr>
            <a:endParaRPr lang="lv-LV" sz="1400" dirty="0" smtClean="0">
              <a:solidFill>
                <a:schemeClr val="accent6">
                  <a:lumMod val="75000"/>
                </a:schemeClr>
              </a:solidFill>
            </a:endParaRPr>
          </a:p>
          <a:p>
            <a:pPr marL="285750" indent="-285750">
              <a:buFont typeface="Arial" panose="020B0604020202020204" pitchFamily="34" charset="0"/>
              <a:buChar char="•"/>
            </a:pPr>
            <a:r>
              <a:rPr lang="lv-LV" sz="1400" dirty="0" smtClean="0">
                <a:solidFill>
                  <a:schemeClr val="accent6">
                    <a:lumMod val="75000"/>
                  </a:schemeClr>
                </a:solidFill>
              </a:rPr>
              <a:t>Mājsaimniecības izdevumi (kā mājoklis) ir būtiskākie pirmajam mājsaimniecības loceklim, bet ar katru nākamo cilvēku to īpatsvars mazinās.</a:t>
            </a:r>
            <a:endParaRPr lang="en-US" sz="1400" dirty="0">
              <a:solidFill>
                <a:schemeClr val="accent6">
                  <a:lumMod val="75000"/>
                </a:schemeClr>
              </a:solidFill>
            </a:endParaRPr>
          </a:p>
        </p:txBody>
      </p:sp>
      <p:sp>
        <p:nvSpPr>
          <p:cNvPr id="30" name="Slide Number Placeholder 29"/>
          <p:cNvSpPr>
            <a:spLocks noGrp="1"/>
          </p:cNvSpPr>
          <p:nvPr>
            <p:ph type="sldNum" sz="quarter" idx="12"/>
          </p:nvPr>
        </p:nvSpPr>
        <p:spPr/>
        <p:txBody>
          <a:bodyPr/>
          <a:lstStyle/>
          <a:p>
            <a:fld id="{74F1C5EA-7852-4B93-BB18-322BB65BE18A}" type="slidenum">
              <a:rPr lang="en-US" smtClean="0"/>
              <a:t>3</a:t>
            </a:fld>
            <a:endParaRPr lang="en-US"/>
          </a:p>
        </p:txBody>
      </p:sp>
    </p:spTree>
    <p:extLst>
      <p:ext uri="{BB962C8B-B14F-4D97-AF65-F5344CB8AC3E}">
        <p14:creationId xmlns:p14="http://schemas.microsoft.com/office/powerpoint/2010/main" val="20543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1325563"/>
          </a:xfrm>
        </p:spPr>
        <p:txBody>
          <a:bodyPr/>
          <a:lstStyle/>
          <a:p>
            <a:pPr algn="ctr"/>
            <a:r>
              <a:rPr lang="lv-LV" b="1" dirty="0" smtClean="0">
                <a:solidFill>
                  <a:srgbClr val="FF0000"/>
                </a:solidFill>
              </a:rPr>
              <a:t>Vienkārša vai komplicēta pieeja</a:t>
            </a:r>
            <a:endParaRPr lang="en-US" b="1" dirty="0">
              <a:solidFill>
                <a:srgbClr val="FF0000"/>
              </a:solidFill>
            </a:endParaRPr>
          </a:p>
        </p:txBody>
      </p:sp>
      <p:sp>
        <p:nvSpPr>
          <p:cNvPr id="3" name="Text Placeholder 2"/>
          <p:cNvSpPr>
            <a:spLocks noGrp="1"/>
          </p:cNvSpPr>
          <p:nvPr>
            <p:ph type="body" idx="1"/>
          </p:nvPr>
        </p:nvSpPr>
        <p:spPr>
          <a:xfrm>
            <a:off x="320804" y="561784"/>
            <a:ext cx="5157787" cy="823912"/>
          </a:xfrm>
        </p:spPr>
        <p:txBody>
          <a:bodyPr/>
          <a:lstStyle/>
          <a:p>
            <a:pPr algn="ctr"/>
            <a:r>
              <a:rPr lang="lv-LV" dirty="0" smtClean="0">
                <a:solidFill>
                  <a:schemeClr val="accent5"/>
                </a:solidFill>
              </a:rPr>
              <a:t>Vienkārša pieeja</a:t>
            </a:r>
            <a:endParaRPr lang="en-US" dirty="0">
              <a:solidFill>
                <a:schemeClr val="accent5"/>
              </a:solidFill>
            </a:endParaRPr>
          </a:p>
        </p:txBody>
      </p:sp>
      <p:sp>
        <p:nvSpPr>
          <p:cNvPr id="5" name="Text Placeholder 4"/>
          <p:cNvSpPr>
            <a:spLocks noGrp="1"/>
          </p:cNvSpPr>
          <p:nvPr>
            <p:ph type="body" sz="quarter" idx="3"/>
          </p:nvPr>
        </p:nvSpPr>
        <p:spPr>
          <a:xfrm>
            <a:off x="6172200" y="550968"/>
            <a:ext cx="5183188" cy="823912"/>
          </a:xfrm>
        </p:spPr>
        <p:txBody>
          <a:bodyPr/>
          <a:lstStyle/>
          <a:p>
            <a:pPr algn="ctr"/>
            <a:r>
              <a:rPr lang="lv-LV" dirty="0" smtClean="0">
                <a:solidFill>
                  <a:schemeClr val="accent5"/>
                </a:solidFill>
              </a:rPr>
              <a:t>Komplicēta pieeja</a:t>
            </a:r>
            <a:endParaRPr lang="en-US" dirty="0">
              <a:solidFill>
                <a:schemeClr val="accent5"/>
              </a:solidFill>
            </a:endParaRPr>
          </a:p>
        </p:txBody>
      </p:sp>
      <p:sp>
        <p:nvSpPr>
          <p:cNvPr id="22" name="Content Placeholder 5"/>
          <p:cNvSpPr>
            <a:spLocks noGrp="1"/>
          </p:cNvSpPr>
          <p:nvPr>
            <p:ph sz="quarter" idx="4"/>
          </p:nvPr>
        </p:nvSpPr>
        <p:spPr>
          <a:xfrm>
            <a:off x="6172200" y="1576172"/>
            <a:ext cx="4957119" cy="814774"/>
          </a:xfrm>
        </p:spPr>
        <p:txBody>
          <a:bodyPr>
            <a:normAutofit/>
          </a:bodyPr>
          <a:lstStyle/>
          <a:p>
            <a:pPr marL="0" indent="0">
              <a:buNone/>
            </a:pPr>
            <a:r>
              <a:rPr lang="lv-LV" dirty="0" smtClean="0"/>
              <a:t>Beļģijas (Flandrijas) piemērs:</a:t>
            </a:r>
            <a:endParaRPr lang="en-US" dirty="0"/>
          </a:p>
        </p:txBody>
      </p:sp>
      <p:sp>
        <p:nvSpPr>
          <p:cNvPr id="23" name="Content Placeholder 5"/>
          <p:cNvSpPr>
            <a:spLocks noGrp="1"/>
          </p:cNvSpPr>
          <p:nvPr>
            <p:ph sz="quarter" idx="4"/>
          </p:nvPr>
        </p:nvSpPr>
        <p:spPr>
          <a:xfrm>
            <a:off x="589011" y="1579421"/>
            <a:ext cx="4957119" cy="814774"/>
          </a:xfrm>
        </p:spPr>
        <p:txBody>
          <a:bodyPr>
            <a:normAutofit/>
          </a:bodyPr>
          <a:lstStyle/>
          <a:p>
            <a:pPr marL="0" indent="0">
              <a:buNone/>
            </a:pPr>
            <a:r>
              <a:rPr lang="lv-LV" dirty="0" smtClean="0"/>
              <a:t>Lietuvas un Igaunijas piemērs:</a:t>
            </a:r>
            <a:endParaRPr lang="en-US" dirty="0"/>
          </a:p>
        </p:txBody>
      </p:sp>
      <p:sp>
        <p:nvSpPr>
          <p:cNvPr id="24" name="TextBox 23"/>
          <p:cNvSpPr txBox="1"/>
          <p:nvPr/>
        </p:nvSpPr>
        <p:spPr>
          <a:xfrm>
            <a:off x="568388" y="2264754"/>
            <a:ext cx="4662617" cy="923330"/>
          </a:xfrm>
          <a:prstGeom prst="rect">
            <a:avLst/>
          </a:prstGeom>
          <a:noFill/>
        </p:spPr>
        <p:txBody>
          <a:bodyPr wrap="square" rtlCol="0">
            <a:spAutoFit/>
          </a:bodyPr>
          <a:lstStyle/>
          <a:p>
            <a:pPr marL="285750" indent="-285750">
              <a:buFont typeface="Arial" panose="020B0604020202020204" pitchFamily="34" charset="0"/>
              <a:buChar char="•"/>
            </a:pPr>
            <a:r>
              <a:rPr lang="lv-LV" dirty="0" smtClean="0"/>
              <a:t>uztur </a:t>
            </a:r>
            <a:r>
              <a:rPr lang="lv-LV" dirty="0"/>
              <a:t>valsts </a:t>
            </a:r>
            <a:r>
              <a:rPr lang="lv-LV" dirty="0" smtClean="0"/>
              <a:t>institūcijas;</a:t>
            </a:r>
          </a:p>
          <a:p>
            <a:pPr marL="285750" indent="-285750">
              <a:buFont typeface="Arial" panose="020B0604020202020204" pitchFamily="34" charset="0"/>
              <a:buChar char="•"/>
            </a:pPr>
            <a:r>
              <a:rPr lang="lv-LV" dirty="0" smtClean="0"/>
              <a:t>process </a:t>
            </a:r>
            <a:r>
              <a:rPr lang="lv-LV" dirty="0"/>
              <a:t>ir formalizēts un arī </a:t>
            </a:r>
            <a:r>
              <a:rPr lang="lv-LV" dirty="0" smtClean="0"/>
              <a:t>mērķtiecīgi vienkāršots</a:t>
            </a:r>
            <a:endParaRPr lang="en-US" dirty="0"/>
          </a:p>
        </p:txBody>
      </p:sp>
      <p:sp>
        <p:nvSpPr>
          <p:cNvPr id="25" name="TextBox 24"/>
          <p:cNvSpPr txBox="1"/>
          <p:nvPr/>
        </p:nvSpPr>
        <p:spPr>
          <a:xfrm>
            <a:off x="5857075" y="2271570"/>
            <a:ext cx="5881844" cy="923330"/>
          </a:xfrm>
          <a:prstGeom prst="rect">
            <a:avLst/>
          </a:prstGeom>
          <a:noFill/>
        </p:spPr>
        <p:txBody>
          <a:bodyPr wrap="square" rtlCol="0">
            <a:spAutoFit/>
          </a:bodyPr>
          <a:lstStyle/>
          <a:p>
            <a:pPr marL="285750" indent="-285750">
              <a:buFont typeface="Arial" panose="020B0604020202020204" pitchFamily="34" charset="0"/>
              <a:buChar char="•"/>
            </a:pPr>
            <a:r>
              <a:rPr lang="lv-LV" dirty="0"/>
              <a:t>uzturētāja ir Antverpenes </a:t>
            </a:r>
            <a:r>
              <a:rPr lang="lv-LV" dirty="0" smtClean="0"/>
              <a:t>Universitāte;</a:t>
            </a:r>
          </a:p>
          <a:p>
            <a:pPr marL="285750" indent="-285750">
              <a:buFont typeface="Arial" panose="020B0604020202020204" pitchFamily="34" charset="0"/>
              <a:buChar char="•"/>
            </a:pPr>
            <a:r>
              <a:rPr lang="lv-LV" dirty="0" smtClean="0"/>
              <a:t>nepieciešami ievērojami </a:t>
            </a:r>
            <a:r>
              <a:rPr lang="lv-LV" dirty="0"/>
              <a:t>laika un </a:t>
            </a:r>
            <a:r>
              <a:rPr lang="lv-LV" dirty="0" smtClean="0"/>
              <a:t>cilvēkresursi, pamatā ir zinātniska </a:t>
            </a:r>
            <a:r>
              <a:rPr lang="lv-LV" dirty="0"/>
              <a:t>interese, vēlme izzināt, </a:t>
            </a:r>
            <a:r>
              <a:rPr lang="lv-LV" dirty="0" smtClean="0"/>
              <a:t>pilnveidot.</a:t>
            </a:r>
            <a:endParaRPr lang="en-US" dirty="0"/>
          </a:p>
        </p:txBody>
      </p:sp>
      <p:grpSp>
        <p:nvGrpSpPr>
          <p:cNvPr id="26" name="Group 25"/>
          <p:cNvGrpSpPr/>
          <p:nvPr/>
        </p:nvGrpSpPr>
        <p:grpSpPr>
          <a:xfrm>
            <a:off x="5719100" y="3207651"/>
            <a:ext cx="4843423" cy="1101866"/>
            <a:chOff x="1047056" y="3077128"/>
            <a:chExt cx="4843423" cy="1001530"/>
          </a:xfrm>
        </p:grpSpPr>
        <p:sp>
          <p:nvSpPr>
            <p:cNvPr id="27" name="TextBox 26"/>
            <p:cNvSpPr txBox="1"/>
            <p:nvPr/>
          </p:nvSpPr>
          <p:spPr>
            <a:xfrm>
              <a:off x="1047056" y="3742957"/>
              <a:ext cx="4843423" cy="335701"/>
            </a:xfrm>
            <a:prstGeom prst="rect">
              <a:avLst/>
            </a:prstGeom>
            <a:noFill/>
          </p:spPr>
          <p:txBody>
            <a:bodyPr wrap="square" rtlCol="0">
              <a:spAutoFit/>
            </a:bodyPr>
            <a:lstStyle/>
            <a:p>
              <a:pPr marL="285750" indent="-285750" algn="ctr">
                <a:buFont typeface="Arial" panose="020B0604020202020204" pitchFamily="34" charset="0"/>
                <a:buChar char="•"/>
              </a:pPr>
              <a:r>
                <a:rPr lang="lv-LV" dirty="0"/>
                <a:t>n</a:t>
              </a:r>
              <a:r>
                <a:rPr lang="lv-LV" dirty="0" smtClean="0"/>
                <a:t>iansēti izstrādāti iztikas minimumi:</a:t>
              </a:r>
              <a:endParaRPr lang="en-US" dirty="0"/>
            </a:p>
          </p:txBody>
        </p:sp>
        <p:sp>
          <p:nvSpPr>
            <p:cNvPr id="28" name="Down Arrow 27"/>
            <p:cNvSpPr/>
            <p:nvPr/>
          </p:nvSpPr>
          <p:spPr>
            <a:xfrm>
              <a:off x="2856056" y="3077128"/>
              <a:ext cx="782594" cy="593124"/>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p:cNvSpPr txBox="1"/>
          <p:nvPr/>
        </p:nvSpPr>
        <p:spPr>
          <a:xfrm>
            <a:off x="6504519" y="4305080"/>
            <a:ext cx="4897496" cy="1600438"/>
          </a:xfrm>
          <a:prstGeom prst="rect">
            <a:avLst/>
          </a:prstGeom>
          <a:noFill/>
        </p:spPr>
        <p:txBody>
          <a:bodyPr wrap="square" rtlCol="0">
            <a:spAutoFit/>
          </a:bodyPr>
          <a:lstStyle/>
          <a:p>
            <a:pPr marL="285750" indent="-285750">
              <a:buFont typeface="Arial" panose="020B0604020202020204" pitchFamily="34" charset="0"/>
              <a:buChar char="•"/>
            </a:pPr>
            <a:r>
              <a:rPr lang="lv-LV" sz="1400" dirty="0" smtClean="0">
                <a:solidFill>
                  <a:schemeClr val="accent6">
                    <a:lumMod val="75000"/>
                  </a:schemeClr>
                </a:solidFill>
              </a:rPr>
              <a:t>24 bāzes ģimeņu tipi, uz kur bāzes tiek veiktas modifikācijas atbilstoši katras konkrētās reālās ģimenes situācijai  (citiem ģimenes locekļiem, mājokļa tipam, veselības stāvoklim u.t.t.);</a:t>
            </a:r>
          </a:p>
          <a:p>
            <a:pPr marL="285750" indent="-285750">
              <a:buFont typeface="Arial" panose="020B0604020202020204" pitchFamily="34" charset="0"/>
              <a:buChar char="•"/>
            </a:pPr>
            <a:endParaRPr lang="lv-LV" sz="1400" dirty="0" smtClean="0">
              <a:solidFill>
                <a:schemeClr val="accent6">
                  <a:lumMod val="75000"/>
                </a:schemeClr>
              </a:solidFill>
            </a:endParaRPr>
          </a:p>
          <a:p>
            <a:pPr marL="285750" indent="-285750">
              <a:buFont typeface="Arial" panose="020B0604020202020204" pitchFamily="34" charset="0"/>
              <a:buChar char="•"/>
            </a:pPr>
            <a:r>
              <a:rPr lang="lv-LV" sz="1400" dirty="0" smtClean="0">
                <a:solidFill>
                  <a:schemeClr val="accent6">
                    <a:lumMod val="75000"/>
                  </a:schemeClr>
                </a:solidFill>
              </a:rPr>
              <a:t>sistēma joprojām tiek modificēta (no 2020.gada divi jauni bāzes ģimeņu tipi), kā arī tiek pastāvīgi ievākti dati par cenām (ap 1000 preču un pakalpojumu).</a:t>
            </a:r>
            <a:endParaRPr lang="en-US" sz="1400" dirty="0">
              <a:solidFill>
                <a:schemeClr val="accent6">
                  <a:lumMod val="75000"/>
                </a:schemeClr>
              </a:solidFill>
            </a:endParaRPr>
          </a:p>
        </p:txBody>
      </p:sp>
      <p:grpSp>
        <p:nvGrpSpPr>
          <p:cNvPr id="30" name="Group 29"/>
          <p:cNvGrpSpPr/>
          <p:nvPr/>
        </p:nvGrpSpPr>
        <p:grpSpPr>
          <a:xfrm>
            <a:off x="461764" y="3207656"/>
            <a:ext cx="4843423" cy="1101866"/>
            <a:chOff x="1047056" y="3077128"/>
            <a:chExt cx="4843423" cy="1001530"/>
          </a:xfrm>
        </p:grpSpPr>
        <p:sp>
          <p:nvSpPr>
            <p:cNvPr id="31" name="TextBox 30"/>
            <p:cNvSpPr txBox="1"/>
            <p:nvPr/>
          </p:nvSpPr>
          <p:spPr>
            <a:xfrm>
              <a:off x="1047056" y="3742957"/>
              <a:ext cx="4843423" cy="335701"/>
            </a:xfrm>
            <a:prstGeom prst="rect">
              <a:avLst/>
            </a:prstGeom>
            <a:noFill/>
          </p:spPr>
          <p:txBody>
            <a:bodyPr wrap="square" rtlCol="0">
              <a:spAutoFit/>
            </a:bodyPr>
            <a:lstStyle/>
            <a:p>
              <a:pPr marL="285750" indent="-285750" algn="ctr">
                <a:buFont typeface="Arial" panose="020B0604020202020204" pitchFamily="34" charset="0"/>
                <a:buChar char="•"/>
              </a:pPr>
              <a:r>
                <a:rPr lang="lv-LV" dirty="0"/>
                <a:t>v</a:t>
              </a:r>
              <a:r>
                <a:rPr lang="lv-LV" dirty="0" smtClean="0"/>
                <a:t>iena pamata summa kā iztikas minimums:</a:t>
              </a:r>
              <a:endParaRPr lang="en-US" dirty="0"/>
            </a:p>
          </p:txBody>
        </p:sp>
        <p:sp>
          <p:nvSpPr>
            <p:cNvPr id="32" name="Down Arrow 31"/>
            <p:cNvSpPr/>
            <p:nvPr/>
          </p:nvSpPr>
          <p:spPr>
            <a:xfrm>
              <a:off x="2856056" y="3077128"/>
              <a:ext cx="782594" cy="593124"/>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a:off x="854592" y="4332847"/>
            <a:ext cx="4897496" cy="1938992"/>
          </a:xfrm>
          <a:prstGeom prst="rect">
            <a:avLst/>
          </a:prstGeom>
          <a:noFill/>
        </p:spPr>
        <p:txBody>
          <a:bodyPr wrap="square" rtlCol="0">
            <a:spAutoFit/>
          </a:bodyPr>
          <a:lstStyle/>
          <a:p>
            <a:pPr marL="285750" indent="-285750">
              <a:buFont typeface="Arial" panose="020B0604020202020204" pitchFamily="34" charset="0"/>
              <a:buChar char="•"/>
            </a:pPr>
            <a:r>
              <a:rPr lang="lv-LV" sz="1400" dirty="0">
                <a:solidFill>
                  <a:schemeClr val="accent6">
                    <a:lumMod val="75000"/>
                  </a:schemeClr>
                </a:solidFill>
              </a:rPr>
              <a:t>p</a:t>
            </a:r>
            <a:r>
              <a:rPr lang="lv-LV" sz="1400" dirty="0" smtClean="0">
                <a:solidFill>
                  <a:schemeClr val="accent6">
                    <a:lumMod val="75000"/>
                  </a:schemeClr>
                </a:solidFill>
              </a:rPr>
              <a:t>ielāgošana dažādiem mājsaimniecību tipiem notiek ar ekvivalences skalu palīdzību, kuras diferencē:</a:t>
            </a:r>
          </a:p>
          <a:p>
            <a:pPr marL="742950" lvl="1" indent="-285750">
              <a:buFont typeface="Arial" panose="020B0604020202020204" pitchFamily="34" charset="0"/>
              <a:buChar char="•"/>
            </a:pPr>
            <a:r>
              <a:rPr lang="lv-LV" sz="1200" dirty="0" smtClean="0">
                <a:solidFill>
                  <a:schemeClr val="accent6">
                    <a:lumMod val="75000"/>
                  </a:schemeClr>
                </a:solidFill>
              </a:rPr>
              <a:t>pirmo ģimenes locekli no nākamajiem (Lietuvā – arī otro no nākamajiem);</a:t>
            </a:r>
          </a:p>
          <a:p>
            <a:pPr marL="742950" lvl="1" indent="-285750">
              <a:buFont typeface="Arial" panose="020B0604020202020204" pitchFamily="34" charset="0"/>
              <a:buChar char="•"/>
            </a:pPr>
            <a:r>
              <a:rPr lang="lv-LV" sz="1200" dirty="0" smtClean="0">
                <a:solidFill>
                  <a:schemeClr val="accent6">
                    <a:lumMod val="75000"/>
                  </a:schemeClr>
                </a:solidFill>
              </a:rPr>
              <a:t>pieaugušos no bērniem.</a:t>
            </a:r>
          </a:p>
          <a:p>
            <a:pPr marL="285750" indent="-285750">
              <a:buFont typeface="Arial" panose="020B0604020202020204" pitchFamily="34" charset="0"/>
              <a:buChar char="•"/>
            </a:pPr>
            <a:endParaRPr lang="lv-LV" sz="1400" dirty="0" smtClean="0">
              <a:solidFill>
                <a:schemeClr val="accent6">
                  <a:lumMod val="75000"/>
                </a:schemeClr>
              </a:solidFill>
            </a:endParaRPr>
          </a:p>
          <a:p>
            <a:pPr marL="285750" indent="-285750">
              <a:buFont typeface="Arial" panose="020B0604020202020204" pitchFamily="34" charset="0"/>
              <a:buChar char="•"/>
            </a:pPr>
            <a:r>
              <a:rPr lang="lv-LV" sz="1400" dirty="0">
                <a:solidFill>
                  <a:schemeClr val="accent6">
                    <a:lumMod val="75000"/>
                  </a:schemeClr>
                </a:solidFill>
              </a:rPr>
              <a:t>p</a:t>
            </a:r>
            <a:r>
              <a:rPr lang="lv-LV" sz="1400" dirty="0" smtClean="0">
                <a:solidFill>
                  <a:schemeClr val="accent6">
                    <a:lumMod val="75000"/>
                  </a:schemeClr>
                </a:solidFill>
              </a:rPr>
              <a:t>ārtikas izdevumi tiek aprēķināti, ņemot par pamatu uztura speciālista izstrādātu pārtikas «grozu», bet pārējos izdevumus pārrēķina proporcionāli.</a:t>
            </a:r>
            <a:endParaRPr lang="en-US" sz="1400" dirty="0">
              <a:solidFill>
                <a:schemeClr val="accent6">
                  <a:lumMod val="75000"/>
                </a:schemeClr>
              </a:solidFill>
            </a:endParaRPr>
          </a:p>
        </p:txBody>
      </p:sp>
      <p:sp>
        <p:nvSpPr>
          <p:cNvPr id="39" name="Rounded Rectangle 38"/>
          <p:cNvSpPr/>
          <p:nvPr/>
        </p:nvSpPr>
        <p:spPr>
          <a:xfrm>
            <a:off x="338192" y="963827"/>
            <a:ext cx="5315455" cy="5392523"/>
          </a:xfrm>
          <a:prstGeom prst="round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6249142" y="5884315"/>
            <a:ext cx="5988482" cy="646331"/>
          </a:xfrm>
          <a:prstGeom prst="rect">
            <a:avLst/>
          </a:prstGeom>
          <a:noFill/>
        </p:spPr>
        <p:txBody>
          <a:bodyPr wrap="square" rtlCol="0">
            <a:spAutoFit/>
          </a:bodyPr>
          <a:lstStyle/>
          <a:p>
            <a:pPr marL="285750" indent="-285750">
              <a:buFont typeface="Arial" panose="020B0604020202020204" pitchFamily="34" charset="0"/>
              <a:buChar char="•"/>
            </a:pPr>
            <a:r>
              <a:rPr lang="lv-LV" dirty="0"/>
              <a:t>i</a:t>
            </a:r>
            <a:r>
              <a:rPr lang="lv-LV" dirty="0" smtClean="0"/>
              <a:t>zstrādāta primāri mikro līmeņa (mājsaimniecību) problēmu risināšanai nevis datu akumulācijai makro līmenī.</a:t>
            </a:r>
            <a:endParaRPr lang="en-US" dirty="0"/>
          </a:p>
        </p:txBody>
      </p:sp>
      <p:sp>
        <p:nvSpPr>
          <p:cNvPr id="41" name="Slide Number Placeholder 40"/>
          <p:cNvSpPr>
            <a:spLocks noGrp="1"/>
          </p:cNvSpPr>
          <p:nvPr>
            <p:ph type="sldNum" sz="quarter" idx="12"/>
          </p:nvPr>
        </p:nvSpPr>
        <p:spPr/>
        <p:txBody>
          <a:bodyPr/>
          <a:lstStyle/>
          <a:p>
            <a:fld id="{74F1C5EA-7852-4B93-BB18-322BB65BE18A}" type="slidenum">
              <a:rPr lang="en-US" smtClean="0"/>
              <a:t>4</a:t>
            </a:fld>
            <a:endParaRPr lang="en-US"/>
          </a:p>
        </p:txBody>
      </p:sp>
    </p:spTree>
    <p:extLst>
      <p:ext uri="{BB962C8B-B14F-4D97-AF65-F5344CB8AC3E}">
        <p14:creationId xmlns:p14="http://schemas.microsoft.com/office/powerpoint/2010/main" val="323077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9" grpId="0"/>
      <p:bldP spid="33" grpId="0"/>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2"/>
            <a:ext cx="10515600" cy="920674"/>
          </a:xfrm>
        </p:spPr>
        <p:txBody>
          <a:bodyPr/>
          <a:lstStyle/>
          <a:p>
            <a:pPr algn="ctr"/>
            <a:r>
              <a:rPr lang="lv-LV" b="1" dirty="0" smtClean="0">
                <a:solidFill>
                  <a:srgbClr val="FF0000"/>
                </a:solidFill>
              </a:rPr>
              <a:t>Ko darīt savādāk?</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5</a:t>
            </a:fld>
            <a:endParaRPr lang="en-US" dirty="0"/>
          </a:p>
        </p:txBody>
      </p:sp>
      <p:sp>
        <p:nvSpPr>
          <p:cNvPr id="24" name="Content Placeholder 3"/>
          <p:cNvSpPr>
            <a:spLocks noGrp="1"/>
          </p:cNvSpPr>
          <p:nvPr>
            <p:ph sz="half" idx="2"/>
          </p:nvPr>
        </p:nvSpPr>
        <p:spPr>
          <a:xfrm>
            <a:off x="699742" y="850434"/>
            <a:ext cx="10866182" cy="920706"/>
          </a:xfrm>
        </p:spPr>
        <p:txBody>
          <a:bodyPr>
            <a:normAutofit fontScale="85000" lnSpcReduction="20000"/>
          </a:bodyPr>
          <a:lstStyle/>
          <a:p>
            <a:pPr marL="514350" indent="-514350">
              <a:buFont typeface="+mj-lt"/>
              <a:buAutoNum type="arabicPeriod"/>
            </a:pPr>
            <a:r>
              <a:rPr lang="lv-LV" dirty="0" smtClean="0"/>
              <a:t>Lietuvā un Igaunijā nepārtikas iztikas minimuma aprēķins pieņem esošo izdevumu struktūru kā optimālu – ja kaut kam tērē mazāk, tad arī jātērē proporcionāli mazāk.</a:t>
            </a:r>
            <a:endParaRPr lang="en-US" dirty="0"/>
          </a:p>
        </p:txBody>
      </p:sp>
      <p:sp>
        <p:nvSpPr>
          <p:cNvPr id="25" name="TextBox 24"/>
          <p:cNvSpPr txBox="1"/>
          <p:nvPr/>
        </p:nvSpPr>
        <p:spPr>
          <a:xfrm>
            <a:off x="5066266" y="1586211"/>
            <a:ext cx="6944497" cy="830997"/>
          </a:xfrm>
          <a:prstGeom prst="rect">
            <a:avLst/>
          </a:prstGeom>
          <a:noFill/>
        </p:spPr>
        <p:txBody>
          <a:bodyPr wrap="square" rtlCol="0">
            <a:spAutoFit/>
          </a:bodyPr>
          <a:lstStyle/>
          <a:p>
            <a:pPr algn="r"/>
            <a:r>
              <a:rPr lang="lv-LV" sz="2400" dirty="0" smtClean="0">
                <a:solidFill>
                  <a:schemeClr val="accent6">
                    <a:lumMod val="75000"/>
                  </a:schemeClr>
                </a:solidFill>
              </a:rPr>
              <a:t>Mūsuprāt, cilvēkiem būtu jāpajautā, cik, viņuprāt, katrā izdevumu kategorij</a:t>
            </a:r>
            <a:r>
              <a:rPr lang="lv-LV" sz="2400" dirty="0">
                <a:solidFill>
                  <a:schemeClr val="accent6">
                    <a:lumMod val="75000"/>
                  </a:schemeClr>
                </a:solidFill>
              </a:rPr>
              <a:t>ā</a:t>
            </a:r>
            <a:r>
              <a:rPr lang="lv-LV" sz="2400" dirty="0" smtClean="0">
                <a:solidFill>
                  <a:schemeClr val="accent6">
                    <a:lumMod val="75000"/>
                  </a:schemeClr>
                </a:solidFill>
              </a:rPr>
              <a:t> tērēt šobrīd būtu optimāli.</a:t>
            </a:r>
            <a:endParaRPr lang="en-US" sz="2400" dirty="0">
              <a:solidFill>
                <a:schemeClr val="accent6">
                  <a:lumMod val="75000"/>
                </a:schemeClr>
              </a:solidFill>
            </a:endParaRPr>
          </a:p>
        </p:txBody>
      </p:sp>
      <p:sp>
        <p:nvSpPr>
          <p:cNvPr id="26" name="Content Placeholder 3"/>
          <p:cNvSpPr>
            <a:spLocks noGrp="1"/>
          </p:cNvSpPr>
          <p:nvPr>
            <p:ph sz="half" idx="2"/>
          </p:nvPr>
        </p:nvSpPr>
        <p:spPr>
          <a:xfrm>
            <a:off x="699742" y="2532940"/>
            <a:ext cx="10866182" cy="920706"/>
          </a:xfrm>
        </p:spPr>
        <p:txBody>
          <a:bodyPr>
            <a:normAutofit/>
          </a:bodyPr>
          <a:lstStyle/>
          <a:p>
            <a:pPr marL="457200" indent="-457200">
              <a:buFont typeface="+mj-lt"/>
              <a:buAutoNum type="arabicPeriod" startAt="2"/>
            </a:pPr>
            <a:r>
              <a:rPr lang="lv-LV" sz="2400" dirty="0" smtClean="0"/>
              <a:t>Lietuvā un Igaunijā tiek aprēķināts vienots iztikas minimums, kuru pēc tam mājsaimniecībām pielāgo ar ekvivalences skalas palīdzību.</a:t>
            </a:r>
            <a:endParaRPr lang="en-US" sz="2400" dirty="0"/>
          </a:p>
        </p:txBody>
      </p:sp>
      <p:sp>
        <p:nvSpPr>
          <p:cNvPr id="27" name="TextBox 26"/>
          <p:cNvSpPr txBox="1"/>
          <p:nvPr/>
        </p:nvSpPr>
        <p:spPr>
          <a:xfrm>
            <a:off x="3455771" y="3384449"/>
            <a:ext cx="8554992" cy="830997"/>
          </a:xfrm>
          <a:prstGeom prst="rect">
            <a:avLst/>
          </a:prstGeom>
          <a:noFill/>
        </p:spPr>
        <p:txBody>
          <a:bodyPr wrap="square" rtlCol="0">
            <a:spAutoFit/>
          </a:bodyPr>
          <a:lstStyle/>
          <a:p>
            <a:pPr algn="r"/>
            <a:r>
              <a:rPr lang="lv-LV" sz="2400" dirty="0" smtClean="0">
                <a:solidFill>
                  <a:schemeClr val="accent6">
                    <a:lumMod val="75000"/>
                  </a:schemeClr>
                </a:solidFill>
              </a:rPr>
              <a:t>Saskaņā ar sākotnējo ieceri iztikas minimums Latvijā būtu diferencējams, ņemot vērā vismaz reģionālās un vecumu atšķirības.</a:t>
            </a:r>
            <a:endParaRPr lang="en-US" sz="2400" dirty="0">
              <a:solidFill>
                <a:schemeClr val="accent6">
                  <a:lumMod val="75000"/>
                </a:schemeClr>
              </a:solidFill>
            </a:endParaRPr>
          </a:p>
        </p:txBody>
      </p:sp>
      <p:sp>
        <p:nvSpPr>
          <p:cNvPr id="28" name="TextBox 27"/>
          <p:cNvSpPr txBox="1"/>
          <p:nvPr/>
        </p:nvSpPr>
        <p:spPr>
          <a:xfrm>
            <a:off x="3455771" y="4293265"/>
            <a:ext cx="8554992" cy="461665"/>
          </a:xfrm>
          <a:prstGeom prst="rect">
            <a:avLst/>
          </a:prstGeom>
          <a:noFill/>
        </p:spPr>
        <p:txBody>
          <a:bodyPr wrap="square" rtlCol="0">
            <a:spAutoFit/>
          </a:bodyPr>
          <a:lstStyle/>
          <a:p>
            <a:pPr algn="r"/>
            <a:r>
              <a:rPr lang="lv-LV" sz="2400" dirty="0" smtClean="0">
                <a:solidFill>
                  <a:schemeClr val="accent5"/>
                </a:solidFill>
              </a:rPr>
              <a:t>Pēc priekšizpētes pētnieki apšauba šādas diferenciācijas lietderību.</a:t>
            </a:r>
            <a:endParaRPr lang="en-US" sz="2400" dirty="0">
              <a:solidFill>
                <a:schemeClr val="accent5"/>
              </a:solidFill>
            </a:endParaRPr>
          </a:p>
        </p:txBody>
      </p:sp>
      <p:grpSp>
        <p:nvGrpSpPr>
          <p:cNvPr id="29" name="Group 28"/>
          <p:cNvGrpSpPr/>
          <p:nvPr/>
        </p:nvGrpSpPr>
        <p:grpSpPr>
          <a:xfrm>
            <a:off x="3455771" y="4834447"/>
            <a:ext cx="4843423" cy="1248178"/>
            <a:chOff x="1047056" y="3141110"/>
            <a:chExt cx="4843423" cy="1248178"/>
          </a:xfrm>
        </p:grpSpPr>
        <p:sp>
          <p:nvSpPr>
            <p:cNvPr id="30" name="TextBox 29"/>
            <p:cNvSpPr txBox="1"/>
            <p:nvPr/>
          </p:nvSpPr>
          <p:spPr>
            <a:xfrm>
              <a:off x="1047056" y="3742957"/>
              <a:ext cx="4843423" cy="646331"/>
            </a:xfrm>
            <a:prstGeom prst="rect">
              <a:avLst/>
            </a:prstGeom>
            <a:noFill/>
          </p:spPr>
          <p:txBody>
            <a:bodyPr wrap="square" rtlCol="0">
              <a:spAutoFit/>
            </a:bodyPr>
            <a:lstStyle/>
            <a:p>
              <a:pPr marL="285750" indent="-285750">
                <a:buFont typeface="Arial" panose="020B0604020202020204" pitchFamily="34" charset="0"/>
                <a:buChar char="•"/>
              </a:pPr>
              <a:r>
                <a:rPr lang="lv-LV" dirty="0" smtClean="0">
                  <a:solidFill>
                    <a:schemeClr val="accent5"/>
                  </a:solidFill>
                </a:rPr>
                <a:t>Iztikas minimumam būtu jādemonstrē, cik nepieciešams patērēt, nevis tas, cik patērē</a:t>
              </a:r>
              <a:r>
                <a:rPr lang="lv-LV" dirty="0" smtClean="0"/>
                <a:t>.</a:t>
              </a:r>
              <a:endParaRPr lang="en-US" dirty="0"/>
            </a:p>
          </p:txBody>
        </p:sp>
        <p:sp>
          <p:nvSpPr>
            <p:cNvPr id="31" name="Down Arrow 30"/>
            <p:cNvSpPr/>
            <p:nvPr/>
          </p:nvSpPr>
          <p:spPr>
            <a:xfrm>
              <a:off x="2471115" y="3141110"/>
              <a:ext cx="782594" cy="593124"/>
            </a:xfrm>
            <a:prstGeom prst="downArrow">
              <a:avLst/>
            </a:prstGeom>
            <a:no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p:cNvSpPr txBox="1"/>
          <p:nvPr/>
        </p:nvSpPr>
        <p:spPr>
          <a:xfrm>
            <a:off x="3455771" y="6126135"/>
            <a:ext cx="7053223" cy="646331"/>
          </a:xfrm>
          <a:prstGeom prst="rect">
            <a:avLst/>
          </a:prstGeom>
          <a:noFill/>
        </p:spPr>
        <p:txBody>
          <a:bodyPr wrap="square" rtlCol="0">
            <a:spAutoFit/>
          </a:bodyPr>
          <a:lstStyle/>
          <a:p>
            <a:pPr marL="285750" indent="-285750">
              <a:buFont typeface="Arial" panose="020B0604020202020204" pitchFamily="34" charset="0"/>
              <a:buChar char="•"/>
            </a:pPr>
            <a:r>
              <a:rPr lang="lv-LV" dirty="0" smtClean="0">
                <a:solidFill>
                  <a:schemeClr val="accent5"/>
                </a:solidFill>
              </a:rPr>
              <a:t>Vai tas, ka kāda vecumgrupa vai kāda reģiona iedzīvotāji šobrīd patērē mazāk, ir pietiekams pamats uzskatīt, ka viņiem arī jāpatērē mazāk?</a:t>
            </a:r>
            <a:endParaRPr lang="en-US" dirty="0">
              <a:solidFill>
                <a:schemeClr val="accent5"/>
              </a:solidFill>
            </a:endParaRPr>
          </a:p>
        </p:txBody>
      </p:sp>
    </p:spTree>
    <p:extLst>
      <p:ext uri="{BB962C8B-B14F-4D97-AF65-F5344CB8AC3E}">
        <p14:creationId xmlns:p14="http://schemas.microsoft.com/office/powerpoint/2010/main" val="338067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53"/>
            <a:ext cx="12192000" cy="1325563"/>
          </a:xfrm>
        </p:spPr>
        <p:txBody>
          <a:bodyPr/>
          <a:lstStyle/>
          <a:p>
            <a:pPr algn="ctr"/>
            <a:r>
              <a:rPr lang="lv-LV" b="1" dirty="0" smtClean="0">
                <a:solidFill>
                  <a:srgbClr val="FF0000"/>
                </a:solidFill>
              </a:rPr>
              <a:t>Kā iespējams kategorizēt mājsaimniecības?</a:t>
            </a:r>
            <a:endParaRPr lang="en-US" b="1" dirty="0">
              <a:solidFill>
                <a:srgbClr val="FF0000"/>
              </a:solidFill>
            </a:endParaRPr>
          </a:p>
        </p:txBody>
      </p:sp>
      <p:sp>
        <p:nvSpPr>
          <p:cNvPr id="30" name="Slide Number Placeholder 29"/>
          <p:cNvSpPr>
            <a:spLocks noGrp="1"/>
          </p:cNvSpPr>
          <p:nvPr>
            <p:ph type="sldNum" sz="quarter" idx="12"/>
          </p:nvPr>
        </p:nvSpPr>
        <p:spPr/>
        <p:txBody>
          <a:bodyPr/>
          <a:lstStyle/>
          <a:p>
            <a:fld id="{74F1C5EA-7852-4B93-BB18-322BB65BE18A}" type="slidenum">
              <a:rPr lang="en-US" smtClean="0"/>
              <a:t>6</a:t>
            </a:fld>
            <a:endParaRPr lang="en-US"/>
          </a:p>
        </p:txBody>
      </p:sp>
      <p:pic>
        <p:nvPicPr>
          <p:cNvPr id="7" name="Picture 6"/>
          <p:cNvPicPr/>
          <p:nvPr/>
        </p:nvPicPr>
        <p:blipFill>
          <a:blip r:embed="rId3" cstate="print"/>
          <a:srcRect/>
          <a:stretch>
            <a:fillRect/>
          </a:stretch>
        </p:blipFill>
        <p:spPr bwMode="auto">
          <a:xfrm>
            <a:off x="2150076" y="1312036"/>
            <a:ext cx="10041924" cy="5060494"/>
          </a:xfrm>
          <a:prstGeom prst="rect">
            <a:avLst/>
          </a:prstGeom>
          <a:noFill/>
          <a:ln w="9525">
            <a:noFill/>
            <a:miter lim="800000"/>
            <a:headEnd/>
            <a:tailEnd/>
          </a:ln>
        </p:spPr>
      </p:pic>
      <p:sp>
        <p:nvSpPr>
          <p:cNvPr id="8" name="TextBox 7"/>
          <p:cNvSpPr txBox="1"/>
          <p:nvPr/>
        </p:nvSpPr>
        <p:spPr>
          <a:xfrm>
            <a:off x="5537070" y="958885"/>
            <a:ext cx="6269812" cy="369332"/>
          </a:xfrm>
          <a:prstGeom prst="rect">
            <a:avLst/>
          </a:prstGeom>
          <a:noFill/>
        </p:spPr>
        <p:txBody>
          <a:bodyPr wrap="square" rtlCol="0">
            <a:spAutoFit/>
          </a:bodyPr>
          <a:lstStyle/>
          <a:p>
            <a:r>
              <a:rPr lang="lv-LV" dirty="0" smtClean="0"/>
              <a:t>Septiņas iespējamās kategorijas ienākumu kvintiļu griezumā</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808578487"/>
              </p:ext>
            </p:extLst>
          </p:nvPr>
        </p:nvGraphicFramePr>
        <p:xfrm>
          <a:off x="436603" y="1808178"/>
          <a:ext cx="675503" cy="4073636"/>
        </p:xfrm>
        <a:graphic>
          <a:graphicData uri="http://schemas.openxmlformats.org/drawingml/2006/table">
            <a:tbl>
              <a:tblPr firstRow="1" bandRow="1">
                <a:tableStyleId>{5C22544A-7EE6-4342-B048-85BDC9FD1C3A}</a:tableStyleId>
              </a:tblPr>
              <a:tblGrid>
                <a:gridCol w="675503"/>
              </a:tblGrid>
              <a:tr h="575102">
                <a:tc>
                  <a:txBody>
                    <a:bodyPr/>
                    <a:lstStyle/>
                    <a:p>
                      <a:pPr algn="ctr"/>
                      <a:r>
                        <a:rPr lang="lv-LV" sz="1400" dirty="0" smtClean="0">
                          <a:solidFill>
                            <a:schemeClr val="tx1"/>
                          </a:solidFill>
                          <a:latin typeface="Times New Roman" panose="02020603050405020304" pitchFamily="18" charset="0"/>
                          <a:cs typeface="Times New Roman" panose="02020603050405020304" pitchFamily="18" charset="0"/>
                        </a:rPr>
                        <a:t>€ </a:t>
                      </a:r>
                      <a:r>
                        <a:rPr lang="lv-LV" sz="1400" dirty="0" smtClean="0">
                          <a:solidFill>
                            <a:schemeClr val="tx1"/>
                          </a:solidFill>
                        </a:rPr>
                        <a:t>623</a:t>
                      </a:r>
                      <a:endParaRPr lang="en-US" sz="1400" dirty="0">
                        <a:solidFill>
                          <a:schemeClr val="tx1"/>
                        </a:solidFill>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dirty="0" smtClean="0">
                          <a:solidFill>
                            <a:schemeClr val="tx1"/>
                          </a:solidFill>
                          <a:latin typeface="Times New Roman" panose="02020603050405020304" pitchFamily="18" charset="0"/>
                          <a:cs typeface="Times New Roman" panose="02020603050405020304" pitchFamily="18" charset="0"/>
                        </a:rPr>
                        <a:t>€</a:t>
                      </a:r>
                      <a:r>
                        <a:rPr lang="lv-LV" sz="1400" dirty="0" smtClean="0">
                          <a:solidFill>
                            <a:schemeClr val="tx1"/>
                          </a:solidFill>
                          <a:latin typeface="Times New Roman" panose="02020603050405020304" pitchFamily="18" charset="0"/>
                          <a:cs typeface="Times New Roman" panose="02020603050405020304" pitchFamily="18" charset="0"/>
                        </a:rPr>
                        <a:t> </a:t>
                      </a:r>
                      <a:r>
                        <a:rPr lang="lv-LV" sz="1400" b="1" kern="1200" dirty="0" smtClean="0">
                          <a:solidFill>
                            <a:schemeClr val="tx1"/>
                          </a:solidFill>
                          <a:latin typeface="+mn-lt"/>
                          <a:ea typeface="+mn-ea"/>
                          <a:cs typeface="+mn-cs"/>
                        </a:rPr>
                        <a:t>453</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dirty="0" smtClean="0">
                          <a:solidFill>
                            <a:schemeClr val="tx1"/>
                          </a:solidFill>
                          <a:latin typeface="Times New Roman" panose="02020603050405020304" pitchFamily="18" charset="0"/>
                          <a:cs typeface="Times New Roman" panose="02020603050405020304" pitchFamily="18" charset="0"/>
                        </a:rPr>
                        <a:t>€ </a:t>
                      </a:r>
                      <a:r>
                        <a:rPr lang="lv-LV" sz="1400" b="1" kern="1200" dirty="0" smtClean="0">
                          <a:solidFill>
                            <a:schemeClr val="tx1"/>
                          </a:solidFill>
                          <a:latin typeface="+mn-lt"/>
                          <a:ea typeface="+mn-ea"/>
                          <a:cs typeface="+mn-cs"/>
                        </a:rPr>
                        <a:t>326</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dirty="0" smtClean="0">
                          <a:solidFill>
                            <a:schemeClr val="tx1"/>
                          </a:solidFill>
                          <a:latin typeface="Times New Roman" panose="02020603050405020304" pitchFamily="18" charset="0"/>
                          <a:cs typeface="Times New Roman" panose="02020603050405020304" pitchFamily="18" charset="0"/>
                        </a:rPr>
                        <a:t>€ </a:t>
                      </a:r>
                      <a:r>
                        <a:rPr lang="lv-LV" sz="1400" b="1" kern="1200" dirty="0" smtClean="0">
                          <a:solidFill>
                            <a:schemeClr val="tx1"/>
                          </a:solidFill>
                          <a:latin typeface="+mn-lt"/>
                          <a:ea typeface="+mn-ea"/>
                          <a:cs typeface="+mn-cs"/>
                        </a:rPr>
                        <a:t>313</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dirty="0" smtClean="0">
                          <a:solidFill>
                            <a:schemeClr val="tx1"/>
                          </a:solidFill>
                          <a:latin typeface="Times New Roman" panose="02020603050405020304" pitchFamily="18" charset="0"/>
                          <a:cs typeface="Times New Roman" panose="02020603050405020304" pitchFamily="18" charset="0"/>
                        </a:rPr>
                        <a:t>€ </a:t>
                      </a:r>
                      <a:r>
                        <a:rPr lang="lv-LV" sz="1400" b="1" kern="1200" dirty="0" smtClean="0">
                          <a:solidFill>
                            <a:schemeClr val="tx1"/>
                          </a:solidFill>
                          <a:latin typeface="+mn-lt"/>
                          <a:ea typeface="+mn-ea"/>
                          <a:cs typeface="+mn-cs"/>
                        </a:rPr>
                        <a:t>287</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dirty="0" smtClean="0">
                          <a:solidFill>
                            <a:schemeClr val="tx1"/>
                          </a:solidFill>
                          <a:latin typeface="Times New Roman" panose="02020603050405020304" pitchFamily="18" charset="0"/>
                          <a:cs typeface="Times New Roman" panose="02020603050405020304" pitchFamily="18" charset="0"/>
                        </a:rPr>
                        <a:t>€ </a:t>
                      </a:r>
                      <a:r>
                        <a:rPr lang="lv-LV" sz="1400" b="1" kern="1200" dirty="0" smtClean="0">
                          <a:solidFill>
                            <a:schemeClr val="tx1"/>
                          </a:solidFill>
                          <a:latin typeface="+mn-lt"/>
                          <a:ea typeface="+mn-ea"/>
                          <a:cs typeface="+mn-cs"/>
                        </a:rPr>
                        <a:t>310</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dirty="0" smtClean="0">
                          <a:solidFill>
                            <a:schemeClr val="tx1"/>
                          </a:solidFill>
                          <a:latin typeface="Times New Roman" panose="02020603050405020304" pitchFamily="18" charset="0"/>
                          <a:cs typeface="Times New Roman" panose="02020603050405020304" pitchFamily="18" charset="0"/>
                        </a:rPr>
                        <a:t>€ </a:t>
                      </a:r>
                      <a:r>
                        <a:rPr lang="lv-LV" sz="1400" b="1" kern="1200" dirty="0" smtClean="0">
                          <a:solidFill>
                            <a:schemeClr val="tx1"/>
                          </a:solidFill>
                          <a:latin typeface="+mn-lt"/>
                          <a:ea typeface="+mn-ea"/>
                          <a:cs typeface="+mn-cs"/>
                        </a:rPr>
                        <a:t>269</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bl>
          </a:graphicData>
        </a:graphic>
      </p:graphicFrame>
      <p:sp>
        <p:nvSpPr>
          <p:cNvPr id="10" name="TextBox 9"/>
          <p:cNvSpPr txBox="1"/>
          <p:nvPr/>
        </p:nvSpPr>
        <p:spPr>
          <a:xfrm>
            <a:off x="8230" y="1136849"/>
            <a:ext cx="1512272" cy="5847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lv-LV" sz="1600" b="1" dirty="0" smtClean="0"/>
              <a:t>Izdevumi uz</a:t>
            </a:r>
          </a:p>
          <a:p>
            <a:pPr algn="ctr"/>
            <a:r>
              <a:rPr lang="lv-LV" sz="1600" b="1" dirty="0" smtClean="0"/>
              <a:t>cilvēku mēnesī:</a:t>
            </a:r>
            <a:endParaRPr lang="en-US" sz="1600" b="1" dirty="0"/>
          </a:p>
        </p:txBody>
      </p:sp>
      <p:graphicFrame>
        <p:nvGraphicFramePr>
          <p:cNvPr id="11" name="Table 10"/>
          <p:cNvGraphicFramePr>
            <a:graphicFrameLocks noGrp="1"/>
          </p:cNvGraphicFramePr>
          <p:nvPr>
            <p:extLst>
              <p:ext uri="{D42A27DB-BD31-4B8C-83A1-F6EECF244321}">
                <p14:modId xmlns:p14="http://schemas.microsoft.com/office/powerpoint/2010/main" val="251422321"/>
              </p:ext>
            </p:extLst>
          </p:nvPr>
        </p:nvGraphicFramePr>
        <p:xfrm>
          <a:off x="1709971" y="1808177"/>
          <a:ext cx="535459" cy="4073635"/>
        </p:xfrm>
        <a:graphic>
          <a:graphicData uri="http://schemas.openxmlformats.org/drawingml/2006/table">
            <a:tbl>
              <a:tblPr firstRow="1" bandRow="1">
                <a:tableStyleId>{5C22544A-7EE6-4342-B048-85BDC9FD1C3A}</a:tableStyleId>
              </a:tblPr>
              <a:tblGrid>
                <a:gridCol w="535459"/>
              </a:tblGrid>
              <a:tr h="575101">
                <a:tc>
                  <a:txBody>
                    <a:bodyPr/>
                    <a:lstStyle/>
                    <a:p>
                      <a:pPr algn="ctr"/>
                      <a:r>
                        <a:rPr lang="lv-LV" sz="1400" dirty="0" smtClean="0">
                          <a:solidFill>
                            <a:schemeClr val="tx1"/>
                          </a:solidFill>
                        </a:rPr>
                        <a:t>14%</a:t>
                      </a:r>
                      <a:endParaRPr lang="en-US" sz="1400" dirty="0">
                        <a:solidFill>
                          <a:schemeClr val="tx1"/>
                        </a:solidFill>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kern="1200" dirty="0" smtClean="0">
                          <a:solidFill>
                            <a:schemeClr val="tx1"/>
                          </a:solidFill>
                          <a:latin typeface="+mn-lt"/>
                          <a:ea typeface="+mn-ea"/>
                          <a:cs typeface="+mn-cs"/>
                        </a:rPr>
                        <a:t>18%</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kern="1200" dirty="0" smtClean="0">
                          <a:solidFill>
                            <a:schemeClr val="tx1"/>
                          </a:solidFill>
                          <a:latin typeface="+mn-lt"/>
                          <a:ea typeface="+mn-ea"/>
                          <a:cs typeface="+mn-cs"/>
                        </a:rPr>
                        <a:t>16%</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kern="1200" dirty="0" smtClean="0">
                          <a:solidFill>
                            <a:schemeClr val="tx1"/>
                          </a:solidFill>
                          <a:latin typeface="+mn-lt"/>
                          <a:ea typeface="+mn-ea"/>
                          <a:cs typeface="+mn-cs"/>
                        </a:rPr>
                        <a:t>14%</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kern="1200" dirty="0" smtClean="0">
                          <a:solidFill>
                            <a:schemeClr val="tx1"/>
                          </a:solidFill>
                          <a:latin typeface="+mn-lt"/>
                          <a:ea typeface="+mn-ea"/>
                          <a:cs typeface="+mn-cs"/>
                        </a:rPr>
                        <a:t>11%</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kern="1200" dirty="0" smtClean="0">
                          <a:solidFill>
                            <a:schemeClr val="tx1"/>
                          </a:solidFill>
                          <a:latin typeface="+mn-lt"/>
                          <a:ea typeface="+mn-ea"/>
                          <a:cs typeface="+mn-cs"/>
                        </a:rPr>
                        <a:t>16%</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3089">
                <a:tc>
                  <a:txBody>
                    <a:bodyPr/>
                    <a:lstStyle/>
                    <a:p>
                      <a:pPr marL="0" algn="ctr" defTabSz="914400" rtl="0" eaLnBrk="1" latinLnBrk="0" hangingPunct="1"/>
                      <a:r>
                        <a:rPr lang="lv-LV" sz="1400" b="1" kern="1200" dirty="0" smtClean="0">
                          <a:solidFill>
                            <a:schemeClr val="tx1"/>
                          </a:solidFill>
                          <a:latin typeface="+mn-lt"/>
                          <a:ea typeface="+mn-ea"/>
                          <a:cs typeface="+mn-cs"/>
                        </a:rPr>
                        <a:t>11%</a:t>
                      </a:r>
                      <a:endParaRPr lang="en-US" sz="1400" b="1" kern="1200" dirty="0">
                        <a:solidFill>
                          <a:schemeClr val="tx1"/>
                        </a:solidFill>
                        <a:latin typeface="+mn-lt"/>
                        <a:ea typeface="+mn-ea"/>
                        <a:cs typeface="+mn-cs"/>
                      </a:endParaRPr>
                    </a:p>
                  </a:txBody>
                  <a:tcPr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bl>
          </a:graphicData>
        </a:graphic>
      </p:graphicFrame>
      <p:grpSp>
        <p:nvGrpSpPr>
          <p:cNvPr id="6" name="Group 5"/>
          <p:cNvGrpSpPr/>
          <p:nvPr/>
        </p:nvGrpSpPr>
        <p:grpSpPr>
          <a:xfrm>
            <a:off x="1578482" y="1143549"/>
            <a:ext cx="3195955" cy="5276446"/>
            <a:chOff x="1578482" y="1143549"/>
            <a:chExt cx="3195955" cy="5276446"/>
          </a:xfrm>
        </p:grpSpPr>
        <p:sp>
          <p:nvSpPr>
            <p:cNvPr id="14" name="TextBox 13"/>
            <p:cNvSpPr txBox="1"/>
            <p:nvPr/>
          </p:nvSpPr>
          <p:spPr>
            <a:xfrm>
              <a:off x="1578482" y="1143549"/>
              <a:ext cx="1160908" cy="5847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lv-LV" sz="1600" b="1" dirty="0" smtClean="0"/>
                <a:t>Īpatsvars no visām:</a:t>
              </a:r>
              <a:endParaRPr lang="en-US" sz="1600" b="1" dirty="0"/>
            </a:p>
          </p:txBody>
        </p:sp>
        <p:sp>
          <p:nvSpPr>
            <p:cNvPr id="15" name="TextBox 14"/>
            <p:cNvSpPr txBox="1"/>
            <p:nvPr/>
          </p:nvSpPr>
          <p:spPr>
            <a:xfrm>
              <a:off x="2838557" y="6050663"/>
              <a:ext cx="1935880" cy="369332"/>
            </a:xfrm>
            <a:prstGeom prst="rect">
              <a:avLst/>
            </a:prstGeom>
            <a:noFill/>
          </p:spPr>
          <p:txBody>
            <a:bodyPr wrap="square" rtlCol="0">
              <a:spAutoFit/>
            </a:bodyPr>
            <a:lstStyle/>
            <a:p>
              <a:r>
                <a:rPr lang="lv-LV" dirty="0" smtClean="0"/>
                <a:t>2016.gada dati</a:t>
              </a:r>
              <a:endParaRPr lang="en-US" dirty="0"/>
            </a:p>
          </p:txBody>
        </p:sp>
      </p:grpSp>
    </p:spTree>
    <p:extLst>
      <p:ext uri="{BB962C8B-B14F-4D97-AF65-F5344CB8AC3E}">
        <p14:creationId xmlns:p14="http://schemas.microsoft.com/office/powerpoint/2010/main" val="269975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53"/>
            <a:ext cx="12192000" cy="1325563"/>
          </a:xfrm>
        </p:spPr>
        <p:txBody>
          <a:bodyPr/>
          <a:lstStyle/>
          <a:p>
            <a:pPr algn="ctr"/>
            <a:r>
              <a:rPr lang="lv-LV" b="1" dirty="0" smtClean="0">
                <a:solidFill>
                  <a:srgbClr val="FF0000"/>
                </a:solidFill>
              </a:rPr>
              <a:t>Kā iespējams kategorizēt mājsaimniecības?</a:t>
            </a:r>
            <a:endParaRPr lang="en-US" b="1" dirty="0">
              <a:solidFill>
                <a:srgbClr val="FF0000"/>
              </a:solidFill>
            </a:endParaRPr>
          </a:p>
        </p:txBody>
      </p:sp>
      <p:sp>
        <p:nvSpPr>
          <p:cNvPr id="30" name="Slide Number Placeholder 29"/>
          <p:cNvSpPr>
            <a:spLocks noGrp="1"/>
          </p:cNvSpPr>
          <p:nvPr>
            <p:ph type="sldNum" sz="quarter" idx="12"/>
          </p:nvPr>
        </p:nvSpPr>
        <p:spPr/>
        <p:txBody>
          <a:bodyPr/>
          <a:lstStyle/>
          <a:p>
            <a:fld id="{74F1C5EA-7852-4B93-BB18-322BB65BE18A}" type="slidenum">
              <a:rPr lang="en-US" smtClean="0"/>
              <a:t>7</a:t>
            </a:fld>
            <a:endParaRPr lang="en-US"/>
          </a:p>
        </p:txBody>
      </p:sp>
      <p:sp>
        <p:nvSpPr>
          <p:cNvPr id="8" name="TextBox 7"/>
          <p:cNvSpPr txBox="1"/>
          <p:nvPr/>
        </p:nvSpPr>
        <p:spPr>
          <a:xfrm>
            <a:off x="5537070" y="958885"/>
            <a:ext cx="6269812" cy="369332"/>
          </a:xfrm>
          <a:prstGeom prst="rect">
            <a:avLst/>
          </a:prstGeom>
          <a:noFill/>
        </p:spPr>
        <p:txBody>
          <a:bodyPr wrap="square" rtlCol="0">
            <a:spAutoFit/>
          </a:bodyPr>
          <a:lstStyle/>
          <a:p>
            <a:r>
              <a:rPr lang="lv-LV" dirty="0" smtClean="0"/>
              <a:t>Septiņas iespējamās kategorijas izdevumu kategoriju griezumā</a:t>
            </a:r>
            <a:endParaRPr lang="en-US" dirty="0"/>
          </a:p>
        </p:txBody>
      </p:sp>
      <p:pic>
        <p:nvPicPr>
          <p:cNvPr id="9" name="Picture 8"/>
          <p:cNvPicPr/>
          <p:nvPr/>
        </p:nvPicPr>
        <p:blipFill>
          <a:blip r:embed="rId3" cstate="print"/>
          <a:srcRect/>
          <a:stretch>
            <a:fillRect/>
          </a:stretch>
        </p:blipFill>
        <p:spPr bwMode="auto">
          <a:xfrm>
            <a:off x="1713470" y="1328217"/>
            <a:ext cx="10470292" cy="4364130"/>
          </a:xfrm>
          <a:prstGeom prst="rect">
            <a:avLst/>
          </a:prstGeom>
          <a:noFill/>
          <a:ln w="9525">
            <a:noFill/>
            <a:miter lim="800000"/>
            <a:headEnd/>
            <a:tailEnd/>
          </a:ln>
        </p:spPr>
      </p:pic>
      <p:grpSp>
        <p:nvGrpSpPr>
          <p:cNvPr id="17" name="Group 16"/>
          <p:cNvGrpSpPr/>
          <p:nvPr/>
        </p:nvGrpSpPr>
        <p:grpSpPr>
          <a:xfrm>
            <a:off x="-74142" y="2813225"/>
            <a:ext cx="4555526" cy="1664043"/>
            <a:chOff x="-74142" y="2813225"/>
            <a:chExt cx="4555526" cy="1664043"/>
          </a:xfrm>
        </p:grpSpPr>
        <p:sp>
          <p:nvSpPr>
            <p:cNvPr id="3" name="Oval 2"/>
            <p:cNvSpPr/>
            <p:nvPr/>
          </p:nvSpPr>
          <p:spPr>
            <a:xfrm>
              <a:off x="1606378" y="2949145"/>
              <a:ext cx="2875006" cy="41189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594018" y="3439301"/>
              <a:ext cx="2875006" cy="41189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602256" y="3925330"/>
              <a:ext cx="2875006" cy="41189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Brace 5"/>
            <p:cNvSpPr/>
            <p:nvPr/>
          </p:nvSpPr>
          <p:spPr>
            <a:xfrm>
              <a:off x="1367483" y="2813225"/>
              <a:ext cx="317153" cy="1664043"/>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74142" y="3183232"/>
              <a:ext cx="1392194" cy="923330"/>
            </a:xfrm>
            <a:prstGeom prst="rect">
              <a:avLst/>
            </a:prstGeom>
            <a:noFill/>
          </p:spPr>
          <p:txBody>
            <a:bodyPr wrap="square" rtlCol="0">
              <a:spAutoFit/>
            </a:bodyPr>
            <a:lstStyle/>
            <a:p>
              <a:pPr algn="r"/>
              <a:r>
                <a:rPr lang="lv-LV" dirty="0" smtClean="0">
                  <a:solidFill>
                    <a:srgbClr val="FF0000"/>
                  </a:solidFill>
                </a:rPr>
                <a:t>Jāpiemēro ekvivalences skalas</a:t>
              </a:r>
              <a:endParaRPr lang="en-US" dirty="0">
                <a:solidFill>
                  <a:srgbClr val="FF0000"/>
                </a:solidFill>
              </a:endParaRPr>
            </a:p>
          </p:txBody>
        </p:sp>
      </p:grpSp>
    </p:spTree>
    <p:extLst>
      <p:ext uri="{BB962C8B-B14F-4D97-AF65-F5344CB8AC3E}">
        <p14:creationId xmlns:p14="http://schemas.microsoft.com/office/powerpoint/2010/main" val="383077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8</a:t>
            </a:fld>
            <a:endParaRPr lang="en-US" dirty="0"/>
          </a:p>
        </p:txBody>
      </p:sp>
      <p:sp>
        <p:nvSpPr>
          <p:cNvPr id="25" name="TextBox 24"/>
          <p:cNvSpPr txBox="1"/>
          <p:nvPr/>
        </p:nvSpPr>
        <p:spPr>
          <a:xfrm>
            <a:off x="518982" y="2684408"/>
            <a:ext cx="11335265" cy="1569660"/>
          </a:xfrm>
          <a:prstGeom prst="rect">
            <a:avLst/>
          </a:prstGeom>
          <a:noFill/>
        </p:spPr>
        <p:txBody>
          <a:bodyPr wrap="square" rtlCol="0">
            <a:spAutoFit/>
          </a:bodyPr>
          <a:lstStyle/>
          <a:p>
            <a:pPr algn="ctr"/>
            <a:r>
              <a:rPr lang="lv-LV" sz="3200" cap="all" dirty="0">
                <a:solidFill>
                  <a:srgbClr val="FF0000"/>
                </a:solidFill>
              </a:rPr>
              <a:t>Jaunas metodoloģijas izstrāde iztikas minimuma patēriņa preču un pakalpojumu groza noteikšanai un  tās aprobācija (izmēģinājumprojekti)</a:t>
            </a:r>
            <a:endParaRPr lang="en-US" sz="3200" dirty="0">
              <a:solidFill>
                <a:srgbClr val="FF0000"/>
              </a:solidFill>
            </a:endParaRPr>
          </a:p>
        </p:txBody>
      </p:sp>
      <p:pic>
        <p:nvPicPr>
          <p:cNvPr id="26" name="Picture 25" descr="G:\LM_nab_izvertejums\Nodevumi\logo_ansamblis_krasains.jpg"/>
          <p:cNvPicPr/>
          <p:nvPr/>
        </p:nvPicPr>
        <p:blipFill>
          <a:blip r:embed="rId3" cstate="print"/>
          <a:srcRect/>
          <a:stretch>
            <a:fillRect/>
          </a:stretch>
        </p:blipFill>
        <p:spPr bwMode="auto">
          <a:xfrm>
            <a:off x="3101279" y="312746"/>
            <a:ext cx="5742305" cy="1042670"/>
          </a:xfrm>
          <a:prstGeom prst="rect">
            <a:avLst/>
          </a:prstGeom>
          <a:noFill/>
          <a:ln w="9525">
            <a:noFill/>
            <a:miter lim="800000"/>
            <a:headEnd/>
            <a:tailEnd/>
          </a:ln>
        </p:spPr>
      </p:pic>
      <p:sp>
        <p:nvSpPr>
          <p:cNvPr id="27" name="TextBox 26"/>
          <p:cNvSpPr txBox="1"/>
          <p:nvPr/>
        </p:nvSpPr>
        <p:spPr>
          <a:xfrm>
            <a:off x="2767912" y="4498182"/>
            <a:ext cx="6837406" cy="369332"/>
          </a:xfrm>
          <a:prstGeom prst="rect">
            <a:avLst/>
          </a:prstGeom>
          <a:noFill/>
        </p:spPr>
        <p:txBody>
          <a:bodyPr wrap="square" rtlCol="0">
            <a:spAutoFit/>
          </a:bodyPr>
          <a:lstStyle/>
          <a:p>
            <a:pPr algn="ctr"/>
            <a:r>
              <a:rPr lang="lv-LV" dirty="0">
                <a:solidFill>
                  <a:schemeClr val="accent5"/>
                </a:solidFill>
              </a:rPr>
              <a:t>SIA „Projektu un kvalitātes vadība” un SIA „SKDS”</a:t>
            </a:r>
            <a:endParaRPr lang="en-US" dirty="0">
              <a:solidFill>
                <a:schemeClr val="accent5"/>
              </a:solidFill>
            </a:endParaRPr>
          </a:p>
        </p:txBody>
      </p:sp>
      <p:sp>
        <p:nvSpPr>
          <p:cNvPr id="28" name="TextBox 27"/>
          <p:cNvSpPr txBox="1"/>
          <p:nvPr/>
        </p:nvSpPr>
        <p:spPr>
          <a:xfrm>
            <a:off x="1449861" y="1332499"/>
            <a:ext cx="8896864" cy="523220"/>
          </a:xfrm>
          <a:prstGeom prst="rect">
            <a:avLst/>
          </a:prstGeom>
          <a:noFill/>
        </p:spPr>
        <p:txBody>
          <a:bodyPr wrap="square" rtlCol="0">
            <a:spAutoFit/>
          </a:bodyPr>
          <a:lstStyle/>
          <a:p>
            <a:pPr algn="ctr"/>
            <a:r>
              <a:rPr lang="lv-LV" sz="1400" dirty="0"/>
              <a:t>Pētījums veikts ESF projekta Nr.9.2.1.2/15/I/001 “Iekļaujoša darba tirgus un</a:t>
            </a:r>
            <a:endParaRPr lang="en-US" sz="1400" dirty="0"/>
          </a:p>
          <a:p>
            <a:pPr algn="ctr"/>
            <a:r>
              <a:rPr lang="lv-LV" sz="1400" dirty="0"/>
              <a:t>nabadzības risku pētījumi un monitorings” ietvaros</a:t>
            </a:r>
            <a:endParaRPr lang="en-US" sz="1400" dirty="0"/>
          </a:p>
        </p:txBody>
      </p:sp>
      <p:sp>
        <p:nvSpPr>
          <p:cNvPr id="29" name="Subtitle 2">
            <a:extLst>
              <a:ext uri="{FF2B5EF4-FFF2-40B4-BE49-F238E27FC236}">
                <a16:creationId xmlns="" xmlns:a16="http://schemas.microsoft.com/office/drawing/2014/main" id="{2A5B7E9B-6BB9-084D-9F0E-49109F9DEFA5}"/>
              </a:ext>
            </a:extLst>
          </p:cNvPr>
          <p:cNvSpPr txBox="1">
            <a:spLocks/>
          </p:cNvSpPr>
          <p:nvPr/>
        </p:nvSpPr>
        <p:spPr>
          <a:xfrm>
            <a:off x="8843584" y="5355743"/>
            <a:ext cx="3084805" cy="1365732"/>
          </a:xfrm>
          <a:prstGeom prst="rect">
            <a:avLst/>
          </a:prstGeom>
          <a:solidFill>
            <a:schemeClr val="bg1"/>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lv-LV" sz="1800" b="0" dirty="0" smtClean="0">
                <a:solidFill>
                  <a:schemeClr val="accent5"/>
                </a:solidFill>
              </a:rPr>
              <a:t>Māris Brants</a:t>
            </a:r>
          </a:p>
          <a:p>
            <a:r>
              <a:rPr lang="lv-LV" sz="1800" b="0" dirty="0" smtClean="0">
                <a:solidFill>
                  <a:schemeClr val="accent5"/>
                </a:solidFill>
              </a:rPr>
              <a:t>2019. gada 11.decembris</a:t>
            </a:r>
          </a:p>
          <a:p>
            <a:endParaRPr lang="lv-LV" sz="1800" b="0" dirty="0">
              <a:solidFill>
                <a:schemeClr val="accent5"/>
              </a:solidFill>
            </a:endParaRPr>
          </a:p>
          <a:p>
            <a:endParaRPr lang="lv-LV" sz="1800" b="0" dirty="0" smtClean="0">
              <a:solidFill>
                <a:schemeClr val="accent5"/>
              </a:solidFill>
            </a:endParaRPr>
          </a:p>
        </p:txBody>
      </p:sp>
    </p:spTree>
    <p:extLst>
      <p:ext uri="{BB962C8B-B14F-4D97-AF65-F5344CB8AC3E}">
        <p14:creationId xmlns:p14="http://schemas.microsoft.com/office/powerpoint/2010/main" val="921702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670</Words>
  <Application>Microsoft Office PowerPoint</Application>
  <PresentationFormat>Widescreen</PresentationFormat>
  <Paragraphs>95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Kādu nabadzības robežu noteikt?</vt:lpstr>
      <vt:lpstr>Slieksnis ir nosakāms mājsaimniecībām, ne indivīdiem</vt:lpstr>
      <vt:lpstr>Vienkārša vai komplicēta pieeja</vt:lpstr>
      <vt:lpstr>Ko darīt savādāk?</vt:lpstr>
      <vt:lpstr>Kā iespējams kategorizēt mājsaimniecības?</vt:lpstr>
      <vt:lpstr>Kā iespējams kategorizēt mājsaimniecības?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Kādu robežu noteikt?</dc:title>
  <dc:creator>Windows User</dc:creator>
  <cp:lastModifiedBy>Windows User</cp:lastModifiedBy>
  <cp:revision>65</cp:revision>
  <dcterms:created xsi:type="dcterms:W3CDTF">2019-12-09T13:04:04Z</dcterms:created>
  <dcterms:modified xsi:type="dcterms:W3CDTF">2019-12-10T20:05:45Z</dcterms:modified>
</cp:coreProperties>
</file>