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305" r:id="rId2"/>
    <p:sldId id="307" r:id="rId3"/>
    <p:sldId id="348" r:id="rId4"/>
    <p:sldId id="379" r:id="rId5"/>
    <p:sldId id="328" r:id="rId6"/>
    <p:sldId id="378" r:id="rId7"/>
    <p:sldId id="380" r:id="rId8"/>
    <p:sldId id="382" r:id="rId9"/>
    <p:sldId id="381" r:id="rId10"/>
    <p:sldId id="324" r:id="rId11"/>
    <p:sldId id="366" r:id="rId12"/>
    <p:sldId id="383" r:id="rId13"/>
    <p:sldId id="347" r:id="rId14"/>
    <p:sldId id="385" r:id="rId15"/>
    <p:sldId id="386" r:id="rId16"/>
    <p:sldId id="392" r:id="rId17"/>
    <p:sldId id="393" r:id="rId18"/>
    <p:sldId id="387" r:id="rId19"/>
    <p:sldId id="388" r:id="rId20"/>
    <p:sldId id="368" r:id="rId21"/>
    <p:sldId id="390" r:id="rId22"/>
    <p:sldId id="391" r:id="rId23"/>
    <p:sldId id="349" r:id="rId24"/>
    <p:sldId id="363" r:id="rId25"/>
    <p:sldId id="340" r:id="rId26"/>
    <p:sldId id="376" r:id="rId27"/>
    <p:sldId id="371" r:id="rId28"/>
    <p:sldId id="372" r:id="rId29"/>
    <p:sldId id="377" r:id="rId30"/>
    <p:sldId id="304" r:id="rId31"/>
  </p:sldIdLst>
  <p:sldSz cx="9144000" cy="6858000" type="screen4x3"/>
  <p:notesSz cx="6794500" cy="9906000"/>
  <p:defaultTextStyle>
    <a:defPPr>
      <a:defRPr lang="lv-LV"/>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79">
          <p15:clr>
            <a:srgbClr val="A4A3A4"/>
          </p15:clr>
        </p15:guide>
        <p15:guide id="2" pos="2164">
          <p15:clr>
            <a:srgbClr val="A4A3A4"/>
          </p15:clr>
        </p15:guide>
        <p15:guide id="3" orient="horz" pos="3121">
          <p15:clr>
            <a:srgbClr val="A4A3A4"/>
          </p15:clr>
        </p15:guide>
        <p15:guide id="4" pos="214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66"/>
    <a:srgbClr val="990033"/>
    <a:srgbClr val="336699"/>
    <a:srgbClr val="808000"/>
    <a:srgbClr val="AFBF61"/>
    <a:srgbClr val="E1FF9F"/>
    <a:srgbClr val="FFCC99"/>
    <a:srgbClr val="CCCC00"/>
    <a:srgbClr val="FF6600"/>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118" autoAdjust="0"/>
    <p:restoredTop sz="92467" autoAdjust="0"/>
  </p:normalViewPr>
  <p:slideViewPr>
    <p:cSldViewPr>
      <p:cViewPr varScale="1">
        <p:scale>
          <a:sx n="106" d="100"/>
          <a:sy n="106" d="100"/>
        </p:scale>
        <p:origin x="185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7" d="100"/>
          <a:sy n="77" d="100"/>
        </p:scale>
        <p:origin x="-2040" y="-84"/>
      </p:cViewPr>
      <p:guideLst>
        <p:guide orient="horz" pos="3079"/>
        <p:guide pos="2164"/>
        <p:guide orient="horz" pos="3121"/>
        <p:guide pos="214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bwMode="auto">
          <a:xfrm>
            <a:off x="0" y="0"/>
            <a:ext cx="2945121" cy="4955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32771" name="Rectangle 3"/>
          <p:cNvSpPr>
            <a:spLocks noGrp="1" noChangeArrowheads="1"/>
          </p:cNvSpPr>
          <p:nvPr>
            <p:ph type="dt" sz="quarter" idx="1"/>
          </p:nvPr>
        </p:nvSpPr>
        <p:spPr bwMode="auto">
          <a:xfrm>
            <a:off x="3847810" y="0"/>
            <a:ext cx="2945121" cy="4955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32772" name="Rectangle 4"/>
          <p:cNvSpPr>
            <a:spLocks noGrp="1" noChangeArrowheads="1"/>
          </p:cNvSpPr>
          <p:nvPr>
            <p:ph type="ftr" sz="quarter" idx="2"/>
          </p:nvPr>
        </p:nvSpPr>
        <p:spPr bwMode="auto">
          <a:xfrm>
            <a:off x="0" y="9408849"/>
            <a:ext cx="2945121" cy="4955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32773" name="Rectangle 5"/>
          <p:cNvSpPr>
            <a:spLocks noGrp="1" noChangeArrowheads="1"/>
          </p:cNvSpPr>
          <p:nvPr>
            <p:ph type="sldNum" sz="quarter" idx="3"/>
          </p:nvPr>
        </p:nvSpPr>
        <p:spPr bwMode="auto">
          <a:xfrm>
            <a:off x="3847810" y="9408849"/>
            <a:ext cx="2945121" cy="4955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FEEA753F-55C7-4D56-B971-BD601C393F2A}" type="slidenum">
              <a:rPr lang="lv-LV"/>
              <a:pPr>
                <a:defRPr/>
              </a:pPr>
              <a:t>‹#›</a:t>
            </a:fld>
            <a:endParaRPr lang="lv-LV" dirty="0"/>
          </a:p>
        </p:txBody>
      </p:sp>
    </p:spTree>
    <p:extLst>
      <p:ext uri="{BB962C8B-B14F-4D97-AF65-F5344CB8AC3E}">
        <p14:creationId xmlns:p14="http://schemas.microsoft.com/office/powerpoint/2010/main" val="1148155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45121" cy="4955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lv-LV"/>
          </a:p>
        </p:txBody>
      </p:sp>
      <p:sp>
        <p:nvSpPr>
          <p:cNvPr id="23555" name="Rectangle 3"/>
          <p:cNvSpPr>
            <a:spLocks noGrp="1" noChangeArrowheads="1"/>
          </p:cNvSpPr>
          <p:nvPr>
            <p:ph type="dt" idx="1"/>
          </p:nvPr>
        </p:nvSpPr>
        <p:spPr bwMode="auto">
          <a:xfrm>
            <a:off x="3847810" y="0"/>
            <a:ext cx="2945121" cy="4955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lv-LV"/>
          </a:p>
        </p:txBody>
      </p:sp>
      <p:sp>
        <p:nvSpPr>
          <p:cNvPr id="19460" name="Rectangle 4"/>
          <p:cNvSpPr>
            <a:spLocks noGrp="1" noRot="1" noChangeAspect="1" noChangeArrowheads="1" noTextEdit="1"/>
          </p:cNvSpPr>
          <p:nvPr>
            <p:ph type="sldImg" idx="2"/>
          </p:nvPr>
        </p:nvSpPr>
        <p:spPr bwMode="auto">
          <a:xfrm>
            <a:off x="922338" y="742950"/>
            <a:ext cx="4949825" cy="3713163"/>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679765" y="4706035"/>
            <a:ext cx="5434972" cy="4456654"/>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lv-LV" noProof="0"/>
              <a:t>Click to edit Master text styles</a:t>
            </a:r>
          </a:p>
          <a:p>
            <a:pPr lvl="1"/>
            <a:r>
              <a:rPr lang="lv-LV" noProof="0"/>
              <a:t>Second level</a:t>
            </a:r>
          </a:p>
          <a:p>
            <a:pPr lvl="2"/>
            <a:r>
              <a:rPr lang="lv-LV" noProof="0"/>
              <a:t>Third level</a:t>
            </a:r>
          </a:p>
          <a:p>
            <a:pPr lvl="3"/>
            <a:r>
              <a:rPr lang="lv-LV" noProof="0"/>
              <a:t>Fourth level</a:t>
            </a:r>
          </a:p>
          <a:p>
            <a:pPr lvl="4"/>
            <a:r>
              <a:rPr lang="lv-LV" noProof="0"/>
              <a:t>Fifth level</a:t>
            </a:r>
          </a:p>
        </p:txBody>
      </p:sp>
      <p:sp>
        <p:nvSpPr>
          <p:cNvPr id="23558" name="Rectangle 6"/>
          <p:cNvSpPr>
            <a:spLocks noGrp="1" noChangeArrowheads="1"/>
          </p:cNvSpPr>
          <p:nvPr>
            <p:ph type="ftr" sz="quarter" idx="4"/>
          </p:nvPr>
        </p:nvSpPr>
        <p:spPr bwMode="auto">
          <a:xfrm>
            <a:off x="0" y="9408849"/>
            <a:ext cx="2945121" cy="4955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lv-LV"/>
          </a:p>
        </p:txBody>
      </p:sp>
      <p:sp>
        <p:nvSpPr>
          <p:cNvPr id="23559" name="Rectangle 7"/>
          <p:cNvSpPr>
            <a:spLocks noGrp="1" noChangeArrowheads="1"/>
          </p:cNvSpPr>
          <p:nvPr>
            <p:ph type="sldNum" sz="quarter" idx="5"/>
          </p:nvPr>
        </p:nvSpPr>
        <p:spPr bwMode="auto">
          <a:xfrm>
            <a:off x="3847810" y="9408849"/>
            <a:ext cx="2945121" cy="495541"/>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549789F-84D4-42BB-93D3-E50F100BB41F}" type="slidenum">
              <a:rPr lang="lv-LV"/>
              <a:pPr>
                <a:defRPr/>
              </a:pPr>
              <a:t>‹#›</a:t>
            </a:fld>
            <a:endParaRPr lang="lv-LV" dirty="0"/>
          </a:p>
        </p:txBody>
      </p:sp>
    </p:spTree>
    <p:extLst>
      <p:ext uri="{BB962C8B-B14F-4D97-AF65-F5344CB8AC3E}">
        <p14:creationId xmlns:p14="http://schemas.microsoft.com/office/powerpoint/2010/main" val="18229266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0730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3</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37465182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pPr>
              <a:defRPr/>
            </a:pPr>
            <a:fld id="{1549789F-84D4-42BB-93D3-E50F100BB41F}" type="slidenum">
              <a:rPr lang="lv-LV" smtClean="0"/>
              <a:pPr>
                <a:defRPr/>
              </a:pPr>
              <a:t>12</a:t>
            </a:fld>
            <a:endParaRPr lang="lv-LV"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13</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108829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dirty="0"/>
          </a:p>
        </p:txBody>
      </p:sp>
      <p:sp>
        <p:nvSpPr>
          <p:cNvPr id="4" name="Slide Number Placeholder 3"/>
          <p:cNvSpPr>
            <a:spLocks noGrp="1"/>
          </p:cNvSpPr>
          <p:nvPr>
            <p:ph type="sldNum" sz="quarter" idx="10"/>
          </p:nvPr>
        </p:nvSpPr>
        <p:spPr/>
        <p:txBody>
          <a:bodyPr/>
          <a:lstStyle/>
          <a:p>
            <a:pPr>
              <a:defRPr/>
            </a:pPr>
            <a:fld id="{1549789F-84D4-42BB-93D3-E50F100BB41F}" type="slidenum">
              <a:rPr lang="lv-LV" smtClean="0"/>
              <a:pPr>
                <a:defRPr/>
              </a:pPr>
              <a:t>20</a:t>
            </a:fld>
            <a:endParaRPr lang="lv-LV" dirty="0"/>
          </a:p>
        </p:txBody>
      </p:sp>
    </p:spTree>
    <p:extLst>
      <p:ext uri="{BB962C8B-B14F-4D97-AF65-F5344CB8AC3E}">
        <p14:creationId xmlns:p14="http://schemas.microsoft.com/office/powerpoint/2010/main" val="224813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fld id="{AFD4ED45-08DC-4342-A95B-22BB19F9A51A}" type="slidenum">
              <a:rPr lang="lv-LV" smtClean="0"/>
              <a:pPr/>
              <a:t>23</a:t>
            </a:fld>
            <a:endParaRPr lang="lv-LV"/>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p:spPr>
        <p:txBody>
          <a:bodyPr/>
          <a:lstStyle/>
          <a:p>
            <a:pPr eaLnBrk="1" hangingPunct="1"/>
            <a:endParaRPr lang="en-US" dirty="0"/>
          </a:p>
        </p:txBody>
      </p:sp>
    </p:spTree>
    <p:extLst>
      <p:ext uri="{BB962C8B-B14F-4D97-AF65-F5344CB8AC3E}">
        <p14:creationId xmlns:p14="http://schemas.microsoft.com/office/powerpoint/2010/main" val="40155600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6"/>
          <p:cNvGrpSpPr>
            <a:grpSpLocks/>
          </p:cNvGrpSpPr>
          <p:nvPr userDrawn="1"/>
        </p:nvGrpSpPr>
        <p:grpSpPr bwMode="auto">
          <a:xfrm>
            <a:off x="250825" y="0"/>
            <a:ext cx="8893175" cy="6858000"/>
            <a:chOff x="158" y="0"/>
            <a:chExt cx="5602" cy="4320"/>
          </a:xfrm>
        </p:grpSpPr>
        <p:sp>
          <p:nvSpPr>
            <p:cNvPr id="5" name="Line 17"/>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6" name="Line 18"/>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7" name="Line 19"/>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8" name="Line 20"/>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9" name="Line 21"/>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 name="Line 22"/>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1" name="Rectangle 23"/>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2" name="Rectangle 24"/>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3" name="Line 25"/>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4" name="Line 26"/>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5" name="Rectangle 27"/>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
        <p:nvSpPr>
          <p:cNvPr id="16" name="Rectangle 2"/>
          <p:cNvSpPr>
            <a:spLocks noChangeArrowheads="1"/>
          </p:cNvSpPr>
          <p:nvPr userDrawn="1"/>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
        <p:nvSpPr>
          <p:cNvPr id="3074" name="Rectangle 2"/>
          <p:cNvSpPr>
            <a:spLocks noGrp="1" noChangeArrowheads="1"/>
          </p:cNvSpPr>
          <p:nvPr>
            <p:ph type="ctrTitle"/>
          </p:nvPr>
        </p:nvSpPr>
        <p:spPr>
          <a:xfrm>
            <a:off x="660400" y="2584450"/>
            <a:ext cx="7772400" cy="1470025"/>
          </a:xfrm>
        </p:spPr>
        <p:txBody>
          <a:bodyPr/>
          <a:lstStyle>
            <a:lvl1pPr algn="ctr">
              <a:defRPr lang="lv-LV" sz="1600" b="1" cap="all" smtClean="0"/>
            </a:lvl1pPr>
          </a:lstStyle>
          <a:p>
            <a:r>
              <a:rPr lang="en-US"/>
              <a:t>Click to edit Master title style</a:t>
            </a:r>
            <a:endParaRPr lang="lv-LV" dirty="0"/>
          </a:p>
        </p:txBody>
      </p:sp>
      <p:sp>
        <p:nvSpPr>
          <p:cNvPr id="3075" name="Rectangle 3"/>
          <p:cNvSpPr>
            <a:spLocks noGrp="1" noChangeArrowheads="1"/>
          </p:cNvSpPr>
          <p:nvPr>
            <p:ph type="subTitle" idx="1"/>
          </p:nvPr>
        </p:nvSpPr>
        <p:spPr>
          <a:xfrm>
            <a:off x="684213" y="4673600"/>
            <a:ext cx="7775575" cy="869950"/>
          </a:xfrm>
        </p:spPr>
        <p:txBody>
          <a:bodyPr/>
          <a:lstStyle>
            <a:lvl1pPr marL="0" indent="0" algn="ctr">
              <a:buFont typeface="Wingdings" pitchFamily="2" charset="2"/>
              <a:buNone/>
              <a:defRPr lang="lv-LV" sz="1600" b="1" u="none" baseline="0" smtClean="0"/>
            </a:lvl1pPr>
          </a:lstStyle>
          <a:p>
            <a:r>
              <a:rPr lang="en-US"/>
              <a:t>Click to edit Master subtitle style</a:t>
            </a:r>
            <a:endParaRPr lang="lv-LV" dirty="0"/>
          </a:p>
        </p:txBody>
      </p:sp>
      <p:sp>
        <p:nvSpPr>
          <p:cNvPr id="17" name="Rectangle 4"/>
          <p:cNvSpPr>
            <a:spLocks noGrp="1" noChangeArrowheads="1"/>
          </p:cNvSpPr>
          <p:nvPr>
            <p:ph type="dt" sz="half" idx="10"/>
          </p:nvPr>
        </p:nvSpPr>
        <p:spPr/>
        <p:txBody>
          <a:bodyPr/>
          <a:lstStyle>
            <a:lvl1pPr>
              <a:defRPr/>
            </a:lvl1pPr>
          </a:lstStyle>
          <a:p>
            <a:pPr>
              <a:defRPr/>
            </a:pPr>
            <a:r>
              <a:rPr lang="lv-LV"/>
              <a:t>28.02.2011.</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9453AA9-BF39-42FE-A931-06A01ECFAF4B}" type="slidenum">
              <a:rPr lang="lv-LV"/>
              <a:pPr>
                <a:defRPr/>
              </a:pPr>
              <a:t>‹#›</a:t>
            </a:fld>
            <a:endParaRPr lang="lv-LV"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6225" y="115888"/>
            <a:ext cx="2051050" cy="6049962"/>
          </a:xfrm>
        </p:spPr>
        <p:txBody>
          <a:bodyPr vert="eaVert"/>
          <a:lstStyle/>
          <a:p>
            <a:r>
              <a:rPr lang="en-US"/>
              <a:t>Click to edit Master title style</a:t>
            </a:r>
            <a:endParaRPr lang="lv-LV"/>
          </a:p>
        </p:txBody>
      </p:sp>
      <p:sp>
        <p:nvSpPr>
          <p:cNvPr id="3" name="Vertical Text Placeholder 2"/>
          <p:cNvSpPr>
            <a:spLocks noGrp="1"/>
          </p:cNvSpPr>
          <p:nvPr>
            <p:ph type="body" orient="vert" idx="1"/>
          </p:nvPr>
        </p:nvSpPr>
        <p:spPr>
          <a:xfrm>
            <a:off x="468313" y="115888"/>
            <a:ext cx="6005512" cy="60499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A9637479-8CA4-4D04-9EA9-FAF235F3125E}" type="slidenum">
              <a:rPr lang="lv-LV"/>
              <a:pPr>
                <a:defRPr/>
              </a:pPr>
              <a:t>‹#›</a:t>
            </a:fld>
            <a:endParaRPr lang="lv-LV"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dirty="0"/>
          </a:p>
        </p:txBody>
      </p:sp>
      <p:sp>
        <p:nvSpPr>
          <p:cNvPr id="3" name="Content Placeholder 2"/>
          <p:cNvSpPr>
            <a:spLocks noGrp="1"/>
          </p:cNvSpPr>
          <p:nvPr>
            <p:ph idx="1"/>
          </p:nvPr>
        </p:nvSpPr>
        <p:spPr>
          <a:xfrm>
            <a:off x="438150" y="1125538"/>
            <a:ext cx="8239125" cy="5040312"/>
          </a:xfrm>
        </p:spPr>
        <p:txBody>
          <a:bodyPr/>
          <a:lstStyle>
            <a:lvl1pPr>
              <a:buClr>
                <a:srgbClr val="003366"/>
              </a:buClr>
              <a:defRPr b="1" i="0" u="none" baseline="0">
                <a:solidFill>
                  <a:srgbClr val="003366"/>
                </a:solidFill>
              </a:defRPr>
            </a:lvl1pPr>
            <a:lvl2pPr>
              <a:buClr>
                <a:srgbClr val="0070C0"/>
              </a:buClr>
              <a:buFont typeface="Arial" pitchFamily="34" charset="0"/>
              <a:buChar char="•"/>
              <a:defRPr baseline="0">
                <a:solidFill>
                  <a:srgbClr val="0070C0"/>
                </a:solidFill>
              </a:defRPr>
            </a:lvl2pPr>
            <a:lvl3pPr>
              <a:buClr>
                <a:srgbClr val="0070C0"/>
              </a:buClr>
              <a:defRPr sz="1800" baseline="0">
                <a:solidFill>
                  <a:srgbClr val="0070C0"/>
                </a:solidFill>
              </a:defRPr>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B1DD0DFF-F945-4E73-B065-65957E6EE39E}" type="slidenum">
              <a:rPr lang="lv-LV"/>
              <a:pPr>
                <a:defRPr/>
              </a:pPr>
              <a:t>‹#›</a:t>
            </a:fld>
            <a:endParaRPr lang="lv-LV"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lv-LV" dirty="0"/>
          </a:p>
        </p:txBody>
      </p:sp>
      <p:sp>
        <p:nvSpPr>
          <p:cNvPr id="3" name="Content Placeholder 2"/>
          <p:cNvSpPr>
            <a:spLocks noGrp="1"/>
          </p:cNvSpPr>
          <p:nvPr>
            <p:ph sz="half" idx="1"/>
          </p:nvPr>
        </p:nvSpPr>
        <p:spPr>
          <a:xfrm>
            <a:off x="1060450" y="1073150"/>
            <a:ext cx="2989263"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4" name="Content Placeholder 3"/>
          <p:cNvSpPr>
            <a:spLocks noGrp="1"/>
          </p:cNvSpPr>
          <p:nvPr>
            <p:ph sz="half" idx="2"/>
          </p:nvPr>
        </p:nvSpPr>
        <p:spPr>
          <a:xfrm>
            <a:off x="5016500" y="1073150"/>
            <a:ext cx="2989262" cy="504031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5" name="Rectangle 4"/>
          <p:cNvSpPr>
            <a:spLocks noGrp="1" noChangeArrowheads="1"/>
          </p:cNvSpPr>
          <p:nvPr>
            <p:ph type="dt" sz="half" idx="10"/>
          </p:nvPr>
        </p:nvSpPr>
        <p:spPr/>
        <p:txBody>
          <a:bodyPr/>
          <a:lstStyle>
            <a:lvl1pPr>
              <a:defRPr/>
            </a:lvl1pPr>
          </a:lstStyle>
          <a:p>
            <a:pPr>
              <a:defRPr/>
            </a:pPr>
            <a:endParaRPr lang="lv-LV"/>
          </a:p>
        </p:txBody>
      </p:sp>
      <p:sp>
        <p:nvSpPr>
          <p:cNvPr id="6" name="Rectangle 5"/>
          <p:cNvSpPr>
            <a:spLocks noGrp="1" noChangeArrowheads="1"/>
          </p:cNvSpPr>
          <p:nvPr>
            <p:ph type="ftr" sz="quarter" idx="11"/>
          </p:nvPr>
        </p:nvSpPr>
        <p:spPr/>
        <p:txBody>
          <a:bodyPr/>
          <a:lstStyle>
            <a:lvl1pPr>
              <a:defRPr/>
            </a:lvl1pPr>
          </a:lstStyle>
          <a:p>
            <a:pPr>
              <a:defRPr/>
            </a:pPr>
            <a:endParaRPr lang="lv-LV"/>
          </a:p>
        </p:txBody>
      </p:sp>
      <p:sp>
        <p:nvSpPr>
          <p:cNvPr id="7" name="Rectangle 6"/>
          <p:cNvSpPr>
            <a:spLocks noGrp="1" noChangeArrowheads="1"/>
          </p:cNvSpPr>
          <p:nvPr>
            <p:ph type="sldNum" sz="quarter" idx="12"/>
          </p:nvPr>
        </p:nvSpPr>
        <p:spPr/>
        <p:txBody>
          <a:bodyPr/>
          <a:lstStyle>
            <a:lvl1pPr>
              <a:defRPr/>
            </a:lvl1pPr>
          </a:lstStyle>
          <a:p>
            <a:pPr>
              <a:defRPr/>
            </a:pPr>
            <a:endParaRPr lang="lv-LV"/>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lv-LV"/>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lv-LV"/>
          </a:p>
        </p:txBody>
      </p:sp>
      <p:sp>
        <p:nvSpPr>
          <p:cNvPr id="5" name="Rectangle 5"/>
          <p:cNvSpPr>
            <a:spLocks noGrp="1" noChangeArrowheads="1"/>
          </p:cNvSpPr>
          <p:nvPr>
            <p:ph type="ftr" sz="quarter" idx="11"/>
          </p:nvPr>
        </p:nvSpPr>
        <p:spPr>
          <a:ln/>
        </p:spPr>
        <p:txBody>
          <a:bodyPr/>
          <a:lstStyle>
            <a:lvl1pPr>
              <a:defRPr/>
            </a:lvl1pPr>
          </a:lstStyle>
          <a:p>
            <a:pPr>
              <a:defRPr/>
            </a:pPr>
            <a:endParaRPr lang="lv-LV"/>
          </a:p>
        </p:txBody>
      </p:sp>
      <p:sp>
        <p:nvSpPr>
          <p:cNvPr id="6" name="Rectangle 6"/>
          <p:cNvSpPr>
            <a:spLocks noGrp="1" noChangeArrowheads="1"/>
          </p:cNvSpPr>
          <p:nvPr>
            <p:ph type="sldNum" sz="quarter" idx="12"/>
          </p:nvPr>
        </p:nvSpPr>
        <p:spPr>
          <a:ln/>
        </p:spPr>
        <p:txBody>
          <a:bodyPr/>
          <a:lstStyle>
            <a:lvl1pPr>
              <a:defRPr/>
            </a:lvl1pPr>
          </a:lstStyle>
          <a:p>
            <a:pPr>
              <a:defRPr/>
            </a:pPr>
            <a:fld id="{72EAF492-7ADB-412A-B6EB-1C1AB7048B25}" type="slidenum">
              <a:rPr lang="lv-LV"/>
              <a:pPr>
                <a:defRPr/>
              </a:pPr>
              <a:t>‹#›</a:t>
            </a:fld>
            <a:endParaRPr lang="lv-LV"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44072"/>
          </a:xfrm>
        </p:spPr>
        <p:txBody>
          <a:bodyPr/>
          <a:lstStyle>
            <a:lvl1pPr>
              <a:defRPr/>
            </a:lvl1pPr>
          </a:lstStyle>
          <a:p>
            <a:r>
              <a:rPr lang="en-US" dirty="0"/>
              <a:t>Click to edit Master title style</a:t>
            </a:r>
            <a:endParaRPr lang="lv-LV" dirty="0"/>
          </a:p>
        </p:txBody>
      </p:sp>
      <p:sp>
        <p:nvSpPr>
          <p:cNvPr id="3" name="Text Placeholder 2"/>
          <p:cNvSpPr>
            <a:spLocks noGrp="1"/>
          </p:cNvSpPr>
          <p:nvPr>
            <p:ph type="body" idx="1"/>
          </p:nvPr>
        </p:nvSpPr>
        <p:spPr>
          <a:xfrm>
            <a:off x="457200" y="1448780"/>
            <a:ext cx="4040188"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457200" y="2123855"/>
            <a:ext cx="4040188"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5" name="Text Placeholder 4"/>
          <p:cNvSpPr>
            <a:spLocks noGrp="1"/>
          </p:cNvSpPr>
          <p:nvPr>
            <p:ph type="body" sz="quarter" idx="3"/>
          </p:nvPr>
        </p:nvSpPr>
        <p:spPr>
          <a:xfrm>
            <a:off x="4645025" y="1448780"/>
            <a:ext cx="4041775" cy="630070"/>
          </a:xfrm>
        </p:spPr>
        <p:txBody>
          <a:bodyPr anchor="b"/>
          <a:lstStyle>
            <a:lvl1pPr marL="0" indent="0">
              <a:buNone/>
              <a:defRPr sz="2000" b="1"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5" y="2123855"/>
            <a:ext cx="4041775" cy="4002308"/>
          </a:xfrm>
        </p:spPr>
        <p:txBody>
          <a:bodyPr/>
          <a:lstStyle>
            <a:lvl1pPr>
              <a:defRPr sz="1600" baseline="0"/>
            </a:lvl1pPr>
            <a:lvl2pPr>
              <a:defRPr sz="1400" baseline="0"/>
            </a:lvl2pPr>
            <a:lvl3pPr>
              <a:defRPr sz="1400" baseline="0"/>
            </a:lvl3pPr>
            <a:lvl4pPr>
              <a:defRPr sz="1400" baseline="0"/>
            </a:lvl4pPr>
            <a:lvl5pPr>
              <a:defRPr sz="1400" baseline="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lv-LV" dirty="0"/>
          </a:p>
        </p:txBody>
      </p:sp>
      <p:sp>
        <p:nvSpPr>
          <p:cNvPr id="7" name="Rectangle 4"/>
          <p:cNvSpPr>
            <a:spLocks noGrp="1" noChangeArrowheads="1"/>
          </p:cNvSpPr>
          <p:nvPr>
            <p:ph type="dt" sz="half" idx="10"/>
          </p:nvPr>
        </p:nvSpPr>
        <p:spPr>
          <a:ln/>
        </p:spPr>
        <p:txBody>
          <a:bodyPr/>
          <a:lstStyle>
            <a:lvl1pPr>
              <a:defRPr/>
            </a:lvl1pPr>
          </a:lstStyle>
          <a:p>
            <a:pPr>
              <a:defRPr/>
            </a:pPr>
            <a:endParaRPr lang="lv-LV"/>
          </a:p>
        </p:txBody>
      </p:sp>
      <p:sp>
        <p:nvSpPr>
          <p:cNvPr id="8" name="Rectangle 5"/>
          <p:cNvSpPr>
            <a:spLocks noGrp="1" noChangeArrowheads="1"/>
          </p:cNvSpPr>
          <p:nvPr>
            <p:ph type="ftr" sz="quarter" idx="11"/>
          </p:nvPr>
        </p:nvSpPr>
        <p:spPr>
          <a:ln/>
        </p:spPr>
        <p:txBody>
          <a:bodyPr/>
          <a:lstStyle>
            <a:lvl1pPr>
              <a:defRPr/>
            </a:lvl1pPr>
          </a:lstStyle>
          <a:p>
            <a:pPr>
              <a:defRPr/>
            </a:pPr>
            <a:endParaRPr lang="lv-LV"/>
          </a:p>
        </p:txBody>
      </p:sp>
      <p:sp>
        <p:nvSpPr>
          <p:cNvPr id="9" name="Rectangle 6"/>
          <p:cNvSpPr>
            <a:spLocks noGrp="1" noChangeArrowheads="1"/>
          </p:cNvSpPr>
          <p:nvPr>
            <p:ph type="sldNum" sz="quarter" idx="12"/>
          </p:nvPr>
        </p:nvSpPr>
        <p:spPr>
          <a:ln/>
        </p:spPr>
        <p:txBody>
          <a:bodyPr/>
          <a:lstStyle>
            <a:lvl1pPr>
              <a:defRPr/>
            </a:lvl1pPr>
          </a:lstStyle>
          <a:p>
            <a:pPr>
              <a:defRPr/>
            </a:pPr>
            <a:fld id="{E016A3B2-DE4A-47FA-9615-7E5BB92B3BFC}" type="slidenum">
              <a:rPr lang="lv-LV"/>
              <a:pPr>
                <a:defRPr/>
              </a:pPr>
              <a:t>‹#›</a:t>
            </a:fld>
            <a:endParaRPr lang="lv-LV"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lv-LV"/>
          </a:p>
        </p:txBody>
      </p:sp>
      <p:sp>
        <p:nvSpPr>
          <p:cNvPr id="3" name="Rectangle 4"/>
          <p:cNvSpPr>
            <a:spLocks noGrp="1" noChangeArrowheads="1"/>
          </p:cNvSpPr>
          <p:nvPr>
            <p:ph type="dt" sz="half" idx="10"/>
          </p:nvPr>
        </p:nvSpPr>
        <p:spPr>
          <a:ln/>
        </p:spPr>
        <p:txBody>
          <a:bodyPr/>
          <a:lstStyle>
            <a:lvl1pPr>
              <a:defRPr/>
            </a:lvl1pPr>
          </a:lstStyle>
          <a:p>
            <a:pPr>
              <a:defRPr/>
            </a:pPr>
            <a:endParaRPr lang="lv-LV"/>
          </a:p>
        </p:txBody>
      </p:sp>
      <p:sp>
        <p:nvSpPr>
          <p:cNvPr id="4" name="Rectangle 5"/>
          <p:cNvSpPr>
            <a:spLocks noGrp="1" noChangeArrowheads="1"/>
          </p:cNvSpPr>
          <p:nvPr>
            <p:ph type="ftr" sz="quarter" idx="11"/>
          </p:nvPr>
        </p:nvSpPr>
        <p:spPr>
          <a:ln/>
        </p:spPr>
        <p:txBody>
          <a:bodyPr/>
          <a:lstStyle>
            <a:lvl1pPr>
              <a:defRPr/>
            </a:lvl1pPr>
          </a:lstStyle>
          <a:p>
            <a:pPr>
              <a:defRPr/>
            </a:pPr>
            <a:endParaRPr lang="lv-LV"/>
          </a:p>
        </p:txBody>
      </p:sp>
      <p:sp>
        <p:nvSpPr>
          <p:cNvPr id="5" name="Rectangle 6"/>
          <p:cNvSpPr>
            <a:spLocks noGrp="1" noChangeArrowheads="1"/>
          </p:cNvSpPr>
          <p:nvPr>
            <p:ph type="sldNum" sz="quarter" idx="12"/>
          </p:nvPr>
        </p:nvSpPr>
        <p:spPr>
          <a:ln/>
        </p:spPr>
        <p:txBody>
          <a:bodyPr/>
          <a:lstStyle>
            <a:lvl1pPr>
              <a:defRPr/>
            </a:lvl1pPr>
          </a:lstStyle>
          <a:p>
            <a:pPr>
              <a:defRPr/>
            </a:pPr>
            <a:fld id="{E1B953C6-A5AA-4DC5-BDDF-01016FA6C9EB}" type="slidenum">
              <a:rPr lang="lv-LV"/>
              <a:pPr>
                <a:defRPr/>
              </a:pPr>
              <a:t>‹#›</a:t>
            </a:fld>
            <a:endParaRPr lang="lv-LV"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lv-LV"/>
          </a:p>
        </p:txBody>
      </p:sp>
      <p:sp>
        <p:nvSpPr>
          <p:cNvPr id="3" name="Rectangle 5"/>
          <p:cNvSpPr>
            <a:spLocks noGrp="1" noChangeArrowheads="1"/>
          </p:cNvSpPr>
          <p:nvPr>
            <p:ph type="ftr" sz="quarter" idx="11"/>
          </p:nvPr>
        </p:nvSpPr>
        <p:spPr>
          <a:ln/>
        </p:spPr>
        <p:txBody>
          <a:bodyPr/>
          <a:lstStyle>
            <a:lvl1pPr>
              <a:defRPr/>
            </a:lvl1pPr>
          </a:lstStyle>
          <a:p>
            <a:pPr>
              <a:defRPr/>
            </a:pPr>
            <a:endParaRPr lang="lv-LV"/>
          </a:p>
        </p:txBody>
      </p:sp>
      <p:sp>
        <p:nvSpPr>
          <p:cNvPr id="4" name="Rectangle 6"/>
          <p:cNvSpPr>
            <a:spLocks noGrp="1" noChangeArrowheads="1"/>
          </p:cNvSpPr>
          <p:nvPr>
            <p:ph type="sldNum" sz="quarter" idx="12"/>
          </p:nvPr>
        </p:nvSpPr>
        <p:spPr>
          <a:ln/>
        </p:spPr>
        <p:txBody>
          <a:bodyPr/>
          <a:lstStyle>
            <a:lvl1pPr>
              <a:defRPr/>
            </a:lvl1pPr>
          </a:lstStyle>
          <a:p>
            <a:pPr>
              <a:defRPr/>
            </a:pPr>
            <a:fld id="{846BE08E-91A5-47F9-9AA9-2E72EAB307E7}" type="slidenum">
              <a:rPr lang="lv-LV"/>
              <a:pPr>
                <a:defRPr/>
              </a:pPr>
              <a:t>‹#›</a:t>
            </a:fld>
            <a:endParaRPr lang="lv-LV"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lv-LV"/>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A430574-2184-4C94-A7F7-B0C77FC8B148}" type="slidenum">
              <a:rPr lang="lv-LV"/>
              <a:pPr>
                <a:defRPr/>
              </a:pPr>
              <a:t>‹#›</a:t>
            </a:fld>
            <a:endParaRPr lang="lv-LV"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lv-LV"/>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lv-LV"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lv-LV"/>
          </a:p>
        </p:txBody>
      </p:sp>
      <p:sp>
        <p:nvSpPr>
          <p:cNvPr id="6" name="Rectangle 5"/>
          <p:cNvSpPr>
            <a:spLocks noGrp="1" noChangeArrowheads="1"/>
          </p:cNvSpPr>
          <p:nvPr>
            <p:ph type="ftr" sz="quarter" idx="11"/>
          </p:nvPr>
        </p:nvSpPr>
        <p:spPr>
          <a:ln/>
        </p:spPr>
        <p:txBody>
          <a:bodyPr/>
          <a:lstStyle>
            <a:lvl1pPr>
              <a:defRPr/>
            </a:lvl1pPr>
          </a:lstStyle>
          <a:p>
            <a:pPr>
              <a:defRPr/>
            </a:pPr>
            <a:endParaRPr lang="lv-LV"/>
          </a:p>
        </p:txBody>
      </p:sp>
      <p:sp>
        <p:nvSpPr>
          <p:cNvPr id="7" name="Rectangle 6"/>
          <p:cNvSpPr>
            <a:spLocks noGrp="1" noChangeArrowheads="1"/>
          </p:cNvSpPr>
          <p:nvPr>
            <p:ph type="sldNum" sz="quarter" idx="12"/>
          </p:nvPr>
        </p:nvSpPr>
        <p:spPr>
          <a:ln/>
        </p:spPr>
        <p:txBody>
          <a:bodyPr/>
          <a:lstStyle>
            <a:lvl1pPr>
              <a:defRPr/>
            </a:lvl1pPr>
          </a:lstStyle>
          <a:p>
            <a:pPr>
              <a:defRPr/>
            </a:pPr>
            <a:fld id="{1EB1E452-DDCC-4BD5-954F-D123CA41F00A}" type="slidenum">
              <a:rPr lang="lv-LV"/>
              <a:pPr>
                <a:defRPr/>
              </a:pPr>
              <a:t>‹#›</a:t>
            </a:fld>
            <a:endParaRPr lang="lv-LV"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68313" y="115888"/>
            <a:ext cx="8207375" cy="6492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lv-LV"/>
              <a:t>Click to edit Master title style</a:t>
            </a:r>
          </a:p>
        </p:txBody>
      </p:sp>
      <p:sp>
        <p:nvSpPr>
          <p:cNvPr id="1027" name="Rectangle 3"/>
          <p:cNvSpPr>
            <a:spLocks noGrp="1" noChangeArrowheads="1"/>
          </p:cNvSpPr>
          <p:nvPr>
            <p:ph type="body" idx="1"/>
          </p:nvPr>
        </p:nvSpPr>
        <p:spPr bwMode="auto">
          <a:xfrm>
            <a:off x="2438400" y="1125538"/>
            <a:ext cx="6238875"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lv-LV"/>
              <a:t>Click to edit Master text styles</a:t>
            </a:r>
          </a:p>
          <a:p>
            <a:pPr lvl="1"/>
            <a:r>
              <a:rPr lang="lv-LV"/>
              <a:t>Second level</a:t>
            </a:r>
          </a:p>
          <a:p>
            <a:pPr lvl="2"/>
            <a:r>
              <a:rPr lang="lv-LV"/>
              <a:t>Third level</a:t>
            </a:r>
          </a:p>
          <a:p>
            <a:pPr lvl="3"/>
            <a:r>
              <a:rPr lang="lv-LV"/>
              <a:t>Fourth level</a:t>
            </a:r>
          </a:p>
          <a:p>
            <a:pPr lvl="4"/>
            <a:r>
              <a:rPr lang="lv-LV"/>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vl1pPr>
          </a:lstStyle>
          <a:p>
            <a:pPr>
              <a:defRPr/>
            </a:pPr>
            <a:endParaRPr lang="lv-LV"/>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lv-LV"/>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3BCBBD14-116F-4E8C-AEEF-338E1F1809E4}" type="slidenum">
              <a:rPr lang="lv-LV"/>
              <a:pPr>
                <a:defRPr/>
              </a:pPr>
              <a:t>‹#›</a:t>
            </a:fld>
            <a:endParaRPr lang="lv-LV" dirty="0"/>
          </a:p>
        </p:txBody>
      </p:sp>
      <p:pic>
        <p:nvPicPr>
          <p:cNvPr id="1031" name="Picture 9" descr="Stends_BISS"/>
          <p:cNvPicPr>
            <a:picLocks noChangeAspect="1" noChangeArrowheads="1"/>
          </p:cNvPicPr>
          <p:nvPr userDrawn="1"/>
        </p:nvPicPr>
        <p:blipFill>
          <a:blip r:embed="rId13" cstate="print"/>
          <a:srcRect/>
          <a:stretch>
            <a:fillRect/>
          </a:stretch>
        </p:blipFill>
        <p:spPr bwMode="auto">
          <a:xfrm>
            <a:off x="0" y="6213475"/>
            <a:ext cx="2555875" cy="663575"/>
          </a:xfrm>
          <a:prstGeom prst="rect">
            <a:avLst/>
          </a:prstGeom>
          <a:noFill/>
          <a:ln w="9525">
            <a:noFill/>
            <a:miter lim="800000"/>
            <a:headEnd/>
            <a:tailEnd/>
          </a:ln>
        </p:spPr>
      </p:pic>
      <p:grpSp>
        <p:nvGrpSpPr>
          <p:cNvPr id="1032" name="Group 50"/>
          <p:cNvGrpSpPr>
            <a:grpSpLocks/>
          </p:cNvGrpSpPr>
          <p:nvPr userDrawn="1"/>
        </p:nvGrpSpPr>
        <p:grpSpPr bwMode="auto">
          <a:xfrm>
            <a:off x="250825" y="0"/>
            <a:ext cx="8893175" cy="6858000"/>
            <a:chOff x="158" y="0"/>
            <a:chExt cx="5602" cy="4320"/>
          </a:xfrm>
        </p:grpSpPr>
        <p:sp>
          <p:nvSpPr>
            <p:cNvPr id="1033" name="Line 11"/>
            <p:cNvSpPr>
              <a:spLocks noChangeShapeType="1"/>
            </p:cNvSpPr>
            <p:nvPr userDrawn="1"/>
          </p:nvSpPr>
          <p:spPr bwMode="auto">
            <a:xfrm>
              <a:off x="158" y="527"/>
              <a:ext cx="5602" cy="0"/>
            </a:xfrm>
            <a:prstGeom prst="line">
              <a:avLst/>
            </a:prstGeom>
            <a:noFill/>
            <a:ln w="9525">
              <a:solidFill>
                <a:srgbClr val="003366"/>
              </a:solidFill>
              <a:round/>
              <a:headEnd/>
              <a:tailEnd/>
            </a:ln>
          </p:spPr>
          <p:txBody>
            <a:bodyPr/>
            <a:lstStyle/>
            <a:p>
              <a:endParaRPr lang="lv-LV"/>
            </a:p>
          </p:txBody>
        </p:sp>
        <p:sp>
          <p:nvSpPr>
            <p:cNvPr id="1034" name="Line 12"/>
            <p:cNvSpPr>
              <a:spLocks noChangeShapeType="1"/>
            </p:cNvSpPr>
            <p:nvPr userDrawn="1"/>
          </p:nvSpPr>
          <p:spPr bwMode="auto">
            <a:xfrm>
              <a:off x="340" y="618"/>
              <a:ext cx="5420" cy="0"/>
            </a:xfrm>
            <a:prstGeom prst="line">
              <a:avLst/>
            </a:prstGeom>
            <a:noFill/>
            <a:ln w="9525">
              <a:solidFill>
                <a:srgbClr val="003366"/>
              </a:solidFill>
              <a:round/>
              <a:headEnd/>
              <a:tailEnd/>
            </a:ln>
          </p:spPr>
          <p:txBody>
            <a:bodyPr/>
            <a:lstStyle/>
            <a:p>
              <a:endParaRPr lang="lv-LV"/>
            </a:p>
          </p:txBody>
        </p:sp>
        <p:sp>
          <p:nvSpPr>
            <p:cNvPr id="1035" name="Line 14"/>
            <p:cNvSpPr>
              <a:spLocks noChangeShapeType="1"/>
            </p:cNvSpPr>
            <p:nvPr userDrawn="1"/>
          </p:nvSpPr>
          <p:spPr bwMode="auto">
            <a:xfrm>
              <a:off x="5602" y="0"/>
              <a:ext cx="0" cy="4320"/>
            </a:xfrm>
            <a:prstGeom prst="line">
              <a:avLst/>
            </a:prstGeom>
            <a:noFill/>
            <a:ln w="9525">
              <a:solidFill>
                <a:srgbClr val="003366"/>
              </a:solidFill>
              <a:round/>
              <a:headEnd/>
              <a:tailEnd/>
            </a:ln>
          </p:spPr>
          <p:txBody>
            <a:bodyPr/>
            <a:lstStyle/>
            <a:p>
              <a:endParaRPr lang="lv-LV"/>
            </a:p>
          </p:txBody>
        </p:sp>
        <p:sp>
          <p:nvSpPr>
            <p:cNvPr id="1036" name="Line 15"/>
            <p:cNvSpPr>
              <a:spLocks noChangeShapeType="1"/>
            </p:cNvSpPr>
            <p:nvPr userDrawn="1"/>
          </p:nvSpPr>
          <p:spPr bwMode="auto">
            <a:xfrm>
              <a:off x="5511" y="73"/>
              <a:ext cx="0" cy="4174"/>
            </a:xfrm>
            <a:prstGeom prst="line">
              <a:avLst/>
            </a:prstGeom>
            <a:noFill/>
            <a:ln w="9525">
              <a:solidFill>
                <a:srgbClr val="003366"/>
              </a:solidFill>
              <a:round/>
              <a:headEnd/>
              <a:tailEnd/>
            </a:ln>
          </p:spPr>
          <p:txBody>
            <a:bodyPr/>
            <a:lstStyle/>
            <a:p>
              <a:endParaRPr lang="lv-LV"/>
            </a:p>
          </p:txBody>
        </p:sp>
        <p:sp>
          <p:nvSpPr>
            <p:cNvPr id="1037" name="Line 23"/>
            <p:cNvSpPr>
              <a:spLocks noChangeShapeType="1"/>
            </p:cNvSpPr>
            <p:nvPr userDrawn="1"/>
          </p:nvSpPr>
          <p:spPr bwMode="auto">
            <a:xfrm>
              <a:off x="4694" y="4020"/>
              <a:ext cx="1066" cy="0"/>
            </a:xfrm>
            <a:prstGeom prst="line">
              <a:avLst/>
            </a:prstGeom>
            <a:noFill/>
            <a:ln w="9525">
              <a:solidFill>
                <a:srgbClr val="003366"/>
              </a:solidFill>
              <a:round/>
              <a:headEnd/>
              <a:tailEnd/>
            </a:ln>
          </p:spPr>
          <p:txBody>
            <a:bodyPr/>
            <a:lstStyle/>
            <a:p>
              <a:endParaRPr lang="lv-LV"/>
            </a:p>
          </p:txBody>
        </p:sp>
        <p:sp>
          <p:nvSpPr>
            <p:cNvPr id="1038" name="Line 24"/>
            <p:cNvSpPr>
              <a:spLocks noChangeShapeType="1"/>
            </p:cNvSpPr>
            <p:nvPr userDrawn="1"/>
          </p:nvSpPr>
          <p:spPr bwMode="auto">
            <a:xfrm>
              <a:off x="4967" y="3929"/>
              <a:ext cx="793" cy="0"/>
            </a:xfrm>
            <a:prstGeom prst="line">
              <a:avLst/>
            </a:prstGeom>
            <a:noFill/>
            <a:ln w="9525">
              <a:solidFill>
                <a:srgbClr val="003366"/>
              </a:solidFill>
              <a:round/>
              <a:headEnd/>
              <a:tailEnd/>
            </a:ln>
          </p:spPr>
          <p:txBody>
            <a:bodyPr/>
            <a:lstStyle/>
            <a:p>
              <a:endParaRPr lang="lv-LV"/>
            </a:p>
          </p:txBody>
        </p:sp>
        <p:sp>
          <p:nvSpPr>
            <p:cNvPr id="1039" name="Rectangle 41"/>
            <p:cNvSpPr>
              <a:spLocks noChangeArrowheads="1"/>
            </p:cNvSpPr>
            <p:nvPr userDrawn="1"/>
          </p:nvSpPr>
          <p:spPr bwMode="auto">
            <a:xfrm>
              <a:off x="5511" y="527"/>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0" name="Rectangle 42"/>
            <p:cNvSpPr>
              <a:spLocks noChangeArrowheads="1"/>
            </p:cNvSpPr>
            <p:nvPr userDrawn="1"/>
          </p:nvSpPr>
          <p:spPr bwMode="auto">
            <a:xfrm>
              <a:off x="5511" y="3929"/>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sp>
          <p:nvSpPr>
            <p:cNvPr id="1041" name="Line 46"/>
            <p:cNvSpPr>
              <a:spLocks noChangeShapeType="1"/>
            </p:cNvSpPr>
            <p:nvPr userDrawn="1"/>
          </p:nvSpPr>
          <p:spPr bwMode="auto">
            <a:xfrm>
              <a:off x="3787" y="4110"/>
              <a:ext cx="1973" cy="0"/>
            </a:xfrm>
            <a:prstGeom prst="line">
              <a:avLst/>
            </a:prstGeom>
            <a:noFill/>
            <a:ln w="9525">
              <a:solidFill>
                <a:srgbClr val="003366"/>
              </a:solidFill>
              <a:round/>
              <a:headEnd/>
              <a:tailEnd/>
            </a:ln>
          </p:spPr>
          <p:txBody>
            <a:bodyPr/>
            <a:lstStyle/>
            <a:p>
              <a:endParaRPr lang="lv-LV"/>
            </a:p>
          </p:txBody>
        </p:sp>
        <p:sp>
          <p:nvSpPr>
            <p:cNvPr id="1042" name="Line 48"/>
            <p:cNvSpPr>
              <a:spLocks noChangeShapeType="1"/>
            </p:cNvSpPr>
            <p:nvPr userDrawn="1"/>
          </p:nvSpPr>
          <p:spPr bwMode="auto">
            <a:xfrm>
              <a:off x="5692" y="3249"/>
              <a:ext cx="0" cy="1071"/>
            </a:xfrm>
            <a:prstGeom prst="line">
              <a:avLst/>
            </a:prstGeom>
            <a:noFill/>
            <a:ln w="9525">
              <a:solidFill>
                <a:srgbClr val="003366"/>
              </a:solidFill>
              <a:round/>
              <a:headEnd/>
              <a:tailEnd/>
            </a:ln>
          </p:spPr>
          <p:txBody>
            <a:bodyPr/>
            <a:lstStyle/>
            <a:p>
              <a:endParaRPr lang="lv-LV"/>
            </a:p>
          </p:txBody>
        </p:sp>
        <p:sp>
          <p:nvSpPr>
            <p:cNvPr id="1043" name="Rectangle 49"/>
            <p:cNvSpPr>
              <a:spLocks noChangeArrowheads="1"/>
            </p:cNvSpPr>
            <p:nvPr userDrawn="1"/>
          </p:nvSpPr>
          <p:spPr bwMode="auto">
            <a:xfrm>
              <a:off x="5602" y="4020"/>
              <a:ext cx="90" cy="91"/>
            </a:xfrm>
            <a:prstGeom prst="rect">
              <a:avLst/>
            </a:prstGeom>
            <a:solidFill>
              <a:srgbClr val="003366"/>
            </a:solidFill>
            <a:ln w="9525">
              <a:solidFill>
                <a:srgbClr val="003366"/>
              </a:solidFill>
              <a:miter lim="800000"/>
              <a:headEnd/>
              <a:tailEnd/>
            </a:ln>
          </p:spPr>
          <p:txBody>
            <a:bodyPr wrap="none" anchor="ctr"/>
            <a:lstStyle/>
            <a:p>
              <a:pPr algn="ctr"/>
              <a:endParaRPr lang="lv-LV"/>
            </a:p>
          </p:txBody>
        </p:sp>
      </p:grpSp>
    </p:spTree>
  </p:cSld>
  <p:clrMap bg1="lt1" tx1="dk1" bg2="lt2" tx2="dk2" accent1="accent1" accent2="accent2" accent3="accent3" accent4="accent4" accent5="accent5" accent6="accent6" hlink="hlink" folHlink="folHlink"/>
  <p:sldLayoutIdLst>
    <p:sldLayoutId id="2147483869" r:id="rId1"/>
    <p:sldLayoutId id="2147483860" r:id="rId2"/>
    <p:sldLayoutId id="214748387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Lst>
  <p:txStyles>
    <p:titleStyle>
      <a:lvl1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mj-lt"/>
          <a:ea typeface="+mj-ea"/>
          <a:cs typeface="+mj-cs"/>
        </a:defRPr>
      </a:lvl1pPr>
      <a:lvl2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2pPr>
      <a:lvl3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3pPr>
      <a:lvl4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4pPr>
      <a:lvl5pPr algn="r" rtl="0" eaLnBrk="0" fontAlgn="base" hangingPunct="0">
        <a:spcBef>
          <a:spcPct val="0"/>
        </a:spcBef>
        <a:spcAft>
          <a:spcPct val="0"/>
        </a:spcAft>
        <a:defRPr sz="3200" b="1" i="1">
          <a:solidFill>
            <a:srgbClr val="003366"/>
          </a:solidFill>
          <a:effectLst>
            <a:outerShdw blurRad="38100" dist="38100" dir="2700000" algn="tl">
              <a:srgbClr val="C0C0C0"/>
            </a:outerShdw>
          </a:effectLst>
          <a:latin typeface="Arial" charset="0"/>
        </a:defRPr>
      </a:lvl5pPr>
      <a:lvl6pPr marL="4572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6pPr>
      <a:lvl7pPr marL="9144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7pPr>
      <a:lvl8pPr marL="13716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8pPr>
      <a:lvl9pPr marL="1828800" algn="r" rtl="0" fontAlgn="base">
        <a:spcBef>
          <a:spcPct val="0"/>
        </a:spcBef>
        <a:spcAft>
          <a:spcPct val="0"/>
        </a:spcAft>
        <a:defRPr sz="3200" b="1" i="1">
          <a:solidFill>
            <a:srgbClr val="003366"/>
          </a:solidFill>
          <a:effectLst>
            <a:outerShdw blurRad="38100" dist="38100" dir="2700000" algn="tl">
              <a:srgbClr val="C0C0C0"/>
            </a:outerShdw>
          </a:effectLst>
          <a:latin typeface="Arial" charset="0"/>
        </a:defRPr>
      </a:lvl9pPr>
    </p:titleStyle>
    <p:bodyStyle>
      <a:lvl1pPr marL="342900" indent="-342900" algn="l" rtl="0" eaLnBrk="0" fontAlgn="base" hangingPunct="0">
        <a:spcBef>
          <a:spcPct val="20000"/>
        </a:spcBef>
        <a:spcAft>
          <a:spcPct val="0"/>
        </a:spcAft>
        <a:buFont typeface="Wingdings" pitchFamily="2" charset="2"/>
        <a:buChar char="þ"/>
        <a:defRPr sz="20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itchFamily="2" charset="2"/>
        <a:buChar char="§"/>
        <a:defRPr sz="2000">
          <a:solidFill>
            <a:schemeClr val="tx1"/>
          </a:solidFill>
          <a:latin typeface="+mn-lt"/>
        </a:defRPr>
      </a:lvl2pPr>
      <a:lvl3pPr marL="1143000" indent="-228600" algn="l" rtl="0" eaLnBrk="0" fontAlgn="base" hangingPunct="0">
        <a:spcBef>
          <a:spcPct val="20000"/>
        </a:spcBef>
        <a:spcAft>
          <a:spcPct val="0"/>
        </a:spcAft>
        <a:buFont typeface="Arial" charset="0"/>
        <a:buChar char="–"/>
        <a:defRPr sz="2400">
          <a:solidFill>
            <a:schemeClr val="tx1"/>
          </a:solidFill>
          <a:latin typeface="+mn-lt"/>
        </a:defRPr>
      </a:lvl3pPr>
      <a:lvl4pPr marL="1600200" indent="-228600" algn="l" rtl="0" eaLnBrk="0" fontAlgn="base" hangingPunct="0">
        <a:spcBef>
          <a:spcPct val="20000"/>
        </a:spcBef>
        <a:spcAft>
          <a:spcPct val="0"/>
        </a:spcAft>
        <a:buFont typeface="Wingdings" pitchFamily="2" charset="2"/>
        <a:buChar char="§"/>
        <a:defRPr sz="1600">
          <a:solidFill>
            <a:schemeClr val="tx1"/>
          </a:solidFill>
          <a:latin typeface="+mn-lt"/>
        </a:defRPr>
      </a:lvl4pPr>
      <a:lvl5pPr marL="2057400" indent="-228600" algn="l" rtl="0" eaLnBrk="0" fontAlgn="base" hangingPunct="0">
        <a:spcBef>
          <a:spcPct val="20000"/>
        </a:spcBef>
        <a:spcAft>
          <a:spcPct val="0"/>
        </a:spcAft>
        <a:buChar char="»"/>
        <a:defRPr sz="1400">
          <a:solidFill>
            <a:schemeClr val="tx1"/>
          </a:solidFill>
          <a:latin typeface="+mn-lt"/>
        </a:defRPr>
      </a:lvl5pPr>
      <a:lvl6pPr marL="2514600" indent="-228600" algn="l" rtl="0" fontAlgn="base">
        <a:spcBef>
          <a:spcPct val="20000"/>
        </a:spcBef>
        <a:spcAft>
          <a:spcPct val="0"/>
        </a:spcAft>
        <a:buChar char="»"/>
        <a:defRPr sz="1400">
          <a:solidFill>
            <a:schemeClr val="tx1"/>
          </a:solidFill>
          <a:latin typeface="+mn-lt"/>
        </a:defRPr>
      </a:lvl6pPr>
      <a:lvl7pPr marL="2971800" indent="-228600" algn="l" rtl="0" fontAlgn="base">
        <a:spcBef>
          <a:spcPct val="20000"/>
        </a:spcBef>
        <a:spcAft>
          <a:spcPct val="0"/>
        </a:spcAft>
        <a:buChar char="»"/>
        <a:defRPr sz="1400">
          <a:solidFill>
            <a:schemeClr val="tx1"/>
          </a:solidFill>
          <a:latin typeface="+mn-lt"/>
        </a:defRPr>
      </a:lvl7pPr>
      <a:lvl8pPr marL="3429000" indent="-228600" algn="l" rtl="0" fontAlgn="base">
        <a:spcBef>
          <a:spcPct val="20000"/>
        </a:spcBef>
        <a:spcAft>
          <a:spcPct val="0"/>
        </a:spcAft>
        <a:buChar char="»"/>
        <a:defRPr sz="1400">
          <a:solidFill>
            <a:schemeClr val="tx1"/>
          </a:solidFill>
          <a:latin typeface="+mn-lt"/>
        </a:defRPr>
      </a:lvl8pPr>
      <a:lvl9pPr marL="3886200" indent="-228600" algn="l" rtl="0" fontAlgn="base">
        <a:spcBef>
          <a:spcPct val="20000"/>
        </a:spcBef>
        <a:spcAft>
          <a:spcPct val="0"/>
        </a:spcAft>
        <a:buChar char="»"/>
        <a:defRPr sz="1400">
          <a:solidFill>
            <a:schemeClr val="tx1"/>
          </a:solidFill>
          <a:latin typeface="+mn-lt"/>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hyperlink" Target="http://www.biss.soc.lv/" TargetMode="External"/><Relationship Id="rId2" Type="http://schemas.openxmlformats.org/officeDocument/2006/relationships/hyperlink" Target="mailto:biss@biss.soc.lv" TargetMode="External"/><Relationship Id="rId1" Type="http://schemas.openxmlformats.org/officeDocument/2006/relationships/slideLayout" Target="../slideLayouts/slideLayout1.xml"/><Relationship Id="rId4" Type="http://schemas.openxmlformats.org/officeDocument/2006/relationships/image" Target="../media/image2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14282" y="3071810"/>
            <a:ext cx="8189913" cy="2232248"/>
          </a:xfrm>
        </p:spPr>
        <p:txBody>
          <a:bodyPr/>
          <a:lstStyle/>
          <a:p>
            <a:pPr>
              <a:defRPr/>
            </a:pPr>
            <a:br>
              <a:rPr lang="lv-LV" sz="2000" i="0" cap="none" dirty="0">
                <a:effectLst/>
              </a:rPr>
            </a:br>
            <a:br>
              <a:rPr sz="2000" i="0" cap="none" dirty="0">
                <a:effectLst/>
              </a:rPr>
            </a:br>
            <a:br>
              <a:rPr sz="2000" i="0" cap="none" dirty="0">
                <a:effectLst/>
              </a:rPr>
            </a:br>
            <a:br>
              <a:rPr sz="2000" i="0" cap="none" dirty="0">
                <a:effectLst/>
              </a:rPr>
            </a:br>
            <a:r>
              <a:rPr lang="lv-LV" sz="2000" i="0" cap="none" dirty="0">
                <a:effectLst/>
              </a:rPr>
              <a:t>Ikgadējs nabadzības un sociālās atstumtības mazināšanas rīcībpolitikas izvērtējums </a:t>
            </a:r>
            <a:br>
              <a:rPr lang="lv-LV" sz="2000" i="0" cap="none" dirty="0">
                <a:effectLst/>
              </a:rPr>
            </a:br>
            <a:r>
              <a:rPr lang="lv-LV" sz="2000" i="0" cap="none" dirty="0">
                <a:effectLst/>
              </a:rPr>
              <a:t>(t.sk. par nevienlīdzību </a:t>
            </a:r>
            <a:r>
              <a:rPr lang="lv-LV" sz="2000" i="0" u="sng" cap="none" dirty="0">
                <a:effectLst/>
              </a:rPr>
              <a:t>veselības aprūpē </a:t>
            </a:r>
            <a:r>
              <a:rPr lang="lv-LV" sz="2000" i="0" cap="none" dirty="0">
                <a:effectLst/>
              </a:rPr>
              <a:t>un </a:t>
            </a:r>
            <a:r>
              <a:rPr lang="lv-LV" sz="2000" i="0" u="sng" cap="none" dirty="0">
                <a:effectLst/>
              </a:rPr>
              <a:t>mājokļu pieejamības </a:t>
            </a:r>
            <a:r>
              <a:rPr lang="lv-LV" sz="2000" i="0" cap="none" dirty="0">
                <a:effectLst/>
              </a:rPr>
              <a:t>jomā)</a:t>
            </a:r>
            <a:br>
              <a:rPr lang="lv-LV" sz="2000" i="0" cap="none" dirty="0">
                <a:effectLst/>
              </a:rPr>
            </a:br>
            <a:br>
              <a:rPr sz="2000" i="0" cap="none" dirty="0">
                <a:effectLst/>
              </a:rPr>
            </a:br>
            <a:r>
              <a:rPr sz="2000" i="0" cap="none" dirty="0">
                <a:effectLst/>
              </a:rPr>
              <a:t>GALA ZIŅOJUMS</a:t>
            </a:r>
            <a:br>
              <a:rPr lang="lv-LV" sz="2000" i="0" cap="none" dirty="0">
                <a:effectLst/>
              </a:rPr>
            </a:br>
            <a:br>
              <a:rPr lang="lv-LV" sz="2400" i="0" cap="none" dirty="0">
                <a:effectLst/>
              </a:rPr>
            </a:br>
            <a:r>
              <a:rPr sz="1800" b="0" i="0" cap="none" dirty="0">
                <a:effectLst/>
              </a:rPr>
              <a:t>Izpildītājs: Nodibinājums "</a:t>
            </a:r>
            <a:r>
              <a:rPr sz="1800" b="0" i="0" cap="none" dirty="0" err="1">
                <a:effectLst/>
              </a:rPr>
              <a:t>Baltic</a:t>
            </a:r>
            <a:r>
              <a:rPr sz="1800" b="0" i="0" cap="none" dirty="0">
                <a:effectLst/>
              </a:rPr>
              <a:t> </a:t>
            </a:r>
            <a:r>
              <a:rPr sz="1800" b="0" i="0" cap="none" dirty="0" err="1">
                <a:effectLst/>
              </a:rPr>
              <a:t>Institute</a:t>
            </a:r>
            <a:r>
              <a:rPr sz="1800" b="0" i="0" cap="none" dirty="0">
                <a:effectLst/>
              </a:rPr>
              <a:t> </a:t>
            </a:r>
            <a:r>
              <a:rPr sz="1800" b="0" i="0" cap="none" dirty="0" err="1">
                <a:effectLst/>
              </a:rPr>
              <a:t>of</a:t>
            </a:r>
            <a:r>
              <a:rPr sz="1800" b="0" i="0" cap="none" dirty="0">
                <a:effectLst/>
              </a:rPr>
              <a:t> </a:t>
            </a:r>
            <a:r>
              <a:rPr sz="1800" b="0" i="0" cap="none" dirty="0" err="1">
                <a:effectLst/>
              </a:rPr>
              <a:t>Social</a:t>
            </a:r>
            <a:r>
              <a:rPr sz="1800" b="0" i="0" cap="none" dirty="0">
                <a:effectLst/>
              </a:rPr>
              <a:t> </a:t>
            </a:r>
            <a:r>
              <a:rPr sz="1800" b="0" i="0" cap="none" dirty="0" err="1">
                <a:effectLst/>
              </a:rPr>
              <a:t>Sciences</a:t>
            </a:r>
            <a:r>
              <a:rPr sz="1800" b="0" i="0" cap="none" dirty="0">
                <a:effectLst/>
              </a:rPr>
              <a:t>"</a:t>
            </a:r>
            <a:br>
              <a:rPr sz="2400" i="0" cap="none" dirty="0">
                <a:effectLst/>
              </a:rPr>
            </a:br>
            <a:br>
              <a:rPr lang="lv-LV" sz="2800" cap="none" dirty="0"/>
            </a:br>
            <a:br>
              <a:rPr sz="2800" cap="none" dirty="0"/>
            </a:br>
            <a:br>
              <a:rPr sz="2800" b="0" cap="none" dirty="0">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pic>
        <p:nvPicPr>
          <p:cNvPr id="4103" name="Picture 6" descr="krasains_BISS"/>
          <p:cNvPicPr>
            <a:picLocks noChangeAspect="1" noChangeArrowheads="1"/>
          </p:cNvPicPr>
          <p:nvPr/>
        </p:nvPicPr>
        <p:blipFill>
          <a:blip r:embed="rId3" cstate="print"/>
          <a:srcRect/>
          <a:stretch>
            <a:fillRect/>
          </a:stretch>
        </p:blipFill>
        <p:spPr bwMode="auto">
          <a:xfrm>
            <a:off x="6929454" y="1214422"/>
            <a:ext cx="1512168" cy="699193"/>
          </a:xfrm>
          <a:prstGeom prst="rect">
            <a:avLst/>
          </a:prstGeom>
          <a:noFill/>
          <a:ln w="9525">
            <a:noFill/>
            <a:miter lim="800000"/>
            <a:headEnd/>
            <a:tailEnd/>
          </a:ln>
        </p:spPr>
      </p:pic>
      <p:pic>
        <p:nvPicPr>
          <p:cNvPr id="13316" name="Picture 5"/>
          <p:cNvPicPr>
            <a:picLocks noChangeAspect="1" noChangeArrowheads="1"/>
          </p:cNvPicPr>
          <p:nvPr/>
        </p:nvPicPr>
        <p:blipFill>
          <a:blip r:embed="rId4"/>
          <a:srcRect/>
          <a:stretch>
            <a:fillRect/>
          </a:stretch>
        </p:blipFill>
        <p:spPr bwMode="auto">
          <a:xfrm>
            <a:off x="500034" y="1142984"/>
            <a:ext cx="1162050" cy="733425"/>
          </a:xfrm>
          <a:prstGeom prst="rect">
            <a:avLst/>
          </a:prstGeom>
          <a:solidFill>
            <a:srgbClr val="FFFFFF"/>
          </a:solidFill>
        </p:spPr>
      </p:pic>
      <p:pic>
        <p:nvPicPr>
          <p:cNvPr id="13315" name="Picture 6"/>
          <p:cNvPicPr>
            <a:picLocks noChangeAspect="1" noChangeArrowheads="1"/>
          </p:cNvPicPr>
          <p:nvPr/>
        </p:nvPicPr>
        <p:blipFill>
          <a:blip r:embed="rId5"/>
          <a:srcRect/>
          <a:stretch>
            <a:fillRect/>
          </a:stretch>
        </p:blipFill>
        <p:spPr bwMode="auto">
          <a:xfrm>
            <a:off x="1928794" y="1142984"/>
            <a:ext cx="2066925" cy="752475"/>
          </a:xfrm>
          <a:prstGeom prst="rect">
            <a:avLst/>
          </a:prstGeom>
          <a:solidFill>
            <a:srgbClr val="FFFFFF"/>
          </a:solidFill>
        </p:spPr>
      </p:pic>
      <p:pic>
        <p:nvPicPr>
          <p:cNvPr id="13314" name="Picture 7"/>
          <p:cNvPicPr>
            <a:picLocks noChangeAspect="1" noChangeArrowheads="1"/>
          </p:cNvPicPr>
          <p:nvPr/>
        </p:nvPicPr>
        <p:blipFill>
          <a:blip r:embed="rId6"/>
          <a:srcRect/>
          <a:stretch>
            <a:fillRect/>
          </a:stretch>
        </p:blipFill>
        <p:spPr bwMode="auto">
          <a:xfrm>
            <a:off x="4214810" y="1214422"/>
            <a:ext cx="2247900" cy="685800"/>
          </a:xfrm>
          <a:prstGeom prst="rect">
            <a:avLst/>
          </a:prstGeom>
          <a:solidFill>
            <a:srgbClr val="FFFFFF"/>
          </a:solidFill>
        </p:spPr>
      </p:pic>
      <p:pic>
        <p:nvPicPr>
          <p:cNvPr id="13313" name="Picture 8"/>
          <p:cNvPicPr>
            <a:picLocks noChangeAspect="1" noChangeArrowheads="1"/>
          </p:cNvPicPr>
          <p:nvPr/>
        </p:nvPicPr>
        <p:blipFill>
          <a:blip r:embed="rId7"/>
          <a:srcRect/>
          <a:stretch>
            <a:fillRect/>
          </a:stretch>
        </p:blipFill>
        <p:spPr bwMode="auto">
          <a:xfrm>
            <a:off x="500034" y="2143116"/>
            <a:ext cx="5657850" cy="180975"/>
          </a:xfrm>
          <a:prstGeom prst="rect">
            <a:avLst/>
          </a:prstGeom>
          <a:solidFill>
            <a:srgbClr val="FFFFFF"/>
          </a:solidFill>
        </p:spPr>
      </p:pic>
      <p:sp>
        <p:nvSpPr>
          <p:cNvPr id="14" name="Rectangle 13"/>
          <p:cNvSpPr/>
          <p:nvPr/>
        </p:nvSpPr>
        <p:spPr>
          <a:xfrm>
            <a:off x="357158" y="5786454"/>
            <a:ext cx="8001056" cy="307777"/>
          </a:xfrm>
          <a:prstGeom prst="rect">
            <a:avLst/>
          </a:prstGeom>
        </p:spPr>
        <p:txBody>
          <a:bodyPr wrap="square">
            <a:spAutoFit/>
          </a:bodyPr>
          <a:lstStyle/>
          <a:p>
            <a:pPr algn="ctr"/>
            <a:r>
              <a:rPr lang="lv-LV" sz="1400" dirty="0">
                <a:solidFill>
                  <a:srgbClr val="003366"/>
                </a:solidFill>
              </a:rPr>
              <a:t>08.05.2019. </a:t>
            </a:r>
          </a:p>
        </p:txBody>
      </p:sp>
    </p:spTree>
    <p:extLst>
      <p:ext uri="{BB962C8B-B14F-4D97-AF65-F5344CB8AC3E}">
        <p14:creationId xmlns:p14="http://schemas.microsoft.com/office/powerpoint/2010/main" val="28307010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000" dirty="0"/>
              <a:t>Materiālās nenodrošinātības indekss sadalījumā pa kvintiļu grupām (2014-2017) </a:t>
            </a:r>
          </a:p>
        </p:txBody>
      </p:sp>
      <p:sp>
        <p:nvSpPr>
          <p:cNvPr id="5" name="TextBox 4"/>
          <p:cNvSpPr txBox="1"/>
          <p:nvPr/>
        </p:nvSpPr>
        <p:spPr>
          <a:xfrm>
            <a:off x="1571604" y="5000636"/>
            <a:ext cx="4786346" cy="246221"/>
          </a:xfrm>
          <a:prstGeom prst="rect">
            <a:avLst/>
          </a:prstGeom>
          <a:noFill/>
        </p:spPr>
        <p:txBody>
          <a:bodyPr wrap="square" rtlCol="0">
            <a:spAutoFit/>
          </a:bodyPr>
          <a:lstStyle/>
          <a:p>
            <a:r>
              <a:rPr lang="lv-LV" sz="1000" dirty="0"/>
              <a:t>Avots: CSP, “MNG130. Iedzīvotāju materiālās nenodrošinātības indekss (%)”.</a:t>
            </a:r>
          </a:p>
        </p:txBody>
      </p:sp>
      <p:pic>
        <p:nvPicPr>
          <p:cNvPr id="6" name="Content Placeholder 5"/>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500166" y="2500306"/>
            <a:ext cx="6104689" cy="2480983"/>
          </a:xfrm>
          <a:prstGeom prst="rect">
            <a:avLst/>
          </a:prstGeom>
          <a:noFill/>
          <a:ln>
            <a:noFill/>
          </a:ln>
        </p:spPr>
      </p:pic>
      <p:sp>
        <p:nvSpPr>
          <p:cNvPr id="7" name="TextBox 6"/>
          <p:cNvSpPr txBox="1"/>
          <p:nvPr/>
        </p:nvSpPr>
        <p:spPr>
          <a:xfrm>
            <a:off x="357158" y="5283205"/>
            <a:ext cx="8319298" cy="954107"/>
          </a:xfrm>
          <a:prstGeom prst="rect">
            <a:avLst/>
          </a:prstGeom>
          <a:noFill/>
        </p:spPr>
        <p:txBody>
          <a:bodyPr wrap="square" rtlCol="0">
            <a:spAutoFit/>
          </a:bodyPr>
          <a:lstStyle/>
          <a:p>
            <a:r>
              <a:rPr lang="lv-LV" sz="1400" b="1" dirty="0">
                <a:solidFill>
                  <a:srgbClr val="C00000"/>
                </a:solidFill>
              </a:rPr>
              <a:t>Materiālās nenodrošinātības indeksa aprēķinā netiek iekļauta spēja segt ar veselības aprūpi saistītos izdevumus. Augstais Latvijas iedzīvotāju </a:t>
            </a:r>
            <a:r>
              <a:rPr lang="lv-LV" sz="1400" b="1" dirty="0" err="1">
                <a:solidFill>
                  <a:srgbClr val="C00000"/>
                </a:solidFill>
              </a:rPr>
              <a:t>tiešmaksājumu</a:t>
            </a:r>
            <a:r>
              <a:rPr lang="lv-LV" sz="1400" b="1" dirty="0">
                <a:solidFill>
                  <a:srgbClr val="C00000"/>
                </a:solidFill>
              </a:rPr>
              <a:t> īpatsvars veselības aprūpē ir indikators tam, ka, iekļaujot šos izdevumus, materiālās nenodrošinātības indeksa vērtība potenciāli paaugstinātos.</a:t>
            </a:r>
          </a:p>
        </p:txBody>
      </p:sp>
      <p:sp>
        <p:nvSpPr>
          <p:cNvPr id="8" name="Rectangle 7"/>
          <p:cNvSpPr/>
          <p:nvPr/>
        </p:nvSpPr>
        <p:spPr>
          <a:xfrm>
            <a:off x="357158" y="1000108"/>
            <a:ext cx="7786742" cy="1169551"/>
          </a:xfrm>
          <a:prstGeom prst="rect">
            <a:avLst/>
          </a:prstGeom>
        </p:spPr>
        <p:txBody>
          <a:bodyPr wrap="square">
            <a:spAutoFit/>
          </a:bodyPr>
          <a:lstStyle/>
          <a:p>
            <a:r>
              <a:rPr lang="lv-LV" sz="1400" b="1" dirty="0">
                <a:solidFill>
                  <a:srgbClr val="003366"/>
                </a:solidFill>
              </a:rPr>
              <a:t>Materiālai nenodrošinātībai </a:t>
            </a:r>
            <a:r>
              <a:rPr lang="lv-LV" sz="1400" dirty="0">
                <a:solidFill>
                  <a:srgbClr val="003366"/>
                </a:solidFill>
              </a:rPr>
              <a:t>2014. gadā bija pakļauti 34,6% Latvijas iedzīvotāju, 2015. gadā – 29,7% un 2016. gadā – </a:t>
            </a:r>
            <a:r>
              <a:rPr lang="lv-LV" sz="1400" b="1" dirty="0">
                <a:solidFill>
                  <a:srgbClr val="C00000"/>
                </a:solidFill>
              </a:rPr>
              <a:t>26,4%</a:t>
            </a:r>
            <a:r>
              <a:rPr lang="lv-LV" sz="1400" dirty="0">
                <a:solidFill>
                  <a:srgbClr val="003366"/>
                </a:solidFill>
              </a:rPr>
              <a:t>.</a:t>
            </a:r>
          </a:p>
          <a:p>
            <a:endParaRPr lang="lv-LV" sz="1400" dirty="0">
              <a:solidFill>
                <a:srgbClr val="003366"/>
              </a:solidFill>
            </a:endParaRPr>
          </a:p>
          <a:p>
            <a:r>
              <a:rPr lang="lv-LV" sz="1400" b="1" dirty="0">
                <a:solidFill>
                  <a:srgbClr val="003366"/>
                </a:solidFill>
              </a:rPr>
              <a:t>Dziļai materiālai nenodrošinātībai </a:t>
            </a:r>
            <a:r>
              <a:rPr lang="lv-LV" sz="1400" dirty="0">
                <a:solidFill>
                  <a:srgbClr val="003366"/>
                </a:solidFill>
              </a:rPr>
              <a:t>2014. gadā bija pakļauti 19,2% Latvijas iedzīvotāju, 2015. gadā – 16,4% un 2016. gadā - </a:t>
            </a:r>
            <a:r>
              <a:rPr lang="lv-LV" sz="1400" b="1" dirty="0">
                <a:solidFill>
                  <a:srgbClr val="C00000"/>
                </a:solidFill>
              </a:rPr>
              <a:t>12,8%</a:t>
            </a:r>
            <a:r>
              <a:rPr lang="lv-LV" sz="1400" dirty="0">
                <a:solidFill>
                  <a:srgbClr val="003366"/>
                </a:solidFill>
              </a:rPr>
              <a:t>.</a:t>
            </a:r>
          </a:p>
        </p:txBody>
      </p:sp>
    </p:spTree>
    <p:extLst>
      <p:ext uri="{BB962C8B-B14F-4D97-AF65-F5344CB8AC3E}">
        <p14:creationId xmlns:p14="http://schemas.microsoft.com/office/powerpoint/2010/main" val="1979923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600" dirty="0"/>
              <a:t>Galvenās problēmas un ieteikumi risinājumiem (1)</a:t>
            </a:r>
          </a:p>
        </p:txBody>
      </p:sp>
      <p:sp>
        <p:nvSpPr>
          <p:cNvPr id="3" name="Content Placeholder 2"/>
          <p:cNvSpPr>
            <a:spLocks noGrp="1"/>
          </p:cNvSpPr>
          <p:nvPr>
            <p:ph idx="1"/>
          </p:nvPr>
        </p:nvSpPr>
        <p:spPr>
          <a:xfrm>
            <a:off x="357158" y="1000108"/>
            <a:ext cx="8239125" cy="5040312"/>
          </a:xfrm>
        </p:spPr>
        <p:txBody>
          <a:bodyPr/>
          <a:lstStyle/>
          <a:p>
            <a:pPr marL="361950" indent="-361950">
              <a:buNone/>
            </a:pPr>
            <a:r>
              <a:rPr lang="lv-LV" sz="1600" dirty="0">
                <a:solidFill>
                  <a:srgbClr val="990033"/>
                </a:solidFill>
              </a:rPr>
              <a:t>Nabadzības fenomena sašaurināta izpratne atbilstoši 21.gs. situācijai, cilvēka tiesībām un pamatvajadzībām</a:t>
            </a:r>
          </a:p>
          <a:p>
            <a:pPr marL="361950" indent="-361950">
              <a:buFont typeface="Wingdings" pitchFamily="2" charset="2"/>
              <a:buChar char="Ø"/>
            </a:pPr>
            <a:r>
              <a:rPr lang="lv-LV" sz="1400" b="0" dirty="0"/>
              <a:t>Nosakot minimālā ienākuma līmeņus (trūcīgas personas, maznodrošinātas personas, GMI u.tml.) un vērtējot personas izdevumu pozīcijas, ir jāņem vērā, ka personai ar tās minimālajiem ienākumiem ir </a:t>
            </a:r>
            <a:r>
              <a:rPr lang="lv-LV" sz="1400" b="0" u="sng" dirty="0"/>
              <a:t>jānodrošina ne tikai uzturs un pajumte, bet gan cilvēka cienīgas dzīves apstākļi</a:t>
            </a:r>
          </a:p>
          <a:p>
            <a:pPr marL="361950" indent="-361950">
              <a:buFont typeface="Wingdings" pitchFamily="2" charset="2"/>
              <a:buChar char="Ø"/>
            </a:pPr>
            <a:endParaRPr lang="lv-LV" sz="1400" b="0" dirty="0"/>
          </a:p>
          <a:p>
            <a:pPr marL="361950" indent="-361950">
              <a:buNone/>
            </a:pPr>
            <a:r>
              <a:rPr lang="lv-LV" sz="1600" dirty="0">
                <a:solidFill>
                  <a:srgbClr val="990033"/>
                </a:solidFill>
              </a:rPr>
              <a:t>Netiek ieviests LM izstrādātais plāns minimālā ienākuma līmeņa noteikšanai</a:t>
            </a:r>
          </a:p>
          <a:p>
            <a:pPr marL="361950" indent="-361950">
              <a:buNone/>
            </a:pPr>
            <a:r>
              <a:rPr lang="lv-LV" sz="1600" dirty="0">
                <a:solidFill>
                  <a:srgbClr val="990033"/>
                </a:solidFill>
              </a:rPr>
              <a:t>Ilgstoši nav veiktas izmaiņas GMI un trūcīgas personas ienākumu līmenī</a:t>
            </a:r>
          </a:p>
          <a:p>
            <a:pPr marL="361950" indent="-361950">
              <a:buNone/>
            </a:pPr>
            <a:r>
              <a:rPr lang="lv-LV" sz="1600" dirty="0">
                <a:solidFill>
                  <a:srgbClr val="990033"/>
                </a:solidFill>
              </a:rPr>
              <a:t>Maznodrošinātas personas ienākumu līmeņa kritēriju sistēmas trūkums, kā rezultātā personas ar līdzīgu ekonomisko un sociālo situāciju saņem atšķirīgu palīdzību</a:t>
            </a:r>
          </a:p>
          <a:p>
            <a:pPr>
              <a:buFont typeface="Wingdings" pitchFamily="2" charset="2"/>
              <a:buChar char="Ø"/>
            </a:pPr>
            <a:r>
              <a:rPr lang="lv-LV" sz="1400" b="0" u="sng" dirty="0"/>
              <a:t>Īstenot līdz šim LM izstrādātos un plānotos pasākumus </a:t>
            </a:r>
            <a:r>
              <a:rPr lang="lv-LV" sz="1400" b="0" dirty="0"/>
              <a:t>- pārskatīt trūcīgas personas statusam atbilstoša ienākuma līmeni; pārskatīt GMI līmeni atbilstoši plānā norādītājai metodikai.</a:t>
            </a:r>
          </a:p>
          <a:p>
            <a:pPr marL="361950" indent="-361950">
              <a:buFont typeface="Wingdings" pitchFamily="2" charset="2"/>
              <a:buChar char="Ø"/>
            </a:pPr>
            <a:r>
              <a:rPr lang="lv-LV" sz="1400" b="0" dirty="0"/>
              <a:t>Pārskatot trūcīgas personas statusam un GMI līmenim atbilstošos ienākumus, </a:t>
            </a:r>
            <a:r>
              <a:rPr lang="lv-LV" sz="1400" b="0" u="sng" dirty="0"/>
              <a:t>ņemt vērā paplašināto nabadzības fenomena izpratni</a:t>
            </a:r>
            <a:r>
              <a:rPr lang="lv-LV" sz="1400" b="0" dirty="0"/>
              <a:t>, iekļaujot tajā ne tikai materiālo nodrošinājumu, bet arī minimālo nemateriālo pakalpojumu pieejamības nodrošinājumu. </a:t>
            </a:r>
          </a:p>
          <a:p>
            <a:pPr marL="361950" indent="-361950">
              <a:buFont typeface="Wingdings" pitchFamily="2" charset="2"/>
              <a:buChar char="Ø"/>
            </a:pPr>
            <a:r>
              <a:rPr lang="lv-LV" sz="1400" b="0" dirty="0"/>
              <a:t>Izvērtēt iespēju noteikt pašvaldībām </a:t>
            </a:r>
            <a:r>
              <a:rPr lang="lv-LV" sz="1400" b="0" u="sng" dirty="0"/>
              <a:t>vienotu kritēriju kopumu</a:t>
            </a:r>
            <a:r>
              <a:rPr lang="lv-LV" sz="1400" b="0" dirty="0"/>
              <a:t>, pēc kura tiek aprēķināts maznodrošinātas personas statusam atbilstošais ienākumu līmenis.</a:t>
            </a:r>
          </a:p>
          <a:p>
            <a:pPr marL="361950" indent="-361950">
              <a:buFont typeface="Wingdings" pitchFamily="2" charset="2"/>
              <a:buChar char="Ø"/>
            </a:pPr>
            <a:r>
              <a:rPr lang="lv-LV" sz="1400" b="0" dirty="0"/>
              <a:t>LM „Plānā minimālo ienākumu atbalsta sistēmas pilnveidošanai 2018.-2020. gadam” piedāvātais modelis noteikt </a:t>
            </a:r>
            <a:r>
              <a:rPr lang="lv-LV" sz="1400" b="0" u="sng" dirty="0"/>
              <a:t>vienotu maznodrošinātas personas ienākumu līmeni </a:t>
            </a:r>
            <a:r>
              <a:rPr lang="lv-LV" sz="1400" b="0" dirty="0"/>
              <a:t>attiecībā pret trūcīgas personas ienākumu līmeni. </a:t>
            </a:r>
          </a:p>
          <a:p>
            <a:pPr marL="361950" indent="-361950">
              <a:buFont typeface="Wingdings" pitchFamily="2" charset="2"/>
              <a:buChar char="Ø"/>
            </a:pPr>
            <a:endParaRPr lang="lv-LV" sz="1400" b="0" dirty="0"/>
          </a:p>
          <a:p>
            <a:pPr marL="361950" indent="-361950">
              <a:buFont typeface="Wingdings" pitchFamily="2" charset="2"/>
              <a:buChar char="Ø"/>
            </a:pPr>
            <a:endParaRPr lang="lv-LV" sz="1400" b="0" dirty="0">
              <a:solidFill>
                <a:srgbClr val="990033"/>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600" dirty="0"/>
              <a:t>Galvenās problēmas un ieteikumi risinājumiem (2)</a:t>
            </a:r>
          </a:p>
        </p:txBody>
      </p:sp>
      <p:sp>
        <p:nvSpPr>
          <p:cNvPr id="3" name="Content Placeholder 2"/>
          <p:cNvSpPr>
            <a:spLocks noGrp="1"/>
          </p:cNvSpPr>
          <p:nvPr>
            <p:ph idx="1"/>
          </p:nvPr>
        </p:nvSpPr>
        <p:spPr>
          <a:xfrm>
            <a:off x="428596" y="1000108"/>
            <a:ext cx="8239125" cy="5040312"/>
          </a:xfrm>
        </p:spPr>
        <p:txBody>
          <a:bodyPr/>
          <a:lstStyle/>
          <a:p>
            <a:pPr marL="361950" indent="-361950">
              <a:buNone/>
            </a:pPr>
            <a:r>
              <a:rPr lang="lv-LV" sz="1600" dirty="0">
                <a:solidFill>
                  <a:srgbClr val="990033"/>
                </a:solidFill>
              </a:rPr>
              <a:t>Pensiju indeksācija ir vecuma pensionāru pamata ienākumu līmeni uzturoša, nevis proporcionāli iepretim pārējai sabiedrībai ienākumus palielinoša sistēma</a:t>
            </a:r>
          </a:p>
          <a:p>
            <a:pPr marL="361950" indent="-361950">
              <a:buFont typeface="Wingdings" pitchFamily="2" charset="2"/>
              <a:buChar char="Ø"/>
            </a:pPr>
            <a:r>
              <a:rPr lang="lv-LV" sz="1400" b="0" dirty="0"/>
              <a:t>Nepieciešams īstenot LM izstrādāto pasākumu minimālo pensiju paaugstināšanai atbilstoši piedāvātajai metodikai, kā arī pensiju pārskatīšanai, ņemot vērā apdrošināšanas stāžu.</a:t>
            </a:r>
          </a:p>
          <a:p>
            <a:pPr marL="361950" indent="-361950">
              <a:buNone/>
            </a:pPr>
            <a:endParaRPr lang="lv-LV" sz="1400" b="0" dirty="0">
              <a:solidFill>
                <a:srgbClr val="990033"/>
              </a:solidFill>
            </a:endParaRPr>
          </a:p>
          <a:p>
            <a:pPr marL="361950" indent="-361950">
              <a:buNone/>
            </a:pPr>
            <a:r>
              <a:rPr lang="lv-LV" sz="1600" dirty="0">
                <a:solidFill>
                  <a:srgbClr val="990033"/>
                </a:solidFill>
              </a:rPr>
              <a:t>Personu ar invaliditāti galvenais ienākumu avots ir vecuma vai invaliditātes pensija, kuras apmērs nozīmīgi ietekmē šīs grupas ienākumus</a:t>
            </a:r>
          </a:p>
          <a:p>
            <a:pPr marL="361950" indent="-361950">
              <a:buFont typeface="Wingdings" pitchFamily="2" charset="2"/>
              <a:buChar char="Ø"/>
            </a:pPr>
            <a:r>
              <a:rPr lang="lv-LV" sz="1400" b="0" dirty="0"/>
              <a:t>Nepieciešami mērķēti atbalsta pasākumi šīs mērķa grupas ienākumu palielināšanai, īpaši ņemot vērā šīs mērķa grupas specifiskās vajadzības un izdevumu apmēru par veselības aprūpes pakalpojumiem.</a:t>
            </a:r>
          </a:p>
          <a:p>
            <a:pPr marL="361950" indent="-361950">
              <a:buNone/>
            </a:pPr>
            <a:endParaRPr lang="lv-LV" sz="1400" b="0" dirty="0"/>
          </a:p>
          <a:p>
            <a:pPr marL="361950" indent="-361950">
              <a:buNone/>
            </a:pPr>
            <a:endParaRPr lang="lv-LV" sz="1400" b="0" dirty="0"/>
          </a:p>
          <a:p>
            <a:pPr marL="361950" indent="-361950">
              <a:buNone/>
            </a:pPr>
            <a:r>
              <a:rPr lang="lv-LV" sz="1400" dirty="0"/>
              <a:t>Jebkuras politikas nozares ietvaros veiktās izmaiņas, t.sk. mērķētās uz konkrētām iedzīvotāju grupām, var atšķirīgi ietekmēt dažādas iedzīvotāju grupas atkarībā no to sociāli demogrāfiskajām pazīmēm un ienākumu apmēra, kā rezultātā tā vietā, lai mazinātu nevienlīdzību, tā var tikt saglabāta vai pat sekmēta.</a:t>
            </a:r>
            <a:endParaRPr lang="lv-LV" sz="1400" b="0" dirty="0"/>
          </a:p>
          <a:p>
            <a:pPr marL="361950" indent="-361950">
              <a:buNone/>
            </a:pPr>
            <a:endParaRPr lang="lv-LV" sz="1400" b="0" dirty="0"/>
          </a:p>
          <a:p>
            <a:pPr marL="361950" indent="-361950">
              <a:buNone/>
            </a:pPr>
            <a:endParaRPr lang="lv-LV" sz="1400" b="0" dirty="0"/>
          </a:p>
          <a:p>
            <a:pPr marL="361950" indent="-361950">
              <a:buFont typeface="Wingdings" pitchFamily="2" charset="2"/>
              <a:buChar char="Ø"/>
            </a:pPr>
            <a:endParaRPr lang="lv-LV" sz="1400" b="0" dirty="0">
              <a:solidFill>
                <a:srgbClr val="990033"/>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57158" y="2428868"/>
            <a:ext cx="8189913" cy="2232248"/>
          </a:xfrm>
        </p:spPr>
        <p:txBody>
          <a:bodyPr/>
          <a:lstStyle/>
          <a:p>
            <a:pPr>
              <a:defRPr/>
            </a:pPr>
            <a:br>
              <a:rPr lang="lv-LV" sz="2000" i="0" cap="none" dirty="0">
                <a:effectLst/>
              </a:rPr>
            </a:br>
            <a:br>
              <a:rPr sz="2000" i="0" cap="none">
                <a:effectLst/>
              </a:rPr>
            </a:br>
            <a:br>
              <a:rPr sz="2000" i="0" cap="none">
                <a:effectLst/>
              </a:rPr>
            </a:br>
            <a:r>
              <a:rPr lang="lv-LV" sz="2400" i="0" cap="none" dirty="0">
                <a:effectLst/>
              </a:rPr>
              <a:t>Nevienlīdzības</a:t>
            </a:r>
            <a:r>
              <a:rPr sz="2400" i="0" cap="none">
                <a:effectLst/>
              </a:rPr>
              <a:t> veselības aprūpē izvērtējums</a:t>
            </a:r>
            <a:br>
              <a:rPr sz="2400" i="0" cap="none">
                <a:effectLst/>
              </a:rPr>
            </a:br>
            <a:br>
              <a:rPr sz="2400" i="0" cap="none">
                <a:effectLst/>
              </a:rPr>
            </a:br>
            <a:r>
              <a:rPr sz="2400" i="0" cap="none">
                <a:effectLst/>
              </a:rPr>
              <a:t>GALVENIE </a:t>
            </a:r>
            <a:br>
              <a:rPr sz="2400" i="0" cap="none">
                <a:effectLst/>
              </a:rPr>
            </a:br>
            <a:r>
              <a:rPr sz="2400" i="0" cap="none">
                <a:effectLst/>
              </a:rPr>
              <a:t>REZULTĀTI</a:t>
            </a:r>
            <a:br>
              <a:rPr sz="2000" i="0" cap="none">
                <a:effectLst/>
              </a:rPr>
            </a:br>
            <a:br>
              <a:rPr lang="lv-LV" sz="2800" cap="none" dirty="0"/>
            </a:br>
            <a:br>
              <a:rPr sz="2800" cap="none"/>
            </a:br>
            <a:br>
              <a:rPr sz="2800" b="0" cap="none">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Tree>
    <p:extLst>
      <p:ext uri="{BB962C8B-B14F-4D97-AF65-F5344CB8AC3E}">
        <p14:creationId xmlns:p14="http://schemas.microsoft.com/office/powerpoint/2010/main" val="28307010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Mājsaimniecību </a:t>
            </a:r>
            <a:r>
              <a:rPr lang="lv-LV" dirty="0" err="1"/>
              <a:t>tiešmaksājumi</a:t>
            </a:r>
            <a:r>
              <a:rPr lang="lv-LV" dirty="0"/>
              <a:t> veselības aprūpei (%)</a:t>
            </a: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274398"/>
            <a:ext cx="6185991" cy="23903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611560" y="3645024"/>
            <a:ext cx="4464496" cy="246221"/>
          </a:xfrm>
          <a:prstGeom prst="rect">
            <a:avLst/>
          </a:prstGeom>
          <a:noFill/>
        </p:spPr>
        <p:txBody>
          <a:bodyPr wrap="square" rtlCol="0">
            <a:spAutoFit/>
          </a:bodyPr>
          <a:lstStyle/>
          <a:p>
            <a:r>
              <a:rPr lang="lv-LV" sz="1000" dirty="0"/>
              <a:t>Avots: Eurostat, </a:t>
            </a:r>
            <a:r>
              <a:rPr lang="lv-LV" sz="1000" dirty="0" err="1"/>
              <a:t>Out-of-pocket</a:t>
            </a:r>
            <a:r>
              <a:rPr lang="lv-LV" sz="1000" dirty="0"/>
              <a:t> </a:t>
            </a:r>
            <a:r>
              <a:rPr lang="lv-LV" sz="1000" dirty="0" err="1"/>
              <a:t>expenditure</a:t>
            </a:r>
            <a:r>
              <a:rPr lang="lv-LV" sz="1000" dirty="0"/>
              <a:t> </a:t>
            </a:r>
            <a:r>
              <a:rPr lang="lv-LV" sz="1000" dirty="0" err="1"/>
              <a:t>on</a:t>
            </a:r>
            <a:r>
              <a:rPr lang="lv-LV" sz="1000" dirty="0"/>
              <a:t> </a:t>
            </a:r>
            <a:r>
              <a:rPr lang="lv-LV" sz="1000" dirty="0" err="1"/>
              <a:t>healthcare</a:t>
            </a:r>
            <a:r>
              <a:rPr lang="lv-LV" sz="1000" dirty="0"/>
              <a:t> </a:t>
            </a:r>
          </a:p>
        </p:txBody>
      </p:sp>
      <p:sp>
        <p:nvSpPr>
          <p:cNvPr id="7" name="TextBox 6"/>
          <p:cNvSpPr txBox="1"/>
          <p:nvPr/>
        </p:nvSpPr>
        <p:spPr>
          <a:xfrm>
            <a:off x="539552" y="4077072"/>
            <a:ext cx="8031266" cy="1815882"/>
          </a:xfrm>
          <a:prstGeom prst="rect">
            <a:avLst/>
          </a:prstGeom>
          <a:noFill/>
        </p:spPr>
        <p:txBody>
          <a:bodyPr wrap="square" rtlCol="0">
            <a:spAutoFit/>
          </a:bodyPr>
          <a:lstStyle/>
          <a:p>
            <a:pPr algn="just"/>
            <a:r>
              <a:rPr lang="lv-LV" sz="1600" b="1" dirty="0" err="1">
                <a:solidFill>
                  <a:srgbClr val="C00000"/>
                </a:solidFill>
              </a:rPr>
              <a:t>Tiešmaksājums</a:t>
            </a:r>
            <a:r>
              <a:rPr lang="lv-LV" sz="1600" b="1" dirty="0">
                <a:solidFill>
                  <a:srgbClr val="C00000"/>
                </a:solidFill>
              </a:rPr>
              <a:t> veselības aprūpē </a:t>
            </a:r>
            <a:r>
              <a:rPr lang="lv-LV" sz="1600" b="1" i="1" dirty="0">
                <a:solidFill>
                  <a:srgbClr val="C00000"/>
                </a:solidFill>
              </a:rPr>
              <a:t>(</a:t>
            </a:r>
            <a:r>
              <a:rPr lang="lv-LV" sz="1600" b="1" i="1" dirty="0" err="1">
                <a:solidFill>
                  <a:srgbClr val="C00000"/>
                </a:solidFill>
              </a:rPr>
              <a:t>out</a:t>
            </a:r>
            <a:r>
              <a:rPr lang="lv-LV" sz="1600" b="1" i="1" dirty="0">
                <a:solidFill>
                  <a:srgbClr val="C00000"/>
                </a:solidFill>
              </a:rPr>
              <a:t> </a:t>
            </a:r>
            <a:r>
              <a:rPr lang="lv-LV" sz="1600" b="1" i="1" dirty="0" err="1">
                <a:solidFill>
                  <a:srgbClr val="C00000"/>
                </a:solidFill>
              </a:rPr>
              <a:t>of</a:t>
            </a:r>
            <a:r>
              <a:rPr lang="lv-LV" sz="1600" b="1" i="1" dirty="0">
                <a:solidFill>
                  <a:srgbClr val="C00000"/>
                </a:solidFill>
              </a:rPr>
              <a:t> </a:t>
            </a:r>
            <a:r>
              <a:rPr lang="lv-LV" sz="1600" b="1" i="1" dirty="0" err="1">
                <a:solidFill>
                  <a:srgbClr val="C00000"/>
                </a:solidFill>
              </a:rPr>
              <a:t>pocket</a:t>
            </a:r>
            <a:r>
              <a:rPr lang="lv-LV" sz="1600" b="1" i="1" dirty="0">
                <a:solidFill>
                  <a:srgbClr val="C00000"/>
                </a:solidFill>
              </a:rPr>
              <a:t> </a:t>
            </a:r>
            <a:r>
              <a:rPr lang="lv-LV" sz="1600" b="1" i="1" dirty="0" err="1">
                <a:solidFill>
                  <a:srgbClr val="C00000"/>
                </a:solidFill>
              </a:rPr>
              <a:t>payment</a:t>
            </a:r>
            <a:r>
              <a:rPr lang="lv-LV" sz="1600" b="1" i="1" dirty="0">
                <a:solidFill>
                  <a:srgbClr val="C00000"/>
                </a:solidFill>
              </a:rPr>
              <a:t>)</a:t>
            </a:r>
            <a:r>
              <a:rPr lang="lv-LV" sz="1600" b="1" dirty="0">
                <a:solidFill>
                  <a:srgbClr val="C00000"/>
                </a:solidFill>
              </a:rPr>
              <a:t> – tieši maksājumi, kuru veic indivīdi veselības aprūpes pakalpojumu sniedzējam par saņemto aprūpi: </a:t>
            </a:r>
          </a:p>
          <a:p>
            <a:pPr marL="285750" indent="-285750" algn="just">
              <a:buFont typeface="Arial" pitchFamily="34" charset="0"/>
              <a:buChar char="•"/>
            </a:pPr>
            <a:r>
              <a:rPr lang="lv-LV" sz="1600" b="1" dirty="0">
                <a:solidFill>
                  <a:srgbClr val="C00000"/>
                </a:solidFill>
              </a:rPr>
              <a:t>pacientu </a:t>
            </a:r>
            <a:r>
              <a:rPr lang="lv-LV" sz="1600" b="1" dirty="0" err="1">
                <a:solidFill>
                  <a:srgbClr val="C00000"/>
                </a:solidFill>
              </a:rPr>
              <a:t>līdzmaksājums</a:t>
            </a:r>
            <a:r>
              <a:rPr lang="lv-LV" sz="1600" b="1" dirty="0">
                <a:solidFill>
                  <a:srgbClr val="C00000"/>
                </a:solidFill>
              </a:rPr>
              <a:t>, </a:t>
            </a:r>
          </a:p>
          <a:p>
            <a:pPr marL="285750" indent="-285750" algn="just">
              <a:buFont typeface="Arial" pitchFamily="34" charset="0"/>
              <a:buChar char="•"/>
            </a:pPr>
            <a:r>
              <a:rPr lang="lv-LV" sz="1600" b="1" dirty="0">
                <a:solidFill>
                  <a:srgbClr val="C00000"/>
                </a:solidFill>
              </a:rPr>
              <a:t>maksājumi par pakalpojumiem, kurus neapmaksā no veselības aprūpes valsts budžeta līdzekļiem, </a:t>
            </a:r>
          </a:p>
          <a:p>
            <a:pPr marL="285750" indent="-285750" algn="just">
              <a:buFont typeface="Arial" pitchFamily="34" charset="0"/>
              <a:buChar char="•"/>
            </a:pPr>
            <a:r>
              <a:rPr lang="lv-LV" sz="1600" b="1" dirty="0">
                <a:solidFill>
                  <a:srgbClr val="C00000"/>
                </a:solidFill>
              </a:rPr>
              <a:t>izdevumi zāļu iegādei.</a:t>
            </a:r>
          </a:p>
        </p:txBody>
      </p:sp>
    </p:spTree>
    <p:extLst>
      <p:ext uri="{BB962C8B-B14F-4D97-AF65-F5344CB8AC3E}">
        <p14:creationId xmlns:p14="http://schemas.microsoft.com/office/powerpoint/2010/main" val="1651895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Ārstēšanās pie medicīnas speciālista radītais slogs uz mājsaimniecības budžetu (%)</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0179" y="1397874"/>
            <a:ext cx="7915067" cy="4495639"/>
          </a:xfrm>
          <a:prstGeom prst="rect">
            <a:avLst/>
          </a:prstGeom>
          <a:noFill/>
          <a:ln>
            <a:noFill/>
          </a:ln>
        </p:spPr>
      </p:pic>
    </p:spTree>
    <p:extLst>
      <p:ext uri="{BB962C8B-B14F-4D97-AF65-F5344CB8AC3E}">
        <p14:creationId xmlns:p14="http://schemas.microsoft.com/office/powerpoint/2010/main" val="2486196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Ārstēšanās pie zobārsta radītais slogs uz mājsaimniecības budžetu (%)</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5513" y="1195189"/>
            <a:ext cx="7904399" cy="4901009"/>
          </a:xfrm>
          <a:prstGeom prst="rect">
            <a:avLst/>
          </a:prstGeom>
          <a:noFill/>
          <a:ln>
            <a:noFill/>
          </a:ln>
        </p:spPr>
      </p:pic>
    </p:spTree>
    <p:extLst>
      <p:ext uri="{BB962C8B-B14F-4D97-AF65-F5344CB8AC3E}">
        <p14:creationId xmlns:p14="http://schemas.microsoft.com/office/powerpoint/2010/main" val="15786288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Zāļu iegādes radītais slogs uz mājsaimniecības budžetu (%)</a:t>
            </a:r>
          </a:p>
        </p:txBody>
      </p:sp>
      <p:pic>
        <p:nvPicPr>
          <p:cNvPr id="4" name="Content Placeholder 3"/>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0179" y="1238622"/>
            <a:ext cx="7915067" cy="4814144"/>
          </a:xfrm>
          <a:prstGeom prst="rect">
            <a:avLst/>
          </a:prstGeom>
          <a:noFill/>
          <a:ln>
            <a:noFill/>
          </a:ln>
        </p:spPr>
      </p:pic>
    </p:spTree>
    <p:extLst>
      <p:ext uri="{BB962C8B-B14F-4D97-AF65-F5344CB8AC3E}">
        <p14:creationId xmlns:p14="http://schemas.microsoft.com/office/powerpoint/2010/main" val="1578628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313" y="115888"/>
            <a:ext cx="8207375" cy="720824"/>
          </a:xfrm>
        </p:spPr>
        <p:txBody>
          <a:bodyPr/>
          <a:lstStyle/>
          <a:p>
            <a:r>
              <a:rPr lang="lv-LV" sz="2600" dirty="0"/>
              <a:t>Nevienlīdzība veselības aprūpē Latvijas politikas dienaskārtībā</a:t>
            </a:r>
          </a:p>
        </p:txBody>
      </p:sp>
      <p:sp>
        <p:nvSpPr>
          <p:cNvPr id="3" name="Content Placeholder 2"/>
          <p:cNvSpPr>
            <a:spLocks noGrp="1"/>
          </p:cNvSpPr>
          <p:nvPr>
            <p:ph idx="1"/>
          </p:nvPr>
        </p:nvSpPr>
        <p:spPr/>
        <p:txBody>
          <a:bodyPr/>
          <a:lstStyle/>
          <a:p>
            <a:r>
              <a:rPr lang="lv-LV" dirty="0"/>
              <a:t>Nevienlīdzība veselības aprūpē tiek bieži skaidrota ar veselības aprūpes sistēmas nepietiekamo finansējumu:</a:t>
            </a:r>
          </a:p>
          <a:p>
            <a:pPr lvl="1"/>
            <a:r>
              <a:rPr lang="lv-LV" sz="1600" dirty="0">
                <a:solidFill>
                  <a:srgbClr val="003366"/>
                </a:solidFill>
              </a:rPr>
              <a:t>Salīdzinot ar citām ES valstīm, veselības jomas finansējums % no IKP ir zemāks, tomēr maza vērība tiek veltīta </a:t>
            </a:r>
            <a:r>
              <a:rPr lang="lv-LV" sz="1600" u="sng" dirty="0">
                <a:solidFill>
                  <a:srgbClr val="003366"/>
                </a:solidFill>
              </a:rPr>
              <a:t>tēriņu lietderīgumam</a:t>
            </a:r>
          </a:p>
          <a:p>
            <a:pPr lvl="1"/>
            <a:r>
              <a:rPr lang="lv-LV" sz="1600" dirty="0">
                <a:solidFill>
                  <a:srgbClr val="003366"/>
                </a:solidFill>
              </a:rPr>
              <a:t>Pieprasījums ir pēc tūlītējiem un īslaicīgiem risinājumiem, kamēr sistemātiskas politikas iniciatīvas ir ilgtermiņa ieguldījums</a:t>
            </a:r>
          </a:p>
          <a:p>
            <a:pPr lvl="1"/>
            <a:r>
              <a:rPr lang="lv-LV" sz="1600" dirty="0">
                <a:solidFill>
                  <a:srgbClr val="003366"/>
                </a:solidFill>
              </a:rPr>
              <a:t>Veselības aprūpes pakalpojumu tarifi neatbilst aktuālajām cenām</a:t>
            </a:r>
          </a:p>
          <a:p>
            <a:r>
              <a:rPr lang="lv-LV" dirty="0"/>
              <a:t>Sabiedrības veselības pamatnostādnēs 2014. – 2020. gadam nevienlīdzība veselības aprūpes jomā tiek skatīta šaurāk nekā starptautiskajos dokumentos</a:t>
            </a:r>
          </a:p>
          <a:p>
            <a:pPr lvl="1"/>
            <a:r>
              <a:rPr lang="lv-LV" sz="1600" dirty="0">
                <a:solidFill>
                  <a:srgbClr val="003366"/>
                </a:solidFill>
              </a:rPr>
              <a:t>Nevienlīdzības jautājums ir izvērsts tikai par vienu no rīcībpolitikas virzieniem, tas netiek integrēts pārējos rīcības virzienos</a:t>
            </a:r>
          </a:p>
          <a:p>
            <a:pPr lvl="1"/>
            <a:r>
              <a:rPr lang="lv-LV" sz="1600" dirty="0">
                <a:solidFill>
                  <a:srgbClr val="003366"/>
                </a:solidFill>
              </a:rPr>
              <a:t>Identificētas atsevišķas grupas, kas pakļautas nevienlīdzībai veselības aprūpes jomā</a:t>
            </a:r>
          </a:p>
          <a:p>
            <a:pPr lvl="1">
              <a:buNone/>
            </a:pPr>
            <a:endParaRPr lang="lv-LV" dirty="0"/>
          </a:p>
        </p:txBody>
      </p:sp>
    </p:spTree>
    <p:extLst>
      <p:ext uri="{BB962C8B-B14F-4D97-AF65-F5344CB8AC3E}">
        <p14:creationId xmlns:p14="http://schemas.microsoft.com/office/powerpoint/2010/main" val="3781245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2016 – 2019 risinātie politikas jautājumi</a:t>
            </a:r>
          </a:p>
        </p:txBody>
      </p:sp>
      <p:sp>
        <p:nvSpPr>
          <p:cNvPr id="3" name="Content Placeholder 2"/>
          <p:cNvSpPr>
            <a:spLocks noGrp="1"/>
          </p:cNvSpPr>
          <p:nvPr>
            <p:ph idx="1"/>
          </p:nvPr>
        </p:nvSpPr>
        <p:spPr/>
        <p:txBody>
          <a:bodyPr/>
          <a:lstStyle/>
          <a:p>
            <a:r>
              <a:rPr lang="lv-LV" dirty="0"/>
              <a:t>Rindu samazināšana sekundārajā ambulatorajā veselības aprūpē</a:t>
            </a:r>
          </a:p>
          <a:p>
            <a:pPr lvl="1"/>
            <a:r>
              <a:rPr lang="lv-LV" sz="1600" dirty="0">
                <a:solidFill>
                  <a:srgbClr val="003366"/>
                </a:solidFill>
              </a:rPr>
              <a:t>Lai gan ir identificēts rindu samazināšanas progress, tā rezultātu pārskatāmība nav pietiekama</a:t>
            </a:r>
          </a:p>
          <a:p>
            <a:pPr lvl="1"/>
            <a:r>
              <a:rPr lang="lv-LV" sz="1600" dirty="0">
                <a:solidFill>
                  <a:srgbClr val="003366"/>
                </a:solidFill>
              </a:rPr>
              <a:t>Medicīniskā rehabilitācijā saglabājas augsts neapmierinātais pakalpojuma apjoma pieprasījums</a:t>
            </a:r>
          </a:p>
          <a:p>
            <a:r>
              <a:rPr lang="lv-LV" dirty="0"/>
              <a:t>Bērnu zobārstniecības pakalpojumu pieejamības paaugstināšana</a:t>
            </a:r>
          </a:p>
          <a:p>
            <a:r>
              <a:rPr lang="lv-LV" dirty="0"/>
              <a:t>Kompensējamo medikamentu un ārstēšanas pieejamības paaugstināšana</a:t>
            </a:r>
          </a:p>
          <a:p>
            <a:pPr lvl="1"/>
            <a:r>
              <a:rPr lang="lv-LV" sz="1600" dirty="0">
                <a:solidFill>
                  <a:srgbClr val="003366"/>
                </a:solidFill>
              </a:rPr>
              <a:t>Onkoloģiskajiem pacientiem</a:t>
            </a:r>
          </a:p>
          <a:p>
            <a:pPr lvl="1"/>
            <a:r>
              <a:rPr lang="lv-LV" sz="1600" dirty="0">
                <a:solidFill>
                  <a:srgbClr val="003366"/>
                </a:solidFill>
              </a:rPr>
              <a:t>Sirds un asinsvadu sistēmas slimību pacientiem</a:t>
            </a:r>
          </a:p>
          <a:p>
            <a:pPr lvl="1"/>
            <a:r>
              <a:rPr lang="lv-LV" sz="1600" dirty="0">
                <a:solidFill>
                  <a:srgbClr val="003366"/>
                </a:solidFill>
              </a:rPr>
              <a:t>Hepatīta C pacientiem</a:t>
            </a:r>
          </a:p>
          <a:p>
            <a:pPr lvl="1"/>
            <a:r>
              <a:rPr lang="lv-LV" sz="1600" dirty="0">
                <a:solidFill>
                  <a:srgbClr val="003366"/>
                </a:solidFill>
              </a:rPr>
              <a:t>HIV/AIDS pacientiem</a:t>
            </a:r>
          </a:p>
          <a:p>
            <a:pPr lvl="1"/>
            <a:endParaRPr lang="lv-LV" dirty="0"/>
          </a:p>
        </p:txBody>
      </p:sp>
    </p:spTree>
    <p:extLst>
      <p:ext uri="{BB962C8B-B14F-4D97-AF65-F5344CB8AC3E}">
        <p14:creationId xmlns:p14="http://schemas.microsoft.com/office/powerpoint/2010/main" val="2437602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Izvērtējuma mērķis un jomas</a:t>
            </a:r>
          </a:p>
        </p:txBody>
      </p:sp>
      <p:sp>
        <p:nvSpPr>
          <p:cNvPr id="3" name="Content Placeholder 2"/>
          <p:cNvSpPr>
            <a:spLocks noGrp="1"/>
          </p:cNvSpPr>
          <p:nvPr>
            <p:ph idx="1"/>
          </p:nvPr>
        </p:nvSpPr>
        <p:spPr/>
        <p:txBody>
          <a:bodyPr/>
          <a:lstStyle/>
          <a:p>
            <a:pPr>
              <a:buNone/>
            </a:pPr>
            <a:endParaRPr lang="lv-LV" dirty="0"/>
          </a:p>
          <a:p>
            <a:pPr>
              <a:buNone/>
            </a:pPr>
            <a:endParaRPr lang="lv-LV" dirty="0"/>
          </a:p>
          <a:p>
            <a:pPr>
              <a:buNone/>
            </a:pPr>
            <a:endParaRPr lang="lv-LV" dirty="0"/>
          </a:p>
        </p:txBody>
      </p:sp>
      <p:sp>
        <p:nvSpPr>
          <p:cNvPr id="4" name="Rectangle 3"/>
          <p:cNvSpPr/>
          <p:nvPr/>
        </p:nvSpPr>
        <p:spPr>
          <a:xfrm>
            <a:off x="642910" y="1285860"/>
            <a:ext cx="7786742" cy="4801314"/>
          </a:xfrm>
          <a:prstGeom prst="rect">
            <a:avLst/>
          </a:prstGeom>
        </p:spPr>
        <p:txBody>
          <a:bodyPr wrap="square">
            <a:spAutoFit/>
          </a:bodyPr>
          <a:lstStyle/>
          <a:p>
            <a:r>
              <a:rPr lang="lv-LV" dirty="0">
                <a:solidFill>
                  <a:srgbClr val="003366"/>
                </a:solidFill>
              </a:rPr>
              <a:t>Veikt rīcībpolitikas un īstenoto politikas pasākumu ietekmes un iedzīvotāju ienākumu situāciju raksturojošo </a:t>
            </a:r>
            <a:r>
              <a:rPr lang="lv-LV" b="1" u="sng" dirty="0">
                <a:solidFill>
                  <a:srgbClr val="003366"/>
                </a:solidFill>
              </a:rPr>
              <a:t>datu izvērtējumu</a:t>
            </a:r>
            <a:r>
              <a:rPr lang="lv-LV" dirty="0">
                <a:solidFill>
                  <a:srgbClr val="003366"/>
                </a:solidFill>
              </a:rPr>
              <a:t>, lai secinātu, vai </a:t>
            </a:r>
            <a:r>
              <a:rPr lang="lv-LV" b="1" u="sng" dirty="0">
                <a:solidFill>
                  <a:srgbClr val="003366"/>
                </a:solidFill>
              </a:rPr>
              <a:t>iniciētās un ieviestās politikas</a:t>
            </a:r>
            <a:r>
              <a:rPr lang="lv-LV" dirty="0">
                <a:solidFill>
                  <a:srgbClr val="003366"/>
                </a:solidFill>
              </a:rPr>
              <a:t> sniedz mērķētu ieguldījumu šādās jomās: </a:t>
            </a:r>
          </a:p>
          <a:p>
            <a:endParaRPr lang="lv-LV" dirty="0">
              <a:solidFill>
                <a:srgbClr val="003366"/>
              </a:solidFill>
            </a:endParaRPr>
          </a:p>
          <a:p>
            <a:r>
              <a:rPr lang="lv-LV" dirty="0">
                <a:solidFill>
                  <a:srgbClr val="003366"/>
                </a:solidFill>
              </a:rPr>
              <a:t>(1) nabadzības, sociālās atstumtības un/vai ienākumu nevienlīdzības mazināšana </a:t>
            </a:r>
            <a:r>
              <a:rPr lang="lv-LV" sz="1400" dirty="0">
                <a:solidFill>
                  <a:srgbClr val="003366"/>
                </a:solidFill>
              </a:rPr>
              <a:t>(2015., 2016.gads)</a:t>
            </a:r>
          </a:p>
          <a:p>
            <a:r>
              <a:rPr lang="lv-LV" dirty="0">
                <a:solidFill>
                  <a:srgbClr val="003366"/>
                </a:solidFill>
              </a:rPr>
              <a:t>(2) veselības aprūpes pieejamība  </a:t>
            </a:r>
            <a:r>
              <a:rPr lang="lv-LV" sz="1400" dirty="0">
                <a:solidFill>
                  <a:srgbClr val="003366"/>
                </a:solidFill>
              </a:rPr>
              <a:t>(... līdz 2018.gadam)</a:t>
            </a:r>
          </a:p>
          <a:p>
            <a:r>
              <a:rPr lang="lv-LV" dirty="0">
                <a:solidFill>
                  <a:srgbClr val="003366"/>
                </a:solidFill>
              </a:rPr>
              <a:t>(3) mājokļu pieejamība </a:t>
            </a:r>
            <a:r>
              <a:rPr lang="lv-LV" sz="1400" dirty="0">
                <a:solidFill>
                  <a:srgbClr val="003366"/>
                </a:solidFill>
              </a:rPr>
              <a:t>(... līdz 2018.gadam)</a:t>
            </a:r>
          </a:p>
          <a:p>
            <a:endParaRPr lang="lv-LV" dirty="0">
              <a:solidFill>
                <a:srgbClr val="003366"/>
              </a:solidFill>
            </a:endParaRPr>
          </a:p>
          <a:p>
            <a:r>
              <a:rPr lang="lv-LV" b="1" u="sng" dirty="0">
                <a:solidFill>
                  <a:srgbClr val="003366"/>
                </a:solidFill>
              </a:rPr>
              <a:t>Galvenās metodes</a:t>
            </a:r>
            <a:r>
              <a:rPr lang="lv-LV" dirty="0">
                <a:solidFill>
                  <a:srgbClr val="003366"/>
                </a:solidFill>
              </a:rPr>
              <a:t>:</a:t>
            </a:r>
          </a:p>
          <a:p>
            <a:pPr algn="just">
              <a:buFont typeface="Arial" pitchFamily="34" charset="0"/>
              <a:buChar char="→"/>
            </a:pPr>
            <a:r>
              <a:rPr lang="lv-LV" dirty="0">
                <a:solidFill>
                  <a:srgbClr val="003366"/>
                </a:solidFill>
              </a:rPr>
              <a:t> dokumentu analīze </a:t>
            </a:r>
            <a:r>
              <a:rPr lang="lv-LV" sz="1400" dirty="0">
                <a:solidFill>
                  <a:srgbClr val="003366"/>
                </a:solidFill>
              </a:rPr>
              <a:t>(tiesību akti, politikas plānošanas dokumenti, pētījumi, ziņojumi, prezentācijas utt.)</a:t>
            </a:r>
          </a:p>
          <a:p>
            <a:pPr algn="just">
              <a:buFont typeface="Arial" pitchFamily="34" charset="0"/>
              <a:buChar char="→"/>
            </a:pPr>
            <a:r>
              <a:rPr lang="lv-LV" dirty="0">
                <a:solidFill>
                  <a:srgbClr val="003366"/>
                </a:solidFill>
              </a:rPr>
              <a:t> statistikas, apsekojumu un administratīvo datu analīze </a:t>
            </a:r>
          </a:p>
          <a:p>
            <a:pPr algn="just">
              <a:buFont typeface="Arial" pitchFamily="34" charset="0"/>
              <a:buChar char="→"/>
            </a:pPr>
            <a:r>
              <a:rPr lang="lv-LV" dirty="0">
                <a:solidFill>
                  <a:srgbClr val="003366"/>
                </a:solidFill>
              </a:rPr>
              <a:t> ekspertu intervijas</a:t>
            </a:r>
          </a:p>
          <a:p>
            <a:pPr algn="just">
              <a:buFont typeface="Arial" pitchFamily="34" charset="0"/>
              <a:buChar char="→"/>
            </a:pPr>
            <a:r>
              <a:rPr lang="lv-LV" dirty="0">
                <a:solidFill>
                  <a:srgbClr val="003366"/>
                </a:solidFill>
              </a:rPr>
              <a:t> fokusa grupu diskusijas</a:t>
            </a:r>
          </a:p>
          <a:p>
            <a:pPr algn="just"/>
            <a:endParaRPr lang="lv-LV" dirty="0">
              <a:solidFill>
                <a:srgbClr val="003366"/>
              </a:solidFill>
            </a:endParaRPr>
          </a:p>
          <a:p>
            <a:pPr algn="just"/>
            <a:r>
              <a:rPr lang="lv-LV" b="1" dirty="0">
                <a:solidFill>
                  <a:srgbClr val="003366"/>
                </a:solidFill>
              </a:rPr>
              <a:t>Laika periods: </a:t>
            </a:r>
            <a:r>
              <a:rPr lang="lv-LV" dirty="0">
                <a:solidFill>
                  <a:srgbClr val="003366"/>
                </a:solidFill>
              </a:rPr>
              <a:t>2018.gada 21.augusts – 2019.gada 22.aprīlis</a:t>
            </a:r>
            <a:endParaRPr lang="lv-LV" b="1" dirty="0">
              <a:solidFill>
                <a:srgbClr val="003366"/>
              </a:solidFill>
            </a:endParaRPr>
          </a:p>
        </p:txBody>
      </p:sp>
    </p:spTree>
    <p:extLst>
      <p:ext uri="{BB962C8B-B14F-4D97-AF65-F5344CB8AC3E}">
        <p14:creationId xmlns:p14="http://schemas.microsoft.com/office/powerpoint/2010/main" val="39058730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400" dirty="0"/>
              <a:t>Galvenās atziņas nevienlīdzības veselības aprūpes pieejamības jomā</a:t>
            </a:r>
            <a:r>
              <a:rPr lang="lv-LV" sz="2000" dirty="0"/>
              <a:t> </a:t>
            </a:r>
          </a:p>
        </p:txBody>
      </p:sp>
      <p:sp>
        <p:nvSpPr>
          <p:cNvPr id="3" name="Content Placeholder 2"/>
          <p:cNvSpPr>
            <a:spLocks noGrp="1"/>
          </p:cNvSpPr>
          <p:nvPr>
            <p:ph idx="1"/>
          </p:nvPr>
        </p:nvSpPr>
        <p:spPr/>
        <p:txBody>
          <a:bodyPr/>
          <a:lstStyle/>
          <a:p>
            <a:pPr>
              <a:buNone/>
            </a:pPr>
            <a:r>
              <a:rPr lang="lv-LV" sz="1600" b="0" dirty="0"/>
              <a:t>CSP EU-SILC dati un starptautiski apsekojumi  norāda uz </a:t>
            </a:r>
            <a:r>
              <a:rPr lang="lv-LV" sz="1600" dirty="0"/>
              <a:t>nevienlīdzības veselības aprūpes pieejamības jomā pastāvēšanu </a:t>
            </a:r>
            <a:r>
              <a:rPr lang="lv-LV" sz="1600" b="0" dirty="0"/>
              <a:t>Latvijā, ko nosaka finanšu pieejamība un relatīvi augsts pacienta </a:t>
            </a:r>
            <a:r>
              <a:rPr lang="lv-LV" sz="1600" b="0" dirty="0" err="1"/>
              <a:t>tiešmaksājuma</a:t>
            </a:r>
            <a:r>
              <a:rPr lang="lv-LV" sz="1600" b="0" dirty="0"/>
              <a:t> apmērs</a:t>
            </a:r>
          </a:p>
          <a:p>
            <a:pPr>
              <a:buNone/>
            </a:pPr>
            <a:endParaRPr lang="lv-LV" sz="1600" b="0" dirty="0"/>
          </a:p>
          <a:p>
            <a:pPr>
              <a:buNone/>
            </a:pPr>
            <a:r>
              <a:rPr lang="lv-LV" sz="1600" b="0" dirty="0" err="1"/>
              <a:t>Tiešmaksājumu</a:t>
            </a:r>
            <a:r>
              <a:rPr lang="lv-LV" sz="1600" b="0" dirty="0"/>
              <a:t> nozīmīgu daļu veido mājsaimniecību izdevumi par zālēm, savukārt politikas reformu centrā 2016. – 2017. gadā bija rindu uz sekundārajiem veselības aprūpes pakalpojumiem samazināšana, kompensējamo zāļu pieejamības paaugstināšana novērojama tikai attiecībā uz noteiktām diagnozēm</a:t>
            </a:r>
          </a:p>
          <a:p>
            <a:pPr>
              <a:buNone/>
            </a:pPr>
            <a:endParaRPr lang="lv-LV" sz="1600" dirty="0"/>
          </a:p>
          <a:p>
            <a:pPr>
              <a:buNone/>
            </a:pPr>
            <a:r>
              <a:rPr lang="lv-LV" sz="1600" b="0" dirty="0"/>
              <a:t>Lai gan objektīvi veselības aprūpes budžets Latvijā veido mazāku daļu no IKP nekā citās ES valstīs, maz diskusiju tiek veltīts budžeta izlietojuma efektivitātei (Pasaules Bankas eksperti atzīst, ka nav pietiekami attīstīta veselības aprūpes kvalitātes uzraudzība)</a:t>
            </a:r>
          </a:p>
          <a:p>
            <a:pPr>
              <a:buNone/>
            </a:pPr>
            <a:endParaRPr lang="lv-LV" sz="1600" b="0" dirty="0"/>
          </a:p>
          <a:p>
            <a:pPr>
              <a:buNone/>
            </a:pPr>
            <a:r>
              <a:rPr lang="lv-LV" sz="1600" b="0" dirty="0"/>
              <a:t>Lai gan tiek īstenoti atsevišķi pasākumu veselības aprūpes pieejamības paaugstināšanai reģionos un zema blīvuma apdzīvotajās vietās, kopumā nepietiekama vērība politikas plānošanā tiek pievērsta dažādu sociālās atstumtības un nabadzības riskam pakļauto iedzīvotāju specifisko vajadzību un šķēršļu piekļūt veselības aprūpes pakalpojumiem mazināšanai</a:t>
            </a:r>
          </a:p>
          <a:p>
            <a:pPr>
              <a:buNone/>
            </a:pPr>
            <a:endParaRPr lang="lv-LV" b="0" dirty="0"/>
          </a:p>
          <a:p>
            <a:pPr>
              <a:buNone/>
            </a:pPr>
            <a:endParaRPr lang="lv-LV" dirty="0"/>
          </a:p>
          <a:p>
            <a:pPr>
              <a:buNone/>
            </a:pPr>
            <a:endParaRPr lang="lv-LV" dirty="0"/>
          </a:p>
          <a:p>
            <a:pPr>
              <a:buNone/>
            </a:pPr>
            <a:endParaRPr lang="lv-LV" dirty="0"/>
          </a:p>
        </p:txBody>
      </p:sp>
    </p:spTree>
    <p:extLst>
      <p:ext uri="{BB962C8B-B14F-4D97-AF65-F5344CB8AC3E}">
        <p14:creationId xmlns:p14="http://schemas.microsoft.com/office/powerpoint/2010/main" val="1142250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(1)</a:t>
            </a:r>
          </a:p>
        </p:txBody>
      </p:sp>
      <p:sp>
        <p:nvSpPr>
          <p:cNvPr id="3" name="Content Placeholder 2"/>
          <p:cNvSpPr>
            <a:spLocks noGrp="1"/>
          </p:cNvSpPr>
          <p:nvPr>
            <p:ph idx="1"/>
          </p:nvPr>
        </p:nvSpPr>
        <p:spPr>
          <a:xfrm>
            <a:off x="357158" y="1071546"/>
            <a:ext cx="8239125" cy="5040312"/>
          </a:xfrm>
        </p:spPr>
        <p:txBody>
          <a:bodyPr/>
          <a:lstStyle/>
          <a:p>
            <a:pPr>
              <a:buNone/>
            </a:pPr>
            <a:r>
              <a:rPr lang="lv-LV" sz="1800" dirty="0">
                <a:solidFill>
                  <a:srgbClr val="C00000"/>
                </a:solidFill>
              </a:rPr>
              <a:t>Reālā sekundāro ambulatoro u.c. pakalpojumu pieprasījuma prognozēšanas grūtības</a:t>
            </a:r>
          </a:p>
          <a:p>
            <a:pPr>
              <a:buFont typeface="Wingdings" pitchFamily="2" charset="2"/>
              <a:buChar char="Ø"/>
            </a:pPr>
            <a:r>
              <a:rPr lang="lv-LV" sz="1400" b="0" dirty="0"/>
              <a:t>Prognozēto rindu samazināšanu kavē jaunu pacientu ieplūšana, pārslēdzoties no pakalpojumu izmantošanas privātajā sektorā uz valsts apmaksātajiem pakalpojumiem</a:t>
            </a:r>
          </a:p>
          <a:p>
            <a:pPr>
              <a:buFont typeface="Wingdings" pitchFamily="2" charset="2"/>
              <a:buChar char="Ø"/>
            </a:pPr>
            <a:r>
              <a:rPr lang="lv-LV" sz="1400" b="0" dirty="0"/>
              <a:t>Plānojot budžetu nākamajiem rindu samazināšanas pasākumiem, tiek dotas atsauces uz to, cik daudz papildu konsultācijas sekundārajā ambulatorajā jomā iespējams veikt, taču nav skaidrs mērķis, kāds ir patiesais pakalpojuma pieprasījums</a:t>
            </a:r>
          </a:p>
          <a:p>
            <a:pPr>
              <a:buFont typeface="Wingdings" pitchFamily="2" charset="2"/>
              <a:buChar char="Ø"/>
            </a:pPr>
            <a:r>
              <a:rPr lang="lv-LV" sz="1400" b="0" dirty="0"/>
              <a:t>Izmantojot e-veselības sistēmu, prognozēt reālo potenciālo dažādu pakalpojumu pieprasījumu</a:t>
            </a:r>
          </a:p>
          <a:p>
            <a:pPr>
              <a:buNone/>
            </a:pPr>
            <a:endParaRPr lang="lv-LV" sz="1400" b="0" dirty="0"/>
          </a:p>
          <a:p>
            <a:pPr>
              <a:buNone/>
            </a:pPr>
            <a:r>
              <a:rPr lang="lv-LV" sz="1800" dirty="0">
                <a:solidFill>
                  <a:srgbClr val="C00000"/>
                </a:solidFill>
              </a:rPr>
              <a:t>Medikamentu dārdzība rada vienu no nozīmīgākajiem slogiem mājsaimniecībām ar zemiem ienākumiem, it īpaši, iedzīvotājiem, kuriem ir diagnosticētas hroniskas saslimšanas </a:t>
            </a:r>
          </a:p>
          <a:p>
            <a:pPr>
              <a:buFont typeface="Wingdings" pitchFamily="2" charset="2"/>
              <a:buChar char="Ø"/>
            </a:pPr>
            <a:r>
              <a:rPr lang="lv-LV" sz="1400" b="0" dirty="0"/>
              <a:t>Izvērtēt iespējas paplašināt diagnožu sarakstu vai personu grupas (pensijas vecuma iedzīvotājiem), kuriem tiek piešķirti atvieglojumi, iegādājoties zāles.</a:t>
            </a:r>
          </a:p>
          <a:p>
            <a:pPr>
              <a:buFont typeface="Wingdings" pitchFamily="2" charset="2"/>
              <a:buChar char="Ø"/>
            </a:pPr>
            <a:r>
              <a:rPr lang="lv-LV" sz="1400" b="0" dirty="0"/>
              <a:t>Izmantojot datus no e-receptes, analizēt, kādas ir </a:t>
            </a:r>
            <a:r>
              <a:rPr lang="lv-LV" sz="1400" b="0" dirty="0" err="1"/>
              <a:t>neatprečotās</a:t>
            </a:r>
            <a:r>
              <a:rPr lang="lv-LV" sz="1400" b="0" dirty="0"/>
              <a:t> zāles (gan kompensējamo, gan nekompensējamo medikamentu grupā), lai noteiktu iespējamās zāļu kategorijas, kuru iegādes radītais slogs ir par augstu.</a:t>
            </a:r>
          </a:p>
          <a:p>
            <a:pPr>
              <a:buFont typeface="Wingdings" pitchFamily="2" charset="2"/>
              <a:buChar char="Ø"/>
            </a:pPr>
            <a:r>
              <a:rPr lang="lv-LV" sz="1400" b="0" dirty="0"/>
              <a:t>Analizēt, recepšu zālēm patērēto budžetu, kuras nav kompensētas, saistībā ar pacientu vecumu, lai noteiktu potenciālās zāles, kuras rada mājsaimniecībām vislielāko </a:t>
            </a:r>
            <a:r>
              <a:rPr lang="lv-LV" sz="1400" b="0" dirty="0" err="1"/>
              <a:t>tiešmaksājumu</a:t>
            </a:r>
            <a:r>
              <a:rPr lang="lv-LV" sz="1400" b="0" dirty="0"/>
              <a:t> slogu.</a:t>
            </a:r>
          </a:p>
          <a:p>
            <a:pPr>
              <a:buFont typeface="Wingdings" pitchFamily="2" charset="2"/>
              <a:buChar char="Ø"/>
            </a:pPr>
            <a:r>
              <a:rPr lang="lv-LV" sz="1400" b="0" dirty="0"/>
              <a:t>Lemt par attiecīgo zāļu iekļaušanas iespējām kompensējamo zāļu sarakstā. </a:t>
            </a:r>
          </a:p>
          <a:p>
            <a:pPr>
              <a:buFont typeface="Wingdings" pitchFamily="2" charset="2"/>
              <a:buChar char="Ø"/>
            </a:pPr>
            <a:r>
              <a:rPr lang="lv-LV" sz="1400" b="0" dirty="0"/>
              <a:t>x.</a:t>
            </a:r>
          </a:p>
        </p:txBody>
      </p:sp>
    </p:spTree>
    <p:extLst>
      <p:ext uri="{BB962C8B-B14F-4D97-AF65-F5344CB8AC3E}">
        <p14:creationId xmlns:p14="http://schemas.microsoft.com/office/powerpoint/2010/main" val="36089282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(2)</a:t>
            </a:r>
          </a:p>
        </p:txBody>
      </p:sp>
      <p:sp>
        <p:nvSpPr>
          <p:cNvPr id="3" name="Content Placeholder 2"/>
          <p:cNvSpPr>
            <a:spLocks noGrp="1"/>
          </p:cNvSpPr>
          <p:nvPr>
            <p:ph idx="1"/>
          </p:nvPr>
        </p:nvSpPr>
        <p:spPr>
          <a:xfrm>
            <a:off x="357158" y="1071546"/>
            <a:ext cx="8239125" cy="5040312"/>
          </a:xfrm>
        </p:spPr>
        <p:txBody>
          <a:bodyPr/>
          <a:lstStyle/>
          <a:p>
            <a:pPr>
              <a:buNone/>
            </a:pPr>
            <a:r>
              <a:rPr lang="lv-LV" sz="1800" dirty="0">
                <a:solidFill>
                  <a:srgbClr val="C00000"/>
                </a:solidFill>
              </a:rPr>
              <a:t>Bērnu zobārstniecības pieejamības samazināšanās</a:t>
            </a:r>
          </a:p>
          <a:p>
            <a:pPr>
              <a:buFont typeface="Wingdings" pitchFamily="2" charset="2"/>
              <a:buChar char="Ø"/>
            </a:pPr>
            <a:r>
              <a:rPr lang="lv-LV" sz="1400" b="0" dirty="0"/>
              <a:t>Zobārstniecības pakalpojumu sniedzēju </a:t>
            </a:r>
            <a:r>
              <a:rPr lang="lv-LV" sz="1400" b="0" dirty="0" err="1"/>
              <a:t>līgumiestāžu</a:t>
            </a:r>
            <a:r>
              <a:rPr lang="lv-LV" sz="1400" b="0" dirty="0"/>
              <a:t> skaita atjaunošana notiek lēnāk, nekā tā skaita samazināšanās iepriekšējos gados</a:t>
            </a:r>
          </a:p>
          <a:p>
            <a:pPr>
              <a:buFont typeface="Wingdings" pitchFamily="2" charset="2"/>
              <a:buChar char="Ø"/>
            </a:pPr>
            <a:r>
              <a:rPr lang="lv-LV" sz="1400" b="0" dirty="0"/>
              <a:t>Pārskatīt zobārstniecības pakalpojumu tarifus, vienlaikus nosakot zobārstniecības pakalpojumu sniegšanas termiņus dažādām situācijām, šos datus izmantojot katras iestādes noslodzes/ pārslodzes izvērtējumam</a:t>
            </a:r>
          </a:p>
          <a:p>
            <a:pPr>
              <a:buFont typeface="Wingdings" pitchFamily="2" charset="2"/>
              <a:buChar char="Ø"/>
            </a:pPr>
            <a:r>
              <a:rPr lang="lv-LV" sz="1400" b="0" dirty="0"/>
              <a:t>Kontrolēt </a:t>
            </a:r>
            <a:r>
              <a:rPr lang="lv-LV" sz="1400" b="0" dirty="0" err="1"/>
              <a:t>līgumiestāžu</a:t>
            </a:r>
            <a:r>
              <a:rPr lang="lv-LV" sz="1400" b="0" dirty="0"/>
              <a:t> skaitu ne tikai teritoriālās vienības ietvaros, bet arī dalījumā pēc sīkākām administratīvajām vienībām (konkrētu pašvaldību ietvaros)</a:t>
            </a:r>
          </a:p>
          <a:p>
            <a:pPr>
              <a:buNone/>
            </a:pPr>
            <a:endParaRPr lang="lv-LV" sz="1400" b="0" dirty="0"/>
          </a:p>
          <a:p>
            <a:pPr>
              <a:buNone/>
            </a:pPr>
            <a:r>
              <a:rPr lang="lv-LV" sz="1800" dirty="0">
                <a:solidFill>
                  <a:srgbClr val="C00000"/>
                </a:solidFill>
              </a:rPr>
              <a:t>Pastāv šķēršļi bērniem noteiktu slimību un funkcionēšanas traucējumu gadījumos savlaicīgai ārstu speciālistu konsultācijām, fizioterapijas un rehabilitācijas pakalpojumu pieejamībai</a:t>
            </a:r>
          </a:p>
          <a:p>
            <a:pPr>
              <a:buFont typeface="Wingdings" pitchFamily="2" charset="2"/>
              <a:buChar char="Ø"/>
            </a:pPr>
            <a:r>
              <a:rPr lang="lv-LV" sz="1400" b="0" dirty="0"/>
              <a:t>Izvērtēt iespēju noteiktām prioritārām mērķa grupām noteikt īpašus pieejamības nosacījumus valsts apmaksāto pakalpojumu savlaicīgai saņemšanai (piemēram, līdzīgi kā šobrīd onkoloģijā darbojas „zaļais koridors”). </a:t>
            </a:r>
          </a:p>
          <a:p>
            <a:pPr>
              <a:buFont typeface="Wingdings" pitchFamily="2" charset="2"/>
              <a:buChar char="Ø"/>
            </a:pPr>
            <a:r>
              <a:rPr lang="lv-LV" sz="1400" b="0" dirty="0"/>
              <a:t>Prioritāro grupu sarakstā pirmām kārtām iekļaujami bērni noteiktu slimību un funkcionēšanas traucējumu gadījumos, kā arī izvērtējama ir personu ar invaliditāti un hroniskām saslimšanām iekļaušana šādā sistēmā. </a:t>
            </a:r>
          </a:p>
          <a:p>
            <a:pPr>
              <a:buFont typeface="Wingdings" pitchFamily="2" charset="2"/>
              <a:buChar char="Ø"/>
            </a:pPr>
            <a:r>
              <a:rPr lang="lv-LV" sz="1400" b="0" dirty="0"/>
              <a:t>Veikt aktuālā pakalpojuma pieprasījuma prognozi, ņemot vērā nepieciešamo rehabilitācijas pakalpojumu atkārtošanu konkrētā laika vienībā atbilstoši pacienta diagnozei. </a:t>
            </a:r>
          </a:p>
        </p:txBody>
      </p:sp>
    </p:spTree>
    <p:extLst>
      <p:ext uri="{BB962C8B-B14F-4D97-AF65-F5344CB8AC3E}">
        <p14:creationId xmlns:p14="http://schemas.microsoft.com/office/powerpoint/2010/main" val="19942579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57158" y="2428868"/>
            <a:ext cx="8189913" cy="2232248"/>
          </a:xfrm>
        </p:spPr>
        <p:txBody>
          <a:bodyPr/>
          <a:lstStyle/>
          <a:p>
            <a:pPr>
              <a:defRPr/>
            </a:pPr>
            <a:br>
              <a:rPr lang="lv-LV" sz="2000" i="0" cap="none" dirty="0">
                <a:effectLst/>
              </a:rPr>
            </a:br>
            <a:br>
              <a:rPr sz="2000" i="0" cap="none">
                <a:effectLst/>
              </a:rPr>
            </a:br>
            <a:br>
              <a:rPr sz="2000" i="0" cap="none">
                <a:effectLst/>
              </a:rPr>
            </a:br>
            <a:r>
              <a:rPr lang="lv-LV" sz="2400" i="0" cap="none" dirty="0">
                <a:effectLst/>
              </a:rPr>
              <a:t>Nevienlīdzības</a:t>
            </a:r>
            <a:r>
              <a:rPr sz="2400" i="0" cap="none">
                <a:effectLst/>
              </a:rPr>
              <a:t> mājokļa pieejamības jomā izvērtējums</a:t>
            </a:r>
            <a:br>
              <a:rPr sz="2400" i="0" cap="none">
                <a:effectLst/>
              </a:rPr>
            </a:br>
            <a:br>
              <a:rPr sz="2400" i="0" cap="none">
                <a:effectLst/>
              </a:rPr>
            </a:br>
            <a:r>
              <a:rPr sz="2400" i="0" cap="none">
                <a:effectLst/>
              </a:rPr>
              <a:t>GALVENIE </a:t>
            </a:r>
            <a:br>
              <a:rPr sz="2400" i="0" cap="none">
                <a:effectLst/>
              </a:rPr>
            </a:br>
            <a:r>
              <a:rPr sz="2400" i="0" cap="none">
                <a:effectLst/>
              </a:rPr>
              <a:t>REZULTĀTI</a:t>
            </a:r>
            <a:br>
              <a:rPr sz="2000" i="0" cap="none">
                <a:effectLst/>
              </a:rPr>
            </a:br>
            <a:br>
              <a:rPr lang="lv-LV" sz="2800" cap="none" dirty="0"/>
            </a:br>
            <a:br>
              <a:rPr sz="2800" cap="none"/>
            </a:br>
            <a:br>
              <a:rPr sz="2800" b="0" cap="none">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643578"/>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Tree>
    <p:extLst>
      <p:ext uri="{BB962C8B-B14F-4D97-AF65-F5344CB8AC3E}">
        <p14:creationId xmlns:p14="http://schemas.microsoft.com/office/powerpoint/2010/main" val="28307010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Mājokļa izdevumi uz mājsaimniecību </a:t>
            </a:r>
          </a:p>
        </p:txBody>
      </p:sp>
      <p:sp>
        <p:nvSpPr>
          <p:cNvPr id="4" name="TextBox 3"/>
          <p:cNvSpPr txBox="1"/>
          <p:nvPr/>
        </p:nvSpPr>
        <p:spPr>
          <a:xfrm>
            <a:off x="2643174" y="6143644"/>
            <a:ext cx="5929354" cy="246221"/>
          </a:xfrm>
          <a:prstGeom prst="rect">
            <a:avLst/>
          </a:prstGeom>
          <a:noFill/>
        </p:spPr>
        <p:txBody>
          <a:bodyPr wrap="square" rtlCol="0">
            <a:spAutoFit/>
          </a:bodyPr>
          <a:lstStyle/>
          <a:p>
            <a:r>
              <a:rPr lang="lv-LV" sz="1000" dirty="0"/>
              <a:t>Avots: CSP, “MTG050. Ar mājokļa uzturēšanu saistītie izdevumi uz vienu mājsaimniecību”.</a:t>
            </a:r>
          </a:p>
        </p:txBody>
      </p:sp>
      <p:sp>
        <p:nvSpPr>
          <p:cNvPr id="7" name="Rectangle 6"/>
          <p:cNvSpPr/>
          <p:nvPr/>
        </p:nvSpPr>
        <p:spPr>
          <a:xfrm>
            <a:off x="428596" y="1071546"/>
            <a:ext cx="8143932" cy="584775"/>
          </a:xfrm>
          <a:prstGeom prst="rect">
            <a:avLst/>
          </a:prstGeom>
        </p:spPr>
        <p:txBody>
          <a:bodyPr wrap="square">
            <a:spAutoFit/>
          </a:bodyPr>
          <a:lstStyle/>
          <a:p>
            <a:r>
              <a:rPr lang="lv-LV" sz="1600" b="1" i="1" dirty="0">
                <a:solidFill>
                  <a:srgbClr val="003366"/>
                </a:solidFill>
              </a:rPr>
              <a:t>Kopējie ar mājokļa uzturēšanu saistītie izdevumi uz vienu mājsaimniecību mēnesī, EUR (mājsaimniecību tipi)</a:t>
            </a:r>
          </a:p>
        </p:txBody>
      </p:sp>
      <p:pic>
        <p:nvPicPr>
          <p:cNvPr id="9" name="Picture 8"/>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42910" y="2000240"/>
            <a:ext cx="7715304" cy="3714776"/>
          </a:xfrm>
          <a:prstGeom prst="rect">
            <a:avLst/>
          </a:prstGeom>
          <a:noFill/>
          <a:ln>
            <a:noFill/>
          </a:ln>
        </p:spPr>
      </p:pic>
    </p:spTree>
    <p:extLst>
      <p:ext uri="{BB962C8B-B14F-4D97-AF65-F5344CB8AC3E}">
        <p14:creationId xmlns:p14="http://schemas.microsoft.com/office/powerpoint/2010/main" val="11851645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Mājokļa problēmas </a:t>
            </a:r>
            <a:r>
              <a:rPr lang="lv-LV" dirty="0" err="1"/>
              <a:t>kvintiļu</a:t>
            </a:r>
            <a:r>
              <a:rPr lang="lv-LV" dirty="0"/>
              <a:t> grupās</a:t>
            </a:r>
          </a:p>
        </p:txBody>
      </p:sp>
      <p:pic>
        <p:nvPicPr>
          <p:cNvPr id="1638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607798" y="1246242"/>
            <a:ext cx="7899828" cy="47989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643174" y="6429396"/>
            <a:ext cx="2643206" cy="246221"/>
          </a:xfrm>
          <a:prstGeom prst="rect">
            <a:avLst/>
          </a:prstGeom>
          <a:noFill/>
        </p:spPr>
        <p:txBody>
          <a:bodyPr wrap="square" rtlCol="0">
            <a:spAutoFit/>
          </a:bodyPr>
          <a:lstStyle/>
          <a:p>
            <a:r>
              <a:rPr lang="lv-LV" sz="1000" dirty="0"/>
              <a:t>Avots: CSP</a:t>
            </a:r>
          </a:p>
        </p:txBody>
      </p:sp>
    </p:spTree>
    <p:extLst>
      <p:ext uri="{BB962C8B-B14F-4D97-AF65-F5344CB8AC3E}">
        <p14:creationId xmlns:p14="http://schemas.microsoft.com/office/powerpoint/2010/main" val="39003341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(1)</a:t>
            </a:r>
          </a:p>
        </p:txBody>
      </p:sp>
      <p:sp>
        <p:nvSpPr>
          <p:cNvPr id="3" name="Content Placeholder 2"/>
          <p:cNvSpPr>
            <a:spLocks noGrp="1"/>
          </p:cNvSpPr>
          <p:nvPr>
            <p:ph idx="1"/>
          </p:nvPr>
        </p:nvSpPr>
        <p:spPr>
          <a:xfrm>
            <a:off x="357158" y="1071546"/>
            <a:ext cx="8239125" cy="5040312"/>
          </a:xfrm>
        </p:spPr>
        <p:txBody>
          <a:bodyPr/>
          <a:lstStyle/>
          <a:p>
            <a:pPr>
              <a:buNone/>
            </a:pPr>
            <a:r>
              <a:rPr lang="lv-LV" sz="1800" dirty="0">
                <a:solidFill>
                  <a:srgbClr val="C00000"/>
                </a:solidFill>
              </a:rPr>
              <a:t>Neapmierinošs dzīvojamā fonda tehniskais stāvoklis,  radot riskus palikt bez mājokļa ievērojamam iedzīvotāju skaitam</a:t>
            </a:r>
          </a:p>
          <a:p>
            <a:pPr>
              <a:buFont typeface="Wingdings" pitchFamily="2" charset="2"/>
              <a:buChar char="Ø"/>
            </a:pPr>
            <a:r>
              <a:rPr lang="lv-LV" sz="1400" b="0" dirty="0"/>
              <a:t>Sistemātisks, pēc vienotām tehniskām vadlīnijām veikts </a:t>
            </a:r>
            <a:r>
              <a:rPr lang="lv-LV" sz="1400" b="0" u="sng" dirty="0"/>
              <a:t>dzīvojama fonda tehniskās kvalitātes izvērtējums</a:t>
            </a:r>
            <a:r>
              <a:rPr lang="lv-LV" sz="1400" b="0" dirty="0"/>
              <a:t>, nosakot dzīvojamā fonda daļas zaudēšanas riskus un prognozējot iedzīvotāju īpatsvaru, kuriem ir apdraudēta mājokļa pieejamība, kā arī nosakot termiņus, kuros problēma risināma. </a:t>
            </a:r>
          </a:p>
          <a:p>
            <a:pPr>
              <a:buFont typeface="Wingdings" pitchFamily="2" charset="2"/>
              <a:buChar char="Ø"/>
            </a:pPr>
            <a:r>
              <a:rPr lang="lv-LV" sz="1400" b="0" dirty="0"/>
              <a:t>Veikt izmaiņas normatīvajā regulējumā („Dzīvokļu pārvaldīšanas likums”), nosakot jomas, t.sk. saistībā ar mājokļa tehniskā stāvokļa uzturēšanu, par kurām lēmumu drīkst pieņemt mājokļa pārvaldnieks, un par kurām – dzīvokļa īpašnieku kopums.</a:t>
            </a:r>
          </a:p>
          <a:p>
            <a:pPr>
              <a:buNone/>
            </a:pPr>
            <a:endParaRPr lang="lv-LV" sz="1400" b="0" dirty="0"/>
          </a:p>
          <a:p>
            <a:pPr>
              <a:buNone/>
            </a:pPr>
            <a:r>
              <a:rPr lang="lv-LV" sz="1800" dirty="0">
                <a:solidFill>
                  <a:srgbClr val="C00000"/>
                </a:solidFill>
              </a:rPr>
              <a:t>Stagnējošs mājokļa īres tirgus un ierobežota īres namu būvniecība</a:t>
            </a:r>
          </a:p>
          <a:p>
            <a:pPr>
              <a:buFont typeface="Wingdings" pitchFamily="2" charset="2"/>
              <a:buChar char="Ø"/>
            </a:pPr>
            <a:r>
              <a:rPr lang="lv-LV" sz="1400" b="0" dirty="0"/>
              <a:t>Turpināt </a:t>
            </a:r>
            <a:r>
              <a:rPr lang="lv-LV" sz="1400" b="0" u="sng" dirty="0"/>
              <a:t>darbu pie mājokļa politikas plānošanas dokumentu izstrādes un tiesiskā regulējuma pilnveidošanas </a:t>
            </a:r>
            <a:r>
              <a:rPr lang="lv-LV" sz="1400" b="0" dirty="0"/>
              <a:t>ar mērķi attīstīt mājokļu īres un būvniecības tirgu.</a:t>
            </a:r>
          </a:p>
          <a:p>
            <a:pPr>
              <a:buFont typeface="Wingdings" pitchFamily="2" charset="2"/>
              <a:buChar char="Ø"/>
            </a:pPr>
            <a:r>
              <a:rPr lang="lv-LV" sz="1400" b="0" dirty="0"/>
              <a:t>Turpināt darbu pie likumprojekta „Dzīvojamās telpas īres likums” pieņemšanas, kas sniegtu ilgtermiņa ieguldījumu īres tirgus, t.sk. īres namu būvniecības, sakārtošanā un attīstīšanā.</a:t>
            </a:r>
          </a:p>
          <a:p>
            <a:pPr>
              <a:buFont typeface="Wingdings" pitchFamily="2" charset="2"/>
              <a:buChar char="Ø"/>
            </a:pPr>
            <a:r>
              <a:rPr lang="lv-LV" sz="1400" b="0" dirty="0"/>
              <a:t>Turpināt darbu pie valsts atbalsta programmas ieviešanas pašvaldībām īres namu būvniecībai. </a:t>
            </a:r>
          </a:p>
          <a:p>
            <a:pPr>
              <a:buFont typeface="Wingdings" pitchFamily="2" charset="2"/>
              <a:buChar char="Ø"/>
            </a:pPr>
            <a:r>
              <a:rPr lang="lv-LV" sz="1400" b="0" dirty="0"/>
              <a:t>Mazināt nodokļu slogu iedzīvotājiem, kuri izīrē savus mājokļus, tādējādi mākslīgi neceļot īres cenas un attīstot īres tirgu.</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(2)</a:t>
            </a:r>
          </a:p>
        </p:txBody>
      </p:sp>
      <p:sp>
        <p:nvSpPr>
          <p:cNvPr id="3" name="Content Placeholder 2"/>
          <p:cNvSpPr>
            <a:spLocks noGrp="1"/>
          </p:cNvSpPr>
          <p:nvPr>
            <p:ph idx="1"/>
          </p:nvPr>
        </p:nvSpPr>
        <p:spPr>
          <a:xfrm>
            <a:off x="500034" y="1000108"/>
            <a:ext cx="8239125" cy="5040312"/>
          </a:xfrm>
        </p:spPr>
        <p:txBody>
          <a:bodyPr/>
          <a:lstStyle/>
          <a:p>
            <a:pPr>
              <a:buNone/>
            </a:pPr>
            <a:r>
              <a:rPr lang="lv-LV" sz="1800" dirty="0">
                <a:solidFill>
                  <a:srgbClr val="C00000"/>
                </a:solidFill>
              </a:rPr>
              <a:t>Vienotas pieejas trūkums dzīvokļa pabalsta noteikšanas kārtībai pašvaldībās</a:t>
            </a:r>
            <a:endParaRPr lang="lv-LV" sz="1800" b="0" dirty="0">
              <a:solidFill>
                <a:srgbClr val="C00000"/>
              </a:solidFill>
            </a:endParaRPr>
          </a:p>
          <a:p>
            <a:pPr>
              <a:buFont typeface="Wingdings" pitchFamily="2" charset="2"/>
              <a:buChar char="Ø"/>
            </a:pPr>
            <a:r>
              <a:rPr lang="lv-LV" sz="1400" b="0" dirty="0"/>
              <a:t>Izvērtēt iespēju normatīvajos aktos noteikt </a:t>
            </a:r>
            <a:r>
              <a:rPr lang="lv-LV" sz="1400" b="0" u="sng" dirty="0"/>
              <a:t>vienotus dzīvokļa pabalsta piešķiršanas principus </a:t>
            </a:r>
            <a:r>
              <a:rPr lang="lv-LV" sz="1400" b="0" dirty="0"/>
              <a:t>(ietvarus), t.sk. pašvaldībām nosakot minimālās prasības attiecībā uz pabalsta saņēmējiem un atvieglojumu piešķiršanas kritērijiem, atbalsta saturu un aprēķinu, ja tas paredz finansiālu atbalstu. </a:t>
            </a:r>
          </a:p>
          <a:p>
            <a:pPr>
              <a:buFont typeface="Wingdings" pitchFamily="2" charset="2"/>
              <a:buChar char="Ø"/>
            </a:pPr>
            <a:r>
              <a:rPr lang="lv-LV" sz="1400" b="0" dirty="0"/>
              <a:t>Noteikt </a:t>
            </a:r>
            <a:r>
              <a:rPr lang="lv-LV" sz="1400" b="0" u="sng" dirty="0"/>
              <a:t>mērķa grupas, kuru ietvaros jāpiemēro vienota pieeja</a:t>
            </a:r>
            <a:r>
              <a:rPr lang="lv-LV" sz="1400" b="0" dirty="0"/>
              <a:t>, sniedzot palīdzību mājokļa jomā. Balstoties uz izvērtējumā veikto analīzi, tās būtu ģimenes ar bērniem, kuru ienākumi ir zem vidējiem valstī noteiktajiem ienākumiem uz vienu personu mēnesī; personas ar invaliditāti un ģimenes, kurās ir šādas personas neatkarīgi no to vecuma; atsevišķi dzīvojoši seniori. </a:t>
            </a:r>
          </a:p>
          <a:p>
            <a:pPr>
              <a:buNone/>
            </a:pPr>
            <a:endParaRPr lang="lv-LV" sz="1400" b="0" dirty="0"/>
          </a:p>
          <a:p>
            <a:pPr>
              <a:buNone/>
            </a:pPr>
            <a:r>
              <a:rPr lang="lv-LV" sz="1800" dirty="0">
                <a:solidFill>
                  <a:srgbClr val="C00000"/>
                </a:solidFill>
              </a:rPr>
              <a:t>Pagaidu mājokļa pieejamība specifiskām mērķa grupām un iedzīvotājiem krīzes situācijā</a:t>
            </a:r>
            <a:endParaRPr lang="lv-LV" sz="1800" b="0" dirty="0">
              <a:solidFill>
                <a:srgbClr val="C00000"/>
              </a:solidFill>
            </a:endParaRPr>
          </a:p>
          <a:p>
            <a:pPr>
              <a:buFont typeface="Wingdings" pitchFamily="2" charset="2"/>
              <a:buChar char="Ø"/>
            </a:pPr>
            <a:r>
              <a:rPr lang="lv-LV" sz="1400" b="0" dirty="0"/>
              <a:t>Izmantot </a:t>
            </a:r>
            <a:r>
              <a:rPr lang="lv-LV" sz="1400" b="0" u="sng" dirty="0"/>
              <a:t>esošos instrumentus </a:t>
            </a:r>
            <a:r>
              <a:rPr lang="lv-LV" sz="1400" b="0" dirty="0"/>
              <a:t>(pakalpojumus, piemēram, īslaicīgās uzturēšanās mājokļi, dienas centri, patversmes) un turpināt piemērot netiešos risinājumus, ceļot konkrētu mērķa grupu kapacitāti.</a:t>
            </a:r>
          </a:p>
          <a:p>
            <a:pPr>
              <a:buFont typeface="Wingdings" pitchFamily="2" charset="2"/>
              <a:buChar char="Ø"/>
            </a:pPr>
            <a:r>
              <a:rPr lang="lv-LV" sz="1400" b="0" dirty="0"/>
              <a:t>Sniegt sociālu un psiholoģisku atbalstu specifiskām mērķa grupām, </a:t>
            </a:r>
            <a:r>
              <a:rPr lang="lv-LV" sz="1400" b="0" u="sng" dirty="0"/>
              <a:t>attīstot viņu sociālās un patstāvīgas dzīves prasmes</a:t>
            </a:r>
            <a:r>
              <a:rPr lang="lv-LV" sz="1400" b="0" dirty="0"/>
              <a:t>, palīdzot risināt administratīvos jautājumus, lai varētu saņemt jau pastāvošo sociālo palīdzību un pakalpojumus.</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(3)</a:t>
            </a:r>
          </a:p>
        </p:txBody>
      </p:sp>
      <p:sp>
        <p:nvSpPr>
          <p:cNvPr id="3" name="Content Placeholder 2"/>
          <p:cNvSpPr>
            <a:spLocks noGrp="1"/>
          </p:cNvSpPr>
          <p:nvPr>
            <p:ph idx="1"/>
          </p:nvPr>
        </p:nvSpPr>
        <p:spPr>
          <a:xfrm>
            <a:off x="428596" y="1357298"/>
            <a:ext cx="8239125" cy="5040312"/>
          </a:xfrm>
        </p:spPr>
        <p:txBody>
          <a:bodyPr/>
          <a:lstStyle/>
          <a:p>
            <a:pPr>
              <a:buNone/>
            </a:pPr>
            <a:r>
              <a:rPr lang="lv-LV" dirty="0">
                <a:solidFill>
                  <a:srgbClr val="C00000"/>
                </a:solidFill>
              </a:rPr>
              <a:t>Rindas uz pašvaldības mājokļiem un sociālajiem mājokļiem</a:t>
            </a:r>
          </a:p>
          <a:p>
            <a:pPr>
              <a:spcBef>
                <a:spcPts val="600"/>
              </a:spcBef>
              <a:buFont typeface="Wingdings" pitchFamily="2" charset="2"/>
              <a:buChar char="Ø"/>
            </a:pPr>
            <a:r>
              <a:rPr lang="lv-LV" sz="1400" b="0" dirty="0"/>
              <a:t>Jānovērš </a:t>
            </a:r>
            <a:r>
              <a:rPr lang="lv-LV" sz="1400" b="0" u="sng" dirty="0"/>
              <a:t>negodprātīga iedzīvotāju rīcība un stratēģijas pašvaldības atbalsta izmantošanā</a:t>
            </a:r>
            <a:r>
              <a:rPr lang="lv-LV" sz="1400" b="0" dirty="0"/>
              <a:t>, samazinot rindas uz pašvaldības īres un sociālajiem mājokļiem, lai subsidētais pašvaldību dzīvojamais fonds tiek izmantots noteiktām sociāli aizsargājamām mērķa grupām.</a:t>
            </a:r>
          </a:p>
          <a:p>
            <a:pPr>
              <a:spcBef>
                <a:spcPts val="600"/>
              </a:spcBef>
              <a:buFont typeface="Wingdings" pitchFamily="2" charset="2"/>
              <a:buChar char="Ø"/>
            </a:pPr>
            <a:r>
              <a:rPr lang="lv-LV" sz="1400" b="0" u="sng" dirty="0"/>
              <a:t>Saglabāt pašvaldību sociālo mājokļu fondu </a:t>
            </a:r>
            <a:r>
              <a:rPr lang="lv-LV" sz="1400" b="0" dirty="0"/>
              <a:t>vismaz esošā apmērā, nepadarot tos par īres mājokļiem pēc tam, kad persona zaudējusi tiesības uz sociālo mājokli, bet vēlas turpināt īrēt konkrēto dzīvokli.</a:t>
            </a:r>
          </a:p>
          <a:p>
            <a:pPr>
              <a:spcBef>
                <a:spcPts val="600"/>
              </a:spcBef>
              <a:buFont typeface="Wingdings" pitchFamily="2" charset="2"/>
              <a:buChar char="Ø"/>
            </a:pPr>
            <a:r>
              <a:rPr lang="lv-LV" sz="1400" b="0" dirty="0"/>
              <a:t>Mazināt nodokļu un administratīvos šķēršļus mājokļu tirgus, t.sk. īres tirgus, stagnācijas novēršanai.</a:t>
            </a:r>
          </a:p>
          <a:p>
            <a:pPr>
              <a:spcBef>
                <a:spcPts val="600"/>
              </a:spcBef>
              <a:buFont typeface="Wingdings" pitchFamily="2" charset="2"/>
              <a:buChar char="Ø"/>
            </a:pPr>
            <a:r>
              <a:rPr lang="lv-LV" sz="1400" b="0" dirty="0"/>
              <a:t>Turpināt darbu pie valsts atbalsta programmas izstrādes pašvaldībām dzīvojamā fonda attīstīšanai.</a:t>
            </a:r>
          </a:p>
          <a:p>
            <a:pPr>
              <a:spcBef>
                <a:spcPts val="600"/>
              </a:spcBef>
              <a:buFont typeface="Wingdings" pitchFamily="2" charset="2"/>
              <a:buChar char="Ø"/>
            </a:pPr>
            <a:r>
              <a:rPr lang="lv-LV" sz="1400" b="0" dirty="0"/>
              <a:t> Izvērtēt iespēju pašvaldībām iepirkt īres pakalpojumus (nomāt dzīvojamo platību).</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Darbības virzieni problēmu risināšanai (4)</a:t>
            </a:r>
          </a:p>
        </p:txBody>
      </p:sp>
      <p:sp>
        <p:nvSpPr>
          <p:cNvPr id="3" name="Content Placeholder 2"/>
          <p:cNvSpPr>
            <a:spLocks noGrp="1"/>
          </p:cNvSpPr>
          <p:nvPr>
            <p:ph idx="1"/>
          </p:nvPr>
        </p:nvSpPr>
        <p:spPr>
          <a:xfrm>
            <a:off x="357158" y="1071546"/>
            <a:ext cx="8239125" cy="5040312"/>
          </a:xfrm>
        </p:spPr>
        <p:txBody>
          <a:bodyPr/>
          <a:lstStyle/>
          <a:p>
            <a:pPr>
              <a:buNone/>
            </a:pPr>
            <a:r>
              <a:rPr lang="lv-LV" sz="1800" dirty="0">
                <a:solidFill>
                  <a:srgbClr val="C00000"/>
                </a:solidFill>
              </a:rPr>
              <a:t>Trūkst atbalsta pasākumi ģimenēm ar bērniem mājokļa </a:t>
            </a:r>
            <a:r>
              <a:rPr lang="lv-LV" sz="1800" u="sng" dirty="0">
                <a:solidFill>
                  <a:srgbClr val="C00000"/>
                </a:solidFill>
              </a:rPr>
              <a:t>īrei </a:t>
            </a:r>
            <a:r>
              <a:rPr lang="lv-LV" sz="1800" dirty="0">
                <a:solidFill>
                  <a:srgbClr val="C00000"/>
                </a:solidFill>
              </a:rPr>
              <a:t>atbilstoši ģimenes vajadzībām un ienākumiem</a:t>
            </a:r>
          </a:p>
          <a:p>
            <a:pPr>
              <a:buNone/>
            </a:pPr>
            <a:r>
              <a:rPr lang="lv-LV" sz="1800" b="0" dirty="0"/>
              <a:t>Ģimenes, kuras neatbilst trūcīgās vai maznodrošinātās ģimenes statusam un kuru maksātspēja neatbilst pastāvošo atbalsta mehānismu prasībām</a:t>
            </a:r>
          </a:p>
          <a:p>
            <a:pPr>
              <a:buFont typeface="Wingdings" pitchFamily="2" charset="2"/>
              <a:buChar char="Ø"/>
            </a:pPr>
            <a:r>
              <a:rPr lang="lv-LV" sz="1400" b="0" dirty="0"/>
              <a:t>Īres tirgus attīstība un īres namu būvniecības attīstība</a:t>
            </a:r>
          </a:p>
          <a:p>
            <a:pPr>
              <a:buFont typeface="Wingdings" pitchFamily="2" charset="2"/>
              <a:buChar char="Ø"/>
            </a:pPr>
            <a:r>
              <a:rPr lang="lv-LV" sz="1400" b="0" dirty="0"/>
              <a:t>Tiesiskā regulējuma pilnveidošana (primāri „Dzīvojamo telpu īres likuma” pieņemšana)</a:t>
            </a:r>
          </a:p>
          <a:p>
            <a:pPr>
              <a:buFont typeface="Wingdings" pitchFamily="2" charset="2"/>
              <a:buChar char="Ø"/>
            </a:pPr>
            <a:r>
              <a:rPr lang="lv-LV" sz="1400" b="0" dirty="0"/>
              <a:t>Dzīvojamā fonda pieprasījuma prognožu izstrāde, balstoties uz dzīvojamā fonda novērtējumu, iedzīvotāju skaita izmaiņām un iedzīvotāju mājokļa vajadzību izpētes rezultātiem</a:t>
            </a:r>
            <a:endParaRPr lang="lv-LV" sz="1400" dirty="0"/>
          </a:p>
          <a:p>
            <a:pPr>
              <a:buNone/>
            </a:pPr>
            <a:endParaRPr lang="lv-LV" sz="1400" dirty="0"/>
          </a:p>
          <a:p>
            <a:pPr>
              <a:buNone/>
            </a:pPr>
            <a:endParaRPr lang="lv-LV" sz="1400" dirty="0"/>
          </a:p>
          <a:p>
            <a:pPr>
              <a:buNone/>
            </a:pPr>
            <a:r>
              <a:rPr lang="lv-LV" sz="1800" dirty="0">
                <a:solidFill>
                  <a:srgbClr val="C00000"/>
                </a:solidFill>
              </a:rPr>
              <a:t>Vajadzībām atbilstošu mājokļu trūkums personām ar dažāda veida invaliditāti </a:t>
            </a:r>
          </a:p>
          <a:p>
            <a:pPr algn="just">
              <a:buFont typeface="Wingdings" pitchFamily="2" charset="2"/>
              <a:buChar char="Ø"/>
            </a:pPr>
            <a:r>
              <a:rPr lang="lv-LV" sz="1400" b="0" dirty="0"/>
              <a:t>Praksē mērķa grupa saskaras ar pielāgotu mājokļu (servisa dzīvokļu) trūkumu, problēmas pamatā ir gan finansiālie, gan administratīvie šķēršļi.</a:t>
            </a:r>
          </a:p>
          <a:p>
            <a:pPr algn="just">
              <a:buFont typeface="Wingdings" pitchFamily="2" charset="2"/>
              <a:buChar char="Ø"/>
            </a:pPr>
            <a:r>
              <a:rPr lang="lv-LV" sz="1400" b="0" dirty="0"/>
              <a:t>Izveidot īres servisa dzīvokļus, kurus varētu izīrēt personām (t.sk. ģimenēm, kurās ir šādas personas) ar pārejošu invaliditāti, vai arī uz laiku, kamēr tiek pielāgots personas īpašumā esošais mājoklis tās vajadzībām, kas izriet no iedzimtās vai iegūtās invaliditātes.</a:t>
            </a:r>
          </a:p>
          <a:p>
            <a:endParaRPr lang="lv-LV" sz="14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57158" y="2428868"/>
            <a:ext cx="8189913" cy="2232248"/>
          </a:xfrm>
        </p:spPr>
        <p:txBody>
          <a:bodyPr/>
          <a:lstStyle/>
          <a:p>
            <a:pPr>
              <a:defRPr/>
            </a:pPr>
            <a:br>
              <a:rPr lang="lv-LV" sz="2000" i="0" cap="none" dirty="0">
                <a:effectLst/>
              </a:rPr>
            </a:br>
            <a:br>
              <a:rPr sz="2000" i="0" cap="none">
                <a:effectLst/>
              </a:rPr>
            </a:br>
            <a:br>
              <a:rPr sz="2000" i="0" cap="none">
                <a:effectLst/>
              </a:rPr>
            </a:br>
            <a:r>
              <a:rPr sz="2400" i="0" cap="none">
                <a:effectLst/>
              </a:rPr>
              <a:t>Sociālās atsumtības un nabadzības mazināšanas joma</a:t>
            </a:r>
            <a:br>
              <a:rPr sz="2400" i="0" cap="none">
                <a:effectLst/>
              </a:rPr>
            </a:br>
            <a:br>
              <a:rPr sz="2400" i="0" cap="none">
                <a:effectLst/>
              </a:rPr>
            </a:br>
            <a:r>
              <a:rPr sz="2400" i="0" cap="none">
                <a:effectLst/>
              </a:rPr>
              <a:t>GALVENIE </a:t>
            </a:r>
            <a:br>
              <a:rPr sz="2400" i="0" cap="none">
                <a:effectLst/>
              </a:rPr>
            </a:br>
            <a:r>
              <a:rPr sz="2400" i="0" cap="none">
                <a:effectLst/>
              </a:rPr>
              <a:t>REZULTĀTI</a:t>
            </a:r>
            <a:br>
              <a:rPr sz="2000" i="0" cap="none">
                <a:effectLst/>
              </a:rPr>
            </a:br>
            <a:br>
              <a:rPr lang="lv-LV" sz="2800" cap="none" dirty="0"/>
            </a:br>
            <a:br>
              <a:rPr sz="2800" cap="none"/>
            </a:br>
            <a:br>
              <a:rPr sz="2800" b="0" cap="none">
                <a:effectLst/>
              </a:rPr>
            </a:br>
            <a:endParaRPr sz="2400" b="0" i="0" cap="none" dirty="0">
              <a:solidFill>
                <a:srgbClr val="FFFF00"/>
              </a:solidFill>
              <a:effectLst/>
            </a:endParaRPr>
          </a:p>
        </p:txBody>
      </p:sp>
      <p:sp>
        <p:nvSpPr>
          <p:cNvPr id="5" name="Rectangle 3"/>
          <p:cNvSpPr txBox="1">
            <a:spLocks noChangeArrowheads="1"/>
          </p:cNvSpPr>
          <p:nvPr/>
        </p:nvSpPr>
        <p:spPr bwMode="auto">
          <a:xfrm>
            <a:off x="500034" y="5715016"/>
            <a:ext cx="7775575" cy="508616"/>
          </a:xfrm>
          <a:prstGeom prst="rect">
            <a:avLst/>
          </a:prstGeom>
          <a:noFill/>
          <a:ln w="9525">
            <a:noFill/>
            <a:miter lim="800000"/>
            <a:headEnd/>
            <a:tailEnd/>
          </a:ln>
        </p:spPr>
        <p:txBody>
          <a:bodyPr/>
          <a:lstStyle/>
          <a:p>
            <a:pPr algn="ctr">
              <a:spcBef>
                <a:spcPct val="20000"/>
              </a:spcBef>
              <a:buFont typeface="Wingdings" pitchFamily="2" charset="2"/>
              <a:buNone/>
              <a:defRPr/>
            </a:pPr>
            <a:endParaRPr lang="lv-LV" sz="1600" b="1" kern="0" dirty="0">
              <a:solidFill>
                <a:srgbClr val="003366"/>
              </a:solidFill>
              <a:latin typeface="+mn-lt"/>
            </a:endParaRPr>
          </a:p>
          <a:p>
            <a:pPr algn="ctr">
              <a:spcBef>
                <a:spcPct val="20000"/>
              </a:spcBef>
              <a:buFont typeface="Wingdings" pitchFamily="2" charset="2"/>
              <a:buNone/>
              <a:defRPr/>
            </a:pPr>
            <a:endParaRPr lang="lv-LV" sz="1600" b="1" kern="0" dirty="0">
              <a:solidFill>
                <a:srgbClr val="003366"/>
              </a:solidFill>
              <a:latin typeface="+mn-lt"/>
            </a:endParaRPr>
          </a:p>
        </p:txBody>
      </p:sp>
      <p:sp>
        <p:nvSpPr>
          <p:cNvPr id="4102" name="Rectangle 9"/>
          <p:cNvSpPr>
            <a:spLocks noChangeArrowheads="1"/>
          </p:cNvSpPr>
          <p:nvPr/>
        </p:nvSpPr>
        <p:spPr bwMode="auto">
          <a:xfrm>
            <a:off x="0" y="0"/>
            <a:ext cx="9144000" cy="0"/>
          </a:xfrm>
          <a:prstGeom prst="rect">
            <a:avLst/>
          </a:prstGeom>
          <a:noFill/>
          <a:ln w="9525">
            <a:noFill/>
            <a:miter lim="800000"/>
            <a:headEnd/>
            <a:tailEnd/>
          </a:ln>
        </p:spPr>
        <p:txBody>
          <a:bodyPr wrap="none" anchor="ctr">
            <a:spAutoFit/>
          </a:bodyPr>
          <a:lstStyle/>
          <a:p>
            <a:pPr algn="ctr"/>
            <a:endParaRPr lang="lv-LV"/>
          </a:p>
        </p:txBody>
      </p:sp>
    </p:spTree>
    <p:extLst>
      <p:ext uri="{BB962C8B-B14F-4D97-AF65-F5344CB8AC3E}">
        <p14:creationId xmlns:p14="http://schemas.microsoft.com/office/powerpoint/2010/main" val="28307010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5"/>
          <p:cNvSpPr>
            <a:spLocks noGrp="1" noChangeArrowheads="1"/>
          </p:cNvSpPr>
          <p:nvPr>
            <p:ph type="subTitle" idx="1"/>
          </p:nvPr>
        </p:nvSpPr>
        <p:spPr>
          <a:xfrm>
            <a:off x="4572000" y="3429000"/>
            <a:ext cx="3887788" cy="2114550"/>
          </a:xfrm>
        </p:spPr>
        <p:txBody>
          <a:bodyPr/>
          <a:lstStyle/>
          <a:p>
            <a:pPr algn="r" eaLnBrk="1" hangingPunct="1"/>
            <a:r>
              <a:rPr lang="en-US" dirty="0">
                <a:solidFill>
                  <a:srgbClr val="003366"/>
                </a:solidFill>
              </a:rPr>
              <a:t>Baltic Institute of Social Sciences</a:t>
            </a:r>
          </a:p>
          <a:p>
            <a:pPr algn="r" eaLnBrk="1" hangingPunct="1"/>
            <a:endParaRPr sz="1400" dirty="0">
              <a:solidFill>
                <a:srgbClr val="003366"/>
              </a:solidFill>
            </a:endParaRPr>
          </a:p>
          <a:p>
            <a:pPr algn="r" eaLnBrk="1" hangingPunct="1"/>
            <a:r>
              <a:rPr sz="1400" dirty="0">
                <a:solidFill>
                  <a:srgbClr val="003366"/>
                </a:solidFill>
              </a:rPr>
              <a:t>Tērbatas iela 53 – 6, Rīga</a:t>
            </a:r>
          </a:p>
          <a:p>
            <a:pPr algn="r" eaLnBrk="1" hangingPunct="1"/>
            <a:r>
              <a:rPr sz="1400">
                <a:solidFill>
                  <a:srgbClr val="003366"/>
                </a:solidFill>
              </a:rPr>
              <a:t>Tālruņi: 67217554, 29411649</a:t>
            </a:r>
          </a:p>
          <a:p>
            <a:pPr algn="r" eaLnBrk="1" hangingPunct="1"/>
            <a:r>
              <a:rPr sz="1400">
                <a:hlinkClick r:id="rId2"/>
              </a:rPr>
              <a:t>biss@biss.soc.lv</a:t>
            </a:r>
            <a:r>
              <a:rPr sz="1400"/>
              <a:t> </a:t>
            </a:r>
            <a:endParaRPr sz="1400" dirty="0"/>
          </a:p>
          <a:p>
            <a:pPr algn="r" eaLnBrk="1" hangingPunct="1"/>
            <a:r>
              <a:rPr sz="1400">
                <a:hlinkClick r:id="rId3"/>
              </a:rPr>
              <a:t>www.biss.soc.lv</a:t>
            </a:r>
            <a:r>
              <a:rPr sz="1400"/>
              <a:t>  </a:t>
            </a:r>
            <a:endParaRPr sz="1400" dirty="0"/>
          </a:p>
        </p:txBody>
      </p:sp>
      <p:pic>
        <p:nvPicPr>
          <p:cNvPr id="18436" name="Picture 13" descr="Stends_apgriezts"/>
          <p:cNvPicPr>
            <a:picLocks noChangeAspect="1" noChangeArrowheads="1"/>
          </p:cNvPicPr>
          <p:nvPr/>
        </p:nvPicPr>
        <p:blipFill>
          <a:blip r:embed="rId4" cstate="print"/>
          <a:srcRect/>
          <a:stretch>
            <a:fillRect/>
          </a:stretch>
        </p:blipFill>
        <p:spPr bwMode="auto">
          <a:xfrm>
            <a:off x="-19050" y="0"/>
            <a:ext cx="2678113" cy="6858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600" dirty="0"/>
              <a:t>Izmantotie rādītāji un statistikas datu analīzi ietekmējošie faktori</a:t>
            </a:r>
          </a:p>
        </p:txBody>
      </p:sp>
      <p:sp>
        <p:nvSpPr>
          <p:cNvPr id="3" name="Content Placeholder 2"/>
          <p:cNvSpPr>
            <a:spLocks noGrp="1"/>
          </p:cNvSpPr>
          <p:nvPr>
            <p:ph idx="1"/>
          </p:nvPr>
        </p:nvSpPr>
        <p:spPr>
          <a:xfrm>
            <a:off x="428596" y="1000108"/>
            <a:ext cx="3990974" cy="5040312"/>
          </a:xfrm>
        </p:spPr>
        <p:txBody>
          <a:bodyPr/>
          <a:lstStyle/>
          <a:p>
            <a:pPr>
              <a:buFont typeface="Wingdings" pitchFamily="2" charset="2"/>
              <a:buChar char="§"/>
            </a:pPr>
            <a:r>
              <a:rPr lang="lv-LV" sz="1600" b="0" dirty="0"/>
              <a:t>Džini koeficients</a:t>
            </a:r>
          </a:p>
          <a:p>
            <a:pPr>
              <a:buFont typeface="Wingdings" pitchFamily="2" charset="2"/>
              <a:buChar char="§"/>
            </a:pPr>
            <a:r>
              <a:rPr lang="lv-LV" sz="1600" b="0" dirty="0"/>
              <a:t>S80/S20 kvintiļu attiecību indekss</a:t>
            </a:r>
          </a:p>
          <a:p>
            <a:pPr>
              <a:buFont typeface="Wingdings" pitchFamily="2" charset="2"/>
              <a:buChar char="§"/>
            </a:pPr>
            <a:r>
              <a:rPr lang="lv-LV" sz="1600" b="0" dirty="0"/>
              <a:t>Iedzīvotāju (mājsaimniecību) ienākumi</a:t>
            </a:r>
          </a:p>
          <a:p>
            <a:pPr>
              <a:buFont typeface="Wingdings" pitchFamily="2" charset="2"/>
              <a:buChar char="§"/>
            </a:pPr>
            <a:r>
              <a:rPr lang="lv-LV" sz="1600" b="0" dirty="0"/>
              <a:t>Minimālie ienākumi (1; 0,7; 0,7)</a:t>
            </a:r>
          </a:p>
          <a:p>
            <a:pPr>
              <a:buFont typeface="Wingdings" pitchFamily="2" charset="2"/>
              <a:buChar char="§"/>
            </a:pPr>
            <a:r>
              <a:rPr lang="lv-LV" sz="1600" b="0" dirty="0"/>
              <a:t>Mājsaimniecību ienākumi uz vienu ekvivalento patērētāju (1; 0,5; 0,3)</a:t>
            </a:r>
          </a:p>
          <a:p>
            <a:pPr>
              <a:buFont typeface="Wingdings" pitchFamily="2" charset="2"/>
              <a:buChar char="§"/>
            </a:pPr>
            <a:r>
              <a:rPr lang="lv-LV" sz="1600" b="0" dirty="0"/>
              <a:t>Mājsaimniecību ienākumu struktūra </a:t>
            </a:r>
          </a:p>
          <a:p>
            <a:pPr>
              <a:buFont typeface="Wingdings" pitchFamily="2" charset="2"/>
              <a:buChar char="§"/>
            </a:pPr>
            <a:r>
              <a:rPr lang="lv-LV" sz="1600" b="0" dirty="0"/>
              <a:t>Ienākumu sadalījums kvintiļu grupās</a:t>
            </a:r>
          </a:p>
          <a:p>
            <a:pPr>
              <a:buFont typeface="Wingdings" pitchFamily="2" charset="2"/>
              <a:buChar char="§"/>
            </a:pPr>
            <a:r>
              <a:rPr lang="lv-LV" sz="1600" b="0" dirty="0"/>
              <a:t>Nabadzības riska slieksnis </a:t>
            </a:r>
          </a:p>
          <a:p>
            <a:pPr>
              <a:buFont typeface="Wingdings" pitchFamily="2" charset="2"/>
              <a:buChar char="§"/>
            </a:pPr>
            <a:r>
              <a:rPr lang="lv-LV" sz="1600" b="0" dirty="0"/>
              <a:t>Nabadzības riska indekss</a:t>
            </a:r>
          </a:p>
          <a:p>
            <a:pPr>
              <a:buFont typeface="Wingdings" pitchFamily="2" charset="2"/>
              <a:buChar char="§"/>
            </a:pPr>
            <a:r>
              <a:rPr lang="lv-LV" sz="1600" b="0" dirty="0"/>
              <a:t>Materiālās nenodrošinātības indekss</a:t>
            </a:r>
          </a:p>
          <a:p>
            <a:pPr>
              <a:buFont typeface="Wingdings" pitchFamily="2" charset="2"/>
              <a:buChar char="§"/>
            </a:pPr>
            <a:r>
              <a:rPr lang="lv-LV" sz="1600" b="0" dirty="0"/>
              <a:t>Dziļas materiālās nenodrošinātības indekss</a:t>
            </a:r>
          </a:p>
          <a:p>
            <a:pPr>
              <a:buFont typeface="Wingdings" pitchFamily="2" charset="2"/>
              <a:buChar char="§"/>
            </a:pPr>
            <a:r>
              <a:rPr lang="lv-LV" sz="1600" b="0" dirty="0"/>
              <a:t>Ekonomiskā spriedze</a:t>
            </a:r>
          </a:p>
          <a:p>
            <a:pPr>
              <a:buFont typeface="Wingdings" pitchFamily="2" charset="2"/>
              <a:buChar char="§"/>
            </a:pPr>
            <a:r>
              <a:rPr lang="lv-LV" sz="1600" b="0" dirty="0"/>
              <a:t>Trūcīgas personas</a:t>
            </a:r>
          </a:p>
          <a:p>
            <a:pPr>
              <a:buFont typeface="Wingdings" pitchFamily="2" charset="2"/>
              <a:buChar char="§"/>
            </a:pPr>
            <a:r>
              <a:rPr lang="lv-LV" sz="1600" b="0" dirty="0"/>
              <a:t>GMI pabalsta saņēmēji</a:t>
            </a:r>
          </a:p>
          <a:p>
            <a:pPr>
              <a:buFont typeface="Wingdings" pitchFamily="2" charset="2"/>
              <a:buChar char="§"/>
            </a:pPr>
            <a:r>
              <a:rPr lang="lv-LV" sz="1600" b="0" dirty="0"/>
              <a:t>Maznodrošinātas personas</a:t>
            </a:r>
          </a:p>
          <a:p>
            <a:pPr>
              <a:buFont typeface="Wingdings" pitchFamily="2" charset="2"/>
              <a:buChar char="§"/>
            </a:pPr>
            <a:r>
              <a:rPr lang="lv-LV" sz="1600" b="0" dirty="0"/>
              <a:t>Dzīvokļa pabalsta saņēmēji</a:t>
            </a:r>
          </a:p>
          <a:p>
            <a:pPr>
              <a:buFont typeface="Wingdings" pitchFamily="2" charset="2"/>
              <a:buChar char="§"/>
            </a:pPr>
            <a:endParaRPr lang="lv-LV" sz="1600" b="0" dirty="0"/>
          </a:p>
          <a:p>
            <a:endParaRPr lang="lv-LV" sz="1600" b="0" dirty="0"/>
          </a:p>
          <a:p>
            <a:endParaRPr lang="lv-LV" dirty="0"/>
          </a:p>
        </p:txBody>
      </p:sp>
      <p:sp>
        <p:nvSpPr>
          <p:cNvPr id="4" name="Content Placeholder 2"/>
          <p:cNvSpPr txBox="1">
            <a:spLocks/>
          </p:cNvSpPr>
          <p:nvPr/>
        </p:nvSpPr>
        <p:spPr bwMode="auto">
          <a:xfrm>
            <a:off x="4714876" y="1071546"/>
            <a:ext cx="3857652" cy="50403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
                <a:srgbClr val="003366"/>
              </a:buClr>
              <a:buSzTx/>
              <a:tabLst/>
              <a:defRPr/>
            </a:pPr>
            <a:r>
              <a:rPr kumimoji="0" lang="lv-LV" sz="1600" b="0" i="0" u="none" strike="noStrike" kern="0" cap="none" spc="0" normalizeH="0" baseline="0" noProof="0" dirty="0">
                <a:ln>
                  <a:noFill/>
                </a:ln>
                <a:solidFill>
                  <a:srgbClr val="C00000"/>
                </a:solidFill>
                <a:effectLst/>
                <a:uLnTx/>
                <a:uFillTx/>
                <a:latin typeface="+mn-lt"/>
                <a:ea typeface="+mn-ea"/>
                <a:cs typeface="+mn-cs"/>
              </a:rPr>
              <a:t>!!! Vienotās ES metodoloģijas ierobežots</a:t>
            </a:r>
            <a:r>
              <a:rPr kumimoji="0" lang="lv-LV" sz="1600" b="0" i="0" u="none" strike="noStrike" kern="0" cap="none" spc="0" normalizeH="0" noProof="0" dirty="0">
                <a:ln>
                  <a:noFill/>
                </a:ln>
                <a:solidFill>
                  <a:srgbClr val="C00000"/>
                </a:solidFill>
                <a:effectLst/>
                <a:uLnTx/>
                <a:uFillTx/>
                <a:latin typeface="+mn-lt"/>
                <a:ea typeface="+mn-ea"/>
                <a:cs typeface="+mn-cs"/>
              </a:rPr>
              <a:t> jūtīgums pret nacionālo situāciju un dažādiem mājsaimniecību tipiem</a:t>
            </a:r>
          </a:p>
          <a:p>
            <a:pPr marL="342900" marR="0" lvl="0" indent="-342900" algn="l" defTabSz="914400" rtl="0" eaLnBrk="0" fontAlgn="base" latinLnBrk="0" hangingPunct="0">
              <a:lnSpc>
                <a:spcPct val="100000"/>
              </a:lnSpc>
              <a:spcBef>
                <a:spcPct val="20000"/>
              </a:spcBef>
              <a:spcAft>
                <a:spcPct val="0"/>
              </a:spcAft>
              <a:buClr>
                <a:srgbClr val="003366"/>
              </a:buClr>
              <a:buSzTx/>
              <a:tabLst/>
              <a:defRPr/>
            </a:pPr>
            <a:endParaRPr kumimoji="0" lang="lv-LV" sz="1600" b="0" i="0" u="none" strike="noStrike" kern="0" cap="none" spc="0" normalizeH="0" baseline="0" noProof="0" dirty="0">
              <a:ln>
                <a:noFill/>
              </a:ln>
              <a:solidFill>
                <a:srgbClr val="C0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3366"/>
              </a:buClr>
              <a:buSzTx/>
              <a:tabLst/>
              <a:defRPr/>
            </a:pPr>
            <a:r>
              <a:rPr kumimoji="0" lang="lv-LV" sz="1600" b="0" i="0" u="none" strike="noStrike" kern="0" cap="none" spc="0" normalizeH="0" baseline="0" noProof="0" dirty="0">
                <a:ln>
                  <a:noFill/>
                </a:ln>
                <a:solidFill>
                  <a:srgbClr val="C00000"/>
                </a:solidFill>
                <a:effectLst/>
                <a:uLnTx/>
                <a:uFillTx/>
                <a:latin typeface="+mn-lt"/>
                <a:ea typeface="+mn-ea"/>
                <a:cs typeface="+mn-cs"/>
              </a:rPr>
              <a:t>!!! Piemērotās ekvivalences skalas</a:t>
            </a:r>
          </a:p>
          <a:p>
            <a:pPr marL="342900" marR="0" lvl="0" indent="-342900" algn="l" defTabSz="914400" rtl="0" eaLnBrk="0" fontAlgn="base" latinLnBrk="0" hangingPunct="0">
              <a:lnSpc>
                <a:spcPct val="100000"/>
              </a:lnSpc>
              <a:spcBef>
                <a:spcPct val="20000"/>
              </a:spcBef>
              <a:spcAft>
                <a:spcPct val="0"/>
              </a:spcAft>
              <a:buClr>
                <a:srgbClr val="003366"/>
              </a:buClr>
              <a:buSzTx/>
              <a:tabLst/>
              <a:defRPr/>
            </a:pPr>
            <a:endParaRPr lang="lv-LV" sz="1600" kern="0" dirty="0">
              <a:solidFill>
                <a:srgbClr val="C00000"/>
              </a:solidFill>
              <a:latin typeface="+mn-lt"/>
            </a:endParaRPr>
          </a:p>
          <a:p>
            <a:pPr marL="342900" marR="0" lvl="0" indent="-342900" algn="l" defTabSz="914400" rtl="0" eaLnBrk="0" fontAlgn="base" latinLnBrk="0" hangingPunct="0">
              <a:lnSpc>
                <a:spcPct val="100000"/>
              </a:lnSpc>
              <a:spcBef>
                <a:spcPct val="20000"/>
              </a:spcBef>
              <a:spcAft>
                <a:spcPct val="0"/>
              </a:spcAft>
              <a:buClr>
                <a:srgbClr val="003366"/>
              </a:buClr>
              <a:buSzTx/>
              <a:tabLst/>
              <a:defRPr/>
            </a:pPr>
            <a:r>
              <a:rPr kumimoji="0" lang="lv-LV" sz="1600" b="0" i="0" u="none" strike="noStrike" kern="0" cap="none" spc="0" normalizeH="0" baseline="0" noProof="0" dirty="0">
                <a:ln>
                  <a:noFill/>
                </a:ln>
                <a:solidFill>
                  <a:srgbClr val="C00000"/>
                </a:solidFill>
                <a:effectLst/>
                <a:uLnTx/>
                <a:uFillTx/>
                <a:latin typeface="+mn-lt"/>
                <a:ea typeface="+mn-ea"/>
                <a:cs typeface="+mn-cs"/>
              </a:rPr>
              <a:t>!!!</a:t>
            </a:r>
            <a:r>
              <a:rPr kumimoji="0" lang="lv-LV" sz="1600" b="0" i="0" u="none" strike="noStrike" kern="0" cap="none" spc="0" normalizeH="0" noProof="0" dirty="0">
                <a:ln>
                  <a:noFill/>
                </a:ln>
                <a:solidFill>
                  <a:srgbClr val="C00000"/>
                </a:solidFill>
                <a:effectLst/>
                <a:uLnTx/>
                <a:uFillTx/>
                <a:latin typeface="+mn-lt"/>
                <a:ea typeface="+mn-ea"/>
                <a:cs typeface="+mn-cs"/>
              </a:rPr>
              <a:t> </a:t>
            </a:r>
            <a:r>
              <a:rPr kumimoji="0" lang="lv-LV" sz="1600" b="0" i="0" u="none" strike="noStrike" kern="0" cap="none" spc="0" normalizeH="0" baseline="0" noProof="0" dirty="0">
                <a:ln>
                  <a:noFill/>
                </a:ln>
                <a:solidFill>
                  <a:srgbClr val="C00000"/>
                </a:solidFill>
                <a:effectLst/>
                <a:uLnTx/>
                <a:uFillTx/>
                <a:latin typeface="+mn-lt"/>
                <a:ea typeface="+mn-ea"/>
                <a:cs typeface="+mn-cs"/>
              </a:rPr>
              <a:t>Indeksus un indikatorus veidojošās komponentes </a:t>
            </a:r>
          </a:p>
          <a:p>
            <a:pPr marL="342900" marR="0" lvl="0" indent="-342900" algn="l" defTabSz="914400" rtl="0" eaLnBrk="0" fontAlgn="base" latinLnBrk="0" hangingPunct="0">
              <a:lnSpc>
                <a:spcPct val="100000"/>
              </a:lnSpc>
              <a:spcBef>
                <a:spcPct val="20000"/>
              </a:spcBef>
              <a:spcAft>
                <a:spcPct val="0"/>
              </a:spcAft>
              <a:buClr>
                <a:srgbClr val="003366"/>
              </a:buClr>
              <a:buSzTx/>
              <a:tabLst/>
              <a:defRPr/>
            </a:pPr>
            <a:endParaRPr kumimoji="0" lang="lv-LV" sz="1600" b="0" i="0" u="none" strike="noStrike" kern="0" cap="none" spc="0" normalizeH="0" baseline="0" noProof="0" dirty="0">
              <a:ln>
                <a:noFill/>
              </a:ln>
              <a:solidFill>
                <a:srgbClr val="C0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3366"/>
              </a:buClr>
              <a:buSzTx/>
              <a:tabLst/>
              <a:defRPr/>
            </a:pPr>
            <a:r>
              <a:rPr kumimoji="0" lang="lv-LV" sz="1600" b="0" i="0" u="none" strike="noStrike" kern="0" cap="none" spc="0" normalizeH="0" baseline="0" noProof="0" dirty="0">
                <a:ln>
                  <a:noFill/>
                </a:ln>
                <a:solidFill>
                  <a:srgbClr val="C00000"/>
                </a:solidFill>
                <a:effectLst/>
                <a:uLnTx/>
                <a:uFillTx/>
                <a:latin typeface="+mn-lt"/>
                <a:ea typeface="+mn-ea"/>
                <a:cs typeface="+mn-cs"/>
              </a:rPr>
              <a:t>!!! Datu ierobežojumi par specifiskām nabadzības riskam pakļautām mērķa grupām</a:t>
            </a:r>
          </a:p>
          <a:p>
            <a:pPr marL="342900" marR="0" lvl="0" indent="-342900" algn="l" defTabSz="914400" rtl="0" eaLnBrk="0" fontAlgn="base" latinLnBrk="0" hangingPunct="0">
              <a:lnSpc>
                <a:spcPct val="100000"/>
              </a:lnSpc>
              <a:spcBef>
                <a:spcPct val="20000"/>
              </a:spcBef>
              <a:spcAft>
                <a:spcPct val="0"/>
              </a:spcAft>
              <a:buClr>
                <a:srgbClr val="003366"/>
              </a:buClr>
              <a:buSzTx/>
              <a:tabLst/>
              <a:defRPr/>
            </a:pPr>
            <a:endParaRPr lang="lv-LV" sz="1600" kern="0" dirty="0">
              <a:solidFill>
                <a:srgbClr val="C00000"/>
              </a:solidFill>
              <a:latin typeface="+mn-lt"/>
            </a:endParaRPr>
          </a:p>
          <a:p>
            <a:pPr marL="342900" marR="0" lvl="0" indent="-342900" algn="l" defTabSz="914400" rtl="0" eaLnBrk="0" fontAlgn="base" latinLnBrk="0" hangingPunct="0">
              <a:lnSpc>
                <a:spcPct val="100000"/>
              </a:lnSpc>
              <a:spcBef>
                <a:spcPct val="20000"/>
              </a:spcBef>
              <a:spcAft>
                <a:spcPct val="0"/>
              </a:spcAft>
              <a:buClr>
                <a:srgbClr val="003366"/>
              </a:buClr>
              <a:buSzTx/>
              <a:tabLst/>
              <a:defRPr/>
            </a:pPr>
            <a:r>
              <a:rPr kumimoji="0" lang="lv-LV" sz="1600" b="0" i="0" u="none" strike="noStrike" kern="0" cap="none" spc="0" normalizeH="0" baseline="0" noProof="0" dirty="0">
                <a:ln>
                  <a:noFill/>
                </a:ln>
                <a:solidFill>
                  <a:srgbClr val="C00000"/>
                </a:solidFill>
                <a:effectLst/>
                <a:uLnTx/>
                <a:uFillTx/>
                <a:latin typeface="+mn-lt"/>
                <a:ea typeface="+mn-ea"/>
                <a:cs typeface="+mn-cs"/>
              </a:rPr>
              <a:t>!!! </a:t>
            </a:r>
            <a:r>
              <a:rPr kumimoji="0" lang="lv-LV" sz="1600" b="0" i="0" u="none" strike="noStrike" kern="0" cap="none" spc="0" normalizeH="0" baseline="0" noProof="0" dirty="0" err="1">
                <a:ln>
                  <a:noFill/>
                </a:ln>
                <a:solidFill>
                  <a:srgbClr val="C00000"/>
                </a:solidFill>
                <a:effectLst/>
                <a:uLnTx/>
                <a:uFillTx/>
                <a:latin typeface="+mn-lt"/>
                <a:ea typeface="+mn-ea"/>
                <a:cs typeface="+mn-cs"/>
              </a:rPr>
              <a:t>Mikrodatu</a:t>
            </a:r>
            <a:r>
              <a:rPr kumimoji="0" lang="lv-LV" sz="1600" b="0" i="0" u="none" strike="noStrike" kern="0" cap="none" spc="0" normalizeH="0" baseline="0" noProof="0" dirty="0">
                <a:ln>
                  <a:noFill/>
                </a:ln>
                <a:solidFill>
                  <a:srgbClr val="C00000"/>
                </a:solidFill>
                <a:effectLst/>
                <a:uLnTx/>
                <a:uFillTx/>
                <a:latin typeface="+mn-lt"/>
                <a:ea typeface="+mn-ea"/>
                <a:cs typeface="+mn-cs"/>
              </a:rPr>
              <a:t> uzkrāšanas</a:t>
            </a:r>
            <a:r>
              <a:rPr kumimoji="0" lang="lv-LV" sz="1600" b="0" i="0" u="none" strike="noStrike" kern="0" cap="none" spc="0" normalizeH="0" noProof="0" dirty="0">
                <a:ln>
                  <a:noFill/>
                </a:ln>
                <a:solidFill>
                  <a:srgbClr val="C00000"/>
                </a:solidFill>
                <a:effectLst/>
                <a:uLnTx/>
                <a:uFillTx/>
                <a:latin typeface="+mn-lt"/>
                <a:ea typeface="+mn-ea"/>
                <a:cs typeface="+mn-cs"/>
              </a:rPr>
              <a:t> īpatnības un </a:t>
            </a:r>
            <a:r>
              <a:rPr kumimoji="0" lang="lv-LV" sz="1600" b="0" i="0" u="none" strike="noStrike" kern="0" cap="none" spc="0" normalizeH="0" baseline="0" noProof="0" dirty="0">
                <a:ln>
                  <a:noFill/>
                </a:ln>
                <a:solidFill>
                  <a:srgbClr val="C00000"/>
                </a:solidFill>
                <a:effectLst/>
                <a:uLnTx/>
                <a:uFillTx/>
                <a:latin typeface="+mn-lt"/>
                <a:ea typeface="+mn-ea"/>
                <a:cs typeface="+mn-cs"/>
              </a:rPr>
              <a:t>apstrādei</a:t>
            </a:r>
            <a:r>
              <a:rPr kumimoji="0" lang="lv-LV" sz="1600" b="0" i="0" u="none" strike="noStrike" kern="0" cap="none" spc="0" normalizeH="0" noProof="0" dirty="0">
                <a:ln>
                  <a:noFill/>
                </a:ln>
                <a:solidFill>
                  <a:srgbClr val="C00000"/>
                </a:solidFill>
                <a:effectLst/>
                <a:uLnTx/>
                <a:uFillTx/>
                <a:latin typeface="+mn-lt"/>
                <a:ea typeface="+mn-ea"/>
                <a:cs typeface="+mn-cs"/>
              </a:rPr>
              <a:t> nepieciešamie resursi</a:t>
            </a:r>
            <a:endParaRPr kumimoji="0" lang="lv-LV" sz="1600" b="0" i="0" u="none" strike="noStrike" kern="0" cap="none" spc="0" normalizeH="0" baseline="0" noProof="0" dirty="0">
              <a:ln>
                <a:noFill/>
              </a:ln>
              <a:solidFill>
                <a:srgbClr val="C00000"/>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3366"/>
              </a:buClr>
              <a:buSzTx/>
              <a:buFont typeface="Wingdings" pitchFamily="2" charset="2"/>
              <a:buChar char="§"/>
              <a:tabLst/>
              <a:defRPr/>
            </a:pPr>
            <a:endParaRPr kumimoji="0" lang="lv-LV" sz="1600" b="0" i="0" u="none" strike="noStrike" kern="0" cap="none" spc="0" normalizeH="0" baseline="0" noProof="0" dirty="0">
              <a:ln>
                <a:noFill/>
              </a:ln>
              <a:solidFill>
                <a:srgbClr val="003366"/>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3366"/>
              </a:buClr>
              <a:buSzTx/>
              <a:buFont typeface="Wingdings" pitchFamily="2" charset="2"/>
              <a:buChar char="þ"/>
              <a:tabLst/>
              <a:defRPr/>
            </a:pPr>
            <a:endParaRPr kumimoji="0" lang="lv-LV" sz="1600" b="0" i="0" u="none" strike="noStrike" kern="0" cap="none" spc="0" normalizeH="0" baseline="0" noProof="0" dirty="0">
              <a:ln>
                <a:noFill/>
              </a:ln>
              <a:solidFill>
                <a:srgbClr val="003366"/>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
                <a:srgbClr val="003366"/>
              </a:buClr>
              <a:buSzTx/>
              <a:buFont typeface="Wingdings" pitchFamily="2" charset="2"/>
              <a:buChar char="þ"/>
              <a:tabLst/>
              <a:defRPr/>
            </a:pPr>
            <a:endParaRPr kumimoji="0" lang="lv-LV" sz="2000" b="1" i="0" u="none" strike="noStrike" kern="0" cap="none" spc="0" normalizeH="0" baseline="0" noProof="0" dirty="0">
              <a:ln>
                <a:noFill/>
              </a:ln>
              <a:solidFill>
                <a:srgbClr val="003366"/>
              </a:solidFill>
              <a:effectLst/>
              <a:uLnTx/>
              <a:uFillTx/>
              <a:latin typeface="+mn-lt"/>
              <a:ea typeface="+mn-ea"/>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dirty="0"/>
              <a:t>Nabadzības riska slieksnis, EUR</a:t>
            </a:r>
          </a:p>
        </p:txBody>
      </p:sp>
      <p:sp>
        <p:nvSpPr>
          <p:cNvPr id="5" name="TextBox 4"/>
          <p:cNvSpPr txBox="1"/>
          <p:nvPr/>
        </p:nvSpPr>
        <p:spPr>
          <a:xfrm>
            <a:off x="642910" y="1000108"/>
            <a:ext cx="8208912" cy="523220"/>
          </a:xfrm>
          <a:prstGeom prst="rect">
            <a:avLst/>
          </a:prstGeom>
          <a:noFill/>
        </p:spPr>
        <p:txBody>
          <a:bodyPr wrap="square" rtlCol="0">
            <a:spAutoFit/>
          </a:bodyPr>
          <a:lstStyle/>
          <a:p>
            <a:r>
              <a:rPr lang="lv-LV" sz="1400" i="1" dirty="0">
                <a:solidFill>
                  <a:srgbClr val="003366"/>
                </a:solidFill>
              </a:rPr>
              <a:t>Nabadzības riska slieksnis (ilustratīvās vērtības): 60% no rīcībā esošo ienākumu mediānas pārrēķinātas uz ekvivalento patērētāju skaitu mājsaimniecībā</a:t>
            </a:r>
          </a:p>
        </p:txBody>
      </p:sp>
      <p:sp>
        <p:nvSpPr>
          <p:cNvPr id="6" name="TextBox 5"/>
          <p:cNvSpPr txBox="1"/>
          <p:nvPr/>
        </p:nvSpPr>
        <p:spPr>
          <a:xfrm>
            <a:off x="642910" y="3786190"/>
            <a:ext cx="5286412" cy="400110"/>
          </a:xfrm>
          <a:prstGeom prst="rect">
            <a:avLst/>
          </a:prstGeom>
          <a:noFill/>
        </p:spPr>
        <p:txBody>
          <a:bodyPr wrap="square" rtlCol="0">
            <a:spAutoFit/>
          </a:bodyPr>
          <a:lstStyle/>
          <a:p>
            <a:r>
              <a:rPr lang="lv-LV" sz="1000" dirty="0"/>
              <a:t>Avots: CSP, „NIG 02 Nabadzības riska slieksnis (ilustratīvās vērtības)”, IIG090 „IIG090. Mājsaimniecību rīcībā esošie ienākumi kvintiļu grupās (EUR, mēnesī)”.</a:t>
            </a:r>
          </a:p>
        </p:txBody>
      </p:sp>
      <p:graphicFrame>
        <p:nvGraphicFramePr>
          <p:cNvPr id="8" name="Table 7"/>
          <p:cNvGraphicFramePr>
            <a:graphicFrameLocks noGrp="1"/>
          </p:cNvGraphicFramePr>
          <p:nvPr/>
        </p:nvGraphicFramePr>
        <p:xfrm>
          <a:off x="642910" y="1571612"/>
          <a:ext cx="7572429" cy="2214577"/>
        </p:xfrm>
        <a:graphic>
          <a:graphicData uri="http://schemas.openxmlformats.org/drawingml/2006/table">
            <a:tbl>
              <a:tblPr/>
              <a:tblGrid>
                <a:gridCol w="3031869">
                  <a:extLst>
                    <a:ext uri="{9D8B030D-6E8A-4147-A177-3AD203B41FA5}">
                      <a16:colId xmlns:a16="http://schemas.microsoft.com/office/drawing/2014/main" val="20000"/>
                    </a:ext>
                  </a:extLst>
                </a:gridCol>
                <a:gridCol w="757395">
                  <a:extLst>
                    <a:ext uri="{9D8B030D-6E8A-4147-A177-3AD203B41FA5}">
                      <a16:colId xmlns:a16="http://schemas.microsoft.com/office/drawing/2014/main" val="20001"/>
                    </a:ext>
                  </a:extLst>
                </a:gridCol>
                <a:gridCol w="756633">
                  <a:extLst>
                    <a:ext uri="{9D8B030D-6E8A-4147-A177-3AD203B41FA5}">
                      <a16:colId xmlns:a16="http://schemas.microsoft.com/office/drawing/2014/main" val="20002"/>
                    </a:ext>
                  </a:extLst>
                </a:gridCol>
                <a:gridCol w="756633">
                  <a:extLst>
                    <a:ext uri="{9D8B030D-6E8A-4147-A177-3AD203B41FA5}">
                      <a16:colId xmlns:a16="http://schemas.microsoft.com/office/drawing/2014/main" val="20003"/>
                    </a:ext>
                  </a:extLst>
                </a:gridCol>
                <a:gridCol w="756633">
                  <a:extLst>
                    <a:ext uri="{9D8B030D-6E8A-4147-A177-3AD203B41FA5}">
                      <a16:colId xmlns:a16="http://schemas.microsoft.com/office/drawing/2014/main" val="20004"/>
                    </a:ext>
                  </a:extLst>
                </a:gridCol>
                <a:gridCol w="756633">
                  <a:extLst>
                    <a:ext uri="{9D8B030D-6E8A-4147-A177-3AD203B41FA5}">
                      <a16:colId xmlns:a16="http://schemas.microsoft.com/office/drawing/2014/main" val="20005"/>
                    </a:ext>
                  </a:extLst>
                </a:gridCol>
                <a:gridCol w="756633">
                  <a:extLst>
                    <a:ext uri="{9D8B030D-6E8A-4147-A177-3AD203B41FA5}">
                      <a16:colId xmlns:a16="http://schemas.microsoft.com/office/drawing/2014/main" val="20006"/>
                    </a:ext>
                  </a:extLst>
                </a:gridCol>
              </a:tblGrid>
              <a:tr h="429235">
                <a:tc>
                  <a:txBody>
                    <a:bodyPr/>
                    <a:lstStyle/>
                    <a:p>
                      <a:pPr algn="just">
                        <a:lnSpc>
                          <a:spcPct val="115000"/>
                        </a:lnSpc>
                        <a:spcAft>
                          <a:spcPts val="0"/>
                        </a:spcAft>
                      </a:pPr>
                      <a:r>
                        <a:rPr lang="lv-LV" sz="1400" b="1" dirty="0">
                          <a:solidFill>
                            <a:srgbClr val="FFFFFF"/>
                          </a:solidFill>
                          <a:latin typeface="+mn-lt"/>
                          <a:ea typeface="Calibri"/>
                        </a:rPr>
                        <a:t> Mājsaimniecības tips</a:t>
                      </a:r>
                      <a:endParaRPr lang="lv-LV" sz="1400" dirty="0">
                        <a:latin typeface="+mn-lt"/>
                        <a:ea typeface="Calibri"/>
                      </a:endParaRP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gridSpan="2">
                  <a:txBody>
                    <a:bodyPr/>
                    <a:lstStyle/>
                    <a:p>
                      <a:pPr algn="ctr">
                        <a:lnSpc>
                          <a:spcPct val="115000"/>
                        </a:lnSpc>
                        <a:spcAft>
                          <a:spcPts val="0"/>
                        </a:spcAft>
                      </a:pPr>
                      <a:r>
                        <a:rPr lang="lv-LV" sz="1400" b="1" dirty="0">
                          <a:solidFill>
                            <a:srgbClr val="FFFFFF"/>
                          </a:solidFill>
                          <a:latin typeface="+mn-lt"/>
                          <a:ea typeface="Calibri"/>
                        </a:rPr>
                        <a:t>2014</a:t>
                      </a:r>
                      <a:endParaRPr lang="lv-LV" sz="1400" dirty="0">
                        <a:latin typeface="+mn-lt"/>
                        <a:ea typeface="Calibri"/>
                      </a:endParaRP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hMerge="1">
                  <a:txBody>
                    <a:bodyPr/>
                    <a:lstStyle/>
                    <a:p>
                      <a:endParaRPr lang="lv-LV"/>
                    </a:p>
                  </a:txBody>
                  <a:tcPr/>
                </a:tc>
                <a:tc gridSpan="2">
                  <a:txBody>
                    <a:bodyPr/>
                    <a:lstStyle/>
                    <a:p>
                      <a:pPr algn="ctr">
                        <a:lnSpc>
                          <a:spcPct val="115000"/>
                        </a:lnSpc>
                        <a:spcAft>
                          <a:spcPts val="0"/>
                        </a:spcAft>
                      </a:pPr>
                      <a:r>
                        <a:rPr lang="lv-LV" sz="1400" b="1" dirty="0">
                          <a:solidFill>
                            <a:srgbClr val="FFFFFF"/>
                          </a:solidFill>
                          <a:latin typeface="+mn-lt"/>
                          <a:ea typeface="Calibri"/>
                        </a:rPr>
                        <a:t>2015</a:t>
                      </a:r>
                      <a:endParaRPr lang="lv-LV" sz="1400" dirty="0">
                        <a:latin typeface="+mn-lt"/>
                        <a:ea typeface="Calibri"/>
                      </a:endParaRP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hMerge="1">
                  <a:txBody>
                    <a:bodyPr/>
                    <a:lstStyle/>
                    <a:p>
                      <a:endParaRPr lang="lv-LV"/>
                    </a:p>
                  </a:txBody>
                  <a:tcPr/>
                </a:tc>
                <a:tc gridSpan="2">
                  <a:txBody>
                    <a:bodyPr/>
                    <a:lstStyle/>
                    <a:p>
                      <a:pPr algn="ctr">
                        <a:lnSpc>
                          <a:spcPct val="115000"/>
                        </a:lnSpc>
                        <a:spcAft>
                          <a:spcPts val="0"/>
                        </a:spcAft>
                      </a:pPr>
                      <a:r>
                        <a:rPr lang="lv-LV" sz="1400" b="1" dirty="0">
                          <a:solidFill>
                            <a:srgbClr val="FFFFFF"/>
                          </a:solidFill>
                          <a:latin typeface="+mn-lt"/>
                          <a:ea typeface="Calibri"/>
                        </a:rPr>
                        <a:t>2016</a:t>
                      </a:r>
                      <a:endParaRPr lang="lv-LV" sz="1400" dirty="0">
                        <a:latin typeface="+mn-lt"/>
                        <a:ea typeface="Calibri"/>
                      </a:endParaRP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hMerge="1">
                  <a:txBody>
                    <a:bodyPr/>
                    <a:lstStyle/>
                    <a:p>
                      <a:endParaRPr lang="lv-LV"/>
                    </a:p>
                  </a:txBody>
                  <a:tcPr/>
                </a:tc>
                <a:extLst>
                  <a:ext uri="{0D108BD9-81ED-4DB2-BD59-A6C34878D82A}">
                    <a16:rowId xmlns:a16="http://schemas.microsoft.com/office/drawing/2014/main" val="10000"/>
                  </a:ext>
                </a:extLst>
              </a:tr>
              <a:tr h="231829">
                <a:tc>
                  <a:txBody>
                    <a:bodyPr/>
                    <a:lstStyle/>
                    <a:p>
                      <a:pPr algn="just">
                        <a:lnSpc>
                          <a:spcPct val="115000"/>
                        </a:lnSpc>
                        <a:spcAft>
                          <a:spcPts val="0"/>
                        </a:spcAft>
                      </a:pPr>
                      <a:r>
                        <a:rPr lang="lv-LV" sz="1200" b="1">
                          <a:latin typeface="+mn-lt"/>
                          <a:ea typeface="Calibri"/>
                        </a:rPr>
                        <a:t>Periods</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a:latin typeface="+mn-lt"/>
                          <a:ea typeface="Calibri"/>
                        </a:rPr>
                        <a:t>gadā</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a:latin typeface="+mn-lt"/>
                          <a:ea typeface="Calibri"/>
                        </a:rPr>
                        <a:t>mēnesī</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a:latin typeface="+mn-lt"/>
                          <a:ea typeface="Calibri"/>
                        </a:rPr>
                        <a:t>gadā</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dirty="0">
                          <a:latin typeface="+mn-lt"/>
                          <a:ea typeface="Calibri"/>
                        </a:rPr>
                        <a:t>mēnesī</a:t>
                      </a:r>
                      <a:endParaRPr lang="lv-LV" sz="1200" dirty="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a:latin typeface="+mn-lt"/>
                          <a:ea typeface="Calibri"/>
                        </a:rPr>
                        <a:t>gadā</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a:latin typeface="+mn-lt"/>
                          <a:ea typeface="Calibri"/>
                        </a:rPr>
                        <a:t>mēnesī</a:t>
                      </a:r>
                      <a:endParaRPr lang="lv-LV" sz="1200">
                        <a:latin typeface="+mn-lt"/>
                        <a:ea typeface="Calibri"/>
                      </a:endParaRPr>
                    </a:p>
                  </a:txBody>
                  <a:tcPr marL="66401" marR="664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1"/>
                  </a:ext>
                </a:extLst>
              </a:tr>
              <a:tr h="231829">
                <a:tc>
                  <a:txBody>
                    <a:bodyPr/>
                    <a:lstStyle/>
                    <a:p>
                      <a:pPr algn="l">
                        <a:lnSpc>
                          <a:spcPct val="115000"/>
                        </a:lnSpc>
                        <a:spcAft>
                          <a:spcPts val="0"/>
                        </a:spcAft>
                      </a:pPr>
                      <a:r>
                        <a:rPr lang="lv-LV" sz="1200">
                          <a:latin typeface="+mn-lt"/>
                          <a:ea typeface="Calibri"/>
                        </a:rPr>
                        <a:t>1 personas mājsaimniecība </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a:latin typeface="+mn-lt"/>
                          <a:ea typeface="Calibri"/>
                        </a:rPr>
                        <a:t>3 497</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latin typeface="+mn-lt"/>
                          <a:ea typeface="Calibri"/>
                        </a:rPr>
                        <a:t>291</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a:latin typeface="+mn-lt"/>
                          <a:ea typeface="Calibri"/>
                        </a:rPr>
                        <a:t>3 819</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latin typeface="+mn-lt"/>
                          <a:ea typeface="Calibri"/>
                        </a:rPr>
                        <a:t>318</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dirty="0">
                          <a:latin typeface="+mn-lt"/>
                          <a:ea typeface="Calibri"/>
                        </a:rPr>
                        <a:t>3 964</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solidFill>
                            <a:srgbClr val="FF0000"/>
                          </a:solidFill>
                          <a:latin typeface="+mn-lt"/>
                          <a:ea typeface="Calibri"/>
                        </a:rPr>
                        <a:t>330</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660842">
                <a:tc>
                  <a:txBody>
                    <a:bodyPr/>
                    <a:lstStyle/>
                    <a:p>
                      <a:pPr algn="l">
                        <a:lnSpc>
                          <a:spcPct val="115000"/>
                        </a:lnSpc>
                        <a:spcAft>
                          <a:spcPts val="0"/>
                        </a:spcAft>
                      </a:pPr>
                      <a:r>
                        <a:rPr lang="lv-LV" sz="1200" dirty="0">
                          <a:latin typeface="+mn-lt"/>
                          <a:ea typeface="Calibri"/>
                        </a:rPr>
                        <a:t>2 pieaugušie un 2 bērni jaunāki par 14 gadiem (pēc </a:t>
                      </a:r>
                      <a:r>
                        <a:rPr lang="lv-LV" sz="1200" b="1" dirty="0">
                          <a:latin typeface="+mn-lt"/>
                          <a:ea typeface="Calibri"/>
                        </a:rPr>
                        <a:t>OECD modificētās ekvivalences skalas</a:t>
                      </a:r>
                      <a:r>
                        <a:rPr lang="lv-LV" sz="1200" dirty="0">
                          <a:latin typeface="+mn-lt"/>
                          <a:ea typeface="Calibri"/>
                        </a:rPr>
                        <a:t> (1; 0,5; 0,3))</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a:latin typeface="+mn-lt"/>
                          <a:ea typeface="Calibri"/>
                        </a:rPr>
                        <a:t>7 344</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latin typeface="+mn-lt"/>
                          <a:ea typeface="Calibri"/>
                        </a:rPr>
                        <a:t>612</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a:latin typeface="+mn-lt"/>
                          <a:ea typeface="Calibri"/>
                        </a:rPr>
                        <a:t>8 019</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latin typeface="+mn-lt"/>
                          <a:ea typeface="Calibri"/>
                        </a:rPr>
                        <a:t>668</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dirty="0">
                          <a:latin typeface="+mn-lt"/>
                          <a:ea typeface="Calibri"/>
                        </a:rPr>
                        <a:t>8 325</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lv-LV" sz="1200" b="1" dirty="0">
                          <a:solidFill>
                            <a:srgbClr val="FF0000"/>
                          </a:solidFill>
                          <a:latin typeface="+mn-lt"/>
                          <a:ea typeface="Calibri"/>
                        </a:rPr>
                        <a:t>693</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660842">
                <a:tc>
                  <a:txBody>
                    <a:bodyPr/>
                    <a:lstStyle/>
                    <a:p>
                      <a:pPr algn="l">
                        <a:lnSpc>
                          <a:spcPct val="115000"/>
                        </a:lnSpc>
                        <a:spcAft>
                          <a:spcPts val="0"/>
                        </a:spcAft>
                      </a:pPr>
                      <a:r>
                        <a:rPr lang="lv-LV" sz="1200" dirty="0">
                          <a:latin typeface="+mn-lt"/>
                          <a:ea typeface="Calibri"/>
                        </a:rPr>
                        <a:t>2 pieaugušie un 2 bērni jaunāki par 14 gadiem (pēc </a:t>
                      </a:r>
                      <a:r>
                        <a:rPr lang="lv-LV" sz="1200" b="1" dirty="0">
                          <a:latin typeface="+mn-lt"/>
                          <a:ea typeface="Calibri"/>
                        </a:rPr>
                        <a:t>OECD nemodificētās ekvivalences skalas</a:t>
                      </a:r>
                      <a:r>
                        <a:rPr lang="lv-LV" sz="1200" dirty="0">
                          <a:latin typeface="+mn-lt"/>
                          <a:ea typeface="Calibri"/>
                        </a:rPr>
                        <a:t> (1; 0,7; 0,5))</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a:latin typeface="+mn-lt"/>
                          <a:ea typeface="Calibri"/>
                        </a:rPr>
                        <a:t>9 428</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dirty="0">
                          <a:latin typeface="+mn-lt"/>
                          <a:ea typeface="Calibri"/>
                        </a:rPr>
                        <a:t>786</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a:latin typeface="+mn-lt"/>
                          <a:ea typeface="Calibri"/>
                        </a:rPr>
                        <a:t>10 303</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dirty="0">
                          <a:latin typeface="+mn-lt"/>
                          <a:ea typeface="Calibri"/>
                        </a:rPr>
                        <a:t>856</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dirty="0">
                          <a:latin typeface="+mn-lt"/>
                          <a:ea typeface="Calibri"/>
                        </a:rPr>
                        <a:t>10 692</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lgn="ctr">
                        <a:lnSpc>
                          <a:spcPct val="115000"/>
                        </a:lnSpc>
                        <a:spcAft>
                          <a:spcPts val="0"/>
                        </a:spcAft>
                      </a:pPr>
                      <a:r>
                        <a:rPr lang="lv-LV" sz="1200" b="1" dirty="0">
                          <a:solidFill>
                            <a:srgbClr val="FF0000"/>
                          </a:solidFill>
                          <a:latin typeface="+mn-lt"/>
                          <a:ea typeface="Calibri"/>
                        </a:rPr>
                        <a:t>891</a:t>
                      </a:r>
                    </a:p>
                  </a:txBody>
                  <a:tcPr marL="66401" marR="6640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23643522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Nabadzības riska indeksa izmaiņas (2014-2016)</a:t>
            </a:r>
          </a:p>
        </p:txBody>
      </p:sp>
      <p:graphicFrame>
        <p:nvGraphicFramePr>
          <p:cNvPr id="10" name="Table 9"/>
          <p:cNvGraphicFramePr>
            <a:graphicFrameLocks noGrp="1"/>
          </p:cNvGraphicFramePr>
          <p:nvPr/>
        </p:nvGraphicFramePr>
        <p:xfrm>
          <a:off x="1071538" y="1142984"/>
          <a:ext cx="6429420" cy="4837176"/>
        </p:xfrm>
        <a:graphic>
          <a:graphicData uri="http://schemas.openxmlformats.org/drawingml/2006/table">
            <a:tbl>
              <a:tblPr/>
              <a:tblGrid>
                <a:gridCol w="4929222">
                  <a:extLst>
                    <a:ext uri="{9D8B030D-6E8A-4147-A177-3AD203B41FA5}">
                      <a16:colId xmlns:a16="http://schemas.microsoft.com/office/drawing/2014/main" val="20000"/>
                    </a:ext>
                  </a:extLst>
                </a:gridCol>
                <a:gridCol w="1500198">
                  <a:extLst>
                    <a:ext uri="{9D8B030D-6E8A-4147-A177-3AD203B41FA5}">
                      <a16:colId xmlns:a16="http://schemas.microsoft.com/office/drawing/2014/main" val="20001"/>
                    </a:ext>
                  </a:extLst>
                </a:gridCol>
              </a:tblGrid>
              <a:tr h="379757">
                <a:tc>
                  <a:txBody>
                    <a:bodyPr/>
                    <a:lstStyle/>
                    <a:p>
                      <a:pPr algn="just">
                        <a:lnSpc>
                          <a:spcPct val="115000"/>
                        </a:lnSpc>
                        <a:spcAft>
                          <a:spcPts val="0"/>
                        </a:spcAft>
                      </a:pPr>
                      <a:r>
                        <a:rPr lang="lv-LV" sz="1200" b="1" dirty="0">
                          <a:solidFill>
                            <a:schemeClr val="bg1"/>
                          </a:solidFill>
                          <a:latin typeface="+mn-lt"/>
                          <a:ea typeface="Calibri"/>
                        </a:rPr>
                        <a:t>Risks ir pieaudzis</a:t>
                      </a:r>
                      <a:endParaRPr lang="lv-LV" sz="1200" dirty="0">
                        <a:solidFill>
                          <a:schemeClr val="bg1"/>
                        </a:solidFill>
                        <a:latin typeface="+mn-lt"/>
                        <a:ea typeface="Calibri"/>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just">
                        <a:lnSpc>
                          <a:spcPct val="115000"/>
                        </a:lnSpc>
                        <a:spcAft>
                          <a:spcPts val="0"/>
                        </a:spcAft>
                      </a:pPr>
                      <a:r>
                        <a:rPr lang="lv-LV" sz="1200" b="1" dirty="0">
                          <a:solidFill>
                            <a:schemeClr val="bg1"/>
                          </a:solidFill>
                          <a:latin typeface="+mn-lt"/>
                          <a:ea typeface="Calibri"/>
                        </a:rPr>
                        <a:t>Tendence (procentpunktos)</a:t>
                      </a:r>
                      <a:endParaRPr lang="lv-LV" sz="1200" dirty="0">
                        <a:solidFill>
                          <a:schemeClr val="bg1"/>
                        </a:solidFill>
                        <a:latin typeface="+mn-lt"/>
                        <a:ea typeface="Calibri"/>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0"/>
                  </a:ext>
                </a:extLst>
              </a:tr>
              <a:tr h="966654">
                <a:tc>
                  <a:txBody>
                    <a:bodyPr/>
                    <a:lstStyle/>
                    <a:p>
                      <a:pPr marL="342900" lvl="0" indent="-342900" algn="just">
                        <a:lnSpc>
                          <a:spcPct val="115000"/>
                        </a:lnSpc>
                        <a:spcAft>
                          <a:spcPts val="0"/>
                        </a:spcAft>
                        <a:buFont typeface="Symbol"/>
                        <a:buChar char=""/>
                      </a:pPr>
                      <a:r>
                        <a:rPr lang="lv-LV" sz="1200" dirty="0">
                          <a:latin typeface="+mn-lt"/>
                          <a:ea typeface="Times New Roman"/>
                        </a:rPr>
                        <a:t>Pensionāri vecumā virs 65 gadiem (37,3% </a:t>
                      </a:r>
                      <a:r>
                        <a:rPr lang="lv-LV" sz="1200" dirty="0">
                          <a:latin typeface="+mn-lt"/>
                          <a:ea typeface="Times New Roman"/>
                          <a:sym typeface="Symbol"/>
                        </a:rPr>
                        <a:t></a:t>
                      </a:r>
                      <a:r>
                        <a:rPr lang="lv-LV" sz="1200" dirty="0">
                          <a:latin typeface="+mn-lt"/>
                          <a:ea typeface="Times New Roman"/>
                        </a:rPr>
                        <a:t> 44,2%)</a:t>
                      </a:r>
                    </a:p>
                    <a:p>
                      <a:pPr marL="342900" lvl="0" indent="-342900" algn="just">
                        <a:lnSpc>
                          <a:spcPct val="115000"/>
                        </a:lnSpc>
                        <a:spcAft>
                          <a:spcPts val="0"/>
                        </a:spcAft>
                        <a:buFont typeface="Symbol"/>
                        <a:buChar char=""/>
                      </a:pPr>
                      <a:r>
                        <a:rPr lang="lv-LV" sz="1200" dirty="0">
                          <a:latin typeface="+mn-lt"/>
                          <a:ea typeface="Times New Roman"/>
                        </a:rPr>
                        <a:t>Seniori vecumā virs 65 gadiem (67% </a:t>
                      </a:r>
                      <a:r>
                        <a:rPr lang="lv-LV" sz="1200" dirty="0">
                          <a:latin typeface="+mn-lt"/>
                          <a:ea typeface="Times New Roman"/>
                          <a:sym typeface="Symbol"/>
                        </a:rPr>
                        <a:t></a:t>
                      </a:r>
                      <a:r>
                        <a:rPr lang="lv-LV" sz="1200" dirty="0">
                          <a:latin typeface="+mn-lt"/>
                          <a:ea typeface="Times New Roman"/>
                        </a:rPr>
                        <a:t> 72,8%)</a:t>
                      </a:r>
                    </a:p>
                    <a:p>
                      <a:pPr marL="342900" lvl="0" indent="-342900" algn="just">
                        <a:lnSpc>
                          <a:spcPct val="115000"/>
                        </a:lnSpc>
                        <a:spcAft>
                          <a:spcPts val="0"/>
                        </a:spcAft>
                        <a:buFont typeface="Symbol"/>
                        <a:buChar char=""/>
                      </a:pPr>
                      <a:r>
                        <a:rPr lang="lv-LV" sz="1200" dirty="0">
                          <a:latin typeface="+mn-lt"/>
                          <a:ea typeface="Times New Roman"/>
                        </a:rPr>
                        <a:t>Atsevišķi dzīvojoši vīrieši (42% </a:t>
                      </a:r>
                      <a:r>
                        <a:rPr lang="lv-LV" sz="1200" dirty="0">
                          <a:latin typeface="+mn-lt"/>
                          <a:ea typeface="Times New Roman"/>
                          <a:sym typeface="Symbol"/>
                        </a:rPr>
                        <a:t></a:t>
                      </a:r>
                      <a:r>
                        <a:rPr lang="lv-LV" sz="1200" dirty="0">
                          <a:latin typeface="+mn-lt"/>
                          <a:ea typeface="Times New Roman"/>
                        </a:rPr>
                        <a:t> 47,7%)</a:t>
                      </a:r>
                    </a:p>
                    <a:p>
                      <a:pPr marL="342900" lvl="0" indent="-342900" algn="just">
                        <a:lnSpc>
                          <a:spcPct val="115000"/>
                        </a:lnSpc>
                        <a:spcAft>
                          <a:spcPts val="0"/>
                        </a:spcAft>
                        <a:buFont typeface="Symbol"/>
                        <a:buChar char=""/>
                      </a:pPr>
                      <a:r>
                        <a:rPr lang="lv-LV" sz="1200" dirty="0">
                          <a:latin typeface="+mn-lt"/>
                          <a:ea typeface="Times New Roman"/>
                        </a:rPr>
                        <a:t>Bezdarbnieki vīrieši (53,1% </a:t>
                      </a:r>
                      <a:r>
                        <a:rPr lang="lv-LV" sz="1200" dirty="0">
                          <a:latin typeface="+mn-lt"/>
                          <a:ea typeface="Times New Roman"/>
                          <a:sym typeface="Symbol"/>
                        </a:rPr>
                        <a:t></a:t>
                      </a:r>
                      <a:r>
                        <a:rPr lang="lv-LV" sz="1200" dirty="0">
                          <a:latin typeface="+mn-lt"/>
                          <a:ea typeface="Times New Roman"/>
                        </a:rPr>
                        <a:t> 62,7%)</a:t>
                      </a:r>
                    </a:p>
                    <a:p>
                      <a:pPr marL="342900" lvl="0" indent="-342900" algn="just">
                        <a:lnSpc>
                          <a:spcPct val="115000"/>
                        </a:lnSpc>
                        <a:spcAft>
                          <a:spcPts val="0"/>
                        </a:spcAft>
                        <a:buFont typeface="Symbol"/>
                        <a:buChar char=""/>
                      </a:pPr>
                      <a:r>
                        <a:rPr lang="lv-LV" sz="1200" dirty="0">
                          <a:latin typeface="+mn-lt"/>
                          <a:ea typeface="Times New Roman"/>
                        </a:rPr>
                        <a:t>Sievietes vecumā virs 65 gadiem (40,4% </a:t>
                      </a:r>
                      <a:r>
                        <a:rPr lang="lv-LV" sz="1200" dirty="0">
                          <a:latin typeface="+mn-lt"/>
                          <a:ea typeface="Times New Roman"/>
                          <a:sym typeface="Symbol"/>
                        </a:rPr>
                        <a:t></a:t>
                      </a:r>
                      <a:r>
                        <a:rPr lang="lv-LV" sz="1200" dirty="0">
                          <a:latin typeface="+mn-lt"/>
                          <a:ea typeface="Times New Roman"/>
                        </a:rPr>
                        <a:t> 45,1%) </a:t>
                      </a:r>
                    </a:p>
                    <a:p>
                      <a:pPr marL="342900" lvl="0" indent="-342900" algn="just">
                        <a:lnSpc>
                          <a:spcPct val="115000"/>
                        </a:lnSpc>
                        <a:spcAft>
                          <a:spcPts val="0"/>
                        </a:spcAft>
                        <a:buFont typeface="Symbol"/>
                        <a:buNone/>
                      </a:pPr>
                      <a:endParaRPr lang="lv-LV" sz="1200" dirty="0">
                        <a:latin typeface="+mn-lt"/>
                        <a:ea typeface="Times New Roman"/>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lv-LV" sz="1200" b="1">
                          <a:solidFill>
                            <a:srgbClr val="FF0000"/>
                          </a:solidFill>
                          <a:latin typeface="+mn-lt"/>
                          <a:ea typeface="Calibri"/>
                          <a:sym typeface="Symbol"/>
                        </a:rPr>
                        <a:t></a:t>
                      </a:r>
                      <a:r>
                        <a:rPr lang="lv-LV" sz="1200" b="1">
                          <a:solidFill>
                            <a:srgbClr val="FF0000"/>
                          </a:solidFill>
                          <a:latin typeface="+mn-lt"/>
                          <a:ea typeface="Calibri"/>
                        </a:rPr>
                        <a:t> 6,9</a:t>
                      </a:r>
                      <a:endParaRPr lang="lv-LV" sz="1200">
                        <a:latin typeface="+mn-lt"/>
                        <a:ea typeface="Calibri"/>
                      </a:endParaRPr>
                    </a:p>
                    <a:p>
                      <a:pPr algn="l">
                        <a:lnSpc>
                          <a:spcPct val="115000"/>
                        </a:lnSpc>
                        <a:spcAft>
                          <a:spcPts val="0"/>
                        </a:spcAft>
                      </a:pPr>
                      <a:r>
                        <a:rPr lang="lv-LV" sz="1200" b="1">
                          <a:solidFill>
                            <a:srgbClr val="FF0000"/>
                          </a:solidFill>
                          <a:latin typeface="+mn-lt"/>
                          <a:ea typeface="Calibri"/>
                          <a:sym typeface="Symbol"/>
                        </a:rPr>
                        <a:t></a:t>
                      </a:r>
                      <a:r>
                        <a:rPr lang="lv-LV" sz="1200" b="1">
                          <a:solidFill>
                            <a:srgbClr val="FF0000"/>
                          </a:solidFill>
                          <a:latin typeface="+mn-lt"/>
                          <a:ea typeface="Calibri"/>
                        </a:rPr>
                        <a:t> 5,4</a:t>
                      </a:r>
                      <a:endParaRPr lang="lv-LV" sz="1200">
                        <a:latin typeface="+mn-lt"/>
                        <a:ea typeface="Calibri"/>
                      </a:endParaRPr>
                    </a:p>
                    <a:p>
                      <a:pPr algn="l">
                        <a:lnSpc>
                          <a:spcPct val="115000"/>
                        </a:lnSpc>
                        <a:spcAft>
                          <a:spcPts val="0"/>
                        </a:spcAft>
                      </a:pPr>
                      <a:r>
                        <a:rPr lang="lv-LV" sz="1200" b="1">
                          <a:solidFill>
                            <a:srgbClr val="FF0000"/>
                          </a:solidFill>
                          <a:latin typeface="+mn-lt"/>
                          <a:ea typeface="Calibri"/>
                          <a:sym typeface="Symbol"/>
                        </a:rPr>
                        <a:t></a:t>
                      </a:r>
                      <a:r>
                        <a:rPr lang="lv-LV" sz="1200" b="1">
                          <a:solidFill>
                            <a:srgbClr val="FF0000"/>
                          </a:solidFill>
                          <a:latin typeface="+mn-lt"/>
                          <a:ea typeface="Calibri"/>
                        </a:rPr>
                        <a:t> 5,7</a:t>
                      </a:r>
                      <a:endParaRPr lang="lv-LV" sz="1200">
                        <a:latin typeface="+mn-lt"/>
                        <a:ea typeface="Calibri"/>
                      </a:endParaRPr>
                    </a:p>
                    <a:p>
                      <a:pPr algn="l">
                        <a:lnSpc>
                          <a:spcPct val="115000"/>
                        </a:lnSpc>
                        <a:spcAft>
                          <a:spcPts val="0"/>
                        </a:spcAft>
                      </a:pPr>
                      <a:r>
                        <a:rPr lang="lv-LV" sz="1200" b="1">
                          <a:solidFill>
                            <a:srgbClr val="FF0000"/>
                          </a:solidFill>
                          <a:latin typeface="+mn-lt"/>
                          <a:ea typeface="Calibri"/>
                          <a:sym typeface="Symbol"/>
                        </a:rPr>
                        <a:t></a:t>
                      </a:r>
                      <a:r>
                        <a:rPr lang="lv-LV" sz="1200" b="1">
                          <a:solidFill>
                            <a:srgbClr val="FF0000"/>
                          </a:solidFill>
                          <a:latin typeface="+mn-lt"/>
                          <a:ea typeface="Calibri"/>
                        </a:rPr>
                        <a:t> 9,6</a:t>
                      </a:r>
                      <a:endParaRPr lang="lv-LV" sz="1200">
                        <a:latin typeface="+mn-lt"/>
                        <a:ea typeface="Calibri"/>
                      </a:endParaRPr>
                    </a:p>
                    <a:p>
                      <a:pPr algn="l">
                        <a:lnSpc>
                          <a:spcPct val="115000"/>
                        </a:lnSpc>
                        <a:spcAft>
                          <a:spcPts val="0"/>
                        </a:spcAft>
                      </a:pPr>
                      <a:r>
                        <a:rPr lang="lv-LV" sz="1200" b="1">
                          <a:solidFill>
                            <a:srgbClr val="FF0000"/>
                          </a:solidFill>
                          <a:latin typeface="+mn-lt"/>
                          <a:ea typeface="Calibri"/>
                          <a:sym typeface="Symbol"/>
                        </a:rPr>
                        <a:t></a:t>
                      </a:r>
                      <a:r>
                        <a:rPr lang="lv-LV" sz="1200" b="1">
                          <a:solidFill>
                            <a:srgbClr val="FF0000"/>
                          </a:solidFill>
                          <a:latin typeface="+mn-lt"/>
                          <a:ea typeface="Calibri"/>
                        </a:rPr>
                        <a:t> 4,7</a:t>
                      </a:r>
                      <a:endParaRPr lang="lv-LV" sz="1200">
                        <a:latin typeface="+mn-lt"/>
                        <a:ea typeface="Calibri"/>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07140">
                <a:tc>
                  <a:txBody>
                    <a:bodyPr/>
                    <a:lstStyle/>
                    <a:p>
                      <a:pPr algn="just">
                        <a:lnSpc>
                          <a:spcPct val="115000"/>
                        </a:lnSpc>
                        <a:spcAft>
                          <a:spcPts val="0"/>
                        </a:spcAft>
                      </a:pPr>
                      <a:r>
                        <a:rPr lang="lv-LV" sz="1200" b="1" dirty="0">
                          <a:solidFill>
                            <a:schemeClr val="bg1"/>
                          </a:solidFill>
                          <a:latin typeface="+mn-lt"/>
                          <a:ea typeface="Calibri"/>
                        </a:rPr>
                        <a:t>Risks saglabājas ar nelielu samazinājumu </a:t>
                      </a:r>
                      <a:r>
                        <a:rPr lang="lv-LV" sz="1200" dirty="0">
                          <a:solidFill>
                            <a:schemeClr val="bg1"/>
                          </a:solidFill>
                          <a:latin typeface="+mn-lt"/>
                          <a:ea typeface="Calibri"/>
                        </a:rPr>
                        <a:t>(līdz 2%)</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l">
                        <a:lnSpc>
                          <a:spcPct val="115000"/>
                        </a:lnSpc>
                        <a:spcAft>
                          <a:spcPts val="0"/>
                        </a:spcAft>
                      </a:pPr>
                      <a:endParaRPr lang="lv-LV" sz="1200" dirty="0">
                        <a:solidFill>
                          <a:schemeClr val="bg1"/>
                        </a:solidFill>
                        <a:latin typeface="+mn-lt"/>
                        <a:ea typeface="Calibri"/>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2"/>
                  </a:ext>
                </a:extLst>
              </a:tr>
              <a:tr h="949392">
                <a:tc>
                  <a:txBody>
                    <a:bodyPr/>
                    <a:lstStyle/>
                    <a:p>
                      <a:pPr marL="342900" lvl="0" indent="-342900" algn="just">
                        <a:lnSpc>
                          <a:spcPct val="115000"/>
                        </a:lnSpc>
                        <a:spcAft>
                          <a:spcPts val="0"/>
                        </a:spcAft>
                        <a:buFont typeface="Symbol"/>
                        <a:buChar char=""/>
                      </a:pPr>
                      <a:r>
                        <a:rPr lang="lv-LV" sz="1200" dirty="0">
                          <a:latin typeface="+mn-lt"/>
                          <a:ea typeface="Times New Roman"/>
                        </a:rPr>
                        <a:t>Ģimenes ar vienu bērnu (15,1% </a:t>
                      </a:r>
                      <a:r>
                        <a:rPr lang="lv-LV" sz="1200" dirty="0">
                          <a:latin typeface="+mn-lt"/>
                          <a:ea typeface="Times New Roman"/>
                          <a:sym typeface="Symbol"/>
                        </a:rPr>
                        <a:t></a:t>
                      </a:r>
                      <a:r>
                        <a:rPr lang="lv-LV" sz="1200" dirty="0">
                          <a:latin typeface="+mn-lt"/>
                          <a:ea typeface="Times New Roman"/>
                        </a:rPr>
                        <a:t> 13,4%)</a:t>
                      </a:r>
                    </a:p>
                    <a:p>
                      <a:pPr marL="342900" lvl="0" indent="-342900" algn="just">
                        <a:lnSpc>
                          <a:spcPct val="115000"/>
                        </a:lnSpc>
                        <a:spcAft>
                          <a:spcPts val="0"/>
                        </a:spcAft>
                        <a:buFont typeface="Symbol"/>
                        <a:buChar char=""/>
                      </a:pPr>
                      <a:r>
                        <a:rPr lang="lv-LV" sz="1200" dirty="0">
                          <a:latin typeface="+mn-lt"/>
                          <a:ea typeface="Times New Roman"/>
                        </a:rPr>
                        <a:t>Ģimenes ar diviem bērniem (15,9% </a:t>
                      </a:r>
                      <a:r>
                        <a:rPr lang="lv-LV" sz="1200" dirty="0">
                          <a:latin typeface="+mn-lt"/>
                          <a:ea typeface="Times New Roman"/>
                          <a:sym typeface="Symbol"/>
                        </a:rPr>
                        <a:t></a:t>
                      </a:r>
                      <a:r>
                        <a:rPr lang="lv-LV" sz="1200" dirty="0">
                          <a:latin typeface="+mn-lt"/>
                          <a:ea typeface="Times New Roman"/>
                        </a:rPr>
                        <a:t> 14,4%)</a:t>
                      </a:r>
                    </a:p>
                    <a:p>
                      <a:pPr marL="342900" lvl="0" indent="-342900" algn="just">
                        <a:lnSpc>
                          <a:spcPct val="115000"/>
                        </a:lnSpc>
                        <a:spcAft>
                          <a:spcPts val="0"/>
                        </a:spcAft>
                        <a:buFont typeface="Symbol"/>
                        <a:buChar char=""/>
                      </a:pPr>
                      <a:r>
                        <a:rPr lang="lv-LV" sz="1200" dirty="0">
                          <a:latin typeface="+mn-lt"/>
                          <a:ea typeface="Times New Roman"/>
                        </a:rPr>
                        <a:t>Strādājošie iedzīvotāji (16 līdz 64 gadi) (9,4% </a:t>
                      </a:r>
                      <a:r>
                        <a:rPr lang="lv-LV" sz="1200" dirty="0">
                          <a:latin typeface="+mn-lt"/>
                          <a:ea typeface="Times New Roman"/>
                          <a:sym typeface="Symbol"/>
                        </a:rPr>
                        <a:t></a:t>
                      </a:r>
                      <a:r>
                        <a:rPr lang="lv-LV" sz="1200" dirty="0">
                          <a:latin typeface="+mn-lt"/>
                          <a:ea typeface="Times New Roman"/>
                        </a:rPr>
                        <a:t> 9,0%)</a:t>
                      </a:r>
                    </a:p>
                    <a:p>
                      <a:pPr marL="342900" lvl="0" indent="-342900" algn="just">
                        <a:lnSpc>
                          <a:spcPct val="115000"/>
                        </a:lnSpc>
                        <a:spcAft>
                          <a:spcPts val="0"/>
                        </a:spcAft>
                        <a:buFont typeface="Symbol"/>
                        <a:buChar char=""/>
                      </a:pPr>
                      <a:r>
                        <a:rPr lang="lv-LV" sz="1200" dirty="0">
                          <a:latin typeface="+mn-lt"/>
                          <a:ea typeface="Times New Roman"/>
                        </a:rPr>
                        <a:t>Iedzīvotāji ar augstāko izglītību (6,8% </a:t>
                      </a:r>
                      <a:r>
                        <a:rPr lang="lv-LV" sz="1200" dirty="0">
                          <a:latin typeface="+mn-lt"/>
                          <a:ea typeface="Times New Roman"/>
                          <a:sym typeface="Symbol"/>
                        </a:rPr>
                        <a:t></a:t>
                      </a:r>
                      <a:r>
                        <a:rPr lang="lv-LV" sz="1200" dirty="0">
                          <a:latin typeface="+mn-lt"/>
                          <a:ea typeface="Times New Roman"/>
                        </a:rPr>
                        <a:t> 5,0%)</a:t>
                      </a:r>
                    </a:p>
                    <a:p>
                      <a:pPr marL="342900" lvl="0" indent="-342900" algn="just">
                        <a:lnSpc>
                          <a:spcPct val="115000"/>
                        </a:lnSpc>
                        <a:spcAft>
                          <a:spcPts val="0"/>
                        </a:spcAft>
                        <a:buFont typeface="Symbol"/>
                        <a:buChar char=""/>
                      </a:pPr>
                      <a:r>
                        <a:rPr lang="lv-LV" sz="1200" dirty="0">
                          <a:latin typeface="+mn-lt"/>
                          <a:ea typeface="Times New Roman"/>
                        </a:rPr>
                        <a:t>Nestrādājošie iedzīvotāji (16 līdz 64 gadi) (38,1% </a:t>
                      </a:r>
                      <a:r>
                        <a:rPr lang="lv-LV" sz="1200" dirty="0">
                          <a:latin typeface="+mn-lt"/>
                          <a:ea typeface="Times New Roman"/>
                          <a:sym typeface="Symbol"/>
                        </a:rPr>
                        <a:t></a:t>
                      </a:r>
                      <a:r>
                        <a:rPr lang="lv-LV" sz="1200" dirty="0">
                          <a:latin typeface="+mn-lt"/>
                          <a:ea typeface="Times New Roman"/>
                        </a:rPr>
                        <a:t> 37,5%)</a:t>
                      </a:r>
                    </a:p>
                    <a:p>
                      <a:pPr marL="342900" lvl="0" indent="-342900" algn="just">
                        <a:lnSpc>
                          <a:spcPct val="115000"/>
                        </a:lnSpc>
                        <a:spcAft>
                          <a:spcPts val="0"/>
                        </a:spcAft>
                        <a:buFont typeface="Symbol"/>
                        <a:buNone/>
                      </a:pPr>
                      <a:endParaRPr lang="lv-LV" sz="1200" dirty="0">
                        <a:latin typeface="+mn-lt"/>
                        <a:ea typeface="Times New Roman"/>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lv-LV" sz="1200">
                          <a:latin typeface="+mn-lt"/>
                          <a:ea typeface="Calibri"/>
                          <a:sym typeface="Symbol"/>
                        </a:rPr>
                        <a:t></a:t>
                      </a:r>
                      <a:r>
                        <a:rPr lang="lv-LV" sz="1200">
                          <a:latin typeface="+mn-lt"/>
                          <a:ea typeface="Calibri"/>
                        </a:rPr>
                        <a:t> 1,7</a:t>
                      </a:r>
                    </a:p>
                    <a:p>
                      <a:pPr algn="l">
                        <a:lnSpc>
                          <a:spcPct val="115000"/>
                        </a:lnSpc>
                        <a:spcAft>
                          <a:spcPts val="0"/>
                        </a:spcAft>
                      </a:pPr>
                      <a:r>
                        <a:rPr lang="lv-LV" sz="1200">
                          <a:latin typeface="+mn-lt"/>
                          <a:ea typeface="Calibri"/>
                          <a:sym typeface="Symbol"/>
                        </a:rPr>
                        <a:t></a:t>
                      </a:r>
                      <a:r>
                        <a:rPr lang="lv-LV" sz="1200">
                          <a:latin typeface="+mn-lt"/>
                          <a:ea typeface="Calibri"/>
                        </a:rPr>
                        <a:t> 1,5</a:t>
                      </a:r>
                    </a:p>
                    <a:p>
                      <a:pPr algn="l">
                        <a:lnSpc>
                          <a:spcPct val="115000"/>
                        </a:lnSpc>
                        <a:spcAft>
                          <a:spcPts val="0"/>
                        </a:spcAft>
                      </a:pPr>
                      <a:r>
                        <a:rPr lang="lv-LV" sz="1200">
                          <a:latin typeface="+mn-lt"/>
                          <a:ea typeface="Calibri"/>
                          <a:sym typeface="Symbol"/>
                        </a:rPr>
                        <a:t></a:t>
                      </a:r>
                      <a:r>
                        <a:rPr lang="lv-LV" sz="1200">
                          <a:latin typeface="+mn-lt"/>
                          <a:ea typeface="Calibri"/>
                        </a:rPr>
                        <a:t> 0,4</a:t>
                      </a:r>
                    </a:p>
                    <a:p>
                      <a:pPr algn="l">
                        <a:lnSpc>
                          <a:spcPct val="115000"/>
                        </a:lnSpc>
                        <a:spcAft>
                          <a:spcPts val="0"/>
                        </a:spcAft>
                      </a:pPr>
                      <a:r>
                        <a:rPr lang="lv-LV" sz="1200">
                          <a:latin typeface="+mn-lt"/>
                          <a:ea typeface="Calibri"/>
                          <a:sym typeface="Symbol"/>
                        </a:rPr>
                        <a:t></a:t>
                      </a:r>
                      <a:r>
                        <a:rPr lang="lv-LV" sz="1200">
                          <a:latin typeface="+mn-lt"/>
                          <a:ea typeface="Calibri"/>
                        </a:rPr>
                        <a:t> 1,8</a:t>
                      </a:r>
                    </a:p>
                    <a:p>
                      <a:pPr algn="l">
                        <a:lnSpc>
                          <a:spcPct val="115000"/>
                        </a:lnSpc>
                        <a:spcAft>
                          <a:spcPts val="0"/>
                        </a:spcAft>
                      </a:pPr>
                      <a:r>
                        <a:rPr lang="lv-LV" sz="1200">
                          <a:latin typeface="+mn-lt"/>
                          <a:ea typeface="Calibri"/>
                          <a:sym typeface="Symbol"/>
                        </a:rPr>
                        <a:t></a:t>
                      </a:r>
                      <a:r>
                        <a:rPr lang="lv-LV" sz="1200">
                          <a:latin typeface="+mn-lt"/>
                          <a:ea typeface="Calibri"/>
                        </a:rPr>
                        <a:t> 0,6</a:t>
                      </a: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07140">
                <a:tc>
                  <a:txBody>
                    <a:bodyPr/>
                    <a:lstStyle/>
                    <a:p>
                      <a:pPr algn="just">
                        <a:lnSpc>
                          <a:spcPct val="115000"/>
                        </a:lnSpc>
                        <a:spcAft>
                          <a:spcPts val="0"/>
                        </a:spcAft>
                      </a:pPr>
                      <a:r>
                        <a:rPr lang="lv-LV" sz="1200" b="1">
                          <a:solidFill>
                            <a:schemeClr val="bg1"/>
                          </a:solidFill>
                          <a:latin typeface="+mn-lt"/>
                          <a:ea typeface="Calibri"/>
                        </a:rPr>
                        <a:t>Risks samazinājies </a:t>
                      </a:r>
                      <a:r>
                        <a:rPr lang="lv-LV" sz="1200">
                          <a:solidFill>
                            <a:schemeClr val="bg1"/>
                          </a:solidFill>
                          <a:latin typeface="+mn-lt"/>
                          <a:ea typeface="Calibri"/>
                        </a:rPr>
                        <a:t>(vairāk kā par 2%)</a:t>
                      </a: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l">
                        <a:lnSpc>
                          <a:spcPct val="115000"/>
                        </a:lnSpc>
                        <a:spcAft>
                          <a:spcPts val="0"/>
                        </a:spcAft>
                      </a:pPr>
                      <a:endParaRPr lang="lv-LV" sz="1200" dirty="0">
                        <a:solidFill>
                          <a:schemeClr val="bg1"/>
                        </a:solidFill>
                        <a:latin typeface="+mn-lt"/>
                        <a:ea typeface="Calibri"/>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10004"/>
                  </a:ext>
                </a:extLst>
              </a:tr>
              <a:tr h="1139271">
                <a:tc>
                  <a:txBody>
                    <a:bodyPr/>
                    <a:lstStyle/>
                    <a:p>
                      <a:pPr marL="342900" lvl="0" indent="-342900" algn="just">
                        <a:lnSpc>
                          <a:spcPct val="115000"/>
                        </a:lnSpc>
                        <a:spcAft>
                          <a:spcPts val="0"/>
                        </a:spcAft>
                        <a:buFont typeface="Symbol"/>
                        <a:buChar char=""/>
                      </a:pPr>
                      <a:r>
                        <a:rPr lang="lv-LV" sz="1200" dirty="0">
                          <a:latin typeface="+mn-lt"/>
                          <a:ea typeface="Times New Roman"/>
                        </a:rPr>
                        <a:t>Ģimenes ar bērniem (19,5% </a:t>
                      </a:r>
                      <a:r>
                        <a:rPr lang="lv-LV" sz="1200" dirty="0">
                          <a:latin typeface="+mn-lt"/>
                          <a:ea typeface="Times New Roman"/>
                          <a:sym typeface="Symbol"/>
                        </a:rPr>
                        <a:t></a:t>
                      </a:r>
                      <a:r>
                        <a:rPr lang="lv-LV" sz="1200" dirty="0">
                          <a:latin typeface="+mn-lt"/>
                          <a:ea typeface="Times New Roman"/>
                        </a:rPr>
                        <a:t> 16,3%)</a:t>
                      </a:r>
                    </a:p>
                    <a:p>
                      <a:pPr marL="342900" lvl="0" indent="-342900" algn="just">
                        <a:lnSpc>
                          <a:spcPct val="115000"/>
                        </a:lnSpc>
                        <a:spcAft>
                          <a:spcPts val="0"/>
                        </a:spcAft>
                        <a:buFont typeface="Symbol"/>
                        <a:buChar char=""/>
                      </a:pPr>
                      <a:r>
                        <a:rPr lang="lv-LV" sz="1200" dirty="0">
                          <a:latin typeface="+mn-lt"/>
                          <a:ea typeface="Times New Roman"/>
                        </a:rPr>
                        <a:t>Viena vecāka ģimenes (37% </a:t>
                      </a:r>
                      <a:r>
                        <a:rPr lang="lv-LV" sz="1200" dirty="0">
                          <a:latin typeface="+mn-lt"/>
                          <a:ea typeface="Times New Roman"/>
                          <a:sym typeface="Symbol"/>
                        </a:rPr>
                        <a:t></a:t>
                      </a:r>
                      <a:r>
                        <a:rPr lang="lv-LV" sz="1200" dirty="0">
                          <a:latin typeface="+mn-lt"/>
                          <a:ea typeface="Times New Roman"/>
                        </a:rPr>
                        <a:t> 34,3%)</a:t>
                      </a:r>
                    </a:p>
                    <a:p>
                      <a:pPr marL="342900" lvl="0" indent="-342900" algn="just">
                        <a:lnSpc>
                          <a:spcPct val="115000"/>
                        </a:lnSpc>
                        <a:spcAft>
                          <a:spcPts val="0"/>
                        </a:spcAft>
                        <a:buFont typeface="Symbol"/>
                        <a:buChar char=""/>
                      </a:pPr>
                      <a:r>
                        <a:rPr lang="lv-LV" sz="1200" dirty="0">
                          <a:latin typeface="+mn-lt"/>
                          <a:ea typeface="Times New Roman"/>
                        </a:rPr>
                        <a:t>Ģimenes ar trīs un vairāk bērniem (34,5% </a:t>
                      </a:r>
                      <a:r>
                        <a:rPr lang="lv-LV" sz="1200" dirty="0">
                          <a:latin typeface="+mn-lt"/>
                          <a:ea typeface="Times New Roman"/>
                          <a:sym typeface="Symbol"/>
                        </a:rPr>
                        <a:t></a:t>
                      </a:r>
                      <a:r>
                        <a:rPr lang="lv-LV" sz="1200" dirty="0">
                          <a:latin typeface="+mn-lt"/>
                          <a:ea typeface="Times New Roman"/>
                        </a:rPr>
                        <a:t> 19,8%)</a:t>
                      </a:r>
                    </a:p>
                    <a:p>
                      <a:pPr marL="342900" lvl="0" indent="-342900" algn="just">
                        <a:lnSpc>
                          <a:spcPct val="115000"/>
                        </a:lnSpc>
                        <a:spcAft>
                          <a:spcPts val="0"/>
                        </a:spcAft>
                        <a:buFont typeface="Symbol"/>
                        <a:buChar char=""/>
                      </a:pPr>
                      <a:r>
                        <a:rPr lang="lv-LV" sz="1200" dirty="0">
                          <a:latin typeface="+mn-lt"/>
                          <a:ea typeface="Times New Roman"/>
                        </a:rPr>
                        <a:t>Iedzīvotāji ar pamata izglītību (34,4% </a:t>
                      </a:r>
                      <a:r>
                        <a:rPr lang="lv-LV" sz="1200" dirty="0">
                          <a:latin typeface="+mn-lt"/>
                          <a:ea typeface="Times New Roman"/>
                          <a:sym typeface="Symbol"/>
                        </a:rPr>
                        <a:t></a:t>
                      </a:r>
                      <a:r>
                        <a:rPr lang="lv-LV" sz="1200" dirty="0">
                          <a:latin typeface="+mn-lt"/>
                          <a:ea typeface="Times New Roman"/>
                        </a:rPr>
                        <a:t> 28,9%)</a:t>
                      </a:r>
                    </a:p>
                    <a:p>
                      <a:pPr marL="342900" lvl="0" indent="-342900" algn="just">
                        <a:lnSpc>
                          <a:spcPct val="115000"/>
                        </a:lnSpc>
                        <a:spcAft>
                          <a:spcPts val="0"/>
                        </a:spcAft>
                        <a:buFont typeface="Symbol"/>
                        <a:buChar char=""/>
                      </a:pPr>
                      <a:r>
                        <a:rPr lang="lv-LV" sz="1200" dirty="0">
                          <a:latin typeface="+mn-lt"/>
                          <a:ea typeface="Times New Roman"/>
                        </a:rPr>
                        <a:t>Bezdarbnieces sievietes (57,9% </a:t>
                      </a:r>
                      <a:r>
                        <a:rPr lang="lv-LV" sz="1200" dirty="0">
                          <a:latin typeface="+mn-lt"/>
                          <a:ea typeface="Times New Roman"/>
                          <a:sym typeface="Symbol"/>
                        </a:rPr>
                        <a:t></a:t>
                      </a:r>
                      <a:r>
                        <a:rPr lang="lv-LV" sz="1200" dirty="0">
                          <a:latin typeface="+mn-lt"/>
                          <a:ea typeface="Times New Roman"/>
                        </a:rPr>
                        <a:t> 48,5%)</a:t>
                      </a:r>
                    </a:p>
                    <a:p>
                      <a:pPr marL="342900" lvl="0" indent="-342900" algn="just">
                        <a:lnSpc>
                          <a:spcPct val="115000"/>
                        </a:lnSpc>
                        <a:spcAft>
                          <a:spcPts val="0"/>
                        </a:spcAft>
                        <a:buFont typeface="Symbol"/>
                        <a:buChar char=""/>
                      </a:pPr>
                      <a:r>
                        <a:rPr lang="lv-LV" sz="1200" dirty="0">
                          <a:latin typeface="+mn-lt"/>
                          <a:ea typeface="Times New Roman"/>
                        </a:rPr>
                        <a:t>Latgales reģiona iedzīvotāji (40,4% </a:t>
                      </a:r>
                      <a:r>
                        <a:rPr lang="lv-LV" sz="1200" dirty="0">
                          <a:latin typeface="+mn-lt"/>
                          <a:ea typeface="Times New Roman"/>
                          <a:sym typeface="Symbol"/>
                        </a:rPr>
                        <a:t></a:t>
                      </a:r>
                      <a:r>
                        <a:rPr lang="lv-LV" sz="1200" dirty="0">
                          <a:latin typeface="+mn-lt"/>
                          <a:ea typeface="Times New Roman"/>
                        </a:rPr>
                        <a:t> 37,7%)</a:t>
                      </a:r>
                    </a:p>
                    <a:p>
                      <a:pPr marL="342900" lvl="0" indent="-342900" algn="just">
                        <a:lnSpc>
                          <a:spcPct val="115000"/>
                        </a:lnSpc>
                        <a:spcAft>
                          <a:spcPts val="0"/>
                        </a:spcAft>
                        <a:buFont typeface="Symbol"/>
                        <a:buNone/>
                      </a:pPr>
                      <a:endParaRPr lang="lv-LV" sz="1200" dirty="0">
                        <a:latin typeface="+mn-lt"/>
                        <a:ea typeface="Times New Roman"/>
                      </a:endParaRPr>
                    </a:p>
                  </a:txBody>
                  <a:tcPr marL="67546" marR="6754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3,2</a:t>
                      </a:r>
                      <a:endParaRPr lang="lv-LV" sz="1200" dirty="0">
                        <a:latin typeface="+mn-lt"/>
                        <a:ea typeface="Calibri"/>
                      </a:endParaRPr>
                    </a:p>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2,7</a:t>
                      </a:r>
                      <a:endParaRPr lang="lv-LV" sz="1200" dirty="0">
                        <a:latin typeface="+mn-lt"/>
                        <a:ea typeface="Calibri"/>
                      </a:endParaRPr>
                    </a:p>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14,7</a:t>
                      </a:r>
                      <a:endParaRPr lang="lv-LV" sz="1200" dirty="0">
                        <a:latin typeface="+mn-lt"/>
                        <a:ea typeface="Calibri"/>
                      </a:endParaRPr>
                    </a:p>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5,5</a:t>
                      </a:r>
                      <a:endParaRPr lang="lv-LV" sz="1200" dirty="0">
                        <a:latin typeface="+mn-lt"/>
                        <a:ea typeface="Calibri"/>
                      </a:endParaRPr>
                    </a:p>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9,4</a:t>
                      </a:r>
                      <a:endParaRPr lang="lv-LV" sz="1200" dirty="0">
                        <a:latin typeface="+mn-lt"/>
                        <a:ea typeface="Calibri"/>
                      </a:endParaRPr>
                    </a:p>
                    <a:p>
                      <a:pPr algn="l">
                        <a:lnSpc>
                          <a:spcPct val="115000"/>
                        </a:lnSpc>
                        <a:spcAft>
                          <a:spcPts val="0"/>
                        </a:spcAft>
                      </a:pPr>
                      <a:r>
                        <a:rPr lang="lv-LV" sz="1200" b="1" dirty="0">
                          <a:solidFill>
                            <a:srgbClr val="00B050"/>
                          </a:solidFill>
                          <a:latin typeface="+mn-lt"/>
                          <a:ea typeface="Calibri"/>
                          <a:sym typeface="Symbol"/>
                        </a:rPr>
                        <a:t></a:t>
                      </a:r>
                      <a:r>
                        <a:rPr lang="lv-LV" sz="1200" b="1" dirty="0">
                          <a:solidFill>
                            <a:srgbClr val="00B050"/>
                          </a:solidFill>
                          <a:latin typeface="+mn-lt"/>
                          <a:ea typeface="Calibri"/>
                        </a:rPr>
                        <a:t> 2,7</a:t>
                      </a:r>
                      <a:endParaRPr lang="lv-LV" sz="1200" dirty="0">
                        <a:latin typeface="+mn-lt"/>
                        <a:ea typeface="Calibri"/>
                      </a:endParaRPr>
                    </a:p>
                  </a:txBody>
                  <a:tcPr marL="67546" marR="6754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Trūcīgo personu sadalījums pa sociāli demogrāfiskajām grupām (%) </a:t>
            </a:r>
          </a:p>
        </p:txBody>
      </p:sp>
      <p:pic>
        <p:nvPicPr>
          <p:cNvPr id="4" name="Content Placeholder 3"/>
          <p:cNvPicPr>
            <a:picLocks noGrp="1"/>
          </p:cNvPicPr>
          <p:nvPr>
            <p:ph idx="1"/>
          </p:nvPr>
        </p:nvPicPr>
        <p:blipFill>
          <a:blip r:embed="rId2" cstate="print"/>
          <a:srcRect/>
          <a:stretch>
            <a:fillRect/>
          </a:stretch>
        </p:blipFill>
        <p:spPr bwMode="auto">
          <a:xfrm>
            <a:off x="928662" y="1214422"/>
            <a:ext cx="7066407" cy="3817969"/>
          </a:xfrm>
          <a:prstGeom prst="rect">
            <a:avLst/>
          </a:prstGeom>
          <a:noFill/>
          <a:ln w="9525">
            <a:noFill/>
            <a:miter lim="800000"/>
            <a:headEnd/>
            <a:tailEnd/>
          </a:ln>
        </p:spPr>
      </p:pic>
      <p:sp>
        <p:nvSpPr>
          <p:cNvPr id="67585" name="Rectangle 1"/>
          <p:cNvSpPr>
            <a:spLocks noChangeArrowheads="1"/>
          </p:cNvSpPr>
          <p:nvPr/>
        </p:nvSpPr>
        <p:spPr bwMode="auto">
          <a:xfrm>
            <a:off x="928662" y="5143512"/>
            <a:ext cx="7072362"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lv-LV" sz="1000" b="0" i="0" u="none" strike="noStrike" cap="none" normalizeH="0" baseline="0" dirty="0">
                <a:ln>
                  <a:noFill/>
                </a:ln>
                <a:solidFill>
                  <a:schemeClr val="tx1"/>
                </a:solidFill>
                <a:effectLst/>
                <a:latin typeface="+mn-lt"/>
                <a:ea typeface="Calibri" pitchFamily="34" charset="0"/>
                <a:cs typeface="Times New Roman" pitchFamily="18" charset="0"/>
              </a:rPr>
              <a:t>Avots: LM, Oficiālā statistika sociālo pakalpojumu un sociālās palīdzības jomā (2014-2016). </a:t>
            </a:r>
            <a:r>
              <a:rPr kumimoji="0" lang="lv-LV" sz="1000" b="0" i="0" u="none" strike="noStrike" cap="none" normalizeH="0" baseline="0" dirty="0">
                <a:ln>
                  <a:noFill/>
                </a:ln>
                <a:solidFill>
                  <a:schemeClr val="tx1"/>
                </a:solidFill>
                <a:effectLst/>
                <a:latin typeface="+mn-lt"/>
                <a:ea typeface="Times New Roman" pitchFamily="18" charset="0"/>
                <a:cs typeface="Times New Roman" pitchFamily="18" charset="0"/>
              </a:rPr>
              <a:t> Ienākumu testēto pašvaldības sociālās palīdzības pabalstu saņēmēju raksturojums pēc ienākumu līmeņa uz vienu ģimenes locekli mēnesī. </a:t>
            </a:r>
            <a:endParaRPr kumimoji="0" lang="lv-LV" sz="1800" b="0" i="0" u="none" strike="noStrike" cap="none" normalizeH="0" baseline="0" dirty="0">
              <a:ln>
                <a:noFill/>
              </a:ln>
              <a:solidFill>
                <a:schemeClr val="tx1"/>
              </a:solidFill>
              <a:effectLst/>
              <a:latin typeface="+mn-l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z="2800" dirty="0"/>
              <a:t>Maznodrošināto personu sadalījums pa sociāli demogrāfiskajām grupām (%) </a:t>
            </a:r>
          </a:p>
        </p:txBody>
      </p:sp>
      <p:pic>
        <p:nvPicPr>
          <p:cNvPr id="4" name="Content Placeholder 3"/>
          <p:cNvPicPr>
            <a:picLocks noGrp="1"/>
          </p:cNvPicPr>
          <p:nvPr>
            <p:ph idx="1"/>
          </p:nvPr>
        </p:nvPicPr>
        <p:blipFill>
          <a:blip r:embed="rId2" cstate="print"/>
          <a:srcRect/>
          <a:stretch>
            <a:fillRect/>
          </a:stretch>
        </p:blipFill>
        <p:spPr bwMode="auto">
          <a:xfrm>
            <a:off x="1357290" y="1857364"/>
            <a:ext cx="6401954" cy="3723047"/>
          </a:xfrm>
          <a:prstGeom prst="rect">
            <a:avLst/>
          </a:prstGeom>
          <a:noFill/>
          <a:ln w="9525">
            <a:noFill/>
            <a:miter lim="800000"/>
            <a:headEnd/>
            <a:tailEnd/>
          </a:ln>
        </p:spPr>
      </p:pic>
      <p:sp>
        <p:nvSpPr>
          <p:cNvPr id="5" name="Rectangle 4"/>
          <p:cNvSpPr/>
          <p:nvPr/>
        </p:nvSpPr>
        <p:spPr>
          <a:xfrm>
            <a:off x="1357290" y="5643578"/>
            <a:ext cx="6858048" cy="400110"/>
          </a:xfrm>
          <a:prstGeom prst="rect">
            <a:avLst/>
          </a:prstGeom>
        </p:spPr>
        <p:txBody>
          <a:bodyPr wrap="square">
            <a:spAutoFit/>
          </a:bodyPr>
          <a:lstStyle/>
          <a:p>
            <a:r>
              <a:rPr lang="lv-LV" sz="1000" dirty="0"/>
              <a:t>Avots: LM, Oficiālā statistika sociālo pakalpojumu un sociālās palīdzības jomā.  Ienākumu testēto pašvaldības sociālās palīdzības pabalstu saņēmēju raksturojums pēc ienākumu līmeņa uz vienu ģimenes locekli mēnesī.</a:t>
            </a:r>
          </a:p>
        </p:txBody>
      </p:sp>
      <p:sp>
        <p:nvSpPr>
          <p:cNvPr id="6" name="Rectangle 5"/>
          <p:cNvSpPr/>
          <p:nvPr/>
        </p:nvSpPr>
        <p:spPr>
          <a:xfrm>
            <a:off x="714348" y="1000108"/>
            <a:ext cx="7715304" cy="830997"/>
          </a:xfrm>
          <a:prstGeom prst="rect">
            <a:avLst/>
          </a:prstGeom>
        </p:spPr>
        <p:txBody>
          <a:bodyPr wrap="square">
            <a:spAutoFit/>
          </a:bodyPr>
          <a:lstStyle/>
          <a:p>
            <a:r>
              <a:rPr lang="lv-LV" sz="1600" dirty="0">
                <a:solidFill>
                  <a:srgbClr val="003366"/>
                </a:solidFill>
              </a:rPr>
              <a:t>Maznodrošinātās personas statusam atbilstoša ienākuma līmeņi pašvaldībās </a:t>
            </a:r>
            <a:r>
              <a:rPr lang="lv-LV" sz="1600" b="1" dirty="0">
                <a:solidFill>
                  <a:srgbClr val="003366"/>
                </a:solidFill>
              </a:rPr>
              <a:t>2016. gadā</a:t>
            </a:r>
            <a:r>
              <a:rPr lang="lv-LV" sz="1600" dirty="0">
                <a:solidFill>
                  <a:srgbClr val="003366"/>
                </a:solidFill>
              </a:rPr>
              <a:t> kopumā noteikti intervālā no 135 līdz 400 EUR (2015. gadā intervāls bija no 128 līdz 400 EUR).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2852"/>
            <a:ext cx="8707409" cy="649287"/>
          </a:xfrm>
        </p:spPr>
        <p:txBody>
          <a:bodyPr/>
          <a:lstStyle/>
          <a:p>
            <a:r>
              <a:rPr lang="lv-LV" sz="2200" dirty="0"/>
              <a:t>GMI pabalsta saņēmēji (personas ģimenēs) sadalījumā pa sociāli demogrāfiskajām grupām 2016. gadā </a:t>
            </a:r>
            <a:r>
              <a:rPr lang="lv-LV" sz="1800" dirty="0"/>
              <a:t>(% no kopējā skaita)</a:t>
            </a:r>
          </a:p>
        </p:txBody>
      </p:sp>
      <p:pic>
        <p:nvPicPr>
          <p:cNvPr id="69636" name="Picture 4"/>
          <p:cNvPicPr>
            <a:picLocks noChangeAspect="1" noChangeArrowheads="1"/>
          </p:cNvPicPr>
          <p:nvPr/>
        </p:nvPicPr>
        <p:blipFill>
          <a:blip r:embed="rId2"/>
          <a:srcRect/>
          <a:stretch>
            <a:fillRect/>
          </a:stretch>
        </p:blipFill>
        <p:spPr bwMode="auto">
          <a:xfrm>
            <a:off x="357158" y="1000108"/>
            <a:ext cx="2807166" cy="2714644"/>
          </a:xfrm>
          <a:prstGeom prst="rect">
            <a:avLst/>
          </a:prstGeom>
          <a:noFill/>
          <a:ln w="9525">
            <a:noFill/>
            <a:miter lim="800000"/>
            <a:headEnd/>
            <a:tailEnd/>
          </a:ln>
          <a:effectLst/>
        </p:spPr>
      </p:pic>
      <p:pic>
        <p:nvPicPr>
          <p:cNvPr id="69638" name="Picture 6"/>
          <p:cNvPicPr>
            <a:picLocks noGrp="1" noChangeAspect="1" noChangeArrowheads="1"/>
          </p:cNvPicPr>
          <p:nvPr>
            <p:ph idx="1"/>
          </p:nvPr>
        </p:nvPicPr>
        <p:blipFill>
          <a:blip r:embed="rId3"/>
          <a:srcRect/>
          <a:stretch>
            <a:fillRect/>
          </a:stretch>
        </p:blipFill>
        <p:spPr bwMode="auto">
          <a:xfrm>
            <a:off x="2928926" y="1000108"/>
            <a:ext cx="3433226" cy="2714644"/>
          </a:xfrm>
          <a:prstGeom prst="rect">
            <a:avLst/>
          </a:prstGeom>
          <a:noFill/>
          <a:ln w="9525">
            <a:noFill/>
            <a:miter lim="800000"/>
            <a:headEnd/>
            <a:tailEnd/>
          </a:ln>
          <a:effectLst/>
        </p:spPr>
      </p:pic>
      <p:pic>
        <p:nvPicPr>
          <p:cNvPr id="12" name="Picture 11"/>
          <p:cNvPicPr/>
          <p:nvPr/>
        </p:nvPicPr>
        <p:blipFill>
          <a:blip r:embed="rId4" cstate="print"/>
          <a:srcRect/>
          <a:stretch>
            <a:fillRect/>
          </a:stretch>
        </p:blipFill>
        <p:spPr bwMode="auto">
          <a:xfrm>
            <a:off x="2786050" y="3429000"/>
            <a:ext cx="3734243" cy="761302"/>
          </a:xfrm>
          <a:prstGeom prst="rect">
            <a:avLst/>
          </a:prstGeom>
          <a:noFill/>
          <a:ln w="9525">
            <a:noFill/>
            <a:miter lim="800000"/>
            <a:headEnd/>
            <a:tailEnd/>
          </a:ln>
        </p:spPr>
      </p:pic>
      <p:sp>
        <p:nvSpPr>
          <p:cNvPr id="69640" name="Rectangle 8"/>
          <p:cNvSpPr>
            <a:spLocks noChangeArrowheads="1"/>
          </p:cNvSpPr>
          <p:nvPr/>
        </p:nvSpPr>
        <p:spPr bwMode="auto">
          <a:xfrm>
            <a:off x="428596" y="4143380"/>
            <a:ext cx="8194872" cy="246221"/>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lv-LV" sz="1000" b="0" i="0" u="none" strike="noStrike" cap="none" normalizeH="0" baseline="0" dirty="0">
                <a:ln>
                  <a:noFill/>
                </a:ln>
                <a:solidFill>
                  <a:schemeClr val="tx1"/>
                </a:solidFill>
                <a:effectLst/>
                <a:latin typeface="+mj-lt"/>
                <a:ea typeface="Calibri" pitchFamily="34" charset="0"/>
                <a:cs typeface="Times New Roman" pitchFamily="18" charset="0"/>
              </a:rPr>
              <a:t>Avots: LM, Oficiālā statistika sociālo pakalpojumu un sociālās palīdzības jomā. Pabalsts garantētā minimālā ienākumu līmeņa nodrošināšanai.</a:t>
            </a:r>
            <a:endParaRPr kumimoji="0" lang="lv-LV" sz="1800" b="0" i="0" u="none" strike="noStrike" cap="none" normalizeH="0" baseline="0" dirty="0">
              <a:ln>
                <a:noFill/>
              </a:ln>
              <a:solidFill>
                <a:schemeClr val="tx1"/>
              </a:solidFill>
              <a:effectLst/>
              <a:latin typeface="+mj-lt"/>
            </a:endParaRPr>
          </a:p>
        </p:txBody>
      </p:sp>
      <p:sp>
        <p:nvSpPr>
          <p:cNvPr id="14" name="Rectangle 13"/>
          <p:cNvSpPr/>
          <p:nvPr/>
        </p:nvSpPr>
        <p:spPr>
          <a:xfrm>
            <a:off x="214282" y="4500570"/>
            <a:ext cx="8572560" cy="1600438"/>
          </a:xfrm>
          <a:prstGeom prst="rect">
            <a:avLst/>
          </a:prstGeom>
        </p:spPr>
        <p:txBody>
          <a:bodyPr wrap="square">
            <a:spAutoFit/>
          </a:bodyPr>
          <a:lstStyle/>
          <a:p>
            <a:r>
              <a:rPr lang="lv-LV" sz="1400" dirty="0">
                <a:solidFill>
                  <a:srgbClr val="003366"/>
                </a:solidFill>
              </a:rPr>
              <a:t>GMI pabalsta saņēmēju skaits 2014-2016 periodā ir </a:t>
            </a:r>
            <a:r>
              <a:rPr lang="lv-LV" sz="1400" b="1" u="sng" dirty="0">
                <a:solidFill>
                  <a:srgbClr val="003366"/>
                </a:solidFill>
              </a:rPr>
              <a:t>samazinājies par 39,7%</a:t>
            </a:r>
            <a:r>
              <a:rPr lang="lv-LV" sz="1400" dirty="0">
                <a:solidFill>
                  <a:srgbClr val="003366"/>
                </a:solidFill>
              </a:rPr>
              <a:t>, kas skaidrojams ar GMI sliekšņa neatbilstību ienākumu kopējai dinamikai un personu vajadzībām</a:t>
            </a:r>
            <a:r>
              <a:rPr lang="lv-LV" sz="1400" b="1" u="sng" dirty="0">
                <a:solidFill>
                  <a:srgbClr val="003366"/>
                </a:solidFill>
              </a:rPr>
              <a:t> </a:t>
            </a:r>
          </a:p>
          <a:p>
            <a:endParaRPr lang="lv-LV" sz="1400" b="1" dirty="0">
              <a:solidFill>
                <a:srgbClr val="003366"/>
              </a:solidFill>
            </a:endParaRPr>
          </a:p>
          <a:p>
            <a:r>
              <a:rPr lang="lv-LV" sz="1400" dirty="0">
                <a:solidFill>
                  <a:srgbClr val="003366"/>
                </a:solidFill>
              </a:rPr>
              <a:t>GMI pabalsta saņēmēju </a:t>
            </a:r>
            <a:r>
              <a:rPr lang="lv-LV" sz="1400" b="1" dirty="0">
                <a:solidFill>
                  <a:srgbClr val="003366"/>
                </a:solidFill>
              </a:rPr>
              <a:t>pieaugums trīs mērķa grupās:</a:t>
            </a:r>
          </a:p>
          <a:p>
            <a:pPr>
              <a:buFont typeface="Wingdings" pitchFamily="2" charset="2"/>
              <a:buChar char="ü"/>
            </a:pPr>
            <a:r>
              <a:rPr lang="lv-LV" sz="1400" b="1" dirty="0">
                <a:solidFill>
                  <a:srgbClr val="C00000"/>
                </a:solidFill>
              </a:rPr>
              <a:t>pensijas vecuma cilvēki </a:t>
            </a:r>
            <a:r>
              <a:rPr lang="lv-LV" sz="1400" dirty="0">
                <a:solidFill>
                  <a:srgbClr val="003366"/>
                </a:solidFill>
              </a:rPr>
              <a:t>(7,2% → 11%), </a:t>
            </a:r>
          </a:p>
          <a:p>
            <a:pPr>
              <a:buFont typeface="Wingdings" pitchFamily="2" charset="2"/>
              <a:buChar char="ü"/>
            </a:pPr>
            <a:r>
              <a:rPr lang="lv-LV" sz="1400" b="1" dirty="0">
                <a:solidFill>
                  <a:srgbClr val="C00000"/>
                </a:solidFill>
              </a:rPr>
              <a:t>nestrādājošie darbspējīgie iedzīvotāji </a:t>
            </a:r>
            <a:r>
              <a:rPr lang="lv-LV" sz="1400" dirty="0">
                <a:solidFill>
                  <a:srgbClr val="003366"/>
                </a:solidFill>
              </a:rPr>
              <a:t>(38,4% → 42,4%) </a:t>
            </a:r>
          </a:p>
          <a:p>
            <a:pPr>
              <a:buFont typeface="Wingdings" pitchFamily="2" charset="2"/>
              <a:buChar char="ü"/>
            </a:pPr>
            <a:r>
              <a:rPr lang="lv-LV" sz="1400" b="1" dirty="0">
                <a:solidFill>
                  <a:srgbClr val="C00000"/>
                </a:solidFill>
              </a:rPr>
              <a:t>pilngadīgas personas ar invaliditāti </a:t>
            </a:r>
            <a:r>
              <a:rPr lang="lv-LV" sz="1400" dirty="0">
                <a:solidFill>
                  <a:srgbClr val="003366"/>
                </a:solidFill>
              </a:rPr>
              <a:t>(9,8% → 13,5%)</a:t>
            </a:r>
          </a:p>
        </p:txBody>
      </p:sp>
      <p:pic>
        <p:nvPicPr>
          <p:cNvPr id="69641" name="Picture 9"/>
          <p:cNvPicPr>
            <a:picLocks noChangeAspect="1" noChangeArrowheads="1"/>
          </p:cNvPicPr>
          <p:nvPr/>
        </p:nvPicPr>
        <p:blipFill>
          <a:blip r:embed="rId5"/>
          <a:srcRect/>
          <a:stretch>
            <a:fillRect/>
          </a:stretch>
        </p:blipFill>
        <p:spPr bwMode="auto">
          <a:xfrm>
            <a:off x="5500693" y="1000108"/>
            <a:ext cx="3562375" cy="2714644"/>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folHlink"/>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lv-LV"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12666</TotalTime>
  <Words>2750</Words>
  <Application>Microsoft Office PowerPoint</Application>
  <PresentationFormat>On-screen Show (4:3)</PresentationFormat>
  <Paragraphs>272</Paragraphs>
  <Slides>30</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Symbol</vt:lpstr>
      <vt:lpstr>Wingdings</vt:lpstr>
      <vt:lpstr>Default Design</vt:lpstr>
      <vt:lpstr>    Ikgadējs nabadzības un sociālās atstumtības mazināšanas rīcībpolitikas izvērtējums  (t.sk. par nevienlīdzību veselības aprūpē un mājokļu pieejamības jomā)  GALA ZIŅOJUMS  Izpildītājs: Nodibinājums "Baltic Institute of Social Sciences"    </vt:lpstr>
      <vt:lpstr>Izvērtējuma mērķis un jomas</vt:lpstr>
      <vt:lpstr>   Sociālās atsumtības un nabadzības mazināšanas joma  GALVENIE  REZULTĀTI    </vt:lpstr>
      <vt:lpstr>Izmantotie rādītāji un statistikas datu analīzi ietekmējošie faktori</vt:lpstr>
      <vt:lpstr>Nabadzības riska slieksnis, EUR</vt:lpstr>
      <vt:lpstr>Nabadzības riska indeksa izmaiņas (2014-2016)</vt:lpstr>
      <vt:lpstr>Trūcīgo personu sadalījums pa sociāli demogrāfiskajām grupām (%) </vt:lpstr>
      <vt:lpstr>Maznodrošināto personu sadalījums pa sociāli demogrāfiskajām grupām (%) </vt:lpstr>
      <vt:lpstr>GMI pabalsta saņēmēji (personas ģimenēs) sadalījumā pa sociāli demogrāfiskajām grupām 2016. gadā (% no kopējā skaita)</vt:lpstr>
      <vt:lpstr>Materiālās nenodrošinātības indekss sadalījumā pa kvintiļu grupām (2014-2017) </vt:lpstr>
      <vt:lpstr>Galvenās problēmas un ieteikumi risinājumiem (1)</vt:lpstr>
      <vt:lpstr>Galvenās problēmas un ieteikumi risinājumiem (2)</vt:lpstr>
      <vt:lpstr>   Nevienlīdzības veselības aprūpē izvērtējums  GALVENIE  REZULTĀTI    </vt:lpstr>
      <vt:lpstr>Mājsaimniecību tiešmaksājumi veselības aprūpei (%)</vt:lpstr>
      <vt:lpstr>Ārstēšanās pie medicīnas speciālista radītais slogs uz mājsaimniecības budžetu (%)</vt:lpstr>
      <vt:lpstr>Ārstēšanās pie zobārsta radītais slogs uz mājsaimniecības budžetu (%)</vt:lpstr>
      <vt:lpstr>Zāļu iegādes radītais slogs uz mājsaimniecības budžetu (%)</vt:lpstr>
      <vt:lpstr>Nevienlīdzība veselības aprūpē Latvijas politikas dienaskārtībā</vt:lpstr>
      <vt:lpstr>2016 – 2019 risinātie politikas jautājumi</vt:lpstr>
      <vt:lpstr>Galvenās atziņas nevienlīdzības veselības aprūpes pieejamības jomā </vt:lpstr>
      <vt:lpstr>Darbības virzieni problēmu risināšanai (1)</vt:lpstr>
      <vt:lpstr>Darbības virzieni problēmu risināšanai (2)</vt:lpstr>
      <vt:lpstr>   Nevienlīdzības mājokļa pieejamības jomā izvērtējums  GALVENIE  REZULTĀTI    </vt:lpstr>
      <vt:lpstr>Mājokļa izdevumi uz mājsaimniecību </vt:lpstr>
      <vt:lpstr>Mājokļa problēmas kvintiļu grupās</vt:lpstr>
      <vt:lpstr>Darbības virzieni problēmu risināšanai (1)</vt:lpstr>
      <vt:lpstr>Darbības virzieni problēmu risināšanai (2)</vt:lpstr>
      <vt:lpstr>Darbības virzieni problēmu risināšanai (3)</vt:lpstr>
      <vt:lpstr>Darbības virzieni problēmu risināšanai (4)</vt:lpstr>
      <vt:lpstr>PowerPoint Presentation</vt:lpstr>
    </vt:vector>
  </TitlesOfParts>
  <Company>BDHRS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Oksana</dc:creator>
  <cp:lastModifiedBy>Aiga Lukasenoka</cp:lastModifiedBy>
  <cp:revision>1091</cp:revision>
  <dcterms:created xsi:type="dcterms:W3CDTF">2008-04-19T10:24:33Z</dcterms:created>
  <dcterms:modified xsi:type="dcterms:W3CDTF">2019-05-08T08:14:02Z</dcterms:modified>
</cp:coreProperties>
</file>