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0" r:id="rId3"/>
    <p:sldId id="276" r:id="rId4"/>
    <p:sldId id="270" r:id="rId5"/>
    <p:sldId id="264" r:id="rId6"/>
    <p:sldId id="283" r:id="rId7"/>
    <p:sldId id="287" r:id="rId8"/>
    <p:sldId id="284" r:id="rId9"/>
    <p:sldId id="285" r:id="rId10"/>
    <p:sldId id="288" r:id="rId11"/>
    <p:sldId id="289" r:id="rId12"/>
    <p:sldId id="272" r:id="rId13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nita Kovaļevska" initials="GK" lastIdx="2" clrIdx="0">
    <p:extLst>
      <p:ext uri="{19B8F6BF-5375-455C-9EA6-DF929625EA0E}">
        <p15:presenceInfo xmlns:p15="http://schemas.microsoft.com/office/powerpoint/2012/main" userId="S-1-5-21-738795142-1242532775-405837587-130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000" autoAdjust="0"/>
  </p:normalViewPr>
  <p:slideViewPr>
    <p:cSldViewPr snapToGrid="0">
      <p:cViewPr varScale="1">
        <p:scale>
          <a:sx n="64" d="100"/>
          <a:sy n="64" d="100"/>
        </p:scale>
        <p:origin x="20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manda%20V&#275;ja\Documents\Zvanu%20anal&#299;ze\2017\UT_jaun&#257;k&#257;%20statsitika_2016\2006%20-2015%20%20gadu%20apkopojums_UT_gal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Sheet1!$P$24</c:f>
              <c:strCache>
                <c:ptCount val="1"/>
                <c:pt idx="0">
                  <c:v>Fiziska vardarbība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Sheet1!$S$23:$AC$23</c:f>
              <c:strCache>
                <c:ptCount val="11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  <c:pt idx="8">
                  <c:v>2016.</c:v>
                </c:pt>
                <c:pt idx="9">
                  <c:v>2017.</c:v>
                </c:pt>
                <c:pt idx="10">
                  <c:v>2018.</c:v>
                </c:pt>
              </c:strCache>
            </c:strRef>
          </c:cat>
          <c:val>
            <c:numRef>
              <c:f>Sheet1!$S$24:$AC$24</c:f>
              <c:numCache>
                <c:formatCode>General</c:formatCode>
                <c:ptCount val="11"/>
                <c:pt idx="0">
                  <c:v>444</c:v>
                </c:pt>
                <c:pt idx="1">
                  <c:v>211</c:v>
                </c:pt>
                <c:pt idx="2">
                  <c:v>194</c:v>
                </c:pt>
                <c:pt idx="3">
                  <c:v>166</c:v>
                </c:pt>
                <c:pt idx="4">
                  <c:v>150</c:v>
                </c:pt>
                <c:pt idx="5">
                  <c:v>173</c:v>
                </c:pt>
                <c:pt idx="6">
                  <c:v>157</c:v>
                </c:pt>
                <c:pt idx="7">
                  <c:v>246</c:v>
                </c:pt>
                <c:pt idx="8">
                  <c:v>218</c:v>
                </c:pt>
                <c:pt idx="9">
                  <c:v>194</c:v>
                </c:pt>
                <c:pt idx="10">
                  <c:v>148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66-4C0E-BD4F-2874FE1D1F92}"/>
            </c:ext>
          </c:extLst>
        </c:ser>
        <c:ser>
          <c:idx val="1"/>
          <c:order val="1"/>
          <c:tx>
            <c:strRef>
              <c:f>Sheet1!$P$25</c:f>
              <c:strCache>
                <c:ptCount val="1"/>
                <c:pt idx="0">
                  <c:v>Emocionāla vardarbība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Sheet1!$S$23:$AC$23</c:f>
              <c:strCache>
                <c:ptCount val="11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  <c:pt idx="8">
                  <c:v>2016.</c:v>
                </c:pt>
                <c:pt idx="9">
                  <c:v>2017.</c:v>
                </c:pt>
                <c:pt idx="10">
                  <c:v>2018.</c:v>
                </c:pt>
              </c:strCache>
            </c:strRef>
          </c:cat>
          <c:val>
            <c:numRef>
              <c:f>Sheet1!$S$25:$AC$25</c:f>
              <c:numCache>
                <c:formatCode>General</c:formatCode>
                <c:ptCount val="11"/>
                <c:pt idx="0">
                  <c:v>1207</c:v>
                </c:pt>
                <c:pt idx="1">
                  <c:v>665</c:v>
                </c:pt>
                <c:pt idx="2">
                  <c:v>541</c:v>
                </c:pt>
                <c:pt idx="3">
                  <c:v>466</c:v>
                </c:pt>
                <c:pt idx="4">
                  <c:v>382</c:v>
                </c:pt>
                <c:pt idx="5">
                  <c:v>485</c:v>
                </c:pt>
                <c:pt idx="6">
                  <c:v>318</c:v>
                </c:pt>
                <c:pt idx="7">
                  <c:v>526</c:v>
                </c:pt>
                <c:pt idx="8">
                  <c:v>474</c:v>
                </c:pt>
                <c:pt idx="9">
                  <c:v>473</c:v>
                </c:pt>
                <c:pt idx="10">
                  <c:v>312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866-4C0E-BD4F-2874FE1D1F92}"/>
            </c:ext>
          </c:extLst>
        </c:ser>
        <c:ser>
          <c:idx val="2"/>
          <c:order val="2"/>
          <c:tx>
            <c:strRef>
              <c:f>Sheet1!$P$26</c:f>
              <c:strCache>
                <c:ptCount val="1"/>
                <c:pt idx="0">
                  <c:v>Seksuāla vardarbība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Sheet1!$S$23:$AC$23</c:f>
              <c:strCache>
                <c:ptCount val="11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</c:v>
                </c:pt>
                <c:pt idx="7">
                  <c:v>2015.</c:v>
                </c:pt>
                <c:pt idx="8">
                  <c:v>2016.</c:v>
                </c:pt>
                <c:pt idx="9">
                  <c:v>2017.</c:v>
                </c:pt>
                <c:pt idx="10">
                  <c:v>2018.</c:v>
                </c:pt>
              </c:strCache>
            </c:strRef>
          </c:cat>
          <c:val>
            <c:numRef>
              <c:f>Sheet1!$S$26:$AC$26</c:f>
              <c:numCache>
                <c:formatCode>General</c:formatCode>
                <c:ptCount val="11"/>
                <c:pt idx="0">
                  <c:v>13</c:v>
                </c:pt>
                <c:pt idx="1">
                  <c:v>11</c:v>
                </c:pt>
                <c:pt idx="2">
                  <c:v>9</c:v>
                </c:pt>
                <c:pt idx="3">
                  <c:v>15</c:v>
                </c:pt>
                <c:pt idx="4">
                  <c:v>12</c:v>
                </c:pt>
                <c:pt idx="5">
                  <c:v>22</c:v>
                </c:pt>
                <c:pt idx="6">
                  <c:v>8</c:v>
                </c:pt>
                <c:pt idx="7">
                  <c:v>14</c:v>
                </c:pt>
                <c:pt idx="8">
                  <c:v>7</c:v>
                </c:pt>
                <c:pt idx="9">
                  <c:v>21</c:v>
                </c:pt>
                <c:pt idx="1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866-4C0E-BD4F-2874FE1D1F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16448624"/>
        <c:axId val="116453720"/>
      </c:barChart>
      <c:catAx>
        <c:axId val="116448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6453720"/>
        <c:crosses val="autoZero"/>
        <c:auto val="1"/>
        <c:lblAlgn val="ctr"/>
        <c:lblOffset val="100"/>
        <c:noMultiLvlLbl val="0"/>
      </c:catAx>
      <c:valAx>
        <c:axId val="116453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644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116111.eu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116111.e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02DEDA-CEF2-4137-BE05-126DC6C02E57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7E30794C-3A45-45E4-8042-59247563F0A8}">
      <dgm:prSet/>
      <dgm:spPr/>
      <dgm:t>
        <a:bodyPr/>
        <a:lstStyle/>
        <a:p>
          <a:pPr rtl="0"/>
          <a:r>
            <a:rPr lang="lv-LV" u="sng"/>
            <a:t>Atbalsts ģimenēm ar bērniem:</a:t>
          </a:r>
          <a:endParaRPr lang="lv-LV"/>
        </a:p>
      </dgm:t>
    </dgm:pt>
    <dgm:pt modelId="{E2439761-CD16-473B-82FD-C9B827AF6092}" type="parTrans" cxnId="{425CA35D-719D-48EE-82BD-EF75DA224ADA}">
      <dgm:prSet/>
      <dgm:spPr/>
      <dgm:t>
        <a:bodyPr/>
        <a:lstStyle/>
        <a:p>
          <a:endParaRPr lang="lv-LV"/>
        </a:p>
      </dgm:t>
    </dgm:pt>
    <dgm:pt modelId="{57DE211F-B5CC-4949-A779-CF45AD42D6B6}" type="sibTrans" cxnId="{425CA35D-719D-48EE-82BD-EF75DA224ADA}">
      <dgm:prSet/>
      <dgm:spPr/>
      <dgm:t>
        <a:bodyPr/>
        <a:lstStyle/>
        <a:p>
          <a:endParaRPr lang="lv-LV"/>
        </a:p>
      </dgm:t>
    </dgm:pt>
    <dgm:pt modelId="{169BA31B-CC50-4F1D-95FB-B2967DE16DFE}">
      <dgm:prSet/>
      <dgm:spPr/>
      <dgm:t>
        <a:bodyPr/>
        <a:lstStyle/>
        <a:p>
          <a:pPr rtl="0"/>
          <a:r>
            <a:rPr lang="lv-LV"/>
            <a:t>Nodrošina Bērnu un pusaudžu uzticības tālruņa 116111 darbību un E-konsultēšanu;</a:t>
          </a:r>
        </a:p>
      </dgm:t>
    </dgm:pt>
    <dgm:pt modelId="{2170BA26-44CC-46AA-AE58-AB306A340E41}" type="parTrans" cxnId="{D36EB362-F92F-48A4-9AB7-EB5848D24B30}">
      <dgm:prSet/>
      <dgm:spPr/>
      <dgm:t>
        <a:bodyPr/>
        <a:lstStyle/>
        <a:p>
          <a:endParaRPr lang="lv-LV"/>
        </a:p>
      </dgm:t>
    </dgm:pt>
    <dgm:pt modelId="{F1612478-FA5B-40D0-85C8-A4EF2C5FE137}" type="sibTrans" cxnId="{D36EB362-F92F-48A4-9AB7-EB5848D24B30}">
      <dgm:prSet/>
      <dgm:spPr/>
      <dgm:t>
        <a:bodyPr/>
        <a:lstStyle/>
        <a:p>
          <a:endParaRPr lang="lv-LV"/>
        </a:p>
      </dgm:t>
    </dgm:pt>
    <dgm:pt modelId="{DBB312BD-B25F-4E40-BE20-69B67A611D5F}">
      <dgm:prSet/>
      <dgm:spPr/>
      <dgm:t>
        <a:bodyPr/>
        <a:lstStyle/>
        <a:p>
          <a:pPr rtl="0"/>
          <a:r>
            <a:rPr lang="lv-LV"/>
            <a:t>Nodrošina Krīzes intervences komandas operatīvu darbību un iesaistīšanos nopietnāko krīzes situāciju risināšanā;</a:t>
          </a:r>
        </a:p>
      </dgm:t>
    </dgm:pt>
    <dgm:pt modelId="{65643F11-6272-46EC-AFA0-20A829EE8289}" type="parTrans" cxnId="{77F199E5-994B-47AF-B821-1D6DFBB84061}">
      <dgm:prSet/>
      <dgm:spPr/>
      <dgm:t>
        <a:bodyPr/>
        <a:lstStyle/>
        <a:p>
          <a:endParaRPr lang="lv-LV"/>
        </a:p>
      </dgm:t>
    </dgm:pt>
    <dgm:pt modelId="{798B5813-8FDD-4619-B7C4-833125AF29E3}" type="sibTrans" cxnId="{77F199E5-994B-47AF-B821-1D6DFBB84061}">
      <dgm:prSet/>
      <dgm:spPr/>
      <dgm:t>
        <a:bodyPr/>
        <a:lstStyle/>
        <a:p>
          <a:endParaRPr lang="lv-LV"/>
        </a:p>
      </dgm:t>
    </dgm:pt>
    <dgm:pt modelId="{4B894FE1-A551-4345-B915-D4B8ECC8989D}">
      <dgm:prSet/>
      <dgm:spPr/>
      <dgm:t>
        <a:bodyPr/>
        <a:lstStyle/>
        <a:p>
          <a:pPr rtl="0"/>
          <a:r>
            <a:rPr lang="lv-LV" dirty="0"/>
            <a:t>Projekta «SIC </a:t>
          </a:r>
          <a:r>
            <a:rPr lang="lv-LV" dirty="0" err="1"/>
            <a:t>Latvia</a:t>
          </a:r>
          <a:r>
            <a:rPr lang="lv-LV" dirty="0"/>
            <a:t> «</a:t>
          </a:r>
          <a:r>
            <a:rPr lang="lv-LV" dirty="0" err="1"/>
            <a:t>Net-Safe»</a:t>
          </a:r>
          <a:r>
            <a:rPr lang="lv-LV" dirty="0"/>
            <a:t> </a:t>
          </a:r>
          <a:r>
            <a:rPr lang="lv-LV" dirty="0" smtClean="0"/>
            <a:t>III» </a:t>
          </a:r>
          <a:r>
            <a:rPr lang="lv-LV" dirty="0"/>
            <a:t>ietvaros nodrošina arī palīdzības saņemšanu ar interneta drošību saistītos jautājumos;</a:t>
          </a:r>
        </a:p>
      </dgm:t>
    </dgm:pt>
    <dgm:pt modelId="{30832A3C-DD61-4EAC-8409-09E695E40E73}" type="parTrans" cxnId="{07CA7575-8C3E-4757-8125-E56B174C86BE}">
      <dgm:prSet/>
      <dgm:spPr/>
      <dgm:t>
        <a:bodyPr/>
        <a:lstStyle/>
        <a:p>
          <a:endParaRPr lang="lv-LV"/>
        </a:p>
      </dgm:t>
    </dgm:pt>
    <dgm:pt modelId="{CA3D6FB2-D63C-4F27-9ADA-3C29B0569A2C}" type="sibTrans" cxnId="{07CA7575-8C3E-4757-8125-E56B174C86BE}">
      <dgm:prSet/>
      <dgm:spPr/>
      <dgm:t>
        <a:bodyPr/>
        <a:lstStyle/>
        <a:p>
          <a:endParaRPr lang="lv-LV"/>
        </a:p>
      </dgm:t>
    </dgm:pt>
    <dgm:pt modelId="{0D457B2A-8E65-41CA-8547-F725775739D1}">
      <dgm:prSet/>
      <dgm:spPr/>
      <dgm:t>
        <a:bodyPr/>
        <a:lstStyle/>
        <a:p>
          <a:pPr rtl="0"/>
          <a:r>
            <a:rPr lang="lv-LV"/>
            <a:t>Veic metodisko un izglītojošo darbu ar speciālistiem un bērniem;</a:t>
          </a:r>
        </a:p>
      </dgm:t>
    </dgm:pt>
    <dgm:pt modelId="{F5EC58E5-0858-42B3-A943-5FAEF8C5F985}" type="parTrans" cxnId="{317983F7-823B-47B2-88D4-AB0768A61FB3}">
      <dgm:prSet/>
      <dgm:spPr/>
      <dgm:t>
        <a:bodyPr/>
        <a:lstStyle/>
        <a:p>
          <a:endParaRPr lang="lv-LV"/>
        </a:p>
      </dgm:t>
    </dgm:pt>
    <dgm:pt modelId="{64213AFC-0846-4FB8-B049-D14AE8D7482C}" type="sibTrans" cxnId="{317983F7-823B-47B2-88D4-AB0768A61FB3}">
      <dgm:prSet/>
      <dgm:spPr/>
      <dgm:t>
        <a:bodyPr/>
        <a:lstStyle/>
        <a:p>
          <a:endParaRPr lang="lv-LV"/>
        </a:p>
      </dgm:t>
    </dgm:pt>
    <dgm:pt modelId="{6B590046-9FF4-47C2-9178-EB8AEEBE56A8}">
      <dgm:prSet/>
      <dgm:spPr/>
      <dgm:t>
        <a:bodyPr/>
        <a:lstStyle/>
        <a:p>
          <a:pPr rtl="0"/>
          <a:r>
            <a:rPr lang="lv-LV" u="sng"/>
            <a:t>Par Bērnu un pusaudžu uzticības tālruni 116111:</a:t>
          </a:r>
          <a:endParaRPr lang="lv-LV"/>
        </a:p>
      </dgm:t>
    </dgm:pt>
    <dgm:pt modelId="{04F24FE2-A8B7-4709-85D7-89E15DCF7728}" type="parTrans" cxnId="{B67DF930-E4A4-4406-83E6-AFDC3DD847E6}">
      <dgm:prSet/>
      <dgm:spPr/>
      <dgm:t>
        <a:bodyPr/>
        <a:lstStyle/>
        <a:p>
          <a:endParaRPr lang="lv-LV"/>
        </a:p>
      </dgm:t>
    </dgm:pt>
    <dgm:pt modelId="{FA5555B1-C0DB-4451-940A-0D92846485D1}" type="sibTrans" cxnId="{B67DF930-E4A4-4406-83E6-AFDC3DD847E6}">
      <dgm:prSet/>
      <dgm:spPr/>
      <dgm:t>
        <a:bodyPr/>
        <a:lstStyle/>
        <a:p>
          <a:endParaRPr lang="lv-LV"/>
        </a:p>
      </dgm:t>
    </dgm:pt>
    <dgm:pt modelId="{619B740C-FB0B-44AE-A3D7-66AA6A0CEEBF}">
      <dgm:prSet/>
      <dgm:spPr/>
      <dgm:t>
        <a:bodyPr/>
        <a:lstStyle/>
        <a:p>
          <a:pPr rtl="0"/>
          <a:r>
            <a:rPr lang="lv-LV"/>
            <a:t>Sniedz bērniem un pusaudžiem bezmaksas psiholoģisko palīdzību un atbalstu krīzes situācijās kopš 2006.gada 1.februāra;</a:t>
          </a:r>
        </a:p>
      </dgm:t>
    </dgm:pt>
    <dgm:pt modelId="{C042D2FA-D5EB-43E2-BAA1-5A57024B64A2}" type="parTrans" cxnId="{3022F861-1DF3-4F91-A5DB-DF86472AAFDF}">
      <dgm:prSet/>
      <dgm:spPr/>
      <dgm:t>
        <a:bodyPr/>
        <a:lstStyle/>
        <a:p>
          <a:endParaRPr lang="lv-LV"/>
        </a:p>
      </dgm:t>
    </dgm:pt>
    <dgm:pt modelId="{EF533486-8281-4FC4-85B3-C40049512907}" type="sibTrans" cxnId="{3022F861-1DF3-4F91-A5DB-DF86472AAFDF}">
      <dgm:prSet/>
      <dgm:spPr/>
      <dgm:t>
        <a:bodyPr/>
        <a:lstStyle/>
        <a:p>
          <a:endParaRPr lang="lv-LV"/>
        </a:p>
      </dgm:t>
    </dgm:pt>
    <dgm:pt modelId="{6CA82DC3-BE90-4BFA-90D9-58696A02D87C}">
      <dgm:prSet/>
      <dgm:spPr/>
      <dgm:t>
        <a:bodyPr/>
        <a:lstStyle/>
        <a:p>
          <a:pPr rtl="0"/>
          <a:r>
            <a:rPr lang="lv-LV"/>
            <a:t>Kopš 2015.gada nodrošina palīdzību– 24/7;</a:t>
          </a:r>
        </a:p>
      </dgm:t>
    </dgm:pt>
    <dgm:pt modelId="{7D097BC6-0EE8-42B0-831B-14EC7BE2F092}" type="parTrans" cxnId="{F00991BF-92D0-4A45-9322-7C45E916646F}">
      <dgm:prSet/>
      <dgm:spPr/>
      <dgm:t>
        <a:bodyPr/>
        <a:lstStyle/>
        <a:p>
          <a:endParaRPr lang="lv-LV"/>
        </a:p>
      </dgm:t>
    </dgm:pt>
    <dgm:pt modelId="{1C018396-F946-45A0-9341-998D489E52A0}" type="sibTrans" cxnId="{F00991BF-92D0-4A45-9322-7C45E916646F}">
      <dgm:prSet/>
      <dgm:spPr/>
      <dgm:t>
        <a:bodyPr/>
        <a:lstStyle/>
        <a:p>
          <a:endParaRPr lang="lv-LV"/>
        </a:p>
      </dgm:t>
    </dgm:pt>
    <dgm:pt modelId="{41EEE8ED-3E75-4484-95E5-ED80248A839B}">
      <dgm:prSet/>
      <dgm:spPr/>
      <dgm:t>
        <a:bodyPr/>
        <a:lstStyle/>
        <a:p>
          <a:pPr rtl="0"/>
          <a:r>
            <a:rPr lang="lv-LV"/>
            <a:t>Uzticības tālruņa darbu nodrošina 12 psihologi – konsultanti;</a:t>
          </a:r>
        </a:p>
      </dgm:t>
    </dgm:pt>
    <dgm:pt modelId="{8C57E798-B106-416D-9E61-9E805507AD8A}" type="parTrans" cxnId="{AD8C19E1-AE5C-44B5-BBEB-B1E492D078FF}">
      <dgm:prSet/>
      <dgm:spPr/>
      <dgm:t>
        <a:bodyPr/>
        <a:lstStyle/>
        <a:p>
          <a:endParaRPr lang="lv-LV"/>
        </a:p>
      </dgm:t>
    </dgm:pt>
    <dgm:pt modelId="{3BAAABE2-3151-4F37-AA4D-C023149F5908}" type="sibTrans" cxnId="{AD8C19E1-AE5C-44B5-BBEB-B1E492D078FF}">
      <dgm:prSet/>
      <dgm:spPr/>
      <dgm:t>
        <a:bodyPr/>
        <a:lstStyle/>
        <a:p>
          <a:endParaRPr lang="lv-LV"/>
        </a:p>
      </dgm:t>
    </dgm:pt>
    <dgm:pt modelId="{BCD5D169-D418-46EA-A29C-C38C5E08363E}">
      <dgm:prSet/>
      <dgm:spPr/>
      <dgm:t>
        <a:bodyPr/>
        <a:lstStyle/>
        <a:p>
          <a:pPr rtl="0"/>
          <a:r>
            <a:rPr lang="lv-LV"/>
            <a:t>116111 - vienotais Eiropas tālruņa numurs ar sociālo pievienoto vērtību - </a:t>
          </a:r>
          <a:r>
            <a:rPr lang="lv-LV" b="1">
              <a:hlinkClick xmlns:r="http://schemas.openxmlformats.org/officeDocument/2006/relationships" r:id="rId1"/>
            </a:rPr>
            <a:t>www.116111.eu</a:t>
          </a:r>
          <a:r>
            <a:rPr lang="lv-LV" b="1"/>
            <a:t>;</a:t>
          </a:r>
          <a:endParaRPr lang="lv-LV"/>
        </a:p>
      </dgm:t>
    </dgm:pt>
    <dgm:pt modelId="{A5E79EC3-BD98-4C1E-8F71-516A40D7880C}" type="parTrans" cxnId="{363C92C1-1E35-458B-83A8-0669E2151773}">
      <dgm:prSet/>
      <dgm:spPr/>
      <dgm:t>
        <a:bodyPr/>
        <a:lstStyle/>
        <a:p>
          <a:endParaRPr lang="lv-LV"/>
        </a:p>
      </dgm:t>
    </dgm:pt>
    <dgm:pt modelId="{AC8B6847-5024-4BC3-9983-189E4EE81BCA}" type="sibTrans" cxnId="{363C92C1-1E35-458B-83A8-0669E2151773}">
      <dgm:prSet/>
      <dgm:spPr/>
      <dgm:t>
        <a:bodyPr/>
        <a:lstStyle/>
        <a:p>
          <a:endParaRPr lang="lv-LV"/>
        </a:p>
      </dgm:t>
    </dgm:pt>
    <dgm:pt modelId="{F2B978E9-3D54-460F-9E79-DA441C86937F}">
      <dgm:prSet/>
      <dgm:spPr/>
      <dgm:t>
        <a:bodyPr/>
        <a:lstStyle/>
        <a:p>
          <a:pPr rtl="0"/>
          <a:r>
            <a:rPr lang="lv-LV" i="1"/>
            <a:t>Child Helpline International </a:t>
          </a:r>
          <a:r>
            <a:rPr lang="lv-LV"/>
            <a:t>asociācijas biedrs kopš 2008.gada;</a:t>
          </a:r>
        </a:p>
      </dgm:t>
    </dgm:pt>
    <dgm:pt modelId="{7E0B5A3F-F794-4A59-960E-9D34EFEEFFE6}" type="parTrans" cxnId="{C1513DE3-777F-43DF-B81B-C34049501841}">
      <dgm:prSet/>
      <dgm:spPr/>
      <dgm:t>
        <a:bodyPr/>
        <a:lstStyle/>
        <a:p>
          <a:endParaRPr lang="lv-LV"/>
        </a:p>
      </dgm:t>
    </dgm:pt>
    <dgm:pt modelId="{D2FE54FA-68EE-4E71-B730-D392BF12DB84}" type="sibTrans" cxnId="{C1513DE3-777F-43DF-B81B-C34049501841}">
      <dgm:prSet/>
      <dgm:spPr/>
      <dgm:t>
        <a:bodyPr/>
        <a:lstStyle/>
        <a:p>
          <a:endParaRPr lang="lv-LV"/>
        </a:p>
      </dgm:t>
    </dgm:pt>
    <dgm:pt modelId="{38D5C3FD-D481-49F2-9F67-121D45696458}" type="pres">
      <dgm:prSet presAssocID="{AA02DEDA-CEF2-4137-BE05-126DC6C02E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427DA1FD-4F25-409F-BF92-49D7EE5C0C86}" type="pres">
      <dgm:prSet presAssocID="{7E30794C-3A45-45E4-8042-59247563F0A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DD67D58-2B6C-4D5B-943A-C11A15964224}" type="pres">
      <dgm:prSet presAssocID="{7E30794C-3A45-45E4-8042-59247563F0A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EB96029-43DA-4718-8CCA-767E99E3D970}" type="pres">
      <dgm:prSet presAssocID="{6B590046-9FF4-47C2-9178-EB8AEEBE56A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11EF4D2-21A4-4137-AB80-DB534D92C864}" type="pres">
      <dgm:prSet presAssocID="{6B590046-9FF4-47C2-9178-EB8AEEBE56A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216E89E3-AB10-4312-9AC7-4E126D35AA05}" type="presOf" srcId="{F2B978E9-3D54-460F-9E79-DA441C86937F}" destId="{111EF4D2-21A4-4137-AB80-DB534D92C864}" srcOrd="0" destOrd="4" presId="urn:microsoft.com/office/officeart/2005/8/layout/vList2"/>
    <dgm:cxn modelId="{AD44CCE7-5BD0-4FAB-B716-839D4C80BE9D}" type="presOf" srcId="{619B740C-FB0B-44AE-A3D7-66AA6A0CEEBF}" destId="{111EF4D2-21A4-4137-AB80-DB534D92C864}" srcOrd="0" destOrd="0" presId="urn:microsoft.com/office/officeart/2005/8/layout/vList2"/>
    <dgm:cxn modelId="{C1513DE3-777F-43DF-B81B-C34049501841}" srcId="{6B590046-9FF4-47C2-9178-EB8AEEBE56A8}" destId="{F2B978E9-3D54-460F-9E79-DA441C86937F}" srcOrd="4" destOrd="0" parTransId="{7E0B5A3F-F794-4A59-960E-9D34EFEEFFE6}" sibTransId="{D2FE54FA-68EE-4E71-B730-D392BF12DB84}"/>
    <dgm:cxn modelId="{363C92C1-1E35-458B-83A8-0669E2151773}" srcId="{6B590046-9FF4-47C2-9178-EB8AEEBE56A8}" destId="{BCD5D169-D418-46EA-A29C-C38C5E08363E}" srcOrd="3" destOrd="0" parTransId="{A5E79EC3-BD98-4C1E-8F71-516A40D7880C}" sibTransId="{AC8B6847-5024-4BC3-9983-189E4EE81BCA}"/>
    <dgm:cxn modelId="{9A301F7B-4064-463C-9A57-04A282BF6220}" type="presOf" srcId="{DBB312BD-B25F-4E40-BE20-69B67A611D5F}" destId="{4DD67D58-2B6C-4D5B-943A-C11A15964224}" srcOrd="0" destOrd="1" presId="urn:microsoft.com/office/officeart/2005/8/layout/vList2"/>
    <dgm:cxn modelId="{B67DF930-E4A4-4406-83E6-AFDC3DD847E6}" srcId="{AA02DEDA-CEF2-4137-BE05-126DC6C02E57}" destId="{6B590046-9FF4-47C2-9178-EB8AEEBE56A8}" srcOrd="1" destOrd="0" parTransId="{04F24FE2-A8B7-4709-85D7-89E15DCF7728}" sibTransId="{FA5555B1-C0DB-4451-940A-0D92846485D1}"/>
    <dgm:cxn modelId="{84EE0501-D078-4DF7-85F3-F0692B0E60F5}" type="presOf" srcId="{6CA82DC3-BE90-4BFA-90D9-58696A02D87C}" destId="{111EF4D2-21A4-4137-AB80-DB534D92C864}" srcOrd="0" destOrd="1" presId="urn:microsoft.com/office/officeart/2005/8/layout/vList2"/>
    <dgm:cxn modelId="{77F199E5-994B-47AF-B821-1D6DFBB84061}" srcId="{7E30794C-3A45-45E4-8042-59247563F0A8}" destId="{DBB312BD-B25F-4E40-BE20-69B67A611D5F}" srcOrd="1" destOrd="0" parTransId="{65643F11-6272-46EC-AFA0-20A829EE8289}" sibTransId="{798B5813-8FDD-4619-B7C4-833125AF29E3}"/>
    <dgm:cxn modelId="{3DF5779E-8113-4EF0-AAB7-1EBC03302EA7}" type="presOf" srcId="{BCD5D169-D418-46EA-A29C-C38C5E08363E}" destId="{111EF4D2-21A4-4137-AB80-DB534D92C864}" srcOrd="0" destOrd="3" presId="urn:microsoft.com/office/officeart/2005/8/layout/vList2"/>
    <dgm:cxn modelId="{6D69E5A2-7572-42D6-B5DB-DFE004103C3C}" type="presOf" srcId="{0D457B2A-8E65-41CA-8547-F725775739D1}" destId="{4DD67D58-2B6C-4D5B-943A-C11A15964224}" srcOrd="0" destOrd="3" presId="urn:microsoft.com/office/officeart/2005/8/layout/vList2"/>
    <dgm:cxn modelId="{BC0DB8FF-F1DD-48B7-9F35-E4F380F15A81}" type="presOf" srcId="{7E30794C-3A45-45E4-8042-59247563F0A8}" destId="{427DA1FD-4F25-409F-BF92-49D7EE5C0C86}" srcOrd="0" destOrd="0" presId="urn:microsoft.com/office/officeart/2005/8/layout/vList2"/>
    <dgm:cxn modelId="{806908AF-9F28-4ED5-A4F9-626883DC91D3}" type="presOf" srcId="{6B590046-9FF4-47C2-9178-EB8AEEBE56A8}" destId="{EEB96029-43DA-4718-8CCA-767E99E3D970}" srcOrd="0" destOrd="0" presId="urn:microsoft.com/office/officeart/2005/8/layout/vList2"/>
    <dgm:cxn modelId="{07CA7575-8C3E-4757-8125-E56B174C86BE}" srcId="{7E30794C-3A45-45E4-8042-59247563F0A8}" destId="{4B894FE1-A551-4345-B915-D4B8ECC8989D}" srcOrd="2" destOrd="0" parTransId="{30832A3C-DD61-4EAC-8409-09E695E40E73}" sibTransId="{CA3D6FB2-D63C-4F27-9ADA-3C29B0569A2C}"/>
    <dgm:cxn modelId="{317983F7-823B-47B2-88D4-AB0768A61FB3}" srcId="{7E30794C-3A45-45E4-8042-59247563F0A8}" destId="{0D457B2A-8E65-41CA-8547-F725775739D1}" srcOrd="3" destOrd="0" parTransId="{F5EC58E5-0858-42B3-A943-5FAEF8C5F985}" sibTransId="{64213AFC-0846-4FB8-B049-D14AE8D7482C}"/>
    <dgm:cxn modelId="{759B9E97-DF07-4219-AF89-47AD206B7FBC}" type="presOf" srcId="{4B894FE1-A551-4345-B915-D4B8ECC8989D}" destId="{4DD67D58-2B6C-4D5B-943A-C11A15964224}" srcOrd="0" destOrd="2" presId="urn:microsoft.com/office/officeart/2005/8/layout/vList2"/>
    <dgm:cxn modelId="{52E31D0F-8550-4532-84D3-5029DD6D5BC3}" type="presOf" srcId="{41EEE8ED-3E75-4484-95E5-ED80248A839B}" destId="{111EF4D2-21A4-4137-AB80-DB534D92C864}" srcOrd="0" destOrd="2" presId="urn:microsoft.com/office/officeart/2005/8/layout/vList2"/>
    <dgm:cxn modelId="{425CA35D-719D-48EE-82BD-EF75DA224ADA}" srcId="{AA02DEDA-CEF2-4137-BE05-126DC6C02E57}" destId="{7E30794C-3A45-45E4-8042-59247563F0A8}" srcOrd="0" destOrd="0" parTransId="{E2439761-CD16-473B-82FD-C9B827AF6092}" sibTransId="{57DE211F-B5CC-4949-A779-CF45AD42D6B6}"/>
    <dgm:cxn modelId="{F00991BF-92D0-4A45-9322-7C45E916646F}" srcId="{6B590046-9FF4-47C2-9178-EB8AEEBE56A8}" destId="{6CA82DC3-BE90-4BFA-90D9-58696A02D87C}" srcOrd="1" destOrd="0" parTransId="{7D097BC6-0EE8-42B0-831B-14EC7BE2F092}" sibTransId="{1C018396-F946-45A0-9341-998D489E52A0}"/>
    <dgm:cxn modelId="{1C443764-1738-4DA1-87FF-CC0207D34EB4}" type="presOf" srcId="{169BA31B-CC50-4F1D-95FB-B2967DE16DFE}" destId="{4DD67D58-2B6C-4D5B-943A-C11A15964224}" srcOrd="0" destOrd="0" presId="urn:microsoft.com/office/officeart/2005/8/layout/vList2"/>
    <dgm:cxn modelId="{AD8C19E1-AE5C-44B5-BBEB-B1E492D078FF}" srcId="{6B590046-9FF4-47C2-9178-EB8AEEBE56A8}" destId="{41EEE8ED-3E75-4484-95E5-ED80248A839B}" srcOrd="2" destOrd="0" parTransId="{8C57E798-B106-416D-9E61-9E805507AD8A}" sibTransId="{3BAAABE2-3151-4F37-AA4D-C023149F5908}"/>
    <dgm:cxn modelId="{D36EB362-F92F-48A4-9AB7-EB5848D24B30}" srcId="{7E30794C-3A45-45E4-8042-59247563F0A8}" destId="{169BA31B-CC50-4F1D-95FB-B2967DE16DFE}" srcOrd="0" destOrd="0" parTransId="{2170BA26-44CC-46AA-AE58-AB306A340E41}" sibTransId="{F1612478-FA5B-40D0-85C8-A4EF2C5FE137}"/>
    <dgm:cxn modelId="{3022F861-1DF3-4F91-A5DB-DF86472AAFDF}" srcId="{6B590046-9FF4-47C2-9178-EB8AEEBE56A8}" destId="{619B740C-FB0B-44AE-A3D7-66AA6A0CEEBF}" srcOrd="0" destOrd="0" parTransId="{C042D2FA-D5EB-43E2-BAA1-5A57024B64A2}" sibTransId="{EF533486-8281-4FC4-85B3-C40049512907}"/>
    <dgm:cxn modelId="{CC578455-5AA3-4B9B-9696-754045C5EAA6}" type="presOf" srcId="{AA02DEDA-CEF2-4137-BE05-126DC6C02E57}" destId="{38D5C3FD-D481-49F2-9F67-121D45696458}" srcOrd="0" destOrd="0" presId="urn:microsoft.com/office/officeart/2005/8/layout/vList2"/>
    <dgm:cxn modelId="{818CDDDE-78E3-45BE-8EF5-CC9C70449AE1}" type="presParOf" srcId="{38D5C3FD-D481-49F2-9F67-121D45696458}" destId="{427DA1FD-4F25-409F-BF92-49D7EE5C0C86}" srcOrd="0" destOrd="0" presId="urn:microsoft.com/office/officeart/2005/8/layout/vList2"/>
    <dgm:cxn modelId="{6FD8E31C-165D-489E-9AC6-34A3521A7C87}" type="presParOf" srcId="{38D5C3FD-D481-49F2-9F67-121D45696458}" destId="{4DD67D58-2B6C-4D5B-943A-C11A15964224}" srcOrd="1" destOrd="0" presId="urn:microsoft.com/office/officeart/2005/8/layout/vList2"/>
    <dgm:cxn modelId="{86AB50CD-6F63-4DE2-9723-B8134D2D9767}" type="presParOf" srcId="{38D5C3FD-D481-49F2-9F67-121D45696458}" destId="{EEB96029-43DA-4718-8CCA-767E99E3D970}" srcOrd="2" destOrd="0" presId="urn:microsoft.com/office/officeart/2005/8/layout/vList2"/>
    <dgm:cxn modelId="{627307BC-28DD-4F9D-884E-D5D01F6796A0}" type="presParOf" srcId="{38D5C3FD-D481-49F2-9F67-121D45696458}" destId="{111EF4D2-21A4-4137-AB80-DB534D92C86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0B57D6-64EC-4C93-82A3-30A18265D51E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A97647DF-2D5C-4729-9E9B-6BC11D6CB6F0}">
      <dgm:prSet/>
      <dgm:spPr/>
      <dgm:t>
        <a:bodyPr/>
        <a:lstStyle/>
        <a:p>
          <a:pPr rtl="0"/>
          <a:r>
            <a:rPr lang="lv-LV" b="1" dirty="0"/>
            <a:t>Bērniem, bērnu vecākiem, speciālistiem, kas ikdienā strādā ar bērniem</a:t>
          </a:r>
          <a:r>
            <a:rPr lang="lv-LV" dirty="0"/>
            <a:t>:</a:t>
          </a:r>
        </a:p>
      </dgm:t>
    </dgm:pt>
    <dgm:pt modelId="{1F78D501-8790-4587-B6CC-35684E6A2B78}" type="parTrans" cxnId="{F263A673-5EC2-4086-917E-15106304ECC8}">
      <dgm:prSet/>
      <dgm:spPr/>
      <dgm:t>
        <a:bodyPr/>
        <a:lstStyle/>
        <a:p>
          <a:endParaRPr lang="lv-LV"/>
        </a:p>
      </dgm:t>
    </dgm:pt>
    <dgm:pt modelId="{97FCCD55-9694-4C2C-85D1-A18E82805B6E}" type="sibTrans" cxnId="{F263A673-5EC2-4086-917E-15106304ECC8}">
      <dgm:prSet/>
      <dgm:spPr/>
      <dgm:t>
        <a:bodyPr/>
        <a:lstStyle/>
        <a:p>
          <a:endParaRPr lang="lv-LV"/>
        </a:p>
      </dgm:t>
    </dgm:pt>
    <dgm:pt modelId="{98FD63F1-4505-4A9C-B17E-155C7C771B6B}">
      <dgm:prSet/>
      <dgm:spPr/>
      <dgm:t>
        <a:bodyPr/>
        <a:lstStyle/>
        <a:p>
          <a:pPr rtl="0"/>
          <a:r>
            <a:rPr lang="lv-LV" i="1" dirty="0"/>
            <a:t>iespēja zvanīt uz BUT, lai saņemtu profesionālas psiholoģiskās konsultācijas un atbalstu vardarbības gadījumos;</a:t>
          </a:r>
          <a:endParaRPr lang="lv-LV" dirty="0"/>
        </a:p>
      </dgm:t>
    </dgm:pt>
    <dgm:pt modelId="{A7B3F970-32AC-403C-9FB2-025B6D330F15}" type="parTrans" cxnId="{5558CACB-A586-4095-96A5-E9518C6DCC33}">
      <dgm:prSet/>
      <dgm:spPr/>
      <dgm:t>
        <a:bodyPr/>
        <a:lstStyle/>
        <a:p>
          <a:endParaRPr lang="lv-LV"/>
        </a:p>
      </dgm:t>
    </dgm:pt>
    <dgm:pt modelId="{78C4A4AC-4478-4A1C-8BAE-2BF1E06706D4}" type="sibTrans" cxnId="{5558CACB-A586-4095-96A5-E9518C6DCC33}">
      <dgm:prSet/>
      <dgm:spPr/>
      <dgm:t>
        <a:bodyPr/>
        <a:lstStyle/>
        <a:p>
          <a:endParaRPr lang="lv-LV"/>
        </a:p>
      </dgm:t>
    </dgm:pt>
    <dgm:pt modelId="{859B9FAC-9BA2-4063-941B-FA11C63270CA}">
      <dgm:prSet/>
      <dgm:spPr/>
      <dgm:t>
        <a:bodyPr/>
        <a:lstStyle/>
        <a:p>
          <a:pPr rtl="0"/>
          <a:r>
            <a:rPr lang="lv-LV" i="1" dirty="0"/>
            <a:t>ziņot par vardarbības gadījumiem, kā arī saņemt nepieciešamo </a:t>
          </a:r>
          <a:r>
            <a:rPr lang="lv-LV" i="1" dirty="0" smtClean="0"/>
            <a:t>informāciju, piemēram, par turpmākiem rīcības soļiem, nepieciešamo speciālistu piesaisti, u.c.</a:t>
          </a:r>
          <a:endParaRPr lang="lv-LV" dirty="0"/>
        </a:p>
      </dgm:t>
    </dgm:pt>
    <dgm:pt modelId="{16C4C9FE-9C9E-4C0C-8DF5-82AB32FF6AF6}" type="parTrans" cxnId="{F58E170E-A3E2-4C33-A873-90CB4748CD42}">
      <dgm:prSet/>
      <dgm:spPr/>
      <dgm:t>
        <a:bodyPr/>
        <a:lstStyle/>
        <a:p>
          <a:endParaRPr lang="lv-LV"/>
        </a:p>
      </dgm:t>
    </dgm:pt>
    <dgm:pt modelId="{6378DCB1-5B9D-4C9E-A459-A675BC41A740}" type="sibTrans" cxnId="{F58E170E-A3E2-4C33-A873-90CB4748CD42}">
      <dgm:prSet/>
      <dgm:spPr/>
      <dgm:t>
        <a:bodyPr/>
        <a:lstStyle/>
        <a:p>
          <a:endParaRPr lang="lv-LV"/>
        </a:p>
      </dgm:t>
    </dgm:pt>
    <dgm:pt modelId="{21EBBE8A-7F54-4837-995F-CD24477D9BB1}" type="pres">
      <dgm:prSet presAssocID="{160B57D6-64EC-4C93-82A3-30A18265D5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4967043C-273E-4096-B149-6D88E1C722DB}" type="pres">
      <dgm:prSet presAssocID="{A97647DF-2D5C-4729-9E9B-6BC11D6CB6F0}" presName="linNode" presStyleCnt="0"/>
      <dgm:spPr/>
    </dgm:pt>
    <dgm:pt modelId="{841B56DB-D23F-4D45-8370-2A86C7E233EA}" type="pres">
      <dgm:prSet presAssocID="{A97647DF-2D5C-4729-9E9B-6BC11D6CB6F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5C70201-E654-4109-981A-5048B84416D1}" type="pres">
      <dgm:prSet presAssocID="{A97647DF-2D5C-4729-9E9B-6BC11D6CB6F0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F66D4170-03A6-48AE-B802-0E9AC50CF73E}" type="presOf" srcId="{A97647DF-2D5C-4729-9E9B-6BC11D6CB6F0}" destId="{841B56DB-D23F-4D45-8370-2A86C7E233EA}" srcOrd="0" destOrd="0" presId="urn:microsoft.com/office/officeart/2005/8/layout/vList5"/>
    <dgm:cxn modelId="{87665B73-D2EF-4F9A-B723-D1E8F904BD35}" type="presOf" srcId="{859B9FAC-9BA2-4063-941B-FA11C63270CA}" destId="{65C70201-E654-4109-981A-5048B84416D1}" srcOrd="0" destOrd="1" presId="urn:microsoft.com/office/officeart/2005/8/layout/vList5"/>
    <dgm:cxn modelId="{F263A673-5EC2-4086-917E-15106304ECC8}" srcId="{160B57D6-64EC-4C93-82A3-30A18265D51E}" destId="{A97647DF-2D5C-4729-9E9B-6BC11D6CB6F0}" srcOrd="0" destOrd="0" parTransId="{1F78D501-8790-4587-B6CC-35684E6A2B78}" sibTransId="{97FCCD55-9694-4C2C-85D1-A18E82805B6E}"/>
    <dgm:cxn modelId="{5558CACB-A586-4095-96A5-E9518C6DCC33}" srcId="{A97647DF-2D5C-4729-9E9B-6BC11D6CB6F0}" destId="{98FD63F1-4505-4A9C-B17E-155C7C771B6B}" srcOrd="0" destOrd="0" parTransId="{A7B3F970-32AC-403C-9FB2-025B6D330F15}" sibTransId="{78C4A4AC-4478-4A1C-8BAE-2BF1E06706D4}"/>
    <dgm:cxn modelId="{795451AC-CAFB-4031-A693-3AD212EB5DC1}" type="presOf" srcId="{160B57D6-64EC-4C93-82A3-30A18265D51E}" destId="{21EBBE8A-7F54-4837-995F-CD24477D9BB1}" srcOrd="0" destOrd="0" presId="urn:microsoft.com/office/officeart/2005/8/layout/vList5"/>
    <dgm:cxn modelId="{B652A438-521D-4C92-B8C1-D7DF294B7516}" type="presOf" srcId="{98FD63F1-4505-4A9C-B17E-155C7C771B6B}" destId="{65C70201-E654-4109-981A-5048B84416D1}" srcOrd="0" destOrd="0" presId="urn:microsoft.com/office/officeart/2005/8/layout/vList5"/>
    <dgm:cxn modelId="{F58E170E-A3E2-4C33-A873-90CB4748CD42}" srcId="{A97647DF-2D5C-4729-9E9B-6BC11D6CB6F0}" destId="{859B9FAC-9BA2-4063-941B-FA11C63270CA}" srcOrd="1" destOrd="0" parTransId="{16C4C9FE-9C9E-4C0C-8DF5-82AB32FF6AF6}" sibTransId="{6378DCB1-5B9D-4C9E-A459-A675BC41A740}"/>
    <dgm:cxn modelId="{1814ABFE-EAFA-4C52-BECE-ECFD37F320F3}" type="presParOf" srcId="{21EBBE8A-7F54-4837-995F-CD24477D9BB1}" destId="{4967043C-273E-4096-B149-6D88E1C722DB}" srcOrd="0" destOrd="0" presId="urn:microsoft.com/office/officeart/2005/8/layout/vList5"/>
    <dgm:cxn modelId="{3D6F335A-7681-4C06-A414-6B269E5ED733}" type="presParOf" srcId="{4967043C-273E-4096-B149-6D88E1C722DB}" destId="{841B56DB-D23F-4D45-8370-2A86C7E233EA}" srcOrd="0" destOrd="0" presId="urn:microsoft.com/office/officeart/2005/8/layout/vList5"/>
    <dgm:cxn modelId="{E75D579B-0290-446C-9163-E2C71E5137EC}" type="presParOf" srcId="{4967043C-273E-4096-B149-6D88E1C722DB}" destId="{65C70201-E654-4109-981A-5048B84416D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8E2959-8905-4EA1-A9DC-49FFC094848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E1CAEA1-D373-4011-A66B-ABBB0007D730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lv-LV" b="1" dirty="0"/>
            <a:t>Mobings izglītības iestādē </a:t>
          </a:r>
        </a:p>
      </dgm:t>
    </dgm:pt>
    <dgm:pt modelId="{EDCD44C3-F5E5-4D25-A341-B3ACCF11F1BF}" type="parTrans" cxnId="{9B8483F4-7A6C-44B8-8954-F2110B48A418}">
      <dgm:prSet/>
      <dgm:spPr/>
      <dgm:t>
        <a:bodyPr/>
        <a:lstStyle/>
        <a:p>
          <a:endParaRPr lang="lv-LV"/>
        </a:p>
      </dgm:t>
    </dgm:pt>
    <dgm:pt modelId="{E0D2B661-EF5C-40E7-83A4-9A1287346E54}" type="sibTrans" cxnId="{9B8483F4-7A6C-44B8-8954-F2110B48A41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lv-LV" b="1" dirty="0"/>
            <a:t>Mobings ārpusģimenes aprūpes iestādē</a:t>
          </a:r>
        </a:p>
      </dgm:t>
    </dgm:pt>
    <dgm:pt modelId="{998C7282-5612-4730-8BC9-44DC3B2CC19C}">
      <dgm:prSet phldrT="[Text]" custT="1"/>
      <dgm:spPr/>
      <dgm:t>
        <a:bodyPr/>
        <a:lstStyle/>
        <a:p>
          <a:r>
            <a:rPr lang="lv-LV" sz="1400" dirty="0"/>
            <a:t>-Vardarbība no vairāku klasesbiedru puses;</a:t>
          </a:r>
        </a:p>
        <a:p>
          <a:r>
            <a:rPr lang="lv-LV" sz="1400" dirty="0"/>
            <a:t>-Klasesbiedri ilgstoši apsaukā, lieto rupjus vārdus;</a:t>
          </a:r>
        </a:p>
        <a:p>
          <a:r>
            <a:rPr lang="lv-LV" sz="1400" dirty="0"/>
            <a:t>- Bērns tiek grūstīts, sists (bijušas hematomas);</a:t>
          </a:r>
        </a:p>
        <a:p>
          <a:r>
            <a:rPr lang="lv-LV" sz="1400" dirty="0"/>
            <a:t>- Bērns tiekot pazemots, sodīts no skolotājas puses;</a:t>
          </a:r>
        </a:p>
        <a:p>
          <a:r>
            <a:rPr lang="lv-LV" sz="1400" dirty="0"/>
            <a:t>- Bērnu izstumj pārējie klasesbiedri;</a:t>
          </a:r>
        </a:p>
        <a:p>
          <a:r>
            <a:rPr lang="lv-LV" sz="1400" dirty="0"/>
            <a:t>- Draudi;</a:t>
          </a:r>
        </a:p>
        <a:p>
          <a:endParaRPr lang="lv-LV" sz="1100" dirty="0"/>
        </a:p>
      </dgm:t>
    </dgm:pt>
    <dgm:pt modelId="{A653C6E3-B68F-4ADB-B4D6-165F1E4D7744}" type="parTrans" cxnId="{C8A52F54-BF1B-47CD-B341-DA32D404BC6D}">
      <dgm:prSet/>
      <dgm:spPr/>
      <dgm:t>
        <a:bodyPr/>
        <a:lstStyle/>
        <a:p>
          <a:endParaRPr lang="lv-LV"/>
        </a:p>
      </dgm:t>
    </dgm:pt>
    <dgm:pt modelId="{ACDD9153-44A1-49EC-8B82-148721867402}" type="sibTrans" cxnId="{C8A52F54-BF1B-47CD-B341-DA32D404BC6D}">
      <dgm:prSet/>
      <dgm:spPr/>
      <dgm:t>
        <a:bodyPr/>
        <a:lstStyle/>
        <a:p>
          <a:endParaRPr lang="lv-LV"/>
        </a:p>
      </dgm:t>
    </dgm:pt>
    <dgm:pt modelId="{4814FB76-4272-49F5-A8E1-04041C296EDE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lv-LV" b="1" dirty="0"/>
            <a:t>Mobings pirmsskolas izglītības iestādē</a:t>
          </a:r>
        </a:p>
      </dgm:t>
    </dgm:pt>
    <dgm:pt modelId="{41429367-02BF-44B8-93B2-86223CE75FDD}" type="parTrans" cxnId="{A838D792-97AF-4A2B-A02A-3B491AB2680A}">
      <dgm:prSet/>
      <dgm:spPr/>
      <dgm:t>
        <a:bodyPr/>
        <a:lstStyle/>
        <a:p>
          <a:endParaRPr lang="lv-LV"/>
        </a:p>
      </dgm:t>
    </dgm:pt>
    <dgm:pt modelId="{06AEB50B-C3F2-44C1-AB71-4EA976E7FEC8}" type="sibTrans" cxnId="{A838D792-97AF-4A2B-A02A-3B491AB2680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lv-LV" dirty="0"/>
            <a:t>11611</a:t>
          </a:r>
        </a:p>
      </dgm:t>
    </dgm:pt>
    <dgm:pt modelId="{2DAED0ED-789B-4A5A-8C0B-29D8C38C3A57}">
      <dgm:prSet phldrT="[Text]" custT="1"/>
      <dgm:spPr/>
      <dgm:t>
        <a:bodyPr/>
        <a:lstStyle/>
        <a:p>
          <a:pPr algn="l"/>
          <a:r>
            <a:rPr lang="lv-LV" sz="1400" dirty="0"/>
            <a:t>- Iestādē emocionāli un fiziski vardarbīgs kāds konkrēts bērns. Vecāki nesadarbojas;</a:t>
          </a:r>
        </a:p>
        <a:p>
          <a:pPr algn="l"/>
          <a:r>
            <a:rPr lang="lv-LV" sz="1400" dirty="0"/>
            <a:t>- Audzinātāja kliedz uz bērniem, sauc par idiotiem; </a:t>
          </a:r>
        </a:p>
      </dgm:t>
    </dgm:pt>
    <dgm:pt modelId="{F91CB5EE-CFCA-4772-9920-2AB298B23145}" type="parTrans" cxnId="{C9C8ED5C-C498-44D8-81F3-76436933E8C6}">
      <dgm:prSet/>
      <dgm:spPr/>
      <dgm:t>
        <a:bodyPr/>
        <a:lstStyle/>
        <a:p>
          <a:endParaRPr lang="lv-LV"/>
        </a:p>
      </dgm:t>
    </dgm:pt>
    <dgm:pt modelId="{298EB23F-DD6B-4E32-B8BB-FC98B96FDB05}" type="sibTrans" cxnId="{C9C8ED5C-C498-44D8-81F3-76436933E8C6}">
      <dgm:prSet/>
      <dgm:spPr/>
      <dgm:t>
        <a:bodyPr/>
        <a:lstStyle/>
        <a:p>
          <a:endParaRPr lang="lv-LV"/>
        </a:p>
      </dgm:t>
    </dgm:pt>
    <dgm:pt modelId="{EB62EA7B-C97A-4D2E-B5AA-81A7F1A4F70C}">
      <dgm:prSet phldrT="[Text]" custT="1"/>
      <dgm:spPr/>
      <dgm:t>
        <a:bodyPr/>
        <a:lstStyle/>
        <a:p>
          <a:r>
            <a:rPr lang="lv-LV" sz="1400" dirty="0"/>
            <a:t>- Vecāki lieto alkoholu, bērns nesaņem aprūpi;</a:t>
          </a:r>
        </a:p>
        <a:p>
          <a:r>
            <a:rPr lang="lv-LV" sz="1400" dirty="0"/>
            <a:t>- Patēvs fiziski vardarbīgs, apsmej, apsaukā;</a:t>
          </a:r>
        </a:p>
        <a:p>
          <a:r>
            <a:rPr lang="lv-LV" sz="1400" dirty="0"/>
            <a:t>- Tēvs nopēris savu dēlu;</a:t>
          </a:r>
        </a:p>
        <a:p>
          <a:r>
            <a:rPr lang="lv-LV" sz="1400" dirty="0"/>
            <a:t>- Dzīvesvietā antisanitāri apstākļi;</a:t>
          </a:r>
        </a:p>
      </dgm:t>
    </dgm:pt>
    <dgm:pt modelId="{5BF3CC35-88D9-4C44-83A2-2CAE56DD6985}" type="parTrans" cxnId="{E1746B99-047A-49A6-9826-6ECB7681A4D5}">
      <dgm:prSet/>
      <dgm:spPr/>
      <dgm:t>
        <a:bodyPr/>
        <a:lstStyle/>
        <a:p>
          <a:endParaRPr lang="lv-LV"/>
        </a:p>
      </dgm:t>
    </dgm:pt>
    <dgm:pt modelId="{F943DDBC-8F1A-4598-BB89-905EBD0BC0D0}" type="sibTrans" cxnId="{E1746B99-047A-49A6-9826-6ECB7681A4D5}">
      <dgm:prSet/>
      <dgm:spPr/>
      <dgm:t>
        <a:bodyPr/>
        <a:lstStyle/>
        <a:p>
          <a:endParaRPr lang="lv-LV"/>
        </a:p>
      </dgm:t>
    </dgm:pt>
    <dgm:pt modelId="{60150A16-2F07-4285-B131-4A86048CDE99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lv-LV" b="1"/>
            <a:t>Vardarbība ģimenē</a:t>
          </a:r>
          <a:endParaRPr lang="lv-LV" b="1" dirty="0"/>
        </a:p>
      </dgm:t>
    </dgm:pt>
    <dgm:pt modelId="{8C7EF5BF-016B-433D-B352-2AA0A5A94CC0}" type="sibTrans" cxnId="{CCFDEA42-06B6-469D-86B3-2BF9E34A3827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lv-LV" sz="1800" b="1" dirty="0"/>
            <a:t>Seksuāla vardarbība</a:t>
          </a:r>
        </a:p>
      </dgm:t>
      <dgm:extLst>
        <a:ext uri="{E40237B7-FDA0-4F09-8148-C483321AD2D9}">
          <dgm14:cNvPr xmlns:dgm14="http://schemas.microsoft.com/office/drawing/2010/diagram" id="0" name="" title="nbvjyg"/>
        </a:ext>
      </dgm:extLst>
    </dgm:pt>
    <dgm:pt modelId="{B4C403C6-1717-41ED-9128-8DA7AC0C8282}" type="parTrans" cxnId="{CCFDEA42-06B6-469D-86B3-2BF9E34A3827}">
      <dgm:prSet/>
      <dgm:spPr/>
      <dgm:t>
        <a:bodyPr/>
        <a:lstStyle/>
        <a:p>
          <a:endParaRPr lang="lv-LV"/>
        </a:p>
      </dgm:t>
    </dgm:pt>
    <dgm:pt modelId="{5BF8AAFF-8564-4B75-9CF1-C8987DAC8230}" type="pres">
      <dgm:prSet presAssocID="{638E2959-8905-4EA1-A9DC-49FFC094848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lv-LV"/>
        </a:p>
      </dgm:t>
    </dgm:pt>
    <dgm:pt modelId="{339FBEC5-104B-4B3A-9A4A-61C59846D6DB}" type="pres">
      <dgm:prSet presAssocID="{BE1CAEA1-D373-4011-A66B-ABBB0007D730}" presName="composite" presStyleCnt="0"/>
      <dgm:spPr/>
    </dgm:pt>
    <dgm:pt modelId="{70C84D0F-F3A2-4367-A404-64CDACD688DD}" type="pres">
      <dgm:prSet presAssocID="{BE1CAEA1-D373-4011-A66B-ABBB0007D730}" presName="Parent1" presStyleLbl="node1" presStyleIdx="0" presStyleCnt="6" custLinFactNeighborX="-4972" custLinFactNeighborY="150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0D67490-2BBE-4ED3-ABA1-143A1A1F2400}" type="pres">
      <dgm:prSet presAssocID="{BE1CAEA1-D373-4011-A66B-ABBB0007D730}" presName="Childtext1" presStyleLbl="revTx" presStyleIdx="0" presStyleCnt="3" custScaleX="122461" custScaleY="190379" custLinFactNeighborX="203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E62D07C-B875-430E-B777-C61B7D11FA14}" type="pres">
      <dgm:prSet presAssocID="{BE1CAEA1-D373-4011-A66B-ABBB0007D730}" presName="BalanceSpacing" presStyleCnt="0"/>
      <dgm:spPr/>
    </dgm:pt>
    <dgm:pt modelId="{8477DD5D-B131-4F3B-BD31-1F873AF81326}" type="pres">
      <dgm:prSet presAssocID="{BE1CAEA1-D373-4011-A66B-ABBB0007D730}" presName="BalanceSpacing1" presStyleCnt="0"/>
      <dgm:spPr/>
    </dgm:pt>
    <dgm:pt modelId="{041029F7-7085-4A26-B496-4CE232C8B73D}" type="pres">
      <dgm:prSet presAssocID="{E0D2B661-EF5C-40E7-83A4-9A1287346E54}" presName="Accent1Text" presStyleLbl="node1" presStyleIdx="1" presStyleCnt="6" custLinFactNeighborX="1258" custLinFactNeighborY="15057"/>
      <dgm:spPr/>
      <dgm:t>
        <a:bodyPr/>
        <a:lstStyle/>
        <a:p>
          <a:endParaRPr lang="lv-LV"/>
        </a:p>
      </dgm:t>
    </dgm:pt>
    <dgm:pt modelId="{1F527690-A168-476A-BB6D-EF3706B3398B}" type="pres">
      <dgm:prSet presAssocID="{E0D2B661-EF5C-40E7-83A4-9A1287346E54}" presName="spaceBetweenRectangles" presStyleCnt="0"/>
      <dgm:spPr/>
    </dgm:pt>
    <dgm:pt modelId="{8743E1A9-E3A9-40E5-A313-CDB2DE940255}" type="pres">
      <dgm:prSet presAssocID="{4814FB76-4272-49F5-A8E1-04041C296EDE}" presName="composite" presStyleCnt="0"/>
      <dgm:spPr/>
    </dgm:pt>
    <dgm:pt modelId="{3E345BC5-EB71-4DCC-B002-57F2161F7E12}" type="pres">
      <dgm:prSet presAssocID="{4814FB76-4272-49F5-A8E1-04041C296EDE}" presName="Parent1" presStyleLbl="node1" presStyleIdx="2" presStyleCnt="6" custLinFactNeighborX="-7903" custLinFactNeighborY="374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48A9847-37FD-4DD5-AD6F-8958B3B0CEFA}" type="pres">
      <dgm:prSet presAssocID="{4814FB76-4272-49F5-A8E1-04041C296EDE}" presName="Childtext1" presStyleLbl="revTx" presStyleIdx="1" presStyleCnt="3" custScaleY="156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57F7144-1EB4-450E-A717-29B4D85C88B9}" type="pres">
      <dgm:prSet presAssocID="{4814FB76-4272-49F5-A8E1-04041C296EDE}" presName="BalanceSpacing" presStyleCnt="0"/>
      <dgm:spPr/>
    </dgm:pt>
    <dgm:pt modelId="{AEC1EFBD-8F23-47D0-AFE0-6FE421EC7D1E}" type="pres">
      <dgm:prSet presAssocID="{4814FB76-4272-49F5-A8E1-04041C296EDE}" presName="BalanceSpacing1" presStyleCnt="0"/>
      <dgm:spPr/>
    </dgm:pt>
    <dgm:pt modelId="{8D5685EF-4FA0-4B9C-865F-187FAEC7FEEB}" type="pres">
      <dgm:prSet presAssocID="{06AEB50B-C3F2-44C1-AB71-4EA976E7FEC8}" presName="Accent1Text" presStyleLbl="node1" presStyleIdx="3" presStyleCnt="6" custLinFactNeighborX="-14117" custLinFactNeighborY="2189"/>
      <dgm:spPr/>
      <dgm:t>
        <a:bodyPr/>
        <a:lstStyle/>
        <a:p>
          <a:endParaRPr lang="lv-LV"/>
        </a:p>
      </dgm:t>
    </dgm:pt>
    <dgm:pt modelId="{85F1C187-7F2E-45DE-A996-772B7D4706D3}" type="pres">
      <dgm:prSet presAssocID="{06AEB50B-C3F2-44C1-AB71-4EA976E7FEC8}" presName="spaceBetweenRectangles" presStyleCnt="0"/>
      <dgm:spPr/>
    </dgm:pt>
    <dgm:pt modelId="{9191BF17-1D1C-4FB8-8234-81D70CC32B70}" type="pres">
      <dgm:prSet presAssocID="{60150A16-2F07-4285-B131-4A86048CDE99}" presName="composite" presStyleCnt="0"/>
      <dgm:spPr/>
    </dgm:pt>
    <dgm:pt modelId="{828CE37F-5AA0-4A67-BFF7-F2E56D25B655}" type="pres">
      <dgm:prSet presAssocID="{60150A16-2F07-4285-B131-4A86048CDE99}" presName="Parent1" presStyleLbl="node1" presStyleIdx="4" presStyleCnt="6" custLinFactNeighborX="-9517" custLinFactNeighborY="-194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5D541D1-6AAF-48C9-B32F-A47F05B01329}" type="pres">
      <dgm:prSet presAssocID="{60150A16-2F07-4285-B131-4A86048CDE99}" presName="Childtext1" presStyleLbl="revTx" presStyleIdx="2" presStyleCnt="3" custScaleY="132357" custLinFactNeighborX="16582" custLinFactNeighborY="94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689DE8B-72EB-44FA-A856-B3C24D74BDFA}" type="pres">
      <dgm:prSet presAssocID="{60150A16-2F07-4285-B131-4A86048CDE99}" presName="BalanceSpacing" presStyleCnt="0"/>
      <dgm:spPr/>
    </dgm:pt>
    <dgm:pt modelId="{93ACAA59-7F4C-4798-A814-B27EFBE42AC0}" type="pres">
      <dgm:prSet presAssocID="{60150A16-2F07-4285-B131-4A86048CDE99}" presName="BalanceSpacing1" presStyleCnt="0"/>
      <dgm:spPr/>
    </dgm:pt>
    <dgm:pt modelId="{C64F7568-D65C-4B26-A281-F14EAEDEFAB9}" type="pres">
      <dgm:prSet presAssocID="{8C7EF5BF-016B-433D-B352-2AA0A5A94CC0}" presName="Accent1Text" presStyleLbl="node1" presStyleIdx="5" presStyleCnt="6" custLinFactNeighborX="-5267" custLinFactNeighborY="3162"/>
      <dgm:spPr/>
      <dgm:t>
        <a:bodyPr/>
        <a:lstStyle/>
        <a:p>
          <a:endParaRPr lang="lv-LV"/>
        </a:p>
      </dgm:t>
    </dgm:pt>
  </dgm:ptLst>
  <dgm:cxnLst>
    <dgm:cxn modelId="{9B8483F4-7A6C-44B8-8954-F2110B48A418}" srcId="{638E2959-8905-4EA1-A9DC-49FFC094848A}" destId="{BE1CAEA1-D373-4011-A66B-ABBB0007D730}" srcOrd="0" destOrd="0" parTransId="{EDCD44C3-F5E5-4D25-A341-B3ACCF11F1BF}" sibTransId="{E0D2B661-EF5C-40E7-83A4-9A1287346E54}"/>
    <dgm:cxn modelId="{C19E163D-A68E-40CB-81CA-5467FBCF7B88}" type="presOf" srcId="{60150A16-2F07-4285-B131-4A86048CDE99}" destId="{828CE37F-5AA0-4A67-BFF7-F2E56D25B655}" srcOrd="0" destOrd="0" presId="urn:microsoft.com/office/officeart/2008/layout/AlternatingHexagons"/>
    <dgm:cxn modelId="{72C54A97-BD7C-4C17-AA09-9154E802F8F5}" type="presOf" srcId="{EB62EA7B-C97A-4D2E-B5AA-81A7F1A4F70C}" destId="{C5D541D1-6AAF-48C9-B32F-A47F05B01329}" srcOrd="0" destOrd="0" presId="urn:microsoft.com/office/officeart/2008/layout/AlternatingHexagons"/>
    <dgm:cxn modelId="{900FA995-A454-4195-B597-1AC4ED6B939B}" type="presOf" srcId="{4814FB76-4272-49F5-A8E1-04041C296EDE}" destId="{3E345BC5-EB71-4DCC-B002-57F2161F7E12}" srcOrd="0" destOrd="0" presId="urn:microsoft.com/office/officeart/2008/layout/AlternatingHexagons"/>
    <dgm:cxn modelId="{CCFDEA42-06B6-469D-86B3-2BF9E34A3827}" srcId="{638E2959-8905-4EA1-A9DC-49FFC094848A}" destId="{60150A16-2F07-4285-B131-4A86048CDE99}" srcOrd="2" destOrd="0" parTransId="{B4C403C6-1717-41ED-9128-8DA7AC0C8282}" sibTransId="{8C7EF5BF-016B-433D-B352-2AA0A5A94CC0}"/>
    <dgm:cxn modelId="{C9C8ED5C-C498-44D8-81F3-76436933E8C6}" srcId="{4814FB76-4272-49F5-A8E1-04041C296EDE}" destId="{2DAED0ED-789B-4A5A-8C0B-29D8C38C3A57}" srcOrd="0" destOrd="0" parTransId="{F91CB5EE-CFCA-4772-9920-2AB298B23145}" sibTransId="{298EB23F-DD6B-4E32-B8BB-FC98B96FDB05}"/>
    <dgm:cxn modelId="{A838D792-97AF-4A2B-A02A-3B491AB2680A}" srcId="{638E2959-8905-4EA1-A9DC-49FFC094848A}" destId="{4814FB76-4272-49F5-A8E1-04041C296EDE}" srcOrd="1" destOrd="0" parTransId="{41429367-02BF-44B8-93B2-86223CE75FDD}" sibTransId="{06AEB50B-C3F2-44C1-AB71-4EA976E7FEC8}"/>
    <dgm:cxn modelId="{7FC08FD1-606F-4D9F-A206-9C5EFBF4C636}" type="presOf" srcId="{8C7EF5BF-016B-433D-B352-2AA0A5A94CC0}" destId="{C64F7568-D65C-4B26-A281-F14EAEDEFAB9}" srcOrd="0" destOrd="0" presId="urn:microsoft.com/office/officeart/2008/layout/AlternatingHexagons"/>
    <dgm:cxn modelId="{9C851FC5-2D19-4341-AD6A-F083F3550FCB}" type="presOf" srcId="{06AEB50B-C3F2-44C1-AB71-4EA976E7FEC8}" destId="{8D5685EF-4FA0-4B9C-865F-187FAEC7FEEB}" srcOrd="0" destOrd="0" presId="urn:microsoft.com/office/officeart/2008/layout/AlternatingHexagons"/>
    <dgm:cxn modelId="{E1746B99-047A-49A6-9826-6ECB7681A4D5}" srcId="{60150A16-2F07-4285-B131-4A86048CDE99}" destId="{EB62EA7B-C97A-4D2E-B5AA-81A7F1A4F70C}" srcOrd="0" destOrd="0" parTransId="{5BF3CC35-88D9-4C44-83A2-2CAE56DD6985}" sibTransId="{F943DDBC-8F1A-4598-BB89-905EBD0BC0D0}"/>
    <dgm:cxn modelId="{378FC2C7-2804-4037-B708-81E460A3AB74}" type="presOf" srcId="{638E2959-8905-4EA1-A9DC-49FFC094848A}" destId="{5BF8AAFF-8564-4B75-9CF1-C8987DAC8230}" srcOrd="0" destOrd="0" presId="urn:microsoft.com/office/officeart/2008/layout/AlternatingHexagons"/>
    <dgm:cxn modelId="{274C7D4A-7B9B-401C-9438-F11BA6443C85}" type="presOf" srcId="{2DAED0ED-789B-4A5A-8C0B-29D8C38C3A57}" destId="{C48A9847-37FD-4DD5-AD6F-8958B3B0CEFA}" srcOrd="0" destOrd="0" presId="urn:microsoft.com/office/officeart/2008/layout/AlternatingHexagons"/>
    <dgm:cxn modelId="{79BEAE49-885C-4608-9210-228537BC6373}" type="presOf" srcId="{E0D2B661-EF5C-40E7-83A4-9A1287346E54}" destId="{041029F7-7085-4A26-B496-4CE232C8B73D}" srcOrd="0" destOrd="0" presId="urn:microsoft.com/office/officeart/2008/layout/AlternatingHexagons"/>
    <dgm:cxn modelId="{92ACF9C4-21CE-4FE7-AE38-66409CA4D182}" type="presOf" srcId="{BE1CAEA1-D373-4011-A66B-ABBB0007D730}" destId="{70C84D0F-F3A2-4367-A404-64CDACD688DD}" srcOrd="0" destOrd="0" presId="urn:microsoft.com/office/officeart/2008/layout/AlternatingHexagons"/>
    <dgm:cxn modelId="{5DD508A0-4FC5-4F30-B387-7317D813D848}" type="presOf" srcId="{998C7282-5612-4730-8BC9-44DC3B2CC19C}" destId="{40D67490-2BBE-4ED3-ABA1-143A1A1F2400}" srcOrd="0" destOrd="0" presId="urn:microsoft.com/office/officeart/2008/layout/AlternatingHexagons"/>
    <dgm:cxn modelId="{C8A52F54-BF1B-47CD-B341-DA32D404BC6D}" srcId="{BE1CAEA1-D373-4011-A66B-ABBB0007D730}" destId="{998C7282-5612-4730-8BC9-44DC3B2CC19C}" srcOrd="0" destOrd="0" parTransId="{A653C6E3-B68F-4ADB-B4D6-165F1E4D7744}" sibTransId="{ACDD9153-44A1-49EC-8B82-148721867402}"/>
    <dgm:cxn modelId="{04A0BE47-80EF-40E5-B57A-72B5645E205E}" type="presParOf" srcId="{5BF8AAFF-8564-4B75-9CF1-C8987DAC8230}" destId="{339FBEC5-104B-4B3A-9A4A-61C59846D6DB}" srcOrd="0" destOrd="0" presId="urn:microsoft.com/office/officeart/2008/layout/AlternatingHexagons"/>
    <dgm:cxn modelId="{F964CE13-1471-406F-9174-412A5B0B78DE}" type="presParOf" srcId="{339FBEC5-104B-4B3A-9A4A-61C59846D6DB}" destId="{70C84D0F-F3A2-4367-A404-64CDACD688DD}" srcOrd="0" destOrd="0" presId="urn:microsoft.com/office/officeart/2008/layout/AlternatingHexagons"/>
    <dgm:cxn modelId="{D9C30B27-E0BC-422F-96A3-E0C4DD082ABB}" type="presParOf" srcId="{339FBEC5-104B-4B3A-9A4A-61C59846D6DB}" destId="{40D67490-2BBE-4ED3-ABA1-143A1A1F2400}" srcOrd="1" destOrd="0" presId="urn:microsoft.com/office/officeart/2008/layout/AlternatingHexagons"/>
    <dgm:cxn modelId="{8452EB4D-BA07-49D5-B7F1-8A3CA3B8AD88}" type="presParOf" srcId="{339FBEC5-104B-4B3A-9A4A-61C59846D6DB}" destId="{9E62D07C-B875-430E-B777-C61B7D11FA14}" srcOrd="2" destOrd="0" presId="urn:microsoft.com/office/officeart/2008/layout/AlternatingHexagons"/>
    <dgm:cxn modelId="{E39CB1CF-B689-45BD-8CAE-40C5CAF30375}" type="presParOf" srcId="{339FBEC5-104B-4B3A-9A4A-61C59846D6DB}" destId="{8477DD5D-B131-4F3B-BD31-1F873AF81326}" srcOrd="3" destOrd="0" presId="urn:microsoft.com/office/officeart/2008/layout/AlternatingHexagons"/>
    <dgm:cxn modelId="{FE694F73-A25A-4D04-8692-C108EFDE4B2F}" type="presParOf" srcId="{339FBEC5-104B-4B3A-9A4A-61C59846D6DB}" destId="{041029F7-7085-4A26-B496-4CE232C8B73D}" srcOrd="4" destOrd="0" presId="urn:microsoft.com/office/officeart/2008/layout/AlternatingHexagons"/>
    <dgm:cxn modelId="{B94259CD-F796-492E-B6C8-1682D198AB71}" type="presParOf" srcId="{5BF8AAFF-8564-4B75-9CF1-C8987DAC8230}" destId="{1F527690-A168-476A-BB6D-EF3706B3398B}" srcOrd="1" destOrd="0" presId="urn:microsoft.com/office/officeart/2008/layout/AlternatingHexagons"/>
    <dgm:cxn modelId="{3C4835F2-E975-4B90-93BD-EAF6585306D2}" type="presParOf" srcId="{5BF8AAFF-8564-4B75-9CF1-C8987DAC8230}" destId="{8743E1A9-E3A9-40E5-A313-CDB2DE940255}" srcOrd="2" destOrd="0" presId="urn:microsoft.com/office/officeart/2008/layout/AlternatingHexagons"/>
    <dgm:cxn modelId="{F6B298E7-3E83-422B-93C7-6137BA92EB87}" type="presParOf" srcId="{8743E1A9-E3A9-40E5-A313-CDB2DE940255}" destId="{3E345BC5-EB71-4DCC-B002-57F2161F7E12}" srcOrd="0" destOrd="0" presId="urn:microsoft.com/office/officeart/2008/layout/AlternatingHexagons"/>
    <dgm:cxn modelId="{5E6FB7AE-E595-4B6B-A9D8-2775475496A8}" type="presParOf" srcId="{8743E1A9-E3A9-40E5-A313-CDB2DE940255}" destId="{C48A9847-37FD-4DD5-AD6F-8958B3B0CEFA}" srcOrd="1" destOrd="0" presId="urn:microsoft.com/office/officeart/2008/layout/AlternatingHexagons"/>
    <dgm:cxn modelId="{9C4FFB66-F8A8-42AD-A0F6-DD65B3DB9F80}" type="presParOf" srcId="{8743E1A9-E3A9-40E5-A313-CDB2DE940255}" destId="{457F7144-1EB4-450E-A717-29B4D85C88B9}" srcOrd="2" destOrd="0" presId="urn:microsoft.com/office/officeart/2008/layout/AlternatingHexagons"/>
    <dgm:cxn modelId="{335C64D1-906D-4D09-BACD-0D718067A99E}" type="presParOf" srcId="{8743E1A9-E3A9-40E5-A313-CDB2DE940255}" destId="{AEC1EFBD-8F23-47D0-AFE0-6FE421EC7D1E}" srcOrd="3" destOrd="0" presId="urn:microsoft.com/office/officeart/2008/layout/AlternatingHexagons"/>
    <dgm:cxn modelId="{DCD7F1B7-A826-48FE-A927-2C49BA16C7FA}" type="presParOf" srcId="{8743E1A9-E3A9-40E5-A313-CDB2DE940255}" destId="{8D5685EF-4FA0-4B9C-865F-187FAEC7FEEB}" srcOrd="4" destOrd="0" presId="urn:microsoft.com/office/officeart/2008/layout/AlternatingHexagons"/>
    <dgm:cxn modelId="{53985555-652F-43CF-B16D-30F155E6ECFD}" type="presParOf" srcId="{5BF8AAFF-8564-4B75-9CF1-C8987DAC8230}" destId="{85F1C187-7F2E-45DE-A996-772B7D4706D3}" srcOrd="3" destOrd="0" presId="urn:microsoft.com/office/officeart/2008/layout/AlternatingHexagons"/>
    <dgm:cxn modelId="{1004433D-8EA8-41B4-B346-52C5F57000C3}" type="presParOf" srcId="{5BF8AAFF-8564-4B75-9CF1-C8987DAC8230}" destId="{9191BF17-1D1C-4FB8-8234-81D70CC32B70}" srcOrd="4" destOrd="0" presId="urn:microsoft.com/office/officeart/2008/layout/AlternatingHexagons"/>
    <dgm:cxn modelId="{B55E7D78-08D1-4EE8-B4C6-315A2D797309}" type="presParOf" srcId="{9191BF17-1D1C-4FB8-8234-81D70CC32B70}" destId="{828CE37F-5AA0-4A67-BFF7-F2E56D25B655}" srcOrd="0" destOrd="0" presId="urn:microsoft.com/office/officeart/2008/layout/AlternatingHexagons"/>
    <dgm:cxn modelId="{89FDCD2C-E137-4EA2-9BF7-761D014020F9}" type="presParOf" srcId="{9191BF17-1D1C-4FB8-8234-81D70CC32B70}" destId="{C5D541D1-6AAF-48C9-B32F-A47F05B01329}" srcOrd="1" destOrd="0" presId="urn:microsoft.com/office/officeart/2008/layout/AlternatingHexagons"/>
    <dgm:cxn modelId="{43EA3435-50AA-4B3A-BBA2-04570DD8C337}" type="presParOf" srcId="{9191BF17-1D1C-4FB8-8234-81D70CC32B70}" destId="{3689DE8B-72EB-44FA-A856-B3C24D74BDFA}" srcOrd="2" destOrd="0" presId="urn:microsoft.com/office/officeart/2008/layout/AlternatingHexagons"/>
    <dgm:cxn modelId="{77D8F740-61FF-4D26-993E-3DD4BDE8F038}" type="presParOf" srcId="{9191BF17-1D1C-4FB8-8234-81D70CC32B70}" destId="{93ACAA59-7F4C-4798-A814-B27EFBE42AC0}" srcOrd="3" destOrd="0" presId="urn:microsoft.com/office/officeart/2008/layout/AlternatingHexagons"/>
    <dgm:cxn modelId="{757D442B-373B-4EE4-9E97-2C82AB66ED74}" type="presParOf" srcId="{9191BF17-1D1C-4FB8-8234-81D70CC32B70}" destId="{C64F7568-D65C-4B26-A281-F14EAEDEFAB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DA1FD-4F25-409F-BF92-49D7EE5C0C86}">
      <dsp:nvSpPr>
        <dsp:cNvPr id="0" name=""/>
        <dsp:cNvSpPr/>
      </dsp:nvSpPr>
      <dsp:spPr>
        <a:xfrm>
          <a:off x="0" y="49987"/>
          <a:ext cx="7996687" cy="5276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u="sng" kern="1200"/>
            <a:t>Atbalsts ģimenēm ar bērniem:</a:t>
          </a:r>
          <a:endParaRPr lang="lv-LV" sz="2200" kern="1200"/>
        </a:p>
      </dsp:txBody>
      <dsp:txXfrm>
        <a:off x="25759" y="75746"/>
        <a:ext cx="7945169" cy="476152"/>
      </dsp:txXfrm>
    </dsp:sp>
    <dsp:sp modelId="{4DD67D58-2B6C-4D5B-943A-C11A15964224}">
      <dsp:nvSpPr>
        <dsp:cNvPr id="0" name=""/>
        <dsp:cNvSpPr/>
      </dsp:nvSpPr>
      <dsp:spPr>
        <a:xfrm>
          <a:off x="0" y="577657"/>
          <a:ext cx="7996687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895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/>
            <a:t>Nodrošina Bērnu un pusaudžu uzticības tālruņa 116111 darbību un E-konsultēšanu;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/>
            <a:t>Nodrošina Krīzes intervences komandas operatīvu darbību un iesaistīšanos nopietnāko krīzes situāciju risināšanā;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 dirty="0"/>
            <a:t>Projekta «SIC </a:t>
          </a:r>
          <a:r>
            <a:rPr lang="lv-LV" sz="1700" kern="1200" dirty="0" err="1"/>
            <a:t>Latvia</a:t>
          </a:r>
          <a:r>
            <a:rPr lang="lv-LV" sz="1700" kern="1200" dirty="0"/>
            <a:t> «</a:t>
          </a:r>
          <a:r>
            <a:rPr lang="lv-LV" sz="1700" kern="1200" dirty="0" err="1"/>
            <a:t>Net-Safe»</a:t>
          </a:r>
          <a:r>
            <a:rPr lang="lv-LV" sz="1700" kern="1200" dirty="0"/>
            <a:t> </a:t>
          </a:r>
          <a:r>
            <a:rPr lang="lv-LV" sz="1700" kern="1200" dirty="0" smtClean="0"/>
            <a:t>III» </a:t>
          </a:r>
          <a:r>
            <a:rPr lang="lv-LV" sz="1700" kern="1200" dirty="0"/>
            <a:t>ietvaros nodrošina arī palīdzības saņemšanu ar interneta drošību saistītos jautājumos;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/>
            <a:t>Veic metodisko un izglītojošo darbu ar speciālistiem un bērniem;</a:t>
          </a:r>
        </a:p>
      </dsp:txBody>
      <dsp:txXfrm>
        <a:off x="0" y="577657"/>
        <a:ext cx="7996687" cy="1639440"/>
      </dsp:txXfrm>
    </dsp:sp>
    <dsp:sp modelId="{EEB96029-43DA-4718-8CCA-767E99E3D970}">
      <dsp:nvSpPr>
        <dsp:cNvPr id="0" name=""/>
        <dsp:cNvSpPr/>
      </dsp:nvSpPr>
      <dsp:spPr>
        <a:xfrm>
          <a:off x="0" y="2217097"/>
          <a:ext cx="7996687" cy="5276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u="sng" kern="1200"/>
            <a:t>Par Bērnu un pusaudžu uzticības tālruni 116111:</a:t>
          </a:r>
          <a:endParaRPr lang="lv-LV" sz="2200" kern="1200"/>
        </a:p>
      </dsp:txBody>
      <dsp:txXfrm>
        <a:off x="25759" y="2242856"/>
        <a:ext cx="7945169" cy="476152"/>
      </dsp:txXfrm>
    </dsp:sp>
    <dsp:sp modelId="{111EF4D2-21A4-4137-AB80-DB534D92C864}">
      <dsp:nvSpPr>
        <dsp:cNvPr id="0" name=""/>
        <dsp:cNvSpPr/>
      </dsp:nvSpPr>
      <dsp:spPr>
        <a:xfrm>
          <a:off x="0" y="2744767"/>
          <a:ext cx="7996687" cy="1958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895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/>
            <a:t>Sniedz bērniem un pusaudžiem bezmaksas psiholoģisko palīdzību un atbalstu krīzes situācijās kopš 2006.gada 1.februāra;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/>
            <a:t>Kopš 2015.gada nodrošina palīdzību– 24/7;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/>
            <a:t>Uzticības tālruņa darbu nodrošina 12 psihologi – konsultanti;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kern="1200"/>
            <a:t>116111 - vienotais Eiropas tālruņa numurs ar sociālo pievienoto vērtību - </a:t>
          </a:r>
          <a:r>
            <a:rPr lang="lv-LV" sz="1700" b="1" kern="1200">
              <a:hlinkClick xmlns:r="http://schemas.openxmlformats.org/officeDocument/2006/relationships" r:id="rId1"/>
            </a:rPr>
            <a:t>www.116111.eu</a:t>
          </a:r>
          <a:r>
            <a:rPr lang="lv-LV" sz="1700" b="1" kern="1200"/>
            <a:t>;</a:t>
          </a:r>
          <a:endParaRPr lang="lv-LV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700" i="1" kern="1200"/>
            <a:t>Child Helpline International </a:t>
          </a:r>
          <a:r>
            <a:rPr lang="lv-LV" sz="1700" kern="1200"/>
            <a:t>asociācijas biedrs kopš 2008.gada;</a:t>
          </a:r>
        </a:p>
      </dsp:txBody>
      <dsp:txXfrm>
        <a:off x="0" y="2744767"/>
        <a:ext cx="7996687" cy="1958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70201-E654-4109-981A-5048B84416D1}">
      <dsp:nvSpPr>
        <dsp:cNvPr id="0" name=""/>
        <dsp:cNvSpPr/>
      </dsp:nvSpPr>
      <dsp:spPr>
        <a:xfrm rot="5400000">
          <a:off x="3622420" y="-348075"/>
          <a:ext cx="3481070" cy="504748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2300" i="1" kern="1200" dirty="0"/>
            <a:t>iespēja zvanīt uz BUT, lai saņemtu profesionālas psiholoģiskās konsultācijas un atbalstu vardarbības gadījumos;</a:t>
          </a:r>
          <a:endParaRPr lang="lv-LV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2300" i="1" kern="1200" dirty="0"/>
            <a:t>ziņot par vardarbības gadījumiem, kā arī saņemt nepieciešamo </a:t>
          </a:r>
          <a:r>
            <a:rPr lang="lv-LV" sz="2300" i="1" kern="1200" dirty="0" smtClean="0"/>
            <a:t>informāciju, piemēram, par turpmākiem rīcības soļiem, nepieciešamo speciālistu piesaisti, u.c.</a:t>
          </a:r>
          <a:endParaRPr lang="lv-LV" sz="2300" kern="1200" dirty="0"/>
        </a:p>
      </dsp:txBody>
      <dsp:txXfrm rot="-5400000">
        <a:off x="2839211" y="605066"/>
        <a:ext cx="4877556" cy="3141206"/>
      </dsp:txXfrm>
    </dsp:sp>
    <dsp:sp modelId="{841B56DB-D23F-4D45-8370-2A86C7E233EA}">
      <dsp:nvSpPr>
        <dsp:cNvPr id="0" name=""/>
        <dsp:cNvSpPr/>
      </dsp:nvSpPr>
      <dsp:spPr>
        <a:xfrm>
          <a:off x="0" y="0"/>
          <a:ext cx="2839212" cy="43513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b="1" kern="1200" dirty="0"/>
            <a:t>Bērniem, bērnu vecākiem, speciālistiem, kas ikdienā strādā ar bērniem</a:t>
          </a:r>
          <a:r>
            <a:rPr lang="lv-LV" sz="3200" kern="1200" dirty="0"/>
            <a:t>:</a:t>
          </a:r>
        </a:p>
      </dsp:txBody>
      <dsp:txXfrm>
        <a:off x="138599" y="138599"/>
        <a:ext cx="2562014" cy="4074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84D0F-F3A2-4367-A404-64CDACD688DD}">
      <dsp:nvSpPr>
        <dsp:cNvPr id="0" name=""/>
        <dsp:cNvSpPr/>
      </dsp:nvSpPr>
      <dsp:spPr>
        <a:xfrm rot="5400000">
          <a:off x="3396627" y="545821"/>
          <a:ext cx="1899996" cy="165299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/>
            <a:t>Mobings izglītības iestādē </a:t>
          </a:r>
        </a:p>
      </dsp:txBody>
      <dsp:txXfrm rot="-5400000">
        <a:off x="3777719" y="718404"/>
        <a:ext cx="1137812" cy="1307830"/>
      </dsp:txXfrm>
    </dsp:sp>
    <dsp:sp modelId="{40D67490-2BBE-4ED3-ABA1-143A1A1F2400}">
      <dsp:nvSpPr>
        <dsp:cNvPr id="0" name=""/>
        <dsp:cNvSpPr/>
      </dsp:nvSpPr>
      <dsp:spPr>
        <a:xfrm>
          <a:off x="5499456" y="1079"/>
          <a:ext cx="2596658" cy="2170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-Vardarbība no vairāku klasesbiedru puses;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-Klasesbiedri ilgstoši apsaukā, lieto rupjus vārdus;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Bērns tiek grūstīts, sists (bijušas hematomas);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Bērns tiekot pazemots, sodīts no skolotājas puses;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Bērnu izstumj pārējie klasesbiedri;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Draudi;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100" kern="1200" dirty="0"/>
        </a:p>
      </dsp:txBody>
      <dsp:txXfrm>
        <a:off x="5499456" y="1079"/>
        <a:ext cx="2596658" cy="2170316"/>
      </dsp:txXfrm>
    </dsp:sp>
    <dsp:sp modelId="{041029F7-7085-4A26-B496-4CE232C8B73D}">
      <dsp:nvSpPr>
        <dsp:cNvPr id="0" name=""/>
        <dsp:cNvSpPr/>
      </dsp:nvSpPr>
      <dsp:spPr>
        <a:xfrm rot="5400000">
          <a:off x="1714372" y="545821"/>
          <a:ext cx="1899996" cy="165299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500" b="1" kern="1200" dirty="0"/>
            <a:t>Mobings ārpusģimenes aprūpes iestādē</a:t>
          </a:r>
        </a:p>
      </dsp:txBody>
      <dsp:txXfrm rot="-5400000">
        <a:off x="2095464" y="718404"/>
        <a:ext cx="1137812" cy="1307830"/>
      </dsp:txXfrm>
    </dsp:sp>
    <dsp:sp modelId="{3E345BC5-EB71-4DCC-B002-57F2161F7E12}">
      <dsp:nvSpPr>
        <dsp:cNvPr id="0" name=""/>
        <dsp:cNvSpPr/>
      </dsp:nvSpPr>
      <dsp:spPr>
        <a:xfrm rot="5400000">
          <a:off x="2571205" y="2078714"/>
          <a:ext cx="1899996" cy="165299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/>
            <a:t>Mobings pirmsskolas izglītības iestādē</a:t>
          </a:r>
        </a:p>
      </dsp:txBody>
      <dsp:txXfrm rot="-5400000">
        <a:off x="2952297" y="2251297"/>
        <a:ext cx="1137812" cy="1307830"/>
      </dsp:txXfrm>
    </dsp:sp>
    <dsp:sp modelId="{C48A9847-37FD-4DD5-AD6F-8958B3B0CEFA}">
      <dsp:nvSpPr>
        <dsp:cNvPr id="0" name=""/>
        <dsp:cNvSpPr/>
      </dsp:nvSpPr>
      <dsp:spPr>
        <a:xfrm>
          <a:off x="704945" y="1941804"/>
          <a:ext cx="2051996" cy="1784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Iestādē emocionāli un fiziski vardarbīgs kāds konkrēts bērns. Vecāki nesadarbojas;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Audzinātāja kliedz uz bērniem, sauc par idiotiem; </a:t>
          </a:r>
        </a:p>
      </dsp:txBody>
      <dsp:txXfrm>
        <a:off x="704945" y="1941804"/>
        <a:ext cx="2051996" cy="1784621"/>
      </dsp:txXfrm>
    </dsp:sp>
    <dsp:sp modelId="{8D5685EF-4FA0-4B9C-865F-187FAEC7FEEB}">
      <dsp:nvSpPr>
        <dsp:cNvPr id="0" name=""/>
        <dsp:cNvSpPr/>
      </dsp:nvSpPr>
      <dsp:spPr>
        <a:xfrm rot="5400000">
          <a:off x="4253725" y="2049207"/>
          <a:ext cx="1899996" cy="165299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500" kern="1200" dirty="0"/>
            <a:t>11611</a:t>
          </a:r>
        </a:p>
      </dsp:txBody>
      <dsp:txXfrm rot="-5400000">
        <a:off x="4634817" y="2221790"/>
        <a:ext cx="1137812" cy="1307830"/>
      </dsp:txXfrm>
    </dsp:sp>
    <dsp:sp modelId="{828CE37F-5AA0-4A67-BFF7-F2E56D25B655}">
      <dsp:nvSpPr>
        <dsp:cNvPr id="0" name=""/>
        <dsp:cNvSpPr/>
      </dsp:nvSpPr>
      <dsp:spPr>
        <a:xfrm rot="5400000">
          <a:off x="3440564" y="3583454"/>
          <a:ext cx="1899996" cy="165299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/>
            <a:t>Vardarbība ģimenē</a:t>
          </a:r>
          <a:endParaRPr lang="lv-LV" sz="1600" b="1" kern="1200" dirty="0"/>
        </a:p>
      </dsp:txBody>
      <dsp:txXfrm rot="-5400000">
        <a:off x="3821656" y="3756037"/>
        <a:ext cx="1137812" cy="1307830"/>
      </dsp:txXfrm>
    </dsp:sp>
    <dsp:sp modelId="{C5D541D1-6AAF-48C9-B32F-A47F05B01329}">
      <dsp:nvSpPr>
        <dsp:cNvPr id="0" name=""/>
        <dsp:cNvSpPr/>
      </dsp:nvSpPr>
      <dsp:spPr>
        <a:xfrm>
          <a:off x="5776141" y="3800550"/>
          <a:ext cx="2120396" cy="1508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Vecāki lieto alkoholu, bērns nesaņem aprūpi;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Patēvs fiziski vardarbīgs, apsmej, apsaukā;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Tēvs nopēris savu dēlu;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- Dzīvesvietā antisanitāri apstākļi;</a:t>
          </a:r>
        </a:p>
      </dsp:txBody>
      <dsp:txXfrm>
        <a:off x="5776141" y="3800550"/>
        <a:ext cx="2120396" cy="1508867"/>
      </dsp:txXfrm>
    </dsp:sp>
    <dsp:sp modelId="{C64F7568-D65C-4B26-A281-F14EAEDEFAB9}">
      <dsp:nvSpPr>
        <dsp:cNvPr id="0" name=""/>
        <dsp:cNvSpPr/>
      </dsp:nvSpPr>
      <dsp:spPr>
        <a:xfrm rot="5400000">
          <a:off x="1725580" y="3621413"/>
          <a:ext cx="1899996" cy="165299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/>
            <a:t>Seksuāla vardarbība</a:t>
          </a:r>
        </a:p>
      </dsp:txBody>
      <dsp:txXfrm rot="-5400000">
        <a:off x="2106672" y="3793996"/>
        <a:ext cx="1137812" cy="1307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DD97-1C0D-4933-901B-1C2A816629BE}" type="datetimeFigureOut">
              <a:rPr lang="lv-LV" smtClean="0"/>
              <a:t>2019.04.25.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1860F-0399-4B8B-8CEE-2E039F69EE5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91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43331-0F28-4E47-A571-37B66185C410}" type="datetimeFigureOut">
              <a:rPr lang="lv-LV" smtClean="0"/>
              <a:t>2019.04.25.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E9F15-1735-4389-B14D-49CF2687A59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6915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UIs4hwpOiI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hgpX7PhHk78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71127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72741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8598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644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5760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07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5175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lv-LV" sz="1400" b="1" dirty="0"/>
              <a:t>Dažādas iniciatīvas</a:t>
            </a:r>
            <a:endParaRPr lang="lv-LV" altLang="lv-LV" sz="1400" u="sng" dirty="0"/>
          </a:p>
          <a:p>
            <a:pPr>
              <a:buFontTx/>
              <a:buNone/>
            </a:pPr>
            <a:r>
              <a:rPr lang="lv-LV" altLang="lv-LV" sz="1400" u="sng" dirty="0"/>
              <a:t>Dažādas uzticības tālruņa kampaņas:</a:t>
            </a:r>
          </a:p>
          <a:p>
            <a:pPr>
              <a:buFontTx/>
              <a:buChar char="-"/>
            </a:pPr>
            <a:r>
              <a:rPr lang="lv-LV" altLang="lv-LV" sz="1200" b="1" i="1" dirty="0"/>
              <a:t>«Drošāka interneta diena»</a:t>
            </a:r>
          </a:p>
          <a:p>
            <a:pPr>
              <a:buFontTx/>
              <a:buChar char="-"/>
            </a:pPr>
            <a:r>
              <a:rPr lang="lv-LV" altLang="lv-LV" sz="1200" b="1" i="1" dirty="0"/>
              <a:t>«Es izvēlos runāt!»</a:t>
            </a:r>
            <a:r>
              <a:rPr lang="lv-LV" altLang="lv-LV" sz="1200" i="1" dirty="0"/>
              <a:t>, </a:t>
            </a:r>
            <a:r>
              <a:rPr lang="lv-LV" altLang="lv-LV" sz="1200" i="1" dirty="0" err="1"/>
              <a:t>antimobinga</a:t>
            </a:r>
            <a:r>
              <a:rPr lang="lv-LV" altLang="lv-LV" sz="1200" i="1" dirty="0"/>
              <a:t> kampaņa</a:t>
            </a:r>
          </a:p>
          <a:p>
            <a:pPr>
              <a:buFontTx/>
              <a:buChar char="-"/>
            </a:pPr>
            <a:r>
              <a:rPr lang="lv-LV" altLang="lv-LV" sz="1200" i="1" dirty="0"/>
              <a:t>«Es audzinu viena/s»</a:t>
            </a:r>
          </a:p>
          <a:p>
            <a:pPr>
              <a:buFontTx/>
              <a:buChar char="-"/>
            </a:pPr>
            <a:r>
              <a:rPr lang="lv-LV" altLang="lv-LV" sz="1200" b="1" i="1" dirty="0"/>
              <a:t>«Atpakaļ uz skolu!»</a:t>
            </a:r>
          </a:p>
          <a:p>
            <a:pPr>
              <a:buFontTx/>
              <a:buChar char="-"/>
            </a:pPr>
            <a:r>
              <a:rPr lang="lv-LV" altLang="lv-LV" sz="1200" i="1" dirty="0"/>
              <a:t>«Uzticības tālrunis Tēviem»</a:t>
            </a:r>
          </a:p>
          <a:p>
            <a:pPr>
              <a:buFontTx/>
              <a:buChar char="-"/>
            </a:pPr>
            <a:r>
              <a:rPr lang="lv-LV" altLang="lv-LV" sz="1200" b="1" i="1" dirty="0"/>
              <a:t>«Pārtrauc klusēšanu!», «Vardarbība nav mazs noslēpums! Runā par to!»</a:t>
            </a:r>
          </a:p>
          <a:p>
            <a:pPr>
              <a:buFontTx/>
              <a:buChar char="-"/>
            </a:pPr>
            <a:r>
              <a:rPr lang="lv-LV" altLang="lv-LV" sz="1200" b="1" i="1" dirty="0"/>
              <a:t>Ziemassvētku laikā – «Uzticies... Tevi dzirdēs un sapratīs»; </a:t>
            </a:r>
            <a:endParaRPr lang="lv-LV" altLang="lv-LV" sz="1400" b="1" i="1" dirty="0"/>
          </a:p>
          <a:p>
            <a:pPr marL="0" indent="0">
              <a:buNone/>
            </a:pPr>
            <a:r>
              <a:rPr lang="lv-LV" altLang="lv-LV" sz="1400" u="sng" dirty="0"/>
              <a:t>Dažādas sociālās reklāmas</a:t>
            </a:r>
          </a:p>
          <a:p>
            <a:pPr marL="0" indent="0">
              <a:buNone/>
            </a:pPr>
            <a:r>
              <a:rPr lang="lv-LV" altLang="lv-LV" sz="1050" i="1" dirty="0">
                <a:hlinkClick r:id="rId3"/>
              </a:rPr>
              <a:t>https://www.youtube.com/watch?v=iUIs4hwpOiI</a:t>
            </a:r>
            <a:endParaRPr lang="lv-LV" altLang="lv-LV" sz="1050" i="1" dirty="0"/>
          </a:p>
          <a:p>
            <a:pPr marL="0" indent="0">
              <a:buNone/>
            </a:pPr>
            <a:r>
              <a:rPr lang="lv-LV" altLang="lv-LV" sz="1050" i="1" dirty="0">
                <a:hlinkClick r:id="rId4"/>
              </a:rPr>
              <a:t>https://www.youtube.com/watch?v=hgpX7PhHk78</a:t>
            </a:r>
            <a:endParaRPr lang="lv-LV" altLang="lv-LV" sz="1050" i="1" dirty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8780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/>
              <a:t>MOBINGS=BULINGS=VARDARBĪBA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4019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7790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2449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E9F15-1735-4389-B14D-49CF2687A59B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3386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rmais slaid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3118757"/>
            <a:ext cx="7772400" cy="13468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altLang="lv-LV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Virsraksts</a:t>
            </a:r>
          </a:p>
        </p:txBody>
      </p:sp>
      <p:sp>
        <p:nvSpPr>
          <p:cNvPr id="8" name="Text Placeholder 2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lv-LV" alt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Vārds Uzvārds</a:t>
            </a:r>
          </a:p>
          <a:p>
            <a:pPr marL="0" indent="0" algn="r">
              <a:buNone/>
            </a:pPr>
            <a:r>
              <a:rPr lang="lv-LV" alt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 departamenta</a:t>
            </a:r>
          </a:p>
          <a:p>
            <a:pPr marL="0" indent="0" algn="r">
              <a:buNone/>
            </a:pPr>
            <a:r>
              <a:rPr lang="lv-LV" alt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Slepenais inspektors</a:t>
            </a:r>
          </a:p>
          <a:p>
            <a:pPr algn="r"/>
            <a:endParaRPr lang="lv-LV" altLang="lv-LV" dirty="0">
              <a:ea typeface="MS PGothic" pitchFamily="34" charset="-128"/>
            </a:endParaRPr>
          </a:p>
        </p:txBody>
      </p:sp>
      <p:sp>
        <p:nvSpPr>
          <p:cNvPr id="9" name="Text Placeholder 3"/>
          <p:cNvSpPr txBox="1">
            <a:spLocks/>
          </p:cNvSpPr>
          <p:nvPr userDrawn="1"/>
        </p:nvSpPr>
        <p:spPr>
          <a:xfrm>
            <a:off x="685800" y="6019796"/>
            <a:ext cx="7772400" cy="3810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lv-LV" altLang="lv-LV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2015.gada </a:t>
            </a:r>
            <a:r>
              <a:rPr lang="lv-LV" altLang="lv-LV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XX.mēnesis</a:t>
            </a:r>
            <a:endParaRPr lang="lv-LV" altLang="lv-LV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3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eig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4487863"/>
            <a:ext cx="9144000" cy="11509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lv-LV" sz="2400" b="1">
                <a:solidFill>
                  <a:srgbClr val="639729"/>
                </a:solidFill>
                <a:ea typeface="MS PGothic" pitchFamily="34" charset="-128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65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419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365126"/>
            <a:ext cx="6743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632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069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7156" y="365126"/>
            <a:ext cx="676819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182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0635" y="365126"/>
            <a:ext cx="669590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76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65126"/>
            <a:ext cx="668655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4655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764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41438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41638"/>
            <a:ext cx="2949178" cy="2927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865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55272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55472"/>
            <a:ext cx="2949178" cy="29135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EFB524-97D2-48E4-8C69-619D1A7471B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871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22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i.gov.lv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68083" y="404813"/>
            <a:ext cx="6771736" cy="590749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lv-LV" altLang="lv-LV" sz="20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endParaRPr lang="lv-LV" altLang="lv-LV" sz="20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endParaRPr lang="lv-LV" altLang="lv-LV" sz="20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endParaRPr lang="lv-LV" altLang="lv-LV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endParaRPr lang="lv-LV" altLang="lv-LV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endParaRPr lang="lv-LV" altLang="lv-LV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lv-LV" altLang="lv-LV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Emocionālās vardarbības atpazīšana un izaicinājumi- 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sz="2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Bērnu un pusaudžu uzticības tālruņa 116111 rīkotās akcijas «Es izvēlos runāt!» rezultāti</a:t>
            </a:r>
          </a:p>
          <a:p>
            <a:pPr eaLnBrk="1" hangingPunct="1">
              <a:lnSpc>
                <a:spcPct val="90000"/>
              </a:lnSpc>
            </a:pPr>
            <a:endParaRPr lang="lv-LV" altLang="lv-LV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endParaRPr lang="lv-LV" altLang="lv-LV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/>
            <a:r>
              <a:rPr lang="lv-LV" altLang="lv-LV" sz="2400" b="1" dirty="0"/>
              <a:t>Amanda Vēja</a:t>
            </a:r>
          </a:p>
          <a:p>
            <a:pPr algn="r"/>
            <a:r>
              <a:rPr lang="lv-LV" altLang="lv-LV" sz="1600" b="1" i="1" dirty="0"/>
              <a:t>Ģimeņu ar bērniem atbalsta departamenta direktore</a:t>
            </a:r>
            <a:r>
              <a:rPr lang="lv-LV" altLang="lv-LV" sz="1600" b="1" i="1" u="sng" dirty="0"/>
              <a:t> </a:t>
            </a:r>
            <a:endParaRPr lang="lv-LV" altLang="lv-LV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lv-LV" altLang="lv-LV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2019.gada 25. aprīlī</a:t>
            </a:r>
          </a:p>
        </p:txBody>
      </p:sp>
    </p:spTree>
    <p:extLst>
      <p:ext uri="{BB962C8B-B14F-4D97-AF65-F5344CB8AC3E}">
        <p14:creationId xmlns:p14="http://schemas.microsoft.com/office/powerpoint/2010/main" val="25758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Akcijas rezultāti III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0825"/>
            <a:ext cx="7886700" cy="4925696"/>
          </a:xfrm>
        </p:spPr>
        <p:txBody>
          <a:bodyPr/>
          <a:lstStyle/>
          <a:p>
            <a:r>
              <a:rPr lang="lv-LV" sz="2000" dirty="0"/>
              <a:t>Bērns </a:t>
            </a:r>
            <a:r>
              <a:rPr lang="lv-LV" sz="2000" dirty="0" err="1"/>
              <a:t>mobingu</a:t>
            </a:r>
            <a:r>
              <a:rPr lang="lv-LV" sz="2000" dirty="0"/>
              <a:t> lielākoties piedzīvo izglītības iestādē gan no vienaudžu puses, gan pedagogiem. Problēmas ir ieilgušas. Vecāki ir tie, kas vairāk vēršas pēc palīdzības;</a:t>
            </a:r>
          </a:p>
          <a:p>
            <a:r>
              <a:rPr lang="lv-LV" sz="2000" dirty="0"/>
              <a:t>Nereti bērni uzskata, ka viņiem pašiem jātiek galā ar neiecietību. Bērni nesaņem šo gaidīto atbalstu. Bērniem ir svarīgi, ka kāds par viņiem iestājas, atbalsta, saprot. Svarīga vecāku rīcība;</a:t>
            </a:r>
          </a:p>
          <a:p>
            <a:r>
              <a:rPr lang="lv-LV" sz="2000" dirty="0"/>
              <a:t>Mobings aizvien vairāk novērojams arī pirmsskolas izglītības iestādēs; </a:t>
            </a:r>
          </a:p>
          <a:p>
            <a:r>
              <a:rPr lang="lv-LV" sz="2000" dirty="0"/>
              <a:t>No visiem vardarbības veidiem, emocionāla vardarbība ir visbiežāk sastopama visa veida attiecībās;</a:t>
            </a:r>
          </a:p>
          <a:p>
            <a:r>
              <a:rPr lang="lv-LV" sz="2000" dirty="0"/>
              <a:t>Vecāki bezspēcīgi, sajūta, ka «skola nereaģē uz notikušo», «skola vaino» - pastāv grūtības sadarbībā, līdz ar to problēmas risināšanā;</a:t>
            </a:r>
          </a:p>
          <a:p>
            <a:r>
              <a:rPr lang="lv-LV" sz="2000" dirty="0"/>
              <a:t>Izglītības iestādes atbalsta personāls ne vienmēr ir ticis iesaistīts </a:t>
            </a:r>
            <a:r>
              <a:rPr lang="lv-LV" sz="2000" dirty="0" err="1"/>
              <a:t>mobinga</a:t>
            </a:r>
            <a:r>
              <a:rPr lang="lv-LV" sz="2000" dirty="0"/>
              <a:t> preventīvajos pasākumos;</a:t>
            </a:r>
          </a:p>
          <a:p>
            <a:r>
              <a:rPr lang="lv-LV" sz="2000" dirty="0"/>
              <a:t>Svarīgs izglītojošais darbs gan pašiem bērniem, gan vecākiem un speciālistiem par vardarbības pazīmēm, rīcību un sekām;</a:t>
            </a:r>
          </a:p>
        </p:txBody>
      </p:sp>
    </p:spTree>
    <p:extLst>
      <p:ext uri="{BB962C8B-B14F-4D97-AF65-F5344CB8AC3E}">
        <p14:creationId xmlns:p14="http://schemas.microsoft.com/office/powerpoint/2010/main" val="13899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2019.gadā plānots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lv-LV" altLang="lv-LV" sz="1800" u="sng" dirty="0"/>
              <a:t>Speciālistiem: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lv-LV" altLang="lv-LV" sz="1800" dirty="0"/>
              <a:t>Radošās darbnīcas pedagogiem (ietver 4 – 5 stundu praktisku darbu) </a:t>
            </a:r>
            <a:r>
              <a:rPr lang="lv-LV" altLang="lv-LV" sz="1800" i="1" dirty="0" smtClean="0"/>
              <a:t>«</a:t>
            </a:r>
            <a:r>
              <a:rPr lang="lv-LV" altLang="lv-LV" sz="1800" i="1" dirty="0"/>
              <a:t>Sadarbība starp pedagogiem un vecākiem, tās barjeras un pārvarēšanas stratēģijas</a:t>
            </a:r>
            <a:r>
              <a:rPr lang="lv-LV" altLang="lv-LV" sz="1800" i="1" dirty="0" smtClean="0"/>
              <a:t>»;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lv-LV" altLang="lv-LV" sz="1800" u="sng" dirty="0" smtClean="0"/>
              <a:t>Bērniem</a:t>
            </a:r>
            <a:r>
              <a:rPr lang="lv-LV" altLang="lv-LV" sz="1800" u="sng" dirty="0"/>
              <a:t>:</a:t>
            </a:r>
          </a:p>
          <a:p>
            <a:pPr>
              <a:lnSpc>
                <a:spcPct val="80000"/>
              </a:lnSpc>
            </a:pPr>
            <a:r>
              <a:rPr lang="lv-LV" altLang="lv-LV" sz="1800" dirty="0"/>
              <a:t>Informatīvas lekcijas par Bērnu un pusaudžu uzticības </a:t>
            </a:r>
            <a:r>
              <a:rPr lang="lv-LV" altLang="lv-LV" sz="1800" dirty="0" smtClean="0"/>
              <a:t>tālruni;</a:t>
            </a:r>
          </a:p>
          <a:p>
            <a:pPr>
              <a:lnSpc>
                <a:spcPct val="80000"/>
              </a:lnSpc>
            </a:pPr>
            <a:r>
              <a:rPr lang="lv-LV" altLang="lv-LV" sz="1800" dirty="0" smtClean="0"/>
              <a:t>Radošā </a:t>
            </a:r>
            <a:r>
              <a:rPr lang="lv-LV" altLang="lv-LV" sz="1800" dirty="0"/>
              <a:t>darbnīca </a:t>
            </a:r>
            <a:r>
              <a:rPr lang="lv-LV" altLang="lv-LV" sz="1800" i="1" dirty="0"/>
              <a:t>«Droša un pozitīva komunikācija interneta </a:t>
            </a:r>
            <a:r>
              <a:rPr lang="lv-LV" altLang="lv-LV" sz="1800" i="1" dirty="0" smtClean="0"/>
              <a:t>vidē», «</a:t>
            </a:r>
            <a:r>
              <a:rPr lang="lv-LV" altLang="lv-LV" sz="1800" i="1" dirty="0"/>
              <a:t>Es internetā – mana atbildība</a:t>
            </a:r>
            <a:r>
              <a:rPr lang="lv-LV" altLang="lv-LV" sz="1800" i="1" dirty="0" smtClean="0"/>
              <a:t>»</a:t>
            </a:r>
            <a:r>
              <a:rPr lang="lv-LV" altLang="lv-LV" sz="18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lv-LV" altLang="lv-LV" sz="1800" dirty="0" smtClean="0"/>
              <a:t>Konference </a:t>
            </a:r>
            <a:r>
              <a:rPr lang="lv-LV" altLang="lv-LV" sz="1800" dirty="0"/>
              <a:t>– </a:t>
            </a:r>
            <a:r>
              <a:rPr lang="lv-LV" altLang="lv-LV" sz="1800" dirty="0" err="1"/>
              <a:t>domnīca</a:t>
            </a:r>
            <a:r>
              <a:rPr lang="lv-LV" altLang="lv-LV" sz="1800" dirty="0"/>
              <a:t> </a:t>
            </a:r>
            <a:r>
              <a:rPr lang="lv-LV" altLang="lv-LV" sz="1800" dirty="0" smtClean="0"/>
              <a:t>skolēniem </a:t>
            </a:r>
            <a:r>
              <a:rPr lang="lv-LV" altLang="lv-LV" sz="1800" dirty="0"/>
              <a:t>un </a:t>
            </a:r>
            <a:r>
              <a:rPr lang="lv-LV" altLang="lv-LV" sz="1800" dirty="0" smtClean="0"/>
              <a:t>pedagogiem par iecietības veicināšanu skolā un internetā p</a:t>
            </a:r>
            <a:r>
              <a:rPr lang="lv-LV" sz="1800" dirty="0" smtClean="0"/>
              <a:t>rojekta </a:t>
            </a:r>
            <a:r>
              <a:rPr lang="lv-LV" sz="1800" dirty="0"/>
              <a:t>“SIC </a:t>
            </a:r>
            <a:r>
              <a:rPr lang="lv-LV" sz="1800" dirty="0" err="1"/>
              <a:t>Latvia</a:t>
            </a:r>
            <a:r>
              <a:rPr lang="lv-LV" sz="1800" dirty="0"/>
              <a:t> ”</a:t>
            </a:r>
            <a:r>
              <a:rPr lang="lv-LV" sz="1800" dirty="0" err="1"/>
              <a:t>Net</a:t>
            </a:r>
            <a:r>
              <a:rPr lang="lv-LV" sz="1800" dirty="0"/>
              <a:t> – </a:t>
            </a:r>
            <a:r>
              <a:rPr lang="lv-LV" sz="1800" dirty="0" err="1"/>
              <a:t>Safe”III</a:t>
            </a:r>
            <a:r>
              <a:rPr lang="lv-LV" sz="1800" dirty="0"/>
              <a:t>”</a:t>
            </a:r>
            <a:r>
              <a:rPr lang="lv-LV" sz="1800" b="1" dirty="0"/>
              <a:t> </a:t>
            </a:r>
            <a:r>
              <a:rPr lang="lv-LV" altLang="lv-LV" sz="18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lv-LV" sz="1800" dirty="0" smtClean="0"/>
              <a:t>Projekta </a:t>
            </a:r>
            <a:r>
              <a:rPr lang="lv-LV" sz="1800" dirty="0"/>
              <a:t>“SIC </a:t>
            </a:r>
            <a:r>
              <a:rPr lang="lv-LV" sz="1800" dirty="0" err="1"/>
              <a:t>Latvia</a:t>
            </a:r>
            <a:r>
              <a:rPr lang="lv-LV" sz="1800" dirty="0"/>
              <a:t> ”</a:t>
            </a:r>
            <a:r>
              <a:rPr lang="lv-LV" sz="1800" dirty="0" err="1"/>
              <a:t>Net</a:t>
            </a:r>
            <a:r>
              <a:rPr lang="lv-LV" sz="1800" dirty="0"/>
              <a:t> – </a:t>
            </a:r>
            <a:r>
              <a:rPr lang="lv-LV" sz="1800" dirty="0" err="1"/>
              <a:t>Safe”III</a:t>
            </a:r>
            <a:r>
              <a:rPr lang="lv-LV" sz="1800" dirty="0"/>
              <a:t>”</a:t>
            </a:r>
            <a:r>
              <a:rPr lang="lv-LV" sz="1800" b="1" dirty="0"/>
              <a:t> </a:t>
            </a:r>
            <a:r>
              <a:rPr lang="lv-LV" sz="1800" dirty="0"/>
              <a:t>ietvaros ieviests tiešsaistes pakalpojums bērniem krīzes situācijās par interneta drošības </a:t>
            </a:r>
            <a:r>
              <a:rPr lang="lv-LV" sz="1800" dirty="0" smtClean="0"/>
              <a:t>jautājumiem, kas noteikti skar arī emocionālu pazemošanu internetā;</a:t>
            </a:r>
          </a:p>
          <a:p>
            <a:pPr>
              <a:lnSpc>
                <a:spcPct val="80000"/>
              </a:lnSpc>
            </a:pPr>
            <a:r>
              <a:rPr lang="lv-LV" altLang="lv-LV" sz="1800" dirty="0" smtClean="0"/>
              <a:t>6 uzticības tālruņa akcijas par dažādām tēmām, sekmējot psiholoģisku atbalstu gan bērniem, gan bērnu vecākiem;</a:t>
            </a:r>
          </a:p>
          <a:p>
            <a:pPr marL="0" indent="0">
              <a:lnSpc>
                <a:spcPct val="80000"/>
              </a:lnSpc>
              <a:buNone/>
            </a:pP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237811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1775634"/>
            <a:ext cx="8147050" cy="63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lv-LV" altLang="lv-LV" sz="4000" b="1" dirty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Paldies par uzmanību!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8002587" cy="487925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endParaRPr lang="lv-LV" altLang="lv-LV" sz="2800" b="1" dirty="0"/>
          </a:p>
          <a:p>
            <a:pPr algn="ctr">
              <a:buFontTx/>
              <a:buNone/>
            </a:pPr>
            <a:endParaRPr lang="lv-LV" altLang="lv-LV" sz="2800" b="1" dirty="0"/>
          </a:p>
          <a:p>
            <a:pPr algn="ctr">
              <a:buFontTx/>
              <a:buNone/>
            </a:pPr>
            <a:endParaRPr lang="lv-LV" altLang="lv-LV" sz="2800" b="1" dirty="0"/>
          </a:p>
          <a:p>
            <a:pPr algn="ctr">
              <a:buFontTx/>
              <a:buNone/>
            </a:pPr>
            <a:r>
              <a:rPr lang="lv-LV" altLang="lv-LV" sz="2800" b="1" dirty="0"/>
              <a:t>Valsts bērnu tiesību aizsardzības inspekcija</a:t>
            </a:r>
          </a:p>
          <a:p>
            <a:pPr algn="ctr">
              <a:buFontTx/>
              <a:buNone/>
            </a:pPr>
            <a:r>
              <a:rPr lang="lv-LV" altLang="lv-LV" sz="2800" dirty="0"/>
              <a:t>Tālrunis: 67359128</a:t>
            </a:r>
          </a:p>
          <a:p>
            <a:pPr algn="ctr">
              <a:buFontTx/>
              <a:buNone/>
            </a:pPr>
            <a:r>
              <a:rPr lang="lv-LV" altLang="lv-LV" sz="2800" dirty="0"/>
              <a:t>Ventspils 53, Rīga, LV-1002</a:t>
            </a:r>
          </a:p>
          <a:p>
            <a:pPr algn="ctr">
              <a:buFontTx/>
              <a:buNone/>
            </a:pPr>
            <a:r>
              <a:rPr lang="lv-LV" altLang="lv-LV" dirty="0">
                <a:hlinkClick r:id="rId3"/>
              </a:rPr>
              <a:t>http://www.bti.gov.lv/</a:t>
            </a:r>
            <a:endParaRPr lang="lv-LV" altLang="lv-LV" dirty="0"/>
          </a:p>
          <a:p>
            <a:pPr algn="r">
              <a:buFontTx/>
              <a:buNone/>
            </a:pPr>
            <a:endParaRPr lang="lv-LV" altLang="lv-LV" dirty="0"/>
          </a:p>
          <a:p>
            <a:pPr algn="ctr" eaLnBrk="1" hangingPunct="1">
              <a:buFontTx/>
              <a:buNone/>
            </a:pPr>
            <a:endParaRPr lang="lv-LV" altLang="lv-LV" sz="4000" b="1" dirty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25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1650" y="365126"/>
            <a:ext cx="6743700" cy="804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lv-LV" altLang="lv-LV" sz="4000" b="1" dirty="0"/>
              <a:t>VBTAI viena no darbības jomām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42978703"/>
              </p:ext>
            </p:extLst>
          </p:nvPr>
        </p:nvGraphicFramePr>
        <p:xfrm>
          <a:off x="638355" y="1412875"/>
          <a:ext cx="7996687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7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0635" y="365126"/>
            <a:ext cx="6695905" cy="1050719"/>
          </a:xfrm>
        </p:spPr>
        <p:txBody>
          <a:bodyPr/>
          <a:lstStyle/>
          <a:p>
            <a:pPr algn="ctr"/>
            <a:r>
              <a:rPr lang="lv-LV" sz="3600" b="1" dirty="0"/>
              <a:t>2018.gadā saņemtie zvani un aktuālākās problēmas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1690689"/>
            <a:ext cx="2703871" cy="449897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lv-LV" altLang="lv-LV" sz="2000" dirty="0"/>
              <a:t>Atbildēti </a:t>
            </a:r>
            <a:r>
              <a:rPr lang="lv-LV" altLang="lv-LV" sz="2000" b="1" dirty="0"/>
              <a:t>15006 </a:t>
            </a:r>
            <a:r>
              <a:rPr lang="lv-LV" altLang="lv-LV" sz="2000" dirty="0"/>
              <a:t>zvani, sniegtas </a:t>
            </a:r>
            <a:r>
              <a:rPr lang="lv-LV" altLang="lv-LV" sz="2000" b="1" dirty="0"/>
              <a:t>13 166 </a:t>
            </a:r>
            <a:r>
              <a:rPr lang="lv-LV" altLang="lv-LV" sz="2000" dirty="0"/>
              <a:t>psiholoģiskās konsultācijas;</a:t>
            </a:r>
          </a:p>
          <a:p>
            <a:pPr marL="0" indent="0">
              <a:buNone/>
            </a:pPr>
            <a:r>
              <a:rPr lang="lv-LV" altLang="lv-LV" sz="2000" dirty="0"/>
              <a:t>Sniegtas </a:t>
            </a:r>
            <a:r>
              <a:rPr lang="lv-LV" altLang="lv-LV" sz="2000" b="1" dirty="0"/>
              <a:t>60</a:t>
            </a:r>
            <a:r>
              <a:rPr lang="lv-LV" altLang="lv-LV" sz="2000" dirty="0"/>
              <a:t> E-konsultācijas;</a:t>
            </a:r>
          </a:p>
          <a:p>
            <a:pPr marL="0" indent="0">
              <a:buNone/>
            </a:pPr>
            <a:r>
              <a:rPr lang="lv-LV" altLang="lv-LV" sz="2000" b="1" dirty="0"/>
              <a:t>246</a:t>
            </a:r>
            <a:r>
              <a:rPr lang="lv-LV" altLang="lv-LV" sz="2000" dirty="0"/>
              <a:t> gadījumos par iespējamiem bērnu tiesību pārkāpumiem informācija nodota BTA inspektoriem, sociālajam dienestam, bāriņtiesai, policijai;</a:t>
            </a:r>
            <a:endParaRPr lang="lv-LV" altLang="lv-LV" sz="12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7162" y="1602658"/>
            <a:ext cx="5419380" cy="4955458"/>
          </a:xfrm>
        </p:spPr>
        <p:txBody>
          <a:bodyPr/>
          <a:lstStyle/>
          <a:p>
            <a:r>
              <a:rPr lang="lv-LV" sz="1600" b="1" dirty="0">
                <a:solidFill>
                  <a:srgbClr val="00B050"/>
                </a:solidFill>
              </a:rPr>
              <a:t>Attiecību problēmas </a:t>
            </a:r>
            <a:r>
              <a:rPr lang="lv-LV" sz="1600" dirty="0">
                <a:solidFill>
                  <a:srgbClr val="00B050"/>
                </a:solidFill>
              </a:rPr>
              <a:t>- </a:t>
            </a:r>
            <a:r>
              <a:rPr lang="lv-LV" altLang="lv-LV" sz="1600" dirty="0"/>
              <a:t>ar vienaudžiem, draugiem, vecākiem, pedagogiem, brāļiem, māsām, utt.</a:t>
            </a:r>
            <a:r>
              <a:rPr lang="lv-LV" sz="1600" dirty="0"/>
              <a:t>; </a:t>
            </a:r>
          </a:p>
          <a:p>
            <a:r>
              <a:rPr lang="lv-LV" sz="1600" b="1" dirty="0">
                <a:solidFill>
                  <a:srgbClr val="00B050"/>
                </a:solidFill>
              </a:rPr>
              <a:t>Vardarbība</a:t>
            </a:r>
            <a:r>
              <a:rPr lang="lv-LV" sz="1600" dirty="0">
                <a:solidFill>
                  <a:srgbClr val="00B050"/>
                </a:solidFill>
              </a:rPr>
              <a:t> </a:t>
            </a:r>
            <a:r>
              <a:rPr lang="lv-LV" sz="1600" dirty="0"/>
              <a:t>(</a:t>
            </a:r>
            <a:r>
              <a:rPr lang="lv-LV" altLang="lv-LV" sz="1600" dirty="0"/>
              <a:t>fiziskā, emocionālā, pamešana novārtā, seksuālā) </a:t>
            </a:r>
            <a:r>
              <a:rPr lang="lv-LV" sz="1600" dirty="0"/>
              <a:t>ģimenē, izglītības iestādē, starp draugiem, starp partneriem;</a:t>
            </a:r>
          </a:p>
          <a:p>
            <a:r>
              <a:rPr lang="lv-LV" sz="1600" b="1" dirty="0">
                <a:solidFill>
                  <a:srgbClr val="00B050"/>
                </a:solidFill>
              </a:rPr>
              <a:t>Problēmas, kas saistītas ar psihosociālo, garīgo un fizisko veselību </a:t>
            </a:r>
            <a:r>
              <a:rPr lang="lv-LV" sz="1600" dirty="0"/>
              <a:t>- saskarsmes grūtības, zems pašvērtējums; </a:t>
            </a:r>
          </a:p>
          <a:p>
            <a:r>
              <a:rPr lang="lv-LV" sz="1600" b="1" dirty="0"/>
              <a:t>Pubertāte, seksualitāte un higiēna </a:t>
            </a:r>
            <a:r>
              <a:rPr lang="lv-LV" sz="1600" dirty="0"/>
              <a:t>– dzimumattiecības, grūtniecība;</a:t>
            </a:r>
          </a:p>
          <a:p>
            <a:r>
              <a:rPr lang="lv-LV" sz="1600" b="1" dirty="0"/>
              <a:t>Attiecību veidošana </a:t>
            </a:r>
            <a:r>
              <a:rPr lang="lv-LV" sz="1600" dirty="0"/>
              <a:t>– attiecību problēmas, šķiršanās, emocionāla vardarbība, vēlme veidot attiecības, simpātiju izrādīšana;</a:t>
            </a:r>
          </a:p>
          <a:p>
            <a:r>
              <a:rPr lang="lv-LV" sz="1600" b="1" dirty="0"/>
              <a:t>Interneta drošība </a:t>
            </a:r>
            <a:r>
              <a:rPr lang="lv-LV" sz="1600" dirty="0"/>
              <a:t>– nevēlama komunikācija, emocionāla pazemošana, pornogrāfija bez brīdinājuma, seksuāla rakstura piedāvājumi;</a:t>
            </a:r>
          </a:p>
          <a:p>
            <a:r>
              <a:rPr lang="lv-LV" sz="1600" b="1" dirty="0"/>
              <a:t>Emocionālās problēmas </a:t>
            </a:r>
            <a:r>
              <a:rPr lang="lv-LV" sz="1600" dirty="0"/>
              <a:t>- </a:t>
            </a:r>
            <a:r>
              <a:rPr lang="lv-LV" altLang="lv-LV" sz="1600" dirty="0"/>
              <a:t>bezspēcība, aizvainojums, bailes, dusmas, kauns, vientulība, zaudējums, vainas sajūta, apjukums, izmisums, greizsirdība;</a:t>
            </a:r>
          </a:p>
          <a:p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14943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1650" y="365127"/>
            <a:ext cx="6743700" cy="6786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lv-LV" altLang="lv-LV" b="1" dirty="0"/>
              <a:t>Izglītojošais darbs 2018.gadā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2308" y="1354347"/>
            <a:ext cx="8566031" cy="52793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lv-LV" altLang="lv-LV" sz="2000" u="sng" dirty="0"/>
              <a:t>Speciālistiem: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lv-LV" altLang="lv-LV" sz="2000" dirty="0"/>
              <a:t>Radošās darbnīcas pedagogiem (ietver 4 – 5 stundu praktisku darbu) par dažādām tēmām:</a:t>
            </a:r>
          </a:p>
          <a:p>
            <a:pPr>
              <a:lnSpc>
                <a:spcPct val="80000"/>
              </a:lnSpc>
            </a:pPr>
            <a:r>
              <a:rPr lang="lv-LV" altLang="lv-LV" sz="2000" i="1" dirty="0"/>
              <a:t>«Iecietības un izpratnes veicināšana sākumskolā» (31);</a:t>
            </a:r>
          </a:p>
          <a:p>
            <a:pPr>
              <a:lnSpc>
                <a:spcPct val="80000"/>
              </a:lnSpc>
            </a:pPr>
            <a:r>
              <a:rPr lang="lv-LV" altLang="lv-LV" sz="2000" i="1" dirty="0"/>
              <a:t>«Sadarbība starp pedagogiem un vecākiem, tās barjeras un pārvarēšanas stratēģijas» (99).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lv-LV" altLang="lv-LV" sz="2000" u="sng" dirty="0"/>
              <a:t>Bērniem:</a:t>
            </a:r>
          </a:p>
          <a:p>
            <a:pPr>
              <a:lnSpc>
                <a:spcPct val="80000"/>
              </a:lnSpc>
            </a:pPr>
            <a:r>
              <a:rPr lang="lv-LV" altLang="lv-LV" sz="2000" i="1" dirty="0"/>
              <a:t>Informatīvas lekcijas par Bērnu un pusaudžu uzticības tālruni </a:t>
            </a:r>
            <a:r>
              <a:rPr lang="lv-LV" altLang="lv-LV" sz="2000" dirty="0"/>
              <a:t>(</a:t>
            </a:r>
            <a:r>
              <a:rPr lang="pl-PL" altLang="lv-LV" sz="2000" dirty="0"/>
              <a:t>337</a:t>
            </a:r>
            <a:r>
              <a:rPr lang="lv-LV" altLang="lv-LV" sz="2000" dirty="0"/>
              <a:t> bērni, 117 pedagogi);</a:t>
            </a:r>
          </a:p>
          <a:p>
            <a:pPr>
              <a:lnSpc>
                <a:spcPct val="80000"/>
              </a:lnSpc>
            </a:pPr>
            <a:r>
              <a:rPr lang="lv-LV" altLang="lv-LV" sz="2000" i="1" dirty="0"/>
              <a:t>Radošā darbnīca «Droša un pozitīva komunikācija interneta vidē» </a:t>
            </a:r>
            <a:r>
              <a:rPr lang="lv-LV" altLang="lv-LV" sz="2000" dirty="0"/>
              <a:t>( līdz 6.klasei, 180 bērni);</a:t>
            </a:r>
          </a:p>
          <a:p>
            <a:pPr>
              <a:lnSpc>
                <a:spcPct val="80000"/>
              </a:lnSpc>
            </a:pPr>
            <a:r>
              <a:rPr lang="lv-LV" altLang="lv-LV" sz="2000" i="1" dirty="0"/>
              <a:t>Radošā darbnīca «Es internetā – mana atbildība» </a:t>
            </a:r>
            <a:r>
              <a:rPr lang="lv-LV" altLang="lv-LV" sz="2000" dirty="0"/>
              <a:t>(7.- 12.klasēm, 189 bērni).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lv-LV" altLang="lv-LV" sz="2000" u="sng" dirty="0"/>
              <a:t>Konference:</a:t>
            </a:r>
          </a:p>
          <a:p>
            <a:pPr>
              <a:lnSpc>
                <a:spcPct val="80000"/>
              </a:lnSpc>
            </a:pPr>
            <a:r>
              <a:rPr lang="lv-LV" altLang="lv-LV" sz="2000" dirty="0"/>
              <a:t>2018.gada 31.oktobrī organizēta  konference – </a:t>
            </a:r>
            <a:r>
              <a:rPr lang="lv-LV" altLang="lv-LV" sz="2000" dirty="0" err="1"/>
              <a:t>domnīca</a:t>
            </a:r>
            <a:r>
              <a:rPr lang="lv-LV" altLang="lv-LV" sz="2000" dirty="0"/>
              <a:t> “Iespējas, izaugsme un drošība internetā un dzīvē!” skolēniem un pedagogiem (150 dalībnieki). </a:t>
            </a:r>
          </a:p>
          <a:p>
            <a:pPr>
              <a:lnSpc>
                <a:spcPct val="80000"/>
              </a:lnSpc>
            </a:pPr>
            <a:endParaRPr lang="lv-LV" altLang="lv-LV" sz="2000" dirty="0"/>
          </a:p>
        </p:txBody>
      </p:sp>
    </p:spTree>
    <p:extLst>
      <p:ext uri="{BB962C8B-B14F-4D97-AF65-F5344CB8AC3E}">
        <p14:creationId xmlns:p14="http://schemas.microsoft.com/office/powerpoint/2010/main" val="186533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2426" y="335267"/>
            <a:ext cx="61451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lv-LV" sz="4000" b="1" dirty="0"/>
              <a:t>Vienaudžu vardarbība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817332"/>
              </p:ext>
            </p:extLst>
          </p:nvPr>
        </p:nvGraphicFramePr>
        <p:xfrm>
          <a:off x="550606" y="1671484"/>
          <a:ext cx="8141110" cy="437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4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Akcija </a:t>
            </a:r>
            <a:r>
              <a:rPr lang="lv-LV" altLang="lv-LV" b="1" dirty="0"/>
              <a:t>«Es izvēlos runāt!»</a:t>
            </a:r>
            <a:endParaRPr lang="lv-LV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494503"/>
            <a:ext cx="3868340" cy="4876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lv-LV" dirty="0"/>
          </a:p>
          <a:p>
            <a:r>
              <a:rPr lang="lv-LV" dirty="0"/>
              <a:t>Laikā no 18. līdz 24. martam;</a:t>
            </a:r>
          </a:p>
          <a:p>
            <a:r>
              <a:rPr lang="lv-LV" dirty="0"/>
              <a:t>Informatīva akcija, lai sniegtu atbalstu cīņā pret jebkura veida </a:t>
            </a:r>
            <a:r>
              <a:rPr lang="lv-LV" b="1" i="1" dirty="0"/>
              <a:t>neiecietību jeb </a:t>
            </a:r>
            <a:r>
              <a:rPr lang="lv-LV" b="1" i="1" dirty="0" err="1"/>
              <a:t>mobingu</a:t>
            </a:r>
            <a:r>
              <a:rPr lang="lv-LV" b="1" i="1" dirty="0"/>
              <a:t> </a:t>
            </a:r>
            <a:r>
              <a:rPr lang="lv-LV" dirty="0"/>
              <a:t>un palīdzētu tās atpazīšanā un seku mazināšanā. </a:t>
            </a:r>
          </a:p>
          <a:p>
            <a:pPr marL="0" indent="0">
              <a:buNone/>
            </a:pPr>
            <a:endParaRPr lang="lv-LV" sz="4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29150" y="1494503"/>
            <a:ext cx="3887391" cy="48768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lv-LV" b="1" dirty="0"/>
              <a:t>MOBINGS</a:t>
            </a:r>
            <a:r>
              <a:rPr lang="lv-LV" dirty="0"/>
              <a:t> - psiholoģiskā terora veids, kad viens vai vairāki bērni sistemātiski naidīgā un neētiskā veidā vēršas pret citu bērnu. </a:t>
            </a:r>
          </a:p>
          <a:p>
            <a:pPr marL="0" indent="0">
              <a:buNone/>
            </a:pPr>
            <a:r>
              <a:rPr lang="lv-LV" b="1" dirty="0"/>
              <a:t>MOBINGS</a:t>
            </a:r>
            <a:r>
              <a:rPr lang="lv-LV" dirty="0"/>
              <a:t> var izpausties gan kā fiziska un emocionāla vardarbība, gan kā vienaudža ilgstoša ignorēšana un apzināta izstumšana, piemēram,  no klases kolektīva. </a:t>
            </a:r>
          </a:p>
        </p:txBody>
      </p:sp>
    </p:spTree>
    <p:extLst>
      <p:ext uri="{BB962C8B-B14F-4D97-AF65-F5344CB8AC3E}">
        <p14:creationId xmlns:p14="http://schemas.microsoft.com/office/powerpoint/2010/main" val="31410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42447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88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Akcijas rezultāti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400" dirty="0"/>
              <a:t>Atbildēts </a:t>
            </a:r>
            <a:r>
              <a:rPr lang="lv-LV" sz="2400" b="1" dirty="0"/>
              <a:t>201</a:t>
            </a:r>
            <a:r>
              <a:rPr lang="lv-LV" sz="2400" dirty="0"/>
              <a:t> zvans, sniegtas </a:t>
            </a:r>
            <a:r>
              <a:rPr lang="lv-LV" sz="2400" b="1" dirty="0"/>
              <a:t>178 </a:t>
            </a:r>
            <a:r>
              <a:rPr lang="lv-LV" sz="2400" dirty="0"/>
              <a:t>psiholoģiskās konsultācijas;</a:t>
            </a:r>
          </a:p>
          <a:p>
            <a:r>
              <a:rPr lang="lv-LV" sz="2400" dirty="0"/>
              <a:t>39% gadījumos pēc palīdzības vērsās </a:t>
            </a:r>
            <a:r>
              <a:rPr lang="lv-LV" sz="2400" u="sng" dirty="0"/>
              <a:t>bērnu vecāki (70 zvani), </a:t>
            </a:r>
            <a:r>
              <a:rPr lang="lv-LV" sz="2400" dirty="0"/>
              <a:t>61 % gadījumu – bērni (108 zvani);</a:t>
            </a:r>
          </a:p>
          <a:p>
            <a:r>
              <a:rPr lang="lv-LV" sz="2400" dirty="0"/>
              <a:t>Lai konsultētos konkrēto gadījumu risināšanā, </a:t>
            </a:r>
            <a:r>
              <a:rPr lang="lv-LV" sz="2400" u="sng" dirty="0"/>
              <a:t>pēc palīdzības vērsās arī speciālisti</a:t>
            </a:r>
            <a:r>
              <a:rPr lang="lv-LV" sz="2400" dirty="0"/>
              <a:t> – klases audzinātāja, policists, psihologs;</a:t>
            </a:r>
          </a:p>
          <a:p>
            <a:r>
              <a:rPr lang="lv-LV" sz="2400" dirty="0"/>
              <a:t>Akcijas laikā tika </a:t>
            </a:r>
            <a:r>
              <a:rPr lang="lv-LV" sz="2400" dirty="0" smtClean="0"/>
              <a:t>sagatavoti </a:t>
            </a:r>
            <a:r>
              <a:rPr lang="lv-LV" sz="2400" b="1" dirty="0"/>
              <a:t>11</a:t>
            </a:r>
            <a:r>
              <a:rPr lang="lv-LV" sz="2400" dirty="0"/>
              <a:t> dienesta ziņojumi – </a:t>
            </a:r>
            <a:r>
              <a:rPr lang="lv-LV" sz="2400" b="1" dirty="0"/>
              <a:t>7</a:t>
            </a:r>
            <a:r>
              <a:rPr lang="lv-LV" sz="2400" dirty="0"/>
              <a:t> no tiem skāra bērnu tiesību pārkāpumus izglītības iestādēs, bet pārējiem – pārkāpumus ģimenēs;</a:t>
            </a:r>
          </a:p>
          <a:p>
            <a:endParaRPr lang="lv-LV" sz="2000" dirty="0"/>
          </a:p>
          <a:p>
            <a:endParaRPr lang="lv-LV" sz="2000" dirty="0"/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89421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Akcijas rezultāti II</a:t>
            </a: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135620"/>
              </p:ext>
            </p:extLst>
          </p:nvPr>
        </p:nvGraphicFramePr>
        <p:xfrm>
          <a:off x="618816" y="1268362"/>
          <a:ext cx="8249879" cy="5397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201265"/>
            <a:ext cx="15534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- Privātā pirmsskolas izglītības iestādē pret bērnu vērsta seksuāla vardarbība;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5574" y="1514168"/>
            <a:ext cx="162232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- Fiziska un emocionāla vardarbība no citu audzēkņu puses (sit pa seju, sper);</a:t>
            </a:r>
          </a:p>
        </p:txBody>
      </p:sp>
    </p:spTree>
    <p:extLst>
      <p:ext uri="{BB962C8B-B14F-4D97-AF65-F5344CB8AC3E}">
        <p14:creationId xmlns:p14="http://schemas.microsoft.com/office/powerpoint/2010/main" val="32847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BTA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BTAI prezentaciju sagatave" id="{D7DC30C0-A3F1-467D-8D59-78D92D44C290}" vid="{4701C2C5-0D85-45E9-803D-60D7A3BF58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VBTAI prezentaciju sagatave</Template>
  <TotalTime>1647</TotalTime>
  <Words>1179</Words>
  <Application>Microsoft Office PowerPoint</Application>
  <PresentationFormat>On-screen Show (4:3)</PresentationFormat>
  <Paragraphs>134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Verdana</vt:lpstr>
      <vt:lpstr>VBTAI</vt:lpstr>
      <vt:lpstr>PowerPoint Presentation</vt:lpstr>
      <vt:lpstr>VBTAI viena no darbības jomām</vt:lpstr>
      <vt:lpstr>2018.gadā saņemtie zvani un aktuālākās problēmas</vt:lpstr>
      <vt:lpstr>Izglītojošais darbs 2018.gadā</vt:lpstr>
      <vt:lpstr>PowerPoint Presentation</vt:lpstr>
      <vt:lpstr>Akcija «Es izvēlos runāt!»</vt:lpstr>
      <vt:lpstr>PowerPoint Presentation</vt:lpstr>
      <vt:lpstr>Akcijas rezultāti I</vt:lpstr>
      <vt:lpstr>Akcijas rezultāti II</vt:lpstr>
      <vt:lpstr>Akcijas rezultāti III</vt:lpstr>
      <vt:lpstr>2019.gadā plānots</vt:lpstr>
      <vt:lpstr>Paldies par uzmanību!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Veja</dc:creator>
  <cp:lastModifiedBy>Amanda Veja</cp:lastModifiedBy>
  <cp:revision>283</cp:revision>
  <cp:lastPrinted>2019-04-24T11:52:12Z</cp:lastPrinted>
  <dcterms:created xsi:type="dcterms:W3CDTF">2018-02-06T14:36:20Z</dcterms:created>
  <dcterms:modified xsi:type="dcterms:W3CDTF">2019-04-25T08:03:10Z</dcterms:modified>
</cp:coreProperties>
</file>