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7" r:id="rId3"/>
    <p:sldId id="303" r:id="rId4"/>
    <p:sldId id="304" r:id="rId5"/>
    <p:sldId id="302" r:id="rId6"/>
    <p:sldId id="299" r:id="rId7"/>
    <p:sldId id="301" r:id="rId8"/>
    <p:sldId id="300" r:id="rId9"/>
    <p:sldId id="305" r:id="rId10"/>
    <p:sldId id="306" r:id="rId11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A648CC-1DD1-46C0-8A33-99E67A0AB899}">
          <p14:sldIdLst>
            <p14:sldId id="257"/>
            <p14:sldId id="297"/>
            <p14:sldId id="303"/>
            <p14:sldId id="304"/>
            <p14:sldId id="302"/>
            <p14:sldId id="299"/>
            <p14:sldId id="301"/>
            <p14:sldId id="300"/>
            <p14:sldId id="305"/>
            <p14:sldId id="306"/>
          </p14:sldIdLst>
        </p14:section>
        <p14:section name="Untitled Section" id="{3A1220C9-322E-42DB-83B4-368C97E9BEE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Rubana" initials="IR" lastIdx="0" clrIdx="0">
    <p:extLst>
      <p:ext uri="{19B8F6BF-5375-455C-9EA6-DF929625EA0E}">
        <p15:presenceInfo xmlns:p15="http://schemas.microsoft.com/office/powerpoint/2012/main" userId="S-1-5-21-3548793708-707264727-2461603367-6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A4309-AD5B-434D-9B88-B36C03611675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E5AC3-DFB9-4F54-B1D1-57E0D2758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202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216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905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8074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3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7"/>
            <a:ext cx="77724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480499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20B827C-8994-4957-BACC-330AFA2EC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70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515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864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981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5488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228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33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433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763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CBC8-72FD-4080-BE33-62419111241D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F9BAE-D3E4-4DD7-94F3-85E3AE70E4F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677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998788"/>
            <a:ext cx="7772400" cy="2273300"/>
          </a:xfrm>
        </p:spPr>
        <p:txBody>
          <a:bodyPr/>
          <a:lstStyle/>
          <a:p>
            <a:pPr>
              <a:defRPr/>
            </a:pPr>
            <a:r>
              <a:rPr lang="lv-LV" altLang="lv-LV" sz="2800" b="0" dirty="0">
                <a:latin typeface="Times New Roman" pitchFamily="18" charset="0"/>
                <a:cs typeface="Times New Roman" pitchFamily="18" charset="0"/>
              </a:rPr>
              <a:t>ESF līdzfinansētais projekts </a:t>
            </a:r>
            <a:br>
              <a:rPr lang="lv-LV" altLang="lv-LV" sz="2800" dirty="0">
                <a:latin typeface="Times New Roman" pitchFamily="18" charset="0"/>
                <a:cs typeface="Times New Roman" pitchFamily="18" charset="0"/>
              </a:rPr>
            </a:br>
            <a:r>
              <a:rPr lang="lv-LV" altLang="lv-LV" sz="2400" b="0" dirty="0">
                <a:latin typeface="Times New Roman" pitchFamily="18" charset="0"/>
                <a:cs typeface="Times New Roman" pitchFamily="18" charset="0"/>
              </a:rPr>
              <a:t>Nr.9.2.3.0/15/I/001</a:t>
            </a:r>
            <a:br>
              <a:rPr lang="lv-LV" altLang="lv-LV" sz="2800" dirty="0">
                <a:latin typeface="Times New Roman" pitchFamily="18" charset="0"/>
                <a:cs typeface="Times New Roman" pitchFamily="18" charset="0"/>
              </a:rPr>
            </a:b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Veselības tīklu attīstības vadlīniju un kvalitātes nodrošināšanas sistēmas izstrāde un ieviešana prioritāro veselības jomu ietvaros</a:t>
            </a:r>
            <a:endParaRPr lang="lv-LV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5503863"/>
            <a:ext cx="7772400" cy="896937"/>
          </a:xfrm>
        </p:spPr>
        <p:txBody>
          <a:bodyPr/>
          <a:lstStyle/>
          <a:p>
            <a:r>
              <a:rPr lang="lv-LV" altLang="en-US" sz="2000" dirty="0">
                <a:latin typeface="Times New Roman" pitchFamily="18" charset="0"/>
                <a:cs typeface="Times New Roman" pitchFamily="18" charset="0"/>
              </a:rPr>
              <a:t>Inga Rubana</a:t>
            </a:r>
          </a:p>
          <a:p>
            <a:r>
              <a:rPr lang="lv-LV" altLang="en-US" sz="2000" dirty="0">
                <a:latin typeface="Times New Roman" pitchFamily="18" charset="0"/>
                <a:cs typeface="Times New Roman" pitchFamily="18" charset="0"/>
              </a:rPr>
              <a:t>27.09.2019.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088" y="36513"/>
            <a:ext cx="3122612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75852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Projekta darbības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84784"/>
            <a:ext cx="6995120" cy="464138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Apmācību programmu izstrāde un apmācību organizēšana pacientu drošības un kvalitātes vadības jomā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Ekspertu pakalpojums veselības aprūpes kvalitātes un pacientu drošības jomā - ārstniecības iestāžu uzraudzība, pacientu sūdzību analīze, Ārstniecības riska fonda darbība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>
                <a:latin typeface="Times New Roman" panose="02020603050405020304" pitchFamily="18" charset="0"/>
                <a:cs typeface="Times New Roman" panose="02020603050405020304" pitchFamily="18" charset="0"/>
              </a:rPr>
              <a:t>Konferences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pacientu drošību un pakalpojumu kvalitāti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Klīnisko vadlīniju, klīnisko algoritmu, klīnisko ceļu un kvalitātes indikatoru informācijas tehnoloģiju risinājuma izstrāde un ieviešana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625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Times New Roman" pitchFamily="18" charset="0"/>
                <a:cs typeface="Times New Roman" pitchFamily="18" charset="0"/>
              </a:rPr>
              <a:t>ESF līdzfinansētais projekts Nr.9.2.3.0/15/I/001</a:t>
            </a:r>
            <a:br>
              <a:rPr lang="lv-LV" altLang="lv-LV" sz="1600" dirty="0">
                <a:latin typeface="Times New Roman" pitchFamily="18" charset="0"/>
                <a:cs typeface="Times New Roman" pitchFamily="18" charset="0"/>
              </a:rPr>
            </a:br>
            <a:r>
              <a:rPr lang="lv-LV" altLang="lv-LV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Veselības tīklu attīstības vadlīniju un kvalitātes nodrošināšanas sistēmas izstrāde un ieviešana prioritāro veselības jomu ietvaros</a:t>
            </a:r>
            <a:endParaRPr lang="lv-LV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370" y="1684334"/>
            <a:ext cx="8055429" cy="437357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Projektu īsteno Nacionālais veselības dienests sadarbībā ar Veselības ministriju, Slimību profilakses un kontroles centru, Veselības inspekciju un Neatliekamās medicīniskās palīdzības dienestu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īstenošana sākta 2014.gadā un plānota līdz 2022.gada 31.decembrim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539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Projekta mērķi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52600"/>
            <a:ext cx="6851104" cy="4373573"/>
          </a:xfrm>
        </p:spPr>
        <p:txBody>
          <a:bodyPr/>
          <a:lstStyle/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Nodrošināt prioritāro veselības jomu veselības tīklu attīstības vadlīniju izstrādi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Īstenot kvalitātes nodrošināšanas sistēmas izstrādi un ieviešanu prioritārajās veselības jomās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15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Prioritārās veselības jomas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52600"/>
            <a:ext cx="6923112" cy="4373573"/>
          </a:xfrm>
        </p:spPr>
        <p:txBody>
          <a:bodyPr/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alt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Prioritārās veselības jomas definētas Sabiedrības veselības pamatnostādnēs 2014.-2020.gadam</a:t>
            </a:r>
          </a:p>
          <a:p>
            <a:pPr algn="just">
              <a:spcBef>
                <a:spcPts val="600"/>
              </a:spcBef>
            </a:pPr>
            <a:endParaRPr lang="lv-LV" alt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Sirds un asinsvadu slimības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Onkoloģiskās saslimšanas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Garīgā veselība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Perinatālais un </a:t>
            </a:r>
            <a:r>
              <a:rPr lang="lv-LV" alt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neonatālais</a:t>
            </a: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periods</a:t>
            </a:r>
          </a:p>
          <a:p>
            <a:pPr algn="just"/>
            <a:endParaRPr lang="lv-LV" dirty="0"/>
          </a:p>
          <a:p>
            <a:pPr algn="just"/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82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Projekta mērķi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52600"/>
            <a:ext cx="6851104" cy="4373573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mērķi ir vērsti uz:</a:t>
            </a:r>
          </a:p>
          <a:p>
            <a:pPr algn="just">
              <a:spcBef>
                <a:spcPts val="600"/>
              </a:spcBef>
            </a:pPr>
            <a:endParaRPr lang="lv-LV" alt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iedzīvotāju veselības stāvokļa uzlabošanu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sociālās iekļaušanas veicināšanu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slimību agrīnu diagnostiku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ārstēšanas efektivitātes paaugstināšanu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veselīgi nodzīvoto dzīves gadu skaita palielināšanu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mirstības un invaliditātes samazināšanu prioritārajās veselības jomās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386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Projektā paveicamie uzdevumi</a:t>
            </a:r>
            <a:br>
              <a:rPr lang="lv-LV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340768"/>
            <a:ext cx="7067128" cy="4785405"/>
          </a:xfrm>
        </p:spPr>
        <p:txBody>
          <a:bodyPr>
            <a:normAutofit fontScale="92500"/>
          </a:bodyPr>
          <a:lstStyle/>
          <a:p>
            <a:pPr marL="457200" indent="-457200"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lv-LV" alt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Izstrādāt prioritāro veselības jomu veselības tīklu attīstības vadlīnijas</a:t>
            </a:r>
          </a:p>
          <a:p>
            <a:pPr>
              <a:spcBef>
                <a:spcPts val="600"/>
              </a:spcBef>
            </a:pPr>
            <a:endParaRPr lang="lv-LV" altLang="lv-LV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altLang="lv-LV" sz="2200" dirty="0"/>
              <a:t>2015./2016.gadā Pasaules bankas eksperti veica apjomīgu pētījumu, kurā analizēja datus un likumdošanu, kā arī devās vizītēs uz ārstniecības iestādēm un intervēja dažādas iesaistītās puses</a:t>
            </a:r>
          </a:p>
          <a:p>
            <a:pPr marL="1085850" lvl="1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altLang="lv-LV" sz="2200" dirty="0"/>
              <a:t>Tika izstrādāts dokuments, kas norāda virzienus, kuros attīstāma veselības aprūpes un sabiedrības veselības politika prioritārajās veselības aprūpes jomās</a:t>
            </a:r>
          </a:p>
          <a:p>
            <a:pPr marL="1085850" lvl="1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altLang="lv-LV" sz="2200" dirty="0"/>
              <a:t>Sagatavoti 12 ziņojumi, t.sk. par veselības veicināšanu, kvalitātes nodrošināšanu, maksājumiem pakalpojumu sniedzējiem, sistēmas trūkumiem, slimnīcu apjomu, cilvēkresursiem, kā arī sniegti ieteikumi reformām</a:t>
            </a:r>
            <a:endParaRPr lang="lv-LV" altLang="lv-LV" dirty="0"/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698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Projektā paveicamie uzdevumi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752600"/>
            <a:ext cx="6995120" cy="4373573"/>
          </a:xfrm>
        </p:spPr>
        <p:txBody>
          <a:bodyPr>
            <a:normAutofit/>
          </a:bodyPr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Klīnisko algoritmu, klīnisko ceļu un kvalitātes  indikatoru izstrāde prioritārajās veselības jomās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r>
              <a:rPr lang="lv-LV" dirty="0"/>
              <a:t>Paredzēts, ka ārstniecības personas rīkosies pēc vienotas shēmas, nodrošinot pacientam kvalitatīvus un drošus veselības aprūpes pakalpojumus visā Latvijas teritorijā</a:t>
            </a: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r>
              <a:rPr lang="lv-LV" dirty="0"/>
              <a:t>Klīniskie algoritmi un ceļi tiek izstrādāti pamatā iekļaujot pakalpojumus, kas tiek apmaksāti no valsts budžeta līdzekļiem</a:t>
            </a: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r>
              <a:rPr lang="lv-LV" dirty="0"/>
              <a:t>Klīniskajos ceļos ir ietverta informācija pacientam </a:t>
            </a:r>
          </a:p>
          <a:p>
            <a:pPr lvl="1" indent="0" algn="just">
              <a:buNone/>
            </a:pPr>
            <a:endParaRPr lang="lv-LV" dirty="0"/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endParaRPr lang="lv-LV" sz="2400" dirty="0"/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endParaRPr lang="lv-LV" sz="2400" dirty="0"/>
          </a:p>
          <a:p>
            <a:pPr lvl="1" indent="0">
              <a:buNone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749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Pētījums par pacientu apmierinātību ar veselības aprūpes pakalpojumiem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17642"/>
            <a:ext cx="6995120" cy="4708531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2018.gada vasarā tika pētīta pacientu apmierinātība ar valsts apmaksāto veselības aprūpes pakalpojumu kvalitāti visos aprūpes līmeņos</a:t>
            </a: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Klātienes intervijās tika aptaujāti vairāk nekā 3000 Latvijas iedzīvotāju vecumā no 18 līdz 74 gadiem, kuri pēdējo 12 mēnešu laikā bija saņēmuši valsts apmaksātus veselības aprūpes pakalpojumus</a:t>
            </a: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Pētījuma ietvaros skaidrots pacientu vērtējums ne tikai par apmierinātību ar sniegto pakalpojumu kvalitāti, bet arī par saistītajiem aspektiem, piemēram, sabiedrības informētību par pakalpojumu saņemšanas iespējām un pacientu tiesībām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9028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Pētījuma rezultāti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21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Pētījuma rezultāti liecina, ka kopumā pacienti ir apmierināti ar pakalpojumu kvalitāti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Pētnieki sniedza ieteikumus veselības aprūpes politikas veidotājiem pacientu apmierinātības paaugstināšanai, t.sk.: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r>
              <a:rPr lang="lv-LV" sz="1800" dirty="0"/>
              <a:t>Veicināt iedzīvotāju informētību par valsts apmaksāto pakalpojumu pieejamību, īpaši iedzīvotāju ar zemiem ienākumiem un zemu izglītības līmeni, kā arī jauniešu vidū</a:t>
            </a: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r>
              <a:rPr lang="lv-LV" sz="1800" dirty="0"/>
              <a:t>Veicināt iedzīvotāju izpratni par savām tiesībām</a:t>
            </a:r>
          </a:p>
          <a:p>
            <a:pPr marL="1085850" lvl="1" indent="-342900" algn="just">
              <a:buFont typeface="Wingdings" panose="05000000000000000000" pitchFamily="2" charset="2"/>
              <a:buChar char="ü"/>
            </a:pPr>
            <a:endParaRPr lang="lv-LV" dirty="0"/>
          </a:p>
          <a:p>
            <a:pPr marL="1085850" lvl="1" indent="-342900">
              <a:buFont typeface="Wingdings" panose="05000000000000000000" pitchFamily="2" charset="2"/>
              <a:buChar char="ü"/>
            </a:pPr>
            <a:endParaRPr lang="lv-LV" dirty="0"/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7000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4424</TotalTime>
  <Words>497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Office Theme</vt:lpstr>
      <vt:lpstr>ESF līdzfinansētais projekts  Nr.9.2.3.0/15/I/001 Veselības tīklu attīstības vadlīniju un kvalitātes nodrošināšanas sistēmas izstrāde un ieviešana prioritāro veselības jomu ietvaros</vt:lpstr>
      <vt:lpstr>ESF līdzfinansētais projekts Nr.9.2.3.0/15/I/001 Veselības tīklu attīstības vadlīniju un kvalitātes nodrošināšanas sistēmas izstrāde un ieviešana prioritāro veselības jomu ietvaros</vt:lpstr>
      <vt:lpstr>Projekta mērķi</vt:lpstr>
      <vt:lpstr>Prioritārās veselības jomas</vt:lpstr>
      <vt:lpstr>Projekta mērķi</vt:lpstr>
      <vt:lpstr>Projektā paveicamie uzdevumi </vt:lpstr>
      <vt:lpstr>Projektā paveicamie uzdevumi</vt:lpstr>
      <vt:lpstr>Pētījums par pacientu apmierinātību ar veselības aprūpes pakalpojumiem</vt:lpstr>
      <vt:lpstr>Pētījuma rezultāti</vt:lpstr>
      <vt:lpstr>Projekta darbības</vt:lpstr>
    </vt:vector>
  </TitlesOfParts>
  <Company>NVD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ESF līdzfinansētais projekts  Veselības tīklu attīstības vadlīniju un kvalitātes nodrošināšanas sistēmas izstrāde un ieviešana prioritāro jomu ietvaros</dc:title>
  <dc:creator>Evija Dompalma-Linuža</dc:creator>
  <cp:lastModifiedBy>Aivars Voldeks</cp:lastModifiedBy>
  <cp:revision>302</cp:revision>
  <cp:lastPrinted>2016-09-27T11:03:47Z</cp:lastPrinted>
  <dcterms:created xsi:type="dcterms:W3CDTF">2015-09-24T08:45:51Z</dcterms:created>
  <dcterms:modified xsi:type="dcterms:W3CDTF">2019-09-27T07:07:06Z</dcterms:modified>
</cp:coreProperties>
</file>