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1"/>
  </p:notesMasterIdLst>
  <p:sldIdLst>
    <p:sldId id="317" r:id="rId2"/>
    <p:sldId id="296" r:id="rId3"/>
    <p:sldId id="297" r:id="rId4"/>
    <p:sldId id="318" r:id="rId5"/>
    <p:sldId id="316" r:id="rId6"/>
    <p:sldId id="319" r:id="rId7"/>
    <p:sldId id="320" r:id="rId8"/>
    <p:sldId id="315" r:id="rId9"/>
    <p:sldId id="314" r:id="rId10"/>
  </p:sldIdLst>
  <p:sldSz cx="9144000" cy="6858000" type="screen4x3"/>
  <p:notesSz cx="6797675" cy="992663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00FFFF"/>
    <a:srgbClr val="00FF80"/>
    <a:srgbClr val="8080FF"/>
    <a:srgbClr val="80FF80"/>
    <a:srgbClr val="FFFF00"/>
    <a:srgbClr val="FF8080"/>
    <a:srgbClr val="FF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55" autoAdjust="0"/>
  </p:normalViewPr>
  <p:slideViewPr>
    <p:cSldViewPr>
      <p:cViewPr varScale="1">
        <p:scale>
          <a:sx n="105" d="100"/>
          <a:sy n="105" d="100"/>
        </p:scale>
        <p:origin x="179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6337719298245623"/>
          <c:y val="0.18723896817585553"/>
          <c:w val="0.67470760233920779"/>
          <c:h val="0.506762631233600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EUR</c:v>
                </c:pt>
              </c:strCache>
            </c:strRef>
          </c:tx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93A1-4350-97D3-92B66D017137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93A1-4350-97D3-92B66D017137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93A1-4350-97D3-92B66D017137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93A1-4350-97D3-92B66D017137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9-93A1-4350-97D3-92B66D017137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4 609 777
</a:t>
                    </a:r>
                    <a:r>
                      <a:rPr lang="en-US" b="1" dirty="0"/>
                      <a:t>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3A1-4350-97D3-92B66D017137}"/>
                </c:ext>
              </c:extLst>
            </c:dLbl>
            <c:dLbl>
              <c:idx val="1"/>
              <c:layout>
                <c:manualLayout>
                  <c:x val="-2.6447598655431236E-2"/>
                  <c:y val="-2.985067860459921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55 385 196
</a:t>
                    </a:r>
                    <a:r>
                      <a:rPr lang="en-US" b="1" dirty="0"/>
                      <a:t>19%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3A1-4350-97D3-92B66D017137}"/>
                </c:ext>
              </c:extLst>
            </c:dLbl>
            <c:dLbl>
              <c:idx val="2"/>
              <c:layout>
                <c:manualLayout>
                  <c:x val="-9.8985817562278547E-3"/>
                  <c:y val="-1.233996773730661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9 960 103
</a:t>
                    </a:r>
                    <a:r>
                      <a:rPr lang="en-US" b="1" dirty="0"/>
                      <a:t>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3A1-4350-97D3-92B66D017137}"/>
                </c:ext>
              </c:extLst>
            </c:dLbl>
            <c:dLbl>
              <c:idx val="3"/>
              <c:layout>
                <c:manualLayout>
                  <c:x val="1.6027766266057889E-3"/>
                  <c:y val="-2.470812196748812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22 765 950
</a:t>
                    </a:r>
                    <a:r>
                      <a:rPr lang="en-US" b="1" dirty="0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3A1-4350-97D3-92B66D017137}"/>
                </c:ext>
              </c:extLst>
            </c:dLbl>
            <c:dLbl>
              <c:idx val="4"/>
              <c:layout>
                <c:manualLayout>
                  <c:x val="-1.3439586499056039E-2"/>
                  <c:y val="1.476648752239293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194</a:t>
                    </a:r>
                    <a:r>
                      <a:rPr lang="en-US" baseline="0" dirty="0"/>
                      <a:t> 364 718</a:t>
                    </a:r>
                    <a:r>
                      <a:rPr lang="en-US" dirty="0"/>
                      <a:t>
</a:t>
                    </a:r>
                    <a:r>
                      <a:rPr lang="en-US" b="1" dirty="0"/>
                      <a:t>68%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3A1-4350-97D3-92B66D0171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Cambria" pitchFamily="18" charset="0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Tīklu vadlīnijas un kvalitātes nodrošināšanas sistēma (SAM 9.2.3.)</c:v>
                </c:pt>
                <c:pt idx="1">
                  <c:v>Veselības veicināšanas un profilakses pasākumi (SAM 9.2.4.)</c:v>
                </c:pt>
                <c:pt idx="2">
                  <c:v>Cilvēkresursu pieejamība reģionos (SAM 9.2.5.)</c:v>
                </c:pt>
                <c:pt idx="3">
                  <c:v>Tālākizglītība (SAM 9.2.6.)</c:v>
                </c:pt>
                <c:pt idx="4">
                  <c:v>Veselības infrastruktūra (SAM 9.3.2.)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4609777</c:v>
                </c:pt>
                <c:pt idx="1">
                  <c:v>55385196</c:v>
                </c:pt>
                <c:pt idx="2">
                  <c:v>9960103</c:v>
                </c:pt>
                <c:pt idx="3">
                  <c:v>22765950</c:v>
                </c:pt>
                <c:pt idx="4">
                  <c:v>194364718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3A1-4350-97D3-92B66D0171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730694847354606"/>
          <c:y val="0.666777069532975"/>
          <c:w val="0.64342266427222916"/>
          <c:h val="0.298831423484907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Cambria" pitchFamily="18" charset="0"/>
              <a:ea typeface="+mn-ea"/>
              <a:cs typeface="+mn-cs"/>
            </a:defRPr>
          </a:pPr>
          <a:endParaRPr lang="lv-LV"/>
        </a:p>
      </c:txPr>
    </c:legend>
    <c:plotVisOnly val="1"/>
    <c:dispBlanksAs val="zero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>
          <a:latin typeface="Cambria" pitchFamily="18" charset="0"/>
        </a:defRPr>
      </a:pPr>
      <a:endParaRPr lang="lv-LV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26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3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3">
      <a:schemeClr val="dk1"/>
    </cs:effectRef>
    <cs:fontRef idx="minor">
      <a:schemeClr val="tx1"/>
    </cs:fontRef>
  </cs:dataPoint3D>
  <cs:dataPointLine>
    <cs:lnRef idx="1">
      <cs:styleClr val="auto"/>
    </cs:lnRef>
    <cs:lineWidthScale>7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3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3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3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0.02632</cdr:x>
      <cdr:y>0.09429</cdr:y>
    </cdr:from>
    <cdr:to>
      <cdr:x>0.34084</cdr:x>
      <cdr:y>0.2161</cdr:y>
    </cdr:to>
    <cdr:sp macro="" textlink="">
      <cdr:nvSpPr>
        <cdr:cNvPr id="2" name="TextBox 5"/>
        <cdr:cNvSpPr txBox="1"/>
      </cdr:nvSpPr>
      <cdr:spPr>
        <a:xfrm xmlns:a="http://schemas.openxmlformats.org/drawingml/2006/main">
          <a:off x="228600" y="452653"/>
          <a:ext cx="2732172" cy="58476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lv-LV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Balt Times Omni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Balt Times Omni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Balt Times Omni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Balt Times Omni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Balt Times Omni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Balt Times Omni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Balt Times Omni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Balt Times Omni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Balt Times Omni"/>
            </a:defRPr>
          </a:lvl9pPr>
        </a:lstStyle>
        <a:p xmlns:a="http://schemas.openxmlformats.org/drawingml/2006/main">
          <a:pPr algn="ctr">
            <a:tabLst>
              <a:tab pos="3227388" algn="l"/>
            </a:tabLst>
          </a:pPr>
          <a:r>
            <a:rPr lang="lv-LV" sz="1600" dirty="0">
              <a:latin typeface="Cambria" pitchFamily="18" charset="0"/>
            </a:rPr>
            <a:t>Kopā pieejamais finansējums</a:t>
          </a:r>
        </a:p>
        <a:p xmlns:a="http://schemas.openxmlformats.org/drawingml/2006/main">
          <a:pPr algn="ctr">
            <a:tabLst>
              <a:tab pos="3227388" algn="l"/>
            </a:tabLst>
          </a:pPr>
          <a:r>
            <a:rPr lang="lv-LV" sz="1600" b="1" dirty="0">
              <a:solidFill>
                <a:srgbClr val="C00000"/>
              </a:solidFill>
              <a:latin typeface="Cambria" pitchFamily="18" charset="0"/>
            </a:rPr>
            <a:t>287 085 744 EUR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B0190-AB26-45BA-9728-4B31236091C6}" type="datetimeFigureOut">
              <a:rPr lang="lv-LV" smtClean="0"/>
              <a:pPr/>
              <a:t>12.11.2019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79CF9-1BEB-4BD2-BFB6-79C9D6052C24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5990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9788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957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936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9152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pPr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03385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"/>
            <a:ext cx="3777632" cy="41661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2936"/>
            <a:ext cx="7772400" cy="1470023"/>
          </a:xfrm>
        </p:spPr>
        <p:txBody>
          <a:bodyPr>
            <a:normAutofit/>
          </a:bodyPr>
          <a:lstStyle>
            <a:lvl1pPr algn="ctr">
              <a:defRPr sz="3600" b="1">
                <a:latin typeface="Cambria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072336"/>
            <a:ext cx="6400800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  <a:lvl2pPr marL="469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9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9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9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1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88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58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0"/>
            <a:ext cx="1600200" cy="1828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7" name="Picture 2" descr="http://www.esfondi.lv/upload/00-logo/logo_2014_2020/LV_ID_EU_logo_ansamblis/LV/RGB/LV_ID_EU_logo_ansamblis_ESF_RGB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7300" y="4419600"/>
            <a:ext cx="6819900" cy="14097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0322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itchFamily="2" charset="2"/>
              <a:buChar char="q"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B73B5-595D-4F86-97E1-5516D25C13B7}" type="datetime1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54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800" y="274643"/>
            <a:ext cx="6858000" cy="1143000"/>
          </a:xfrm>
          <a:prstGeom prst="rect">
            <a:avLst/>
          </a:prstGeom>
        </p:spPr>
        <p:txBody>
          <a:bodyPr vert="horz" lIns="93957" tIns="46979" rIns="93957" bIns="4697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8"/>
            <a:ext cx="8229600" cy="4525965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FB1B6905-EDE7-4555-B144-74E59469E5F5}" type="datetime1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9"/>
            <a:ext cx="2895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r" defTabSz="939575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mbria" pitchFamily="18" charset="0"/>
          <a:ea typeface="+mj-ea"/>
          <a:cs typeface="+mj-cs"/>
        </a:defRPr>
      </a:lvl1pPr>
    </p:titleStyle>
    <p:bodyStyle>
      <a:lvl1pPr marL="352341" indent="-352341" algn="l" defTabSz="93957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1pPr>
      <a:lvl2pPr marL="763404" indent="-293618" algn="l" defTabSz="93957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2pPr>
      <a:lvl3pPr marL="1174468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3pPr>
      <a:lvl4pPr marL="1644259" indent="-234893" algn="l" defTabSz="93957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4pPr>
      <a:lvl5pPr marL="2114047" indent="-234893" algn="l" defTabSz="93957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723836"/>
            <a:ext cx="7772400" cy="1390963"/>
          </a:xfrm>
        </p:spPr>
        <p:txBody>
          <a:bodyPr>
            <a:noAutofit/>
          </a:bodyPr>
          <a:lstStyle/>
          <a:p>
            <a:r>
              <a:rPr lang="lv-LV" sz="2000" dirty="0">
                <a:cs typeface="Times New Roman" panose="02020603050405020304" pitchFamily="18" charset="0"/>
              </a:rPr>
              <a:t>ES fondi veselības aprūpes jomā</a:t>
            </a:r>
            <a:br>
              <a:rPr lang="lv-LV" sz="1600" dirty="0">
                <a:cs typeface="Times New Roman" panose="02020603050405020304" pitchFamily="18" charset="0"/>
              </a:rPr>
            </a:br>
            <a:r>
              <a:rPr lang="lv-LV" sz="1600" dirty="0">
                <a:effectLst/>
              </a:rPr>
              <a:t>SAM 9.3.2. „Uzlabot kvalitatīvu veselības aprūpes pakalpojumu pieejamību, jo īpaši sociālās, teritoriālās atstumtības un nabadzības riskam pakļautajiem iedzīvotājiem,  attīstot veselības aprūpes infrastruktūru”</a:t>
            </a:r>
            <a:br>
              <a:rPr lang="lv-LV" sz="1800" dirty="0">
                <a:effectLst/>
              </a:rPr>
            </a:br>
            <a:endParaRPr lang="en-US" sz="18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FCFF8B-0DF1-4B3C-ABED-2C0FF5CA4E1A}"/>
              </a:ext>
            </a:extLst>
          </p:cNvPr>
          <p:cNvSpPr/>
          <p:nvPr/>
        </p:nvSpPr>
        <p:spPr>
          <a:xfrm>
            <a:off x="2895600" y="6172200"/>
            <a:ext cx="411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dirty="0"/>
              <a:t>27.09</a:t>
            </a:r>
            <a:r>
              <a:rPr lang="en-US" dirty="0"/>
              <a:t>.201</a:t>
            </a:r>
            <a:r>
              <a:rPr lang="lv-LV" dirty="0"/>
              <a:t>9</a:t>
            </a:r>
            <a:r>
              <a:rPr lang="en-US" dirty="0"/>
              <a:t>.</a:t>
            </a:r>
            <a:endParaRPr lang="lv-LV" dirty="0"/>
          </a:p>
          <a:p>
            <a:pPr algn="ctr"/>
            <a:endParaRPr lang="lv-LV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C1D1D2-6B0D-4CCB-B91F-80C5E5EEFD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810000"/>
            <a:ext cx="7677150" cy="2300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126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62199" y="228600"/>
            <a:ext cx="6126637" cy="1371600"/>
          </a:xfrm>
        </p:spPr>
        <p:txBody>
          <a:bodyPr vert="horz" lIns="93957" tIns="46979" rIns="93957" bIns="46979" rtlCol="0" anchor="ctr">
            <a:normAutofit/>
          </a:bodyPr>
          <a:lstStyle/>
          <a:p>
            <a:pPr lvl="0" algn="ct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ES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fondu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atbalsts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veselības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nozarei</a:t>
            </a:r>
            <a:r>
              <a:rPr lang="lv-LV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Times New Roman" pitchFamily="18" charset="0"/>
              </a:rPr>
              <a:t>         2014. – 2020.</a:t>
            </a:r>
          </a:p>
        </p:txBody>
      </p:sp>
      <p:graphicFrame>
        <p:nvGraphicFramePr>
          <p:cNvPr id="6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7859829"/>
              </p:ext>
            </p:extLst>
          </p:nvPr>
        </p:nvGraphicFramePr>
        <p:xfrm>
          <a:off x="228600" y="1524000"/>
          <a:ext cx="86868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FA822E3-73F1-4DC8-BD3B-5419146CE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47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76200"/>
            <a:ext cx="6781800" cy="1341443"/>
          </a:xfrm>
        </p:spPr>
        <p:txBody>
          <a:bodyPr vert="horz" lIns="93957" tIns="46979" rIns="93957" bIns="46979" rtlCol="0" anchor="ctr">
            <a:noAutofit/>
          </a:bodyPr>
          <a:lstStyle/>
          <a:p>
            <a:r>
              <a:rPr lang="lv-LV" sz="2400" dirty="0"/>
              <a:t>Veselības infrastruktūras attīstība </a:t>
            </a:r>
            <a:br>
              <a:rPr lang="lv-LV" sz="2400" dirty="0"/>
            </a:br>
            <a:r>
              <a:rPr lang="lv-LV" sz="2400" dirty="0"/>
              <a:t>SAM 9.3.2.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378967D-93C6-49FE-BF0D-D5084D1232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7035762"/>
              </p:ext>
            </p:extLst>
          </p:nvPr>
        </p:nvGraphicFramePr>
        <p:xfrm>
          <a:off x="381001" y="1524000"/>
          <a:ext cx="8382000" cy="4951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9839">
                  <a:extLst>
                    <a:ext uri="{9D8B030D-6E8A-4147-A177-3AD203B41FA5}">
                      <a16:colId xmlns:a16="http://schemas.microsoft.com/office/drawing/2014/main" val="3971353193"/>
                    </a:ext>
                  </a:extLst>
                </a:gridCol>
                <a:gridCol w="1419460">
                  <a:extLst>
                    <a:ext uri="{9D8B030D-6E8A-4147-A177-3AD203B41FA5}">
                      <a16:colId xmlns:a16="http://schemas.microsoft.com/office/drawing/2014/main" val="2879952997"/>
                    </a:ext>
                  </a:extLst>
                </a:gridCol>
                <a:gridCol w="1345955">
                  <a:extLst>
                    <a:ext uri="{9D8B030D-6E8A-4147-A177-3AD203B41FA5}">
                      <a16:colId xmlns:a16="http://schemas.microsoft.com/office/drawing/2014/main" val="827855297"/>
                    </a:ext>
                  </a:extLst>
                </a:gridCol>
                <a:gridCol w="1345955">
                  <a:extLst>
                    <a:ext uri="{9D8B030D-6E8A-4147-A177-3AD203B41FA5}">
                      <a16:colId xmlns:a16="http://schemas.microsoft.com/office/drawing/2014/main" val="628667704"/>
                    </a:ext>
                  </a:extLst>
                </a:gridCol>
                <a:gridCol w="1436611">
                  <a:extLst>
                    <a:ext uri="{9D8B030D-6E8A-4147-A177-3AD203B41FA5}">
                      <a16:colId xmlns:a16="http://schemas.microsoft.com/office/drawing/2014/main" val="2549955291"/>
                    </a:ext>
                  </a:extLst>
                </a:gridCol>
                <a:gridCol w="1474180">
                  <a:extLst>
                    <a:ext uri="{9D8B030D-6E8A-4147-A177-3AD203B41FA5}">
                      <a16:colId xmlns:a16="http://schemas.microsoft.com/office/drawing/2014/main" val="3530764610"/>
                    </a:ext>
                  </a:extLst>
                </a:gridCol>
              </a:tblGrid>
              <a:tr h="300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300">
                          <a:effectLst/>
                        </a:rPr>
                        <a:t>Atlases kārta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1.</a:t>
                      </a:r>
                      <a:r>
                        <a:rPr lang="lv-LV" sz="1300">
                          <a:effectLst/>
                        </a:rPr>
                        <a:t> kārta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2.</a:t>
                      </a:r>
                      <a:r>
                        <a:rPr lang="lv-LV" sz="1300">
                          <a:effectLst/>
                        </a:rPr>
                        <a:t> kārta 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3.</a:t>
                      </a:r>
                      <a:r>
                        <a:rPr lang="lv-LV" sz="1300">
                          <a:effectLst/>
                        </a:rPr>
                        <a:t>kārta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4.</a:t>
                      </a:r>
                      <a:r>
                        <a:rPr lang="lv-LV" sz="1300">
                          <a:effectLst/>
                        </a:rPr>
                        <a:t> kārta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300">
                          <a:effectLst/>
                        </a:rPr>
                        <a:t>Kopā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4072898"/>
                  </a:ext>
                </a:extLst>
              </a:tr>
              <a:tr h="12930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300">
                          <a:effectLst/>
                        </a:rPr>
                        <a:t>Finansējuma saņēmējs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IV </a:t>
                      </a:r>
                      <a:r>
                        <a:rPr lang="lv-LV" sz="1300">
                          <a:effectLst/>
                        </a:rPr>
                        <a:t>un </a:t>
                      </a:r>
                      <a:r>
                        <a:rPr lang="en-US" sz="1300">
                          <a:effectLst/>
                        </a:rPr>
                        <a:t>V </a:t>
                      </a:r>
                      <a:r>
                        <a:rPr lang="lv-LV" sz="1300">
                          <a:effectLst/>
                        </a:rPr>
                        <a:t>līmeņa slimnīcas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300">
                          <a:effectLst/>
                        </a:rPr>
                        <a:t>PSKUS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300">
                          <a:effectLst/>
                        </a:rPr>
                        <a:t>(Lielais projekts, A2 korpuss)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I, II, III </a:t>
                      </a:r>
                      <a:r>
                        <a:rPr lang="lv-LV" sz="1300">
                          <a:effectLst/>
                        </a:rPr>
                        <a:t>līmeņa slimnīcas</a:t>
                      </a:r>
                      <a:r>
                        <a:rPr lang="en-US" sz="1300">
                          <a:effectLst/>
                        </a:rPr>
                        <a:t> un SMPP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300">
                          <a:effectLst/>
                        </a:rPr>
                        <a:t>Ģimenes ārstu prakses / pašvaldības / ārstniecības iestādes / kapitālsabiedrības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300">
                          <a:effectLst/>
                        </a:rPr>
                        <a:t>Stacionārās ārstniecības iestādes un ģimenes ārstu prakses 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6918748"/>
                  </a:ext>
                </a:extLst>
              </a:tr>
              <a:tr h="8961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300">
                          <a:effectLst/>
                        </a:rPr>
                        <a:t>Attiecināmais finansējums (85% ERAF, 15% valsts budžets)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300">
                          <a:effectLst/>
                        </a:rPr>
                        <a:t>82 991 202 EUR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300">
                          <a:effectLst/>
                        </a:rPr>
                        <a:t>91 068 678 EUR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300">
                          <a:effectLst/>
                        </a:rPr>
                        <a:t>15 828 463 EUR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300">
                          <a:effectLst/>
                        </a:rPr>
                        <a:t>4 476 375 EUR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300">
                          <a:effectLst/>
                        </a:rPr>
                        <a:t>194 364 718 EUR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2650642"/>
                  </a:ext>
                </a:extLst>
              </a:tr>
              <a:tr h="3168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300">
                          <a:effectLst/>
                        </a:rPr>
                        <a:t>Projektu atlase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300">
                          <a:effectLst/>
                        </a:rPr>
                        <a:t>Ierobežota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300">
                          <a:effectLst/>
                        </a:rPr>
                        <a:t>Ierobežota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300">
                          <a:effectLst/>
                        </a:rPr>
                        <a:t>Ierobežota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300">
                          <a:effectLst/>
                        </a:rPr>
                        <a:t>Atklāta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300">
                          <a:effectLst/>
                        </a:rPr>
                        <a:t>-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1117628363"/>
                  </a:ext>
                </a:extLst>
              </a:tr>
              <a:tr h="3996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300">
                          <a:effectLst/>
                        </a:rPr>
                        <a:t>Uzlaboto iestāžu skaits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300">
                          <a:effectLst/>
                        </a:rPr>
                        <a:t>Vismaz 12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300">
                          <a:effectLst/>
                        </a:rPr>
                        <a:t>Vismaz 1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300">
                          <a:effectLst/>
                        </a:rPr>
                        <a:t>Vismaz 18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300">
                          <a:effectLst/>
                        </a:rPr>
                        <a:t>575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300">
                          <a:effectLst/>
                        </a:rPr>
                        <a:t>606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552878263"/>
                  </a:ext>
                </a:extLst>
              </a:tr>
              <a:tr h="16257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lv-LV" sz="13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300">
                          <a:effectLst/>
                        </a:rPr>
                        <a:t>Atbalstāmās darbības</a:t>
                      </a:r>
                      <a:endParaRPr lang="lv-LV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 gridSpan="4"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lv-LV" sz="1300" dirty="0">
                          <a:effectLst/>
                        </a:rPr>
                        <a:t>Telpu atjaunošana un pārbūve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lv-LV" sz="1300" dirty="0">
                          <a:effectLst/>
                        </a:rPr>
                        <a:t>Jaunu ēku būvniecība (tikai II kārtai)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lv-LV" sz="1300" dirty="0">
                          <a:effectLst/>
                        </a:rPr>
                        <a:t>Tehnoloģiju iegāde un montāža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lv-LV" sz="1300" dirty="0">
                          <a:effectLst/>
                        </a:rPr>
                        <a:t>IT risinājumi saistībā ar kvalitāti (tikai I un II kārtai)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lv-LV" sz="1300" dirty="0">
                          <a:effectLst/>
                        </a:rPr>
                        <a:t>Projekta informācijas un publicitātes pasākumi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lv-LV" sz="1300" dirty="0">
                          <a:effectLst/>
                        </a:rPr>
                        <a:t>Projekta administrēšanas izmaksas</a:t>
                      </a:r>
                      <a:endParaRPr lang="lv-LV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414282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7612A4-CBD6-4E7A-BBF8-DD0E4B815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37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F24F7-D3F6-4245-BE06-E0FD1EC10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Sistēmiski svarīgo slimnīcu infrastruktūra</a:t>
            </a:r>
            <a:br>
              <a:rPr lang="lv-LV" dirty="0">
                <a:cs typeface="Times New Roman" pitchFamily="18" charset="0"/>
              </a:rPr>
            </a:br>
            <a:r>
              <a:rPr lang="lv-LV" dirty="0">
                <a:cs typeface="Times New Roman" pitchFamily="18" charset="0"/>
              </a:rPr>
              <a:t>SAM 9.3.2. </a:t>
            </a:r>
            <a:r>
              <a:rPr lang="en-US" dirty="0">
                <a:cs typeface="Times New Roman" pitchFamily="18" charset="0"/>
              </a:rPr>
              <a:t>1.</a:t>
            </a:r>
            <a:r>
              <a:rPr lang="lv-LV" dirty="0">
                <a:cs typeface="Times New Roman" pitchFamily="18" charset="0"/>
              </a:rPr>
              <a:t>kārta</a:t>
            </a:r>
            <a:endParaRPr lang="lv-LV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225F566-213B-4F6D-BB7C-D2B37EADC8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2114504"/>
              </p:ext>
            </p:extLst>
          </p:nvPr>
        </p:nvGraphicFramePr>
        <p:xfrm>
          <a:off x="571500" y="1447477"/>
          <a:ext cx="8001000" cy="513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9625">
                  <a:extLst>
                    <a:ext uri="{9D8B030D-6E8A-4147-A177-3AD203B41FA5}">
                      <a16:colId xmlns:a16="http://schemas.microsoft.com/office/drawing/2014/main" val="204712485"/>
                    </a:ext>
                  </a:extLst>
                </a:gridCol>
                <a:gridCol w="2111375">
                  <a:extLst>
                    <a:ext uri="{9D8B030D-6E8A-4147-A177-3AD203B41FA5}">
                      <a16:colId xmlns:a16="http://schemas.microsoft.com/office/drawing/2014/main" val="637278533"/>
                    </a:ext>
                  </a:extLst>
                </a:gridCol>
              </a:tblGrid>
              <a:tr h="304800">
                <a:tc gridSpan="2">
                  <a:txBody>
                    <a:bodyPr/>
                    <a:lstStyle/>
                    <a:p>
                      <a:r>
                        <a:rPr lang="lv-LV" sz="1600" b="0" dirty="0"/>
                        <a:t>Kopējais attiecināmais finansējums (12 slimnīcas)	83 </a:t>
                      </a:r>
                      <a:r>
                        <a:rPr lang="lv-LV" sz="1600" b="0" dirty="0" err="1"/>
                        <a:t>milj.EUR</a:t>
                      </a:r>
                      <a:endParaRPr lang="lv-LV" sz="16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493024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1" dirty="0"/>
                        <a:t>Īstenošanā esošie projekti: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3205416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r>
                        <a:rPr lang="lv-LV" sz="1600" dirty="0"/>
                        <a:t>Rīgas Austrumu klīniskā universitātes slimnīca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/>
                        <a:t>17 888 467 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756142"/>
                  </a:ext>
                </a:extLst>
              </a:tr>
              <a:tr h="218440">
                <a:tc>
                  <a:txBody>
                    <a:bodyPr/>
                    <a:lstStyle/>
                    <a:p>
                      <a:r>
                        <a:rPr lang="lv-LV" sz="1600" dirty="0"/>
                        <a:t>Bērnu klīniskā universitātes slimnīca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/>
                        <a:t>11 157 143 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294885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r>
                        <a:rPr lang="lv-LV" sz="1600" dirty="0"/>
                        <a:t>Traumatoloģijas un ortopēdijas slimnīca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/>
                        <a:t>1 788 847 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24637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r>
                        <a:rPr lang="lv-LV" sz="1600" dirty="0"/>
                        <a:t>Liepājas reģionālā slimnīca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/>
                        <a:t>14 228 677 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87810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lang="lv-LV" sz="1600" dirty="0"/>
                        <a:t>Daugavpils reģionālā slimnīca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/>
                        <a:t>7 670 720 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185694"/>
                  </a:ext>
                </a:extLst>
              </a:tr>
              <a:tr h="172720">
                <a:tc>
                  <a:txBody>
                    <a:bodyPr/>
                    <a:lstStyle/>
                    <a:p>
                      <a:r>
                        <a:rPr lang="lv-LV" sz="1600" dirty="0" err="1"/>
                        <a:t>Ziemeļkurzemes</a:t>
                      </a:r>
                      <a:r>
                        <a:rPr lang="lv-LV" sz="1600" dirty="0"/>
                        <a:t> reģionālā slimnīca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/>
                        <a:t>9 838 034 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355737"/>
                  </a:ext>
                </a:extLst>
              </a:tr>
              <a:tr h="142240">
                <a:tc>
                  <a:txBody>
                    <a:bodyPr/>
                    <a:lstStyle/>
                    <a:p>
                      <a:r>
                        <a:rPr lang="lv-LV" sz="1600" dirty="0"/>
                        <a:t>Jelgavas pilsētas slimnīca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/>
                        <a:t>2 146 616 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2040579"/>
                  </a:ext>
                </a:extLst>
              </a:tr>
              <a:tr h="264160">
                <a:tc>
                  <a:txBody>
                    <a:bodyPr/>
                    <a:lstStyle/>
                    <a:p>
                      <a:r>
                        <a:rPr lang="lv-LV" sz="1600" dirty="0"/>
                        <a:t>Vidzemes slimnīca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/>
                        <a:t>6 331 512 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0939350"/>
                  </a:ext>
                </a:extLst>
              </a:tr>
              <a:tr h="233680">
                <a:tc>
                  <a:txBody>
                    <a:bodyPr/>
                    <a:lstStyle/>
                    <a:p>
                      <a:r>
                        <a:rPr lang="lv-LV" sz="1600" dirty="0"/>
                        <a:t>Jēkabpils reģionālā slimnīca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/>
                        <a:t>5 009 910 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832778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r>
                        <a:rPr lang="lv-LV" sz="1600" dirty="0"/>
                        <a:t>Rēzeknes slimnīca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dirty="0"/>
                        <a:t>3 969 502 EUR</a:t>
                      </a:r>
                      <a:endParaRPr lang="lv-LV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87322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b="1" dirty="0"/>
                        <a:t>Pabeigtie projekti: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394052"/>
                  </a:ext>
                </a:extLst>
              </a:tr>
              <a:tr h="132080">
                <a:tc>
                  <a:txBody>
                    <a:bodyPr/>
                    <a:lstStyle/>
                    <a:p>
                      <a:r>
                        <a:rPr lang="lv-LV" sz="1600" dirty="0"/>
                        <a:t>Rīgas Dzemdību nams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600" dirty="0"/>
                        <a:t> 1 172 927 EUR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480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sz="1600" dirty="0"/>
                        <a:t>Nacionālais rehabilitācijas centrs "Vaivari"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600" dirty="0"/>
                        <a:t>1 788 847 EUR</a:t>
                      </a:r>
                      <a:endParaRPr lang="lv-LV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327804"/>
                  </a:ext>
                </a:extLst>
              </a:tr>
            </a:tbl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966F6-DE32-468E-8A24-44DDBD78F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79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44899-6630-43C2-AA25-7B61DB64A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0"/>
            <a:ext cx="6858000" cy="1143000"/>
          </a:xfrm>
        </p:spPr>
        <p:txBody>
          <a:bodyPr>
            <a:normAutofit fontScale="90000"/>
          </a:bodyPr>
          <a:lstStyle/>
          <a:p>
            <a:r>
              <a:rPr lang="lv-LV" dirty="0"/>
              <a:t>Sistēmiski svarīgo slimnīcu infrastruktūra</a:t>
            </a:r>
            <a:br>
              <a:rPr lang="lv-LV" dirty="0">
                <a:cs typeface="Times New Roman" pitchFamily="18" charset="0"/>
              </a:rPr>
            </a:br>
            <a:r>
              <a:rPr lang="lv-LV" dirty="0">
                <a:cs typeface="Times New Roman" pitchFamily="18" charset="0"/>
              </a:rPr>
              <a:t>SAM 9.3.2. 2</a:t>
            </a:r>
            <a:r>
              <a:rPr lang="en-US" dirty="0">
                <a:cs typeface="Times New Roman" pitchFamily="18" charset="0"/>
              </a:rPr>
              <a:t>.</a:t>
            </a:r>
            <a:r>
              <a:rPr lang="lv-LV" dirty="0">
                <a:cs typeface="Times New Roman" pitchFamily="18" charset="0"/>
              </a:rPr>
              <a:t>kārta (PSKUS)</a:t>
            </a:r>
            <a:endParaRPr lang="lv-LV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DF7101-6785-47BC-BB31-3674F2BB2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lv-LV" sz="1400" b="1" dirty="0"/>
          </a:p>
          <a:p>
            <a:pPr marL="0" indent="0">
              <a:buNone/>
            </a:pPr>
            <a:endParaRPr lang="lv-LV" sz="1400" b="1" dirty="0"/>
          </a:p>
          <a:p>
            <a:pPr marL="0" indent="0">
              <a:buNone/>
            </a:pPr>
            <a:r>
              <a:rPr lang="lv-LV" sz="1400" b="1" dirty="0"/>
              <a:t>Kopējais attiecināmais finansējums 		91 </a:t>
            </a:r>
            <a:r>
              <a:rPr lang="lv-LV" sz="1400" b="1" dirty="0" err="1"/>
              <a:t>milj.EUR</a:t>
            </a:r>
            <a:endParaRPr lang="lv-LV" sz="1400" b="1" dirty="0"/>
          </a:p>
          <a:p>
            <a:pPr marL="0" indent="0">
              <a:buNone/>
            </a:pPr>
            <a:r>
              <a:rPr lang="lv-LV" sz="1400" b="1" dirty="0"/>
              <a:t>Līgums par projekta īstenošanu parakstīts 		28.01.2019</a:t>
            </a:r>
          </a:p>
          <a:p>
            <a:pPr marL="0" indent="0">
              <a:buNone/>
            </a:pPr>
            <a:r>
              <a:rPr lang="lv-LV" sz="1400" b="1" dirty="0"/>
              <a:t>Projekta īstenošanas termiņš			31.12.2023</a:t>
            </a:r>
          </a:p>
          <a:p>
            <a:pPr marL="0" indent="0">
              <a:buNone/>
            </a:pPr>
            <a:endParaRPr lang="lv-LV" sz="1400" b="1" dirty="0"/>
          </a:p>
          <a:p>
            <a:pPr marL="0" indent="0">
              <a:buNone/>
            </a:pPr>
            <a:r>
              <a:rPr lang="lv-LV" sz="1400" b="1" dirty="0"/>
              <a:t> </a:t>
            </a:r>
          </a:p>
          <a:p>
            <a:pPr marL="0" indent="0">
              <a:buNone/>
            </a:pPr>
            <a:endParaRPr lang="lv-LV" sz="1600" dirty="0"/>
          </a:p>
        </p:txBody>
      </p:sp>
      <p:pic>
        <p:nvPicPr>
          <p:cNvPr id="4" name="table">
            <a:extLst>
              <a:ext uri="{FF2B5EF4-FFF2-40B4-BE49-F238E27FC236}">
                <a16:creationId xmlns:a16="http://schemas.microsoft.com/office/drawing/2014/main" id="{E1A5E829-0418-4764-AF8B-6A5D785D21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970204"/>
            <a:ext cx="7772400" cy="1818262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483569-F23A-4543-8805-47E1F7679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6261823-E8A2-4543-B335-FDAD3B710F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4724400"/>
            <a:ext cx="4419600" cy="1908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183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41300-AA4A-449B-AB28-E5191214F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Lokālo slimnīcu infrastruktūra</a:t>
            </a:r>
            <a:br>
              <a:rPr lang="lv-LV" dirty="0">
                <a:cs typeface="Times New Roman" pitchFamily="18" charset="0"/>
              </a:rPr>
            </a:br>
            <a:r>
              <a:rPr lang="lv-LV" dirty="0">
                <a:cs typeface="Times New Roman" pitchFamily="18" charset="0"/>
              </a:rPr>
              <a:t>SAM 9.3.2. 3</a:t>
            </a:r>
            <a:r>
              <a:rPr lang="en-US" dirty="0">
                <a:cs typeface="Times New Roman" pitchFamily="18" charset="0"/>
              </a:rPr>
              <a:t>.</a:t>
            </a:r>
            <a:r>
              <a:rPr lang="lv-LV" dirty="0">
                <a:cs typeface="Times New Roman" pitchFamily="18" charset="0"/>
              </a:rPr>
              <a:t>kārta</a:t>
            </a:r>
            <a:endParaRPr lang="lv-LV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AB247C7E-529D-412A-A4B6-7C274EAAA1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1817126"/>
              </p:ext>
            </p:extLst>
          </p:nvPr>
        </p:nvGraphicFramePr>
        <p:xfrm>
          <a:off x="457200" y="1415136"/>
          <a:ext cx="7848601" cy="51371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1850262843"/>
                    </a:ext>
                  </a:extLst>
                </a:gridCol>
                <a:gridCol w="1052218">
                  <a:extLst>
                    <a:ext uri="{9D8B030D-6E8A-4147-A177-3AD203B41FA5}">
                      <a16:colId xmlns:a16="http://schemas.microsoft.com/office/drawing/2014/main" val="2378818917"/>
                    </a:ext>
                  </a:extLst>
                </a:gridCol>
                <a:gridCol w="855391">
                  <a:extLst>
                    <a:ext uri="{9D8B030D-6E8A-4147-A177-3AD203B41FA5}">
                      <a16:colId xmlns:a16="http://schemas.microsoft.com/office/drawing/2014/main" val="1978107468"/>
                    </a:ext>
                  </a:extLst>
                </a:gridCol>
                <a:gridCol w="1229134">
                  <a:extLst>
                    <a:ext uri="{9D8B030D-6E8A-4147-A177-3AD203B41FA5}">
                      <a16:colId xmlns:a16="http://schemas.microsoft.com/office/drawing/2014/main" val="1670415677"/>
                    </a:ext>
                  </a:extLst>
                </a:gridCol>
                <a:gridCol w="1327229">
                  <a:extLst>
                    <a:ext uri="{9D8B030D-6E8A-4147-A177-3AD203B41FA5}">
                      <a16:colId xmlns:a16="http://schemas.microsoft.com/office/drawing/2014/main" val="3446039438"/>
                    </a:ext>
                  </a:extLst>
                </a:gridCol>
                <a:gridCol w="1327229">
                  <a:extLst>
                    <a:ext uri="{9D8B030D-6E8A-4147-A177-3AD203B41FA5}">
                      <a16:colId xmlns:a16="http://schemas.microsoft.com/office/drawing/2014/main" val="3412389433"/>
                    </a:ext>
                  </a:extLst>
                </a:gridCol>
              </a:tblGrid>
              <a:tr h="20320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Slimnīca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</a:rPr>
                        <a:t>Sadarbības teritorija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Līmenis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Bāzes finansējums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Papildu finansējumspar apvienību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83822"/>
                  </a:ext>
                </a:extLst>
              </a:tr>
              <a:tr h="168635"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Papildu finansējums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Kopējais finansējums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extLst>
                  <a:ext uri="{0D108BD9-81ED-4DB2-BD59-A6C34878D82A}">
                    <a16:rowId xmlns:a16="http://schemas.microsoft.com/office/drawing/2014/main" val="985480393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PSIA "Madonas slimnīca"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</a:rPr>
                        <a:t>Jēkabpils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3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</a:rPr>
                        <a:t>1 100 929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1 100 929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extLst>
                  <a:ext uri="{0D108BD9-81ED-4DB2-BD59-A6C34878D82A}">
                    <a16:rowId xmlns:a16="http://schemas.microsoft.com/office/drawing/2014/main" val="556224016"/>
                  </a:ext>
                </a:extLst>
              </a:tr>
              <a:tr h="2555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SIA "Balvu un Gulbenes slimnīcu apvienība"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Rēzekne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3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1 100 929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</a:rPr>
                        <a:t>293 121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1 394 050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extLst>
                  <a:ext uri="{0D108BD9-81ED-4DB2-BD59-A6C34878D82A}">
                    <a16:rowId xmlns:a16="http://schemas.microsoft.com/office/drawing/2014/main" val="1660868215"/>
                  </a:ext>
                </a:extLst>
              </a:tr>
              <a:tr h="899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SIA "Cēsu klīnika"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Valmiera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3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1 100 929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293 121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1 394 050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extLst>
                  <a:ext uri="{0D108BD9-81ED-4DB2-BD59-A6C34878D82A}">
                    <a16:rowId xmlns:a16="http://schemas.microsoft.com/office/drawing/2014/main" val="898319830"/>
                  </a:ext>
                </a:extLst>
              </a:tr>
              <a:tr h="2555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SIA "Dobeles un apkārtnes slimnīca"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Jelgava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3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1 100 929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</a:rPr>
                        <a:t>0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</a:rPr>
                        <a:t>1 100 929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extLst>
                  <a:ext uri="{0D108BD9-81ED-4DB2-BD59-A6C34878D82A}">
                    <a16:rowId xmlns:a16="http://schemas.microsoft.com/office/drawing/2014/main" val="2903210649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SIA "Jūrmalas slimnīca"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Rīga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3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1 100 929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</a:rPr>
                        <a:t>0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1 100 929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extLst>
                  <a:ext uri="{0D108BD9-81ED-4DB2-BD59-A6C34878D82A}">
                    <a16:rowId xmlns:a16="http://schemas.microsoft.com/office/drawing/2014/main" val="1459863420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SIA "Kuldīgas slimnīca"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Liepāja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3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1 100 929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</a:rPr>
                        <a:t>293 121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1 394 050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extLst>
                  <a:ext uri="{0D108BD9-81ED-4DB2-BD59-A6C34878D82A}">
                    <a16:rowId xmlns:a16="http://schemas.microsoft.com/office/drawing/2014/main" val="2938238610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</a:rPr>
                        <a:t>SIA "Ogres rajona slimnīca"*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Rīga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3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</a:rPr>
                        <a:t>1 100 929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</a:rPr>
                        <a:t>0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</a:rPr>
                        <a:t>1 100 929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extLst>
                  <a:ext uri="{0D108BD9-81ED-4DB2-BD59-A6C34878D82A}">
                    <a16:rowId xmlns:a16="http://schemas.microsoft.com/office/drawing/2014/main" val="4173768380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SIA "Alūksnes slimnīca"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Valmiera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2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770 650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205 184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975 834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extLst>
                  <a:ext uri="{0D108BD9-81ED-4DB2-BD59-A6C34878D82A}">
                    <a16:rowId xmlns:a16="http://schemas.microsoft.com/office/drawing/2014/main" val="2209450163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SIA "Krāslavas slimnīca"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Daugavpils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2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770 650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205 184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975 834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extLst>
                  <a:ext uri="{0D108BD9-81ED-4DB2-BD59-A6C34878D82A}">
                    <a16:rowId xmlns:a16="http://schemas.microsoft.com/office/drawing/2014/main" val="329446896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SIA "Preiļu slimnīca"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Daugavpils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2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</a:rPr>
                        <a:t>770 650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205 184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975 834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extLst>
                  <a:ext uri="{0D108BD9-81ED-4DB2-BD59-A6C34878D82A}">
                    <a16:rowId xmlns:a16="http://schemas.microsoft.com/office/drawing/2014/main" val="3003546630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</a:rPr>
                        <a:t>SIA "Siguldas slimnīca"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Rīga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2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770 650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770 650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extLst>
                  <a:ext uri="{0D108BD9-81ED-4DB2-BD59-A6C34878D82A}">
                    <a16:rowId xmlns:a16="http://schemas.microsoft.com/office/drawing/2014/main" val="411597716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SIA "Tukuma slimnīca"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Rīga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2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770 650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</a:rPr>
                        <a:t>770 650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extLst>
                  <a:ext uri="{0D108BD9-81ED-4DB2-BD59-A6C34878D82A}">
                    <a16:rowId xmlns:a16="http://schemas.microsoft.com/office/drawing/2014/main" val="3995895818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PSIA "Līvānu slimnīca"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Jēkabpils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1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330 279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87 936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418 215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extLst>
                  <a:ext uri="{0D108BD9-81ED-4DB2-BD59-A6C34878D82A}">
                    <a16:rowId xmlns:a16="http://schemas.microsoft.com/office/drawing/2014/main" val="4188644730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SIA "Aizkraukles slimnīca"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Jēkabpils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1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330 279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330 279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extLst>
                  <a:ext uri="{0D108BD9-81ED-4DB2-BD59-A6C34878D82A}">
                    <a16:rowId xmlns:a16="http://schemas.microsoft.com/office/drawing/2014/main" val="3366311357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</a:rPr>
                        <a:t>SIA "Bauskas slimnīca"*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Jelgava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1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330 279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330 279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extLst>
                  <a:ext uri="{0D108BD9-81ED-4DB2-BD59-A6C34878D82A}">
                    <a16:rowId xmlns:a16="http://schemas.microsoft.com/office/drawing/2014/main" val="1467595929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</a:rPr>
                        <a:t>SIA "Limbažu slimnīca"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Valmiera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1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330 279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87 936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418 215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extLst>
                  <a:ext uri="{0D108BD9-81ED-4DB2-BD59-A6C34878D82A}">
                    <a16:rowId xmlns:a16="http://schemas.microsoft.com/office/drawing/2014/main" val="934712077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SIA "Ludzas medicīnas centrs"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Rēzekne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1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330 279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330 279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extLst>
                  <a:ext uri="{0D108BD9-81ED-4DB2-BD59-A6C34878D82A}">
                    <a16:rowId xmlns:a16="http://schemas.microsoft.com/office/drawing/2014/main" val="1973874982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SIA "Saldus medicīnas centrs"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Liepāja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1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330 279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87 936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418 215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extLst>
                  <a:ext uri="{0D108BD9-81ED-4DB2-BD59-A6C34878D82A}">
                    <a16:rowId xmlns:a16="http://schemas.microsoft.com/office/drawing/2014/main" val="2029569144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PSIA "Saulkrastu slimnīca"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Rīga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N/A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110 093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29 312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139 405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extLst>
                  <a:ext uri="{0D108BD9-81ED-4DB2-BD59-A6C34878D82A}">
                    <a16:rowId xmlns:a16="http://schemas.microsoft.com/office/drawing/2014/main" val="1947063386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SIA "Priekules slimnīca"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Liepāja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N/A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110 093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29 312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139 405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extLst>
                  <a:ext uri="{0D108BD9-81ED-4DB2-BD59-A6C34878D82A}">
                    <a16:rowId xmlns:a16="http://schemas.microsoft.com/office/drawing/2014/main" val="1953635362"/>
                  </a:ext>
                </a:extLst>
              </a:tr>
              <a:tr h="168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</a:rPr>
                        <a:t>SIA "Rīgas 1.slimnīca"*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Rīga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N/A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110 093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0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110 093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extLst>
                  <a:ext uri="{0D108BD9-81ED-4DB2-BD59-A6C34878D82A}">
                    <a16:rowId xmlns:a16="http://schemas.microsoft.com/office/drawing/2014/main" val="3286872062"/>
                  </a:ext>
                </a:extLst>
              </a:tr>
              <a:tr h="2555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</a:rPr>
                        <a:t>SIA "Sarkanā Krusta Smiltenes slimnīca"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Valmiera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</a:rPr>
                        <a:t>N/A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110 093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29 312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</a:rPr>
                        <a:t>139 405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extLst>
                  <a:ext uri="{0D108BD9-81ED-4DB2-BD59-A6C34878D82A}">
                    <a16:rowId xmlns:a16="http://schemas.microsoft.com/office/drawing/2014/main" val="1277788483"/>
                  </a:ext>
                </a:extLst>
              </a:tr>
              <a:tr h="899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</a:rPr>
                        <a:t>Kopā: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</a:rPr>
                        <a:t> 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</a:rPr>
                        <a:t> 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13 981 799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>
                          <a:effectLst/>
                        </a:rPr>
                        <a:t>1 846 659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v-LV" sz="1100" dirty="0">
                          <a:effectLst/>
                        </a:rPr>
                        <a:t>15 828 458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403" marR="31403" marT="0" marB="0" anchor="ctr"/>
                </a:tc>
                <a:extLst>
                  <a:ext uri="{0D108BD9-81ED-4DB2-BD59-A6C34878D82A}">
                    <a16:rowId xmlns:a16="http://schemas.microsoft.com/office/drawing/2014/main" val="190476775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FE9A4F-E49B-4AF9-A59E-2F40366F3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350B8E0-D1A0-4154-BC92-22C7C85CAE4C}"/>
              </a:ext>
            </a:extLst>
          </p:cNvPr>
          <p:cNvSpPr txBox="1">
            <a:spLocks/>
          </p:cNvSpPr>
          <p:nvPr/>
        </p:nvSpPr>
        <p:spPr>
          <a:xfrm>
            <a:off x="381000" y="6499571"/>
            <a:ext cx="1333501" cy="274643"/>
          </a:xfrm>
          <a:prstGeom prst="rect">
            <a:avLst/>
          </a:prstGeom>
        </p:spPr>
        <p:txBody>
          <a:bodyPr vert="horz" lIns="93957" tIns="46979" rIns="93957" bIns="46979" rtlCol="0" anchor="ctr">
            <a:normAutofit fontScale="32500" lnSpcReduction="20000"/>
          </a:bodyPr>
          <a:lstStyle>
            <a:lvl1pPr algn="r" defTabSz="939575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j-ea"/>
                <a:cs typeface="+mj-cs"/>
              </a:defRPr>
            </a:lvl1pPr>
          </a:lstStyle>
          <a:p>
            <a:pPr algn="l"/>
            <a:r>
              <a:rPr lang="lv-LV" dirty="0"/>
              <a:t>*Projekts pabeigts</a:t>
            </a:r>
          </a:p>
        </p:txBody>
      </p:sp>
    </p:spTree>
    <p:extLst>
      <p:ext uri="{BB962C8B-B14F-4D97-AF65-F5344CB8AC3E}">
        <p14:creationId xmlns:p14="http://schemas.microsoft.com/office/powerpoint/2010/main" val="2974089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971C8D-7FBC-4A14-8216-354BFA1A3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6" name="Picture 2" descr="Image result for ārstniecības iestāžu sadarbības teritorijas">
            <a:extLst>
              <a:ext uri="{FF2B5EF4-FFF2-40B4-BE49-F238E27FC236}">
                <a16:creationId xmlns:a16="http://schemas.microsoft.com/office/drawing/2014/main" id="{312894E3-6EBF-4E81-9511-8B5DC9A3B0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900" y="1828800"/>
            <a:ext cx="7965900" cy="420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1C44431E-7EDC-4727-B8C1-E22BAF29A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344497"/>
            <a:ext cx="6858000" cy="968356"/>
          </a:xfrm>
        </p:spPr>
        <p:txBody>
          <a:bodyPr/>
          <a:lstStyle/>
          <a:p>
            <a:br>
              <a:rPr lang="lv-LV" dirty="0">
                <a:cs typeface="Times New Roman" pitchFamily="18" charset="0"/>
              </a:rPr>
            </a:br>
            <a:r>
              <a:rPr lang="lv-LV" dirty="0">
                <a:cs typeface="Times New Roman" pitchFamily="18" charset="0"/>
              </a:rPr>
              <a:t>Sadarbības teritorijas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260690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1D5A6CA-D2A0-4F64-BEF5-04251A8CF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8"/>
            <a:ext cx="8382000" cy="5181592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5287963" algn="l"/>
                <a:tab pos="7353300" algn="l"/>
              </a:tabLst>
            </a:pPr>
            <a:r>
              <a:rPr lang="lv-LV" sz="1400" b="1" dirty="0"/>
              <a:t>	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5E54662-614F-42DC-8F3E-B3DE1AE0F529}"/>
              </a:ext>
            </a:extLst>
          </p:cNvPr>
          <p:cNvSpPr/>
          <p:nvPr/>
        </p:nvSpPr>
        <p:spPr>
          <a:xfrm>
            <a:off x="533398" y="1997839"/>
            <a:ext cx="784860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1600" dirty="0">
                <a:latin typeface="Cambria" panose="02040503050406030204" pitchFamily="18" charset="0"/>
                <a:ea typeface="Cambria" panose="02040503050406030204" pitchFamily="18" charset="0"/>
              </a:rPr>
              <a:t>Divas apakškārtas par kopējo summu 4.5 milj. EUR:</a:t>
            </a:r>
          </a:p>
          <a:p>
            <a:endParaRPr lang="lv-LV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AutoNum type="arabicParenR"/>
            </a:pPr>
            <a:r>
              <a:rPr lang="lv-LV" sz="1600" dirty="0">
                <a:latin typeface="Cambria" panose="02040503050406030204" pitchFamily="18" charset="0"/>
                <a:ea typeface="Cambria" panose="02040503050406030204" pitchFamily="18" charset="0"/>
              </a:rPr>
              <a:t>Sadarbības prakses un solo prakses - projektu atlase noslēgusies un uzsākta projektu vērtēšana. Iesniegti un tiek vērtēti 140 projekti par vairāk kā 200 prakšu attīstību.</a:t>
            </a:r>
          </a:p>
          <a:p>
            <a:pPr marL="342900" indent="-342900">
              <a:buAutoNum type="arabicParenR"/>
            </a:pPr>
            <a:endParaRPr lang="lv-LV" sz="1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A1E5176-EB6F-4F91-9325-3B91EA8F0E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048035"/>
              </p:ext>
            </p:extLst>
          </p:nvPr>
        </p:nvGraphicFramePr>
        <p:xfrm>
          <a:off x="914400" y="3429000"/>
          <a:ext cx="7543799" cy="15236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4129">
                  <a:extLst>
                    <a:ext uri="{9D8B030D-6E8A-4147-A177-3AD203B41FA5}">
                      <a16:colId xmlns:a16="http://schemas.microsoft.com/office/drawing/2014/main" val="2513289373"/>
                    </a:ext>
                  </a:extLst>
                </a:gridCol>
                <a:gridCol w="2336316">
                  <a:extLst>
                    <a:ext uri="{9D8B030D-6E8A-4147-A177-3AD203B41FA5}">
                      <a16:colId xmlns:a16="http://schemas.microsoft.com/office/drawing/2014/main" val="3913236964"/>
                    </a:ext>
                  </a:extLst>
                </a:gridCol>
                <a:gridCol w="2243354">
                  <a:extLst>
                    <a:ext uri="{9D8B030D-6E8A-4147-A177-3AD203B41FA5}">
                      <a16:colId xmlns:a16="http://schemas.microsoft.com/office/drawing/2014/main" val="1092049981"/>
                    </a:ext>
                  </a:extLst>
                </a:gridCol>
              </a:tblGrid>
              <a:tr h="94842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 </a:t>
                      </a:r>
                      <a:endParaRPr lang="lv-LV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Projekti vērtēšanā (apstiprināti / apstiprināti ar nosacījumu/ iesniegti precizējumi)</a:t>
                      </a:r>
                      <a:endParaRPr lang="lv-LV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Īstenošanā esošie projekti</a:t>
                      </a:r>
                      <a:endParaRPr lang="lv-LV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12342100"/>
                  </a:ext>
                </a:extLst>
              </a:tr>
              <a:tr h="575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9.3.2. IV kārta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(EUR, attiecināmais finansējums)</a:t>
                      </a:r>
                      <a:endParaRPr lang="lv-LV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767 169</a:t>
                      </a:r>
                      <a:endParaRPr lang="lv-LV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774 197</a:t>
                      </a:r>
                      <a:endParaRPr lang="lv-LV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137878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6B605A5-C0BD-434E-8C7F-57BAB6CFAA67}"/>
              </a:ext>
            </a:extLst>
          </p:cNvPr>
          <p:cNvSpPr txBox="1"/>
          <p:nvPr/>
        </p:nvSpPr>
        <p:spPr>
          <a:xfrm>
            <a:off x="533398" y="5133763"/>
            <a:ext cx="81534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tabLst>
                <a:tab pos="361950" algn="l"/>
              </a:tabLst>
            </a:pPr>
            <a:r>
              <a:rPr lang="lv-LV" sz="1600" dirty="0">
                <a:latin typeface="Cambria" panose="02040503050406030204" pitchFamily="18" charset="0"/>
                <a:ea typeface="Cambria" panose="02040503050406030204" pitchFamily="18" charset="0"/>
              </a:rPr>
              <a:t>2) 	Primārās aprūpes centru attīstība (pilotprojekti) - izstrādes procesā projektu vērtēšanas kritēriju piemērošanas metodika un PAC sadarbības nosacījumi.</a:t>
            </a:r>
          </a:p>
          <a:p>
            <a:endParaRPr lang="lv-LV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AA184-75D8-46A5-B4EB-84E36BB42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EA12FB84-5286-4BE1-911E-5F2D2339986A}"/>
              </a:ext>
            </a:extLst>
          </p:cNvPr>
          <p:cNvSpPr txBox="1">
            <a:spLocks/>
          </p:cNvSpPr>
          <p:nvPr/>
        </p:nvSpPr>
        <p:spPr>
          <a:xfrm>
            <a:off x="1828800" y="153923"/>
            <a:ext cx="6934200" cy="1405978"/>
          </a:xfrm>
          <a:prstGeom prst="rect">
            <a:avLst/>
          </a:prstGeom>
        </p:spPr>
        <p:txBody>
          <a:bodyPr vert="horz" lIns="93957" tIns="46979" rIns="93957" bIns="46979" rtlCol="0" anchor="ctr">
            <a:noAutofit/>
          </a:bodyPr>
          <a:lstStyle>
            <a:lvl1pPr algn="ctr" defTabSz="939575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lang="lv-LV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Primārās veselības aprūpes  attīstība (II)</a:t>
            </a:r>
          </a:p>
          <a:p>
            <a:pPr lvl="0" algn="r">
              <a:defRPr/>
            </a:pPr>
            <a:r>
              <a:rPr lang="lv-LV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SAM 9.3.2. 4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.</a:t>
            </a:r>
            <a:r>
              <a:rPr lang="lv-LV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kārta </a:t>
            </a:r>
          </a:p>
        </p:txBody>
      </p:sp>
    </p:spTree>
    <p:extLst>
      <p:ext uri="{BB962C8B-B14F-4D97-AF65-F5344CB8AC3E}">
        <p14:creationId xmlns:p14="http://schemas.microsoft.com/office/powerpoint/2010/main" val="3148183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8966217-BE01-448F-AD0B-009D8323C2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/>
              <a:t>Paldies par uzmanību!</a:t>
            </a:r>
          </a:p>
        </p:txBody>
      </p:sp>
      <p:sp>
        <p:nvSpPr>
          <p:cNvPr id="6" name="Slide Number Placeholder 11">
            <a:extLst>
              <a:ext uri="{FF2B5EF4-FFF2-40B4-BE49-F238E27FC236}">
                <a16:creationId xmlns:a16="http://schemas.microsoft.com/office/drawing/2014/main" id="{8A135070-B00E-439F-A9C8-B5758A794B37}"/>
              </a:ext>
            </a:extLst>
          </p:cNvPr>
          <p:cNvSpPr txBox="1">
            <a:spLocks/>
          </p:cNvSpPr>
          <p:nvPr/>
        </p:nvSpPr>
        <p:spPr>
          <a:xfrm>
            <a:off x="6553200" y="6356369"/>
            <a:ext cx="2133600" cy="365123"/>
          </a:xfrm>
          <a:prstGeom prst="rect">
            <a:avLst/>
          </a:prstGeom>
        </p:spPr>
        <p:txBody>
          <a:bodyPr/>
          <a:lstStyle>
            <a:defPPr>
              <a:defRPr lang="lv-LV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lv-LV" sz="1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92037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4612</TotalTime>
  <Words>737</Words>
  <Application>Microsoft Office PowerPoint</Application>
  <PresentationFormat>On-screen Show (4:3)</PresentationFormat>
  <Paragraphs>257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</vt:lpstr>
      <vt:lpstr>Times New Roman</vt:lpstr>
      <vt:lpstr>Wingdings</vt:lpstr>
      <vt:lpstr>Theme2</vt:lpstr>
      <vt:lpstr>ES fondi veselības aprūpes jomā SAM 9.3.2. „Uzlabot kvalitatīvu veselības aprūpes pakalpojumu pieejamību, jo īpaši sociālās, teritoriālās atstumtības un nabadzības riskam pakļautajiem iedzīvotājiem,  attīstot veselības aprūpes infrastruktūru” </vt:lpstr>
      <vt:lpstr>ES fondu atbalsts veselības nozarei         2014. – 2020.</vt:lpstr>
      <vt:lpstr>Veselības infrastruktūras attīstība  SAM 9.3.2. </vt:lpstr>
      <vt:lpstr>Sistēmiski svarīgo slimnīcu infrastruktūra SAM 9.3.2. 1.kārta</vt:lpstr>
      <vt:lpstr>Sistēmiski svarīgo slimnīcu infrastruktūra SAM 9.3.2. 2.kārta (PSKUS)</vt:lpstr>
      <vt:lpstr>Lokālo slimnīcu infrastruktūra SAM 9.3.2. 3.kārta</vt:lpstr>
      <vt:lpstr> Sadarbības teritorijas</vt:lpstr>
      <vt:lpstr>PowerPoint Presentation</vt:lpstr>
      <vt:lpstr>Paldies par uzmanību!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Prezentācijas tēmas nosaukums</dc:title>
  <dc:creator>Dagnija</dc:creator>
  <cp:lastModifiedBy>Zanda Beinare</cp:lastModifiedBy>
  <cp:revision>311</cp:revision>
  <dcterms:created xsi:type="dcterms:W3CDTF">2006-08-16T00:00:00Z</dcterms:created>
  <dcterms:modified xsi:type="dcterms:W3CDTF">2019-11-12T07:20:19Z</dcterms:modified>
</cp:coreProperties>
</file>